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7" r:id="rId10"/>
  </p:sldIdLst>
  <p:sldSz cx="9144000" cy="6858000" type="screen4x3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-1469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6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6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6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DBAF-B633-4D07-8EB4-ECC802362804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4C28-7BBE-49CC-BC79-BA411DDC29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2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DBAF-B633-4D07-8EB4-ECC802362804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104863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4C28-7BBE-49CC-BC79-BA411DDC29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7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1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DBAF-B633-4D07-8EB4-ECC802362804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104861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4C28-7BBE-49CC-BC79-BA411DDC29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DBAF-B633-4D07-8EB4-ECC802362804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10485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4C28-7BBE-49CC-BC79-BA411DDC29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3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DBAF-B633-4D07-8EB4-ECC802362804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10486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4C28-7BBE-49CC-BC79-BA411DDC29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9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DBAF-B633-4D07-8EB4-ECC802362804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104864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4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4C28-7BBE-49CC-BC79-BA411DDC29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4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45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47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DBAF-B633-4D07-8EB4-ECC802362804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104864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5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4C28-7BBE-49CC-BC79-BA411DDC29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DBAF-B633-4D07-8EB4-ECC802362804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104861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4C28-7BBE-49CC-BC79-BA411DDC29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DBAF-B633-4D07-8EB4-ECC802362804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104865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5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4C28-7BBE-49CC-BC79-BA411DDC29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55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5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5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DBAF-B633-4D07-8EB4-ECC802362804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104865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5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4C28-7BBE-49CC-BC79-BA411DDC29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2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23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2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DBAF-B633-4D07-8EB4-ECC802362804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104862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2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4C28-7BBE-49CC-BC79-BA411DDC29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0DBAF-B633-4D07-8EB4-ECC802362804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44C28-7BBE-49CC-BC79-BA411DDC294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Pure Heuristic Search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>
          <a:xfrm>
            <a:off x="76200" y="3886200"/>
            <a:ext cx="8763000" cy="1752600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First Search Algorithm(Greedy search)</a:t>
            </a:r>
            <a:endParaRPr 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Google Shape;2053;p1"/>
          <p:cNvSpPr txBox="1">
            <a:spLocks noGrp="1"/>
          </p:cNvSpPr>
          <p:nvPr>
            <p:ph type="title"/>
          </p:nvPr>
        </p:nvSpPr>
        <p:spPr>
          <a:xfrm>
            <a:off x="228600" y="274638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Best-first Search Algorithm 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latin typeface="Arial"/>
                <a:ea typeface="Arial"/>
                <a:cs typeface="Arial"/>
                <a:sym typeface="Arial"/>
              </a:rPr>
              <a:t>(Greedy Search)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594" name="Google Shape;2054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1250" lnSpcReduction="20000"/>
          </a:bodyPr>
          <a:lstStyle/>
          <a:p>
            <a:pPr marL="342900" lvl="0" indent="-342900" algn="just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Noto Sans Symbols"/>
              <a:buChar char="⮚"/>
            </a:pPr>
            <a:r>
              <a:rPr lang="en-US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Greedy best-first search algorithm always selects the path which appears best at that moment</a:t>
            </a:r>
          </a:p>
          <a:p>
            <a:pPr marL="342900" lvl="0" indent="-342900" algn="just" rtl="0">
              <a:lnSpc>
                <a:spcPct val="170000"/>
              </a:lnSpc>
              <a:spcBef>
                <a:spcPts val="352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Noto Sans Symbols"/>
              <a:buChar char="⮚"/>
            </a:pPr>
            <a:r>
              <a:rPr lang="en-US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Combination of depth-first search and breadth-first search algorithms</a:t>
            </a:r>
          </a:p>
          <a:p>
            <a:pPr marL="342900" lvl="0" indent="-342900" algn="just" rtl="0">
              <a:lnSpc>
                <a:spcPct val="170000"/>
              </a:lnSpc>
              <a:spcBef>
                <a:spcPts val="352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Noto Sans Symbols"/>
              <a:buChar char="⮚"/>
            </a:pPr>
            <a:r>
              <a:rPr lang="en-US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Uses the heuristic function and search</a:t>
            </a:r>
          </a:p>
          <a:p>
            <a:pPr marL="342900" lvl="0" indent="-342900" algn="just" rtl="0">
              <a:lnSpc>
                <a:spcPct val="170000"/>
              </a:lnSpc>
              <a:spcBef>
                <a:spcPts val="352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Noto Sans Symbols"/>
              <a:buChar char="⮚"/>
            </a:pPr>
            <a:r>
              <a:rPr lang="en-US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Best-first search allows us to take the advantages of both algorithms</a:t>
            </a:r>
          </a:p>
          <a:p>
            <a:pPr marL="342900" lvl="0" indent="-342900" algn="just" rtl="0">
              <a:lnSpc>
                <a:spcPct val="170000"/>
              </a:lnSpc>
              <a:spcBef>
                <a:spcPts val="352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Noto Sans Symbols"/>
              <a:buChar char="⮚"/>
            </a:pPr>
            <a:r>
              <a:rPr lang="en-US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With the help of best-first search, at each step, we can choose the most promising node</a:t>
            </a:r>
          </a:p>
          <a:p>
            <a:pPr marL="342900" lvl="0" indent="-342900" algn="just" rtl="0">
              <a:lnSpc>
                <a:spcPct val="170000"/>
              </a:lnSpc>
              <a:spcBef>
                <a:spcPts val="352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Noto Sans Symbols"/>
              <a:buChar char="⮚"/>
            </a:pPr>
            <a:r>
              <a:rPr lang="en-US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We expand the node which is closest to the goal node</a:t>
            </a:r>
          </a:p>
          <a:p>
            <a:pPr marL="342900" lvl="0" indent="-231140" algn="just" rtl="0">
              <a:lnSpc>
                <a:spcPct val="17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endParaRPr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greedy best first algorithm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implemented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priority queue</a:t>
            </a:r>
            <a:endParaRPr 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first search algorithm</a:t>
            </a:r>
            <a:endParaRPr lang="en-US" sz="4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46875" lnSpcReduction="20000"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Step 1: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Place the starting node into the OPEN list.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Step 2: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If the OPEN list is empty, Stop and return failure.</a:t>
            </a:r>
          </a:p>
          <a:p>
            <a:pPr marL="685800" indent="-685800" algn="just">
              <a:lnSpc>
                <a:spcPct val="170000"/>
              </a:lnSpc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Step 3: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Remove the node n, from the OPEN list which has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lowest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value of h(n), and places it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in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CLOSED list.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Step 4: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Expand the node n, and generate the successors of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node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n.</a:t>
            </a:r>
          </a:p>
          <a:p>
            <a:pPr marL="742950" indent="-742950" algn="just">
              <a:lnSpc>
                <a:spcPct val="170000"/>
              </a:lnSpc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Step 5: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Check each successor of node n, and find whether any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  node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a goal node or not. If any successor node is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goal 	node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then return success and terminate the search, else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proceed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Step 6.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Step 6: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For each successor node, algorithm checks for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evaluation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function f(n), and then check if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the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node has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been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either OPEN or CLOSED list. If the node has not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been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both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list, then add it to the OPEN list.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Step 7: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Return to Step 2.</a:t>
            </a:r>
          </a:p>
          <a:p>
            <a:pPr>
              <a:lnSpc>
                <a:spcPct val="17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Advantages: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04860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Best </a:t>
            </a:r>
            <a:r>
              <a:rPr lang="en-US" dirty="0"/>
              <a:t>first search can switch between BFS and DFS by gaining the advantages of both the algorithms.</a:t>
            </a:r>
          </a:p>
          <a:p>
            <a:r>
              <a:rPr lang="en-US" dirty="0"/>
              <a:t>This algorithm is more efficient than BFS and DFS algorithms.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Disadvantages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can behave as an unguided depth-first search in the worst case scenario.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can get stuck in a loop as DFS.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algorithm is not optimal.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(Contd..)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0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Consider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below search problem, and we will traverse it using greedy best-first search. At each iteration, each node is expanded using evaluation function f(n)=h(n) , which is given in the below table.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US" dirty="0"/>
          </a:p>
        </p:txBody>
      </p:sp>
      <p:pic>
        <p:nvPicPr>
          <p:cNvPr id="4" name="Content Placeholder 3" descr="Best first exampl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1923" y="2223436"/>
            <a:ext cx="5220153" cy="2973361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Complexity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125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Time Complexity: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 The worst case time complexity of Greedy best first search is O(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baseline="30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Space Complexity: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 The worst case space complexity of Greedy best first search is O(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baseline="30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). Where, m is the maximum depth of the search space.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Complete: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 Greedy best-first search is also incomplete, even if the given state space is finite.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Optimal: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 Greedy best first search algorithm is not optimal.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208</Words>
  <PresentationFormat>On-screen Show (4:3)</PresentationFormat>
  <Paragraphs>34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Pure Heuristic Search</vt:lpstr>
      <vt:lpstr>Best-first Search Algorithm  (Greedy Search) </vt:lpstr>
      <vt:lpstr>Implementation</vt:lpstr>
      <vt:lpstr>Best first search algorithm</vt:lpstr>
      <vt:lpstr>Advantages: </vt:lpstr>
      <vt:lpstr>Disadvantages</vt:lpstr>
      <vt:lpstr>(Contd..) </vt:lpstr>
      <vt:lpstr>Example</vt:lpstr>
      <vt:lpstr>Complexity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Pure Heuristic Search</dc:title>
  <dc:creator>POCO M2 Pro</dc:creator>
  <cp:lastModifiedBy>Ajees A P</cp:lastModifiedBy>
  <cp:revision>4</cp:revision>
  <dcterms:created xsi:type="dcterms:W3CDTF">2022-02-18T03:17:17Z</dcterms:created>
  <dcterms:modified xsi:type="dcterms:W3CDTF">2023-09-26T06:09:57Z</dcterms:modified>
</cp:coreProperties>
</file>