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0" r:id="rId2"/>
    <p:sldId id="282" r:id="rId3"/>
    <p:sldId id="283" r:id="rId4"/>
    <p:sldId id="287" r:id="rId5"/>
    <p:sldId id="288" r:id="rId6"/>
    <p:sldId id="289" r:id="rId7"/>
    <p:sldId id="285" r:id="rId8"/>
    <p:sldId id="303" r:id="rId9"/>
    <p:sldId id="304" r:id="rId10"/>
    <p:sldId id="305" r:id="rId11"/>
    <p:sldId id="306" r:id="rId12"/>
    <p:sldId id="290" r:id="rId13"/>
    <p:sldId id="291" r:id="rId14"/>
    <p:sldId id="292" r:id="rId15"/>
    <p:sldId id="293" r:id="rId16"/>
    <p:sldId id="294" r:id="rId17"/>
    <p:sldId id="295" r:id="rId18"/>
    <p:sldId id="296" r:id="rId19"/>
    <p:sldId id="297"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9" d="100"/>
          <a:sy n="79" d="100"/>
        </p:scale>
        <p:origin x="-1469" y="-67"/>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57200" y="274320"/>
            <a:ext cx="8229600" cy="10972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8/17/2023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25980"/>
            <a:ext cx="7772400" cy="1477328"/>
          </a:xfrm>
        </p:spPr>
        <p:txBody>
          <a:bodyPr/>
          <a:lstStyle/>
          <a:p>
            <a:pPr algn="ctr"/>
            <a:r>
              <a:rPr lang="en-IN" sz="4800" b="1" dirty="0" smtClean="0"/>
              <a:t>Major Topics in Artificial Intelligence</a:t>
            </a:r>
            <a:endParaRPr lang="en-US" sz="4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615553"/>
          </a:xfrm>
        </p:spPr>
        <p:txBody>
          <a:bodyPr/>
          <a:lstStyle/>
          <a:p>
            <a:pPr algn="ctr"/>
            <a:r>
              <a:rPr lang="en-US" sz="4000" dirty="0" smtClean="0"/>
              <a:t>Key components of Neural Networks</a:t>
            </a:r>
            <a:endParaRPr lang="en-US" sz="4000" dirty="0"/>
          </a:p>
        </p:txBody>
      </p:sp>
      <p:sp>
        <p:nvSpPr>
          <p:cNvPr id="3" name="Text Placeholder 2"/>
          <p:cNvSpPr>
            <a:spLocks noGrp="1"/>
          </p:cNvSpPr>
          <p:nvPr>
            <p:ph type="body" idx="1"/>
          </p:nvPr>
        </p:nvSpPr>
        <p:spPr>
          <a:xfrm>
            <a:off x="457200" y="1447800"/>
            <a:ext cx="8229600" cy="4241563"/>
          </a:xfrm>
        </p:spPr>
        <p:txBody>
          <a:bodyPr/>
          <a:lstStyle/>
          <a:p>
            <a:pPr algn="just">
              <a:lnSpc>
                <a:spcPct val="150000"/>
              </a:lnSpc>
              <a:buFont typeface="Arial" pitchFamily="34" charset="0"/>
              <a:buChar char="•"/>
            </a:pPr>
            <a:r>
              <a:rPr lang="en-US" b="1" dirty="0" smtClean="0"/>
              <a:t> Activation Function</a:t>
            </a:r>
            <a:r>
              <a:rPr lang="en-US" dirty="0" smtClean="0"/>
              <a:t>: The activation function determines whether a neuron "fires" based on the weighted sum of inputs. Common activation functions include sigmoid, </a:t>
            </a:r>
            <a:r>
              <a:rPr lang="en-US" dirty="0" err="1" smtClean="0"/>
              <a:t>tanh</a:t>
            </a:r>
            <a:r>
              <a:rPr lang="en-US" dirty="0" smtClean="0"/>
              <a:t>, and rectified linear unit (</a:t>
            </a:r>
            <a:r>
              <a:rPr lang="en-US" dirty="0" err="1" smtClean="0"/>
              <a:t>ReLU</a:t>
            </a:r>
            <a:r>
              <a:rPr lang="en-US" dirty="0" smtClean="0"/>
              <a:t>).</a:t>
            </a:r>
            <a:endParaRPr lang="en-IN" dirty="0" smtClean="0"/>
          </a:p>
          <a:p>
            <a:pPr algn="just">
              <a:lnSpc>
                <a:spcPct val="150000"/>
              </a:lnSpc>
              <a:buFont typeface="Arial" pitchFamily="34" charset="0"/>
              <a:buChar char="•"/>
            </a:pPr>
            <a:r>
              <a:rPr lang="en-US" b="1" dirty="0" smtClean="0"/>
              <a:t> </a:t>
            </a:r>
            <a:r>
              <a:rPr lang="en-US" b="1" dirty="0" err="1" smtClean="0"/>
              <a:t>Feedforward</a:t>
            </a:r>
            <a:r>
              <a:rPr lang="en-US" b="1" dirty="0" smtClean="0"/>
              <a:t> Propagation</a:t>
            </a:r>
            <a:r>
              <a:rPr lang="en-US" dirty="0" smtClean="0"/>
              <a:t>: In </a:t>
            </a:r>
            <a:r>
              <a:rPr lang="en-US" dirty="0" err="1" smtClean="0"/>
              <a:t>feedforward</a:t>
            </a:r>
            <a:r>
              <a:rPr lang="en-US" dirty="0" smtClean="0"/>
              <a:t> propagation, data flows from the input layer through the hidden layers to the output layer. Each neuron's output contributes to the next layer's input.</a:t>
            </a:r>
          </a:p>
          <a:p>
            <a:pPr algn="just">
              <a:lnSpc>
                <a:spcPct val="150000"/>
              </a:lnSpc>
              <a:buFont typeface="Arial" pitchFamily="34" charset="0"/>
              <a:buChar char="•"/>
            </a:pPr>
            <a:r>
              <a:rPr lang="en-US" b="1" dirty="0" smtClean="0"/>
              <a:t> </a:t>
            </a:r>
            <a:r>
              <a:rPr lang="en-US" b="1" dirty="0" err="1" smtClean="0"/>
              <a:t>Backpropagation</a:t>
            </a:r>
            <a:r>
              <a:rPr lang="en-US" dirty="0" smtClean="0"/>
              <a:t>: </a:t>
            </a:r>
            <a:r>
              <a:rPr lang="en-US" dirty="0" err="1" smtClean="0"/>
              <a:t>Backpropagation</a:t>
            </a:r>
            <a:r>
              <a:rPr lang="en-US" dirty="0" smtClean="0"/>
              <a:t> is a training technique that adjusts the weights of the connections to minimize the difference between predicted outputs and actual outputs. It involves calculating gradients and updating weights using optimization algorithms like gradient descent.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615553"/>
          </a:xfrm>
        </p:spPr>
        <p:txBody>
          <a:bodyPr/>
          <a:lstStyle/>
          <a:p>
            <a:pPr algn="ctr"/>
            <a:r>
              <a:rPr lang="en-US" sz="4000" dirty="0" smtClean="0"/>
              <a:t>Key components of Neural Networks</a:t>
            </a:r>
            <a:endParaRPr lang="en-US" sz="4000" dirty="0"/>
          </a:p>
        </p:txBody>
      </p:sp>
      <p:sp>
        <p:nvSpPr>
          <p:cNvPr id="3" name="Text Placeholder 2"/>
          <p:cNvSpPr>
            <a:spLocks noGrp="1"/>
          </p:cNvSpPr>
          <p:nvPr>
            <p:ph type="body" idx="1"/>
          </p:nvPr>
        </p:nvSpPr>
        <p:spPr>
          <a:xfrm>
            <a:off x="457200" y="1447800"/>
            <a:ext cx="8229600" cy="4985980"/>
          </a:xfrm>
        </p:spPr>
        <p:txBody>
          <a:bodyPr/>
          <a:lstStyle/>
          <a:p>
            <a:pPr algn="just">
              <a:lnSpc>
                <a:spcPct val="150000"/>
              </a:lnSpc>
              <a:buFont typeface="Arial" pitchFamily="34" charset="0"/>
              <a:buChar char="•"/>
            </a:pPr>
            <a:r>
              <a:rPr lang="en-US" b="1" dirty="0" smtClean="0"/>
              <a:t> Training Data</a:t>
            </a:r>
            <a:r>
              <a:rPr lang="en-US" dirty="0" smtClean="0"/>
              <a:t>: Neural networks require labeled training data to learn patterns and relationships in the data. The network adjusts its weights during training to improve its predictions.</a:t>
            </a:r>
          </a:p>
          <a:p>
            <a:pPr algn="just">
              <a:lnSpc>
                <a:spcPct val="150000"/>
              </a:lnSpc>
              <a:buFont typeface="Arial" pitchFamily="34" charset="0"/>
              <a:buChar char="•"/>
            </a:pPr>
            <a:r>
              <a:rPr lang="en-US" b="1" dirty="0" smtClean="0"/>
              <a:t> Loss Function (Cost Function)</a:t>
            </a:r>
            <a:r>
              <a:rPr lang="en-US" dirty="0" smtClean="0"/>
              <a:t>: The loss function measures the difference between predicted outputs and actual outputs. It quantifies the network's performance and guides the learning process.</a:t>
            </a:r>
          </a:p>
          <a:p>
            <a:pPr algn="just">
              <a:lnSpc>
                <a:spcPct val="150000"/>
              </a:lnSpc>
              <a:buFont typeface="Arial" pitchFamily="34" charset="0"/>
              <a:buChar char="•"/>
            </a:pPr>
            <a:r>
              <a:rPr lang="en-US" b="1" dirty="0" smtClean="0"/>
              <a:t> Optimization Algorithms</a:t>
            </a:r>
            <a:r>
              <a:rPr lang="en-US" dirty="0" smtClean="0"/>
              <a:t>: These algorithms, such as gradient descent, are used to update weights during training to minimize the loss function.</a:t>
            </a:r>
          </a:p>
          <a:p>
            <a:pPr algn="just">
              <a:lnSpc>
                <a:spcPct val="150000"/>
              </a:lnSpc>
              <a:buFont typeface="Arial" pitchFamily="34" charset="0"/>
              <a:buChar char="•"/>
            </a:pPr>
            <a:r>
              <a:rPr lang="en-US" b="1" dirty="0" smtClean="0"/>
              <a:t> Deep Learning</a:t>
            </a:r>
            <a:r>
              <a:rPr lang="en-US" dirty="0" smtClean="0"/>
              <a:t>: Deep learning involves training deep neural networks with many hidden layers. It has been particularly successful in complex tasks like image and speech recognition.</a:t>
            </a:r>
          </a:p>
          <a:p>
            <a:pPr algn="just">
              <a:lnSpc>
                <a:spcPct val="150000"/>
              </a:lnSpc>
              <a:buFont typeface="Arial" pitchFamily="34" charset="0"/>
              <a:buChar cha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716280"/>
          </a:xfrm>
        </p:spPr>
        <p:txBody>
          <a:bodyPr/>
          <a:lstStyle/>
          <a:p>
            <a:pPr algn="ctr"/>
            <a:r>
              <a:rPr lang="en-IN" sz="4000" dirty="0" smtClean="0"/>
              <a:t>Computer Vision</a:t>
            </a:r>
            <a:endParaRPr lang="en-US" sz="4000" dirty="0"/>
          </a:p>
        </p:txBody>
      </p:sp>
      <p:sp>
        <p:nvSpPr>
          <p:cNvPr id="3" name="Text Placeholder 2"/>
          <p:cNvSpPr>
            <a:spLocks noGrp="1"/>
          </p:cNvSpPr>
          <p:nvPr>
            <p:ph type="body" idx="1"/>
          </p:nvPr>
        </p:nvSpPr>
        <p:spPr>
          <a:xfrm>
            <a:off x="457200" y="1143000"/>
            <a:ext cx="8229600" cy="5416868"/>
          </a:xfrm>
        </p:spPr>
        <p:txBody>
          <a:bodyPr/>
          <a:lstStyle/>
          <a:p>
            <a:pPr>
              <a:lnSpc>
                <a:spcPct val="200000"/>
              </a:lnSpc>
              <a:buFont typeface="Arial" pitchFamily="34" charset="0"/>
              <a:buChar char="•"/>
            </a:pPr>
            <a:r>
              <a:rPr lang="en-US" sz="2200" dirty="0" smtClean="0"/>
              <a:t> Computer vision is a multidisciplinary field of study that focuses on </a:t>
            </a:r>
            <a:r>
              <a:rPr lang="en-US" sz="2200" b="1" dirty="0" smtClean="0"/>
              <a:t>enabling </a:t>
            </a:r>
            <a:r>
              <a:rPr lang="en-US" sz="2200" b="1" dirty="0" smtClean="0"/>
              <a:t>machines </a:t>
            </a:r>
            <a:r>
              <a:rPr lang="en-US" sz="2200" b="1" dirty="0" smtClean="0"/>
              <a:t>to interpret and understand visual information</a:t>
            </a:r>
            <a:r>
              <a:rPr lang="en-US" sz="2200" dirty="0" smtClean="0"/>
              <a:t> from the world around them, much like humans do. </a:t>
            </a:r>
          </a:p>
          <a:p>
            <a:pPr>
              <a:lnSpc>
                <a:spcPct val="200000"/>
              </a:lnSpc>
              <a:buFont typeface="Arial" pitchFamily="34" charset="0"/>
              <a:buChar char="•"/>
            </a:pPr>
            <a:r>
              <a:rPr lang="en-US" sz="2200" dirty="0" smtClean="0"/>
              <a:t> It involves developing algorithms and techniques that allow computers to </a:t>
            </a:r>
            <a:r>
              <a:rPr lang="en-US" sz="2200" b="1" dirty="0" smtClean="0"/>
              <a:t>extract meaningful insights from images and videos</a:t>
            </a:r>
            <a:r>
              <a:rPr lang="en-US" sz="2200" dirty="0" smtClean="0"/>
              <a:t>, enabling them to perceive and interact with their environment. </a:t>
            </a:r>
          </a:p>
          <a:p>
            <a:pPr>
              <a:lnSpc>
                <a:spcPct val="200000"/>
              </a:lnSpc>
              <a:buFont typeface="Arial" pitchFamily="34" charset="0"/>
              <a:buChar char="•"/>
            </a:pPr>
            <a:r>
              <a:rPr lang="en-US" sz="2200" dirty="0" smtClean="0"/>
              <a:t> Computer vision is a fundamental technology in various applications, including </a:t>
            </a:r>
            <a:r>
              <a:rPr lang="en-US" sz="2200" b="1" dirty="0" smtClean="0"/>
              <a:t>image analysis, object recognition, </a:t>
            </a:r>
            <a:r>
              <a:rPr lang="en-US" sz="2200" b="1" dirty="0" smtClean="0"/>
              <a:t>and scene understanding</a:t>
            </a:r>
            <a:r>
              <a:rPr lang="en-US" sz="2200" b="1" dirty="0" smtClean="0"/>
              <a:t>.</a:t>
            </a:r>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615553"/>
          </a:xfrm>
        </p:spPr>
        <p:txBody>
          <a:bodyPr/>
          <a:lstStyle/>
          <a:p>
            <a:pPr algn="ctr"/>
            <a:r>
              <a:rPr lang="en-US" sz="4000" dirty="0" smtClean="0"/>
              <a:t>Key components of computer vision</a:t>
            </a:r>
            <a:endParaRPr lang="en-US" sz="4000" dirty="0"/>
          </a:p>
        </p:txBody>
      </p:sp>
      <p:sp>
        <p:nvSpPr>
          <p:cNvPr id="3" name="Text Placeholder 2"/>
          <p:cNvSpPr>
            <a:spLocks noGrp="1"/>
          </p:cNvSpPr>
          <p:nvPr>
            <p:ph type="body" idx="1"/>
          </p:nvPr>
        </p:nvSpPr>
        <p:spPr>
          <a:xfrm>
            <a:off x="457200" y="1371600"/>
            <a:ext cx="8305800" cy="9417963"/>
          </a:xfrm>
        </p:spPr>
        <p:txBody>
          <a:bodyPr/>
          <a:lstStyle/>
          <a:p>
            <a:pPr algn="just">
              <a:lnSpc>
                <a:spcPct val="150000"/>
              </a:lnSpc>
              <a:buFont typeface="Arial" pitchFamily="34" charset="0"/>
              <a:buChar char="•"/>
            </a:pPr>
            <a:r>
              <a:rPr lang="en-US" b="1" dirty="0" smtClean="0"/>
              <a:t> Image Processing</a:t>
            </a:r>
            <a:r>
              <a:rPr lang="en-US" dirty="0" smtClean="0"/>
              <a:t>: Image processing involves manipulating and enhancing digital images to </a:t>
            </a:r>
            <a:r>
              <a:rPr lang="en-US" b="1" dirty="0" smtClean="0"/>
              <a:t>improve their quality, extract relevant features, and reduce noise</a:t>
            </a:r>
            <a:r>
              <a:rPr lang="en-US" dirty="0" smtClean="0"/>
              <a:t>. Techniques include filtering, edge detection, and image enhancement.</a:t>
            </a:r>
          </a:p>
          <a:p>
            <a:pPr algn="just">
              <a:lnSpc>
                <a:spcPct val="150000"/>
              </a:lnSpc>
              <a:buFont typeface="Arial" pitchFamily="34" charset="0"/>
              <a:buChar char="•"/>
            </a:pPr>
            <a:r>
              <a:rPr lang="en-US" b="1" dirty="0" smtClean="0"/>
              <a:t> Feature Extraction</a:t>
            </a:r>
            <a:r>
              <a:rPr lang="en-US" dirty="0" smtClean="0"/>
              <a:t>: Computer vision algorithms often </a:t>
            </a:r>
            <a:r>
              <a:rPr lang="en-US" b="1" dirty="0" smtClean="0"/>
              <a:t>extract distinctive features from images to represent objects </a:t>
            </a:r>
            <a:r>
              <a:rPr lang="en-US" dirty="0" smtClean="0"/>
              <a:t>or patterns. These features can include edges, corners, textures, and more.</a:t>
            </a:r>
          </a:p>
          <a:p>
            <a:pPr algn="just">
              <a:lnSpc>
                <a:spcPct val="150000"/>
              </a:lnSpc>
              <a:buFont typeface="Arial" pitchFamily="34" charset="0"/>
              <a:buChar char="•"/>
            </a:pPr>
            <a:r>
              <a:rPr lang="en-US" b="1" dirty="0" smtClean="0"/>
              <a:t> Object Detection and Recognition</a:t>
            </a:r>
            <a:r>
              <a:rPr lang="en-US" dirty="0" smtClean="0"/>
              <a:t>: Algorithms in this area identify and </a:t>
            </a:r>
            <a:r>
              <a:rPr lang="en-US" b="1" dirty="0" smtClean="0"/>
              <a:t>locate objects within images or videos</a:t>
            </a:r>
            <a:r>
              <a:rPr lang="en-US" dirty="0" smtClean="0"/>
              <a:t>. Object detection involves determining the presence and position of objects, while </a:t>
            </a:r>
            <a:r>
              <a:rPr lang="en-US" b="1" dirty="0" smtClean="0"/>
              <a:t>recognition involves categorizing objects into specific classes</a:t>
            </a:r>
            <a:r>
              <a:rPr lang="en-US" dirty="0" smtClean="0"/>
              <a:t>.</a:t>
            </a:r>
          </a:p>
          <a:p>
            <a:pPr algn="just">
              <a:lnSpc>
                <a:spcPct val="150000"/>
              </a:lnSpc>
              <a:buFont typeface="Arial" pitchFamily="34" charset="0"/>
              <a:buChar char="•"/>
            </a:pPr>
            <a:r>
              <a:rPr lang="en-US" b="1" dirty="0" smtClean="0"/>
              <a:t> Image Classification</a:t>
            </a:r>
            <a:r>
              <a:rPr lang="en-US" dirty="0" smtClean="0"/>
              <a:t>: This is the process of </a:t>
            </a:r>
            <a:r>
              <a:rPr lang="en-US" b="1" dirty="0" smtClean="0"/>
              <a:t>assigning a label or category to an entire image.</a:t>
            </a:r>
            <a:r>
              <a:rPr lang="en-US" dirty="0" smtClean="0"/>
              <a:t> Deep learning models, such as </a:t>
            </a:r>
            <a:r>
              <a:rPr lang="en-US" dirty="0" err="1" smtClean="0"/>
              <a:t>convolutional</a:t>
            </a:r>
            <a:r>
              <a:rPr lang="en-US" dirty="0" smtClean="0"/>
              <a:t> neural networks (CNNs), have achieved remarkable success in image classification tasks.</a:t>
            </a:r>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615553"/>
          </a:xfrm>
        </p:spPr>
        <p:txBody>
          <a:bodyPr/>
          <a:lstStyle/>
          <a:p>
            <a:pPr algn="ctr"/>
            <a:r>
              <a:rPr lang="en-US" sz="4000" dirty="0" smtClean="0"/>
              <a:t>Key components of computer vision</a:t>
            </a:r>
            <a:endParaRPr lang="en-US" sz="4000" dirty="0"/>
          </a:p>
        </p:txBody>
      </p:sp>
      <p:sp>
        <p:nvSpPr>
          <p:cNvPr id="3" name="Text Placeholder 2"/>
          <p:cNvSpPr>
            <a:spLocks noGrp="1"/>
          </p:cNvSpPr>
          <p:nvPr>
            <p:ph type="body" idx="1"/>
          </p:nvPr>
        </p:nvSpPr>
        <p:spPr>
          <a:xfrm>
            <a:off x="457200" y="1295400"/>
            <a:ext cx="8229600" cy="5678478"/>
          </a:xfrm>
        </p:spPr>
        <p:txBody>
          <a:bodyPr/>
          <a:lstStyle/>
          <a:p>
            <a:pPr>
              <a:lnSpc>
                <a:spcPct val="150000"/>
              </a:lnSpc>
              <a:buFont typeface="Arial" pitchFamily="34" charset="0"/>
              <a:buChar char="•"/>
            </a:pPr>
            <a:r>
              <a:rPr lang="en-US" sz="2000" b="1" dirty="0" smtClean="0"/>
              <a:t> </a:t>
            </a:r>
            <a:r>
              <a:rPr lang="en-US" sz="2200" b="1" dirty="0" smtClean="0"/>
              <a:t>Semantic Segmentation</a:t>
            </a:r>
            <a:r>
              <a:rPr lang="en-US" sz="2200" dirty="0" smtClean="0"/>
              <a:t>: Semantic segmentation </a:t>
            </a:r>
            <a:r>
              <a:rPr lang="en-US" sz="2200" b="1" dirty="0" smtClean="0"/>
              <a:t>assigns a class label to each pixel in an image,</a:t>
            </a:r>
            <a:r>
              <a:rPr lang="en-US" sz="2200" dirty="0" smtClean="0"/>
              <a:t> enabling detailed understanding of object boundaries and regions.</a:t>
            </a:r>
          </a:p>
          <a:p>
            <a:pPr>
              <a:lnSpc>
                <a:spcPct val="150000"/>
              </a:lnSpc>
              <a:buFont typeface="Arial" pitchFamily="34" charset="0"/>
              <a:buChar char="•"/>
            </a:pPr>
            <a:r>
              <a:rPr lang="en-US" sz="2200" b="1" dirty="0" smtClean="0"/>
              <a:t> Scene Understanding</a:t>
            </a:r>
            <a:r>
              <a:rPr lang="en-US" sz="2200" dirty="0" smtClean="0"/>
              <a:t>: This involves </a:t>
            </a:r>
            <a:r>
              <a:rPr lang="en-US" sz="2200" b="1" dirty="0" smtClean="0"/>
              <a:t>comprehending</a:t>
            </a:r>
            <a:r>
              <a:rPr lang="en-US" sz="2200" dirty="0" smtClean="0"/>
              <a:t> the relationships between objects and their </a:t>
            </a:r>
            <a:r>
              <a:rPr lang="en-US" sz="2200" b="1" dirty="0" smtClean="0"/>
              <a:t>context within a scene</a:t>
            </a:r>
            <a:r>
              <a:rPr lang="en-US" sz="2200" dirty="0" smtClean="0"/>
              <a:t>. It goes beyond object detection </a:t>
            </a:r>
            <a:r>
              <a:rPr lang="en-US" sz="2200" b="1" dirty="0" smtClean="0"/>
              <a:t>to capture the broader scene context</a:t>
            </a:r>
            <a:r>
              <a:rPr lang="en-US" sz="2200" dirty="0" smtClean="0"/>
              <a:t>.</a:t>
            </a:r>
          </a:p>
          <a:p>
            <a:pPr>
              <a:lnSpc>
                <a:spcPct val="150000"/>
              </a:lnSpc>
              <a:buFont typeface="Arial" pitchFamily="34" charset="0"/>
              <a:buChar char="•"/>
            </a:pPr>
            <a:r>
              <a:rPr lang="en-US" sz="2200" b="1" dirty="0" smtClean="0"/>
              <a:t> Motion Analysis</a:t>
            </a:r>
            <a:r>
              <a:rPr lang="en-US" sz="2200" dirty="0" smtClean="0"/>
              <a:t>: Computer vision algorithms can track and analyze motion within images or videos, enabling applications </a:t>
            </a:r>
            <a:r>
              <a:rPr lang="en-US" sz="2200" b="1" dirty="0" smtClean="0"/>
              <a:t>like action recognition, optical flow estimation</a:t>
            </a:r>
            <a:r>
              <a:rPr lang="en-US" sz="2200" dirty="0" smtClean="0"/>
              <a:t>, and more</a:t>
            </a:r>
            <a:r>
              <a:rPr lang="en-US" sz="2200" dirty="0" smtClean="0"/>
              <a:t>.</a:t>
            </a:r>
            <a:endParaRPr lang="en-IN" sz="2200"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827919"/>
          </a:xfrm>
        </p:spPr>
        <p:txBody>
          <a:bodyPr/>
          <a:lstStyle/>
          <a:p>
            <a:pPr algn="ctr">
              <a:lnSpc>
                <a:spcPct val="150000"/>
              </a:lnSpc>
            </a:pPr>
            <a:r>
              <a:rPr lang="en-US" sz="4000" dirty="0" smtClean="0"/>
              <a:t>Key components of computer vision</a:t>
            </a:r>
            <a:endParaRPr lang="en-US" sz="4000" dirty="0"/>
          </a:p>
        </p:txBody>
      </p:sp>
      <p:sp>
        <p:nvSpPr>
          <p:cNvPr id="3" name="Text Placeholder 2"/>
          <p:cNvSpPr>
            <a:spLocks noGrp="1"/>
          </p:cNvSpPr>
          <p:nvPr>
            <p:ph type="body" idx="1"/>
          </p:nvPr>
        </p:nvSpPr>
        <p:spPr>
          <a:xfrm>
            <a:off x="457200" y="1577341"/>
            <a:ext cx="8153400" cy="4527521"/>
          </a:xfrm>
        </p:spPr>
        <p:txBody>
          <a:bodyPr/>
          <a:lstStyle/>
          <a:p>
            <a:pPr>
              <a:lnSpc>
                <a:spcPct val="150000"/>
              </a:lnSpc>
              <a:buFont typeface="Arial" pitchFamily="34" charset="0"/>
              <a:buChar char="•"/>
            </a:pPr>
            <a:r>
              <a:rPr lang="en-US" sz="2000" b="1" dirty="0" smtClean="0"/>
              <a:t> Face Recognition</a:t>
            </a:r>
            <a:r>
              <a:rPr lang="en-US" sz="2000" dirty="0" smtClean="0"/>
              <a:t>: Specialized techniques are used to identify and verify individuals based on facial features, often used in security and authentication systems.</a:t>
            </a:r>
          </a:p>
          <a:p>
            <a:pPr>
              <a:lnSpc>
                <a:spcPct val="150000"/>
              </a:lnSpc>
              <a:buFont typeface="Arial" pitchFamily="34" charset="0"/>
              <a:buChar char="•"/>
            </a:pPr>
            <a:r>
              <a:rPr lang="en-US" sz="2000" b="1" dirty="0" smtClean="0"/>
              <a:t> Medical Imaging</a:t>
            </a:r>
            <a:r>
              <a:rPr lang="en-US" sz="2000" dirty="0" smtClean="0"/>
              <a:t>: Computer vision is applied in medical fields for tasks such as diagnosing diseases from medical images (e.g., X-rays, MRIs) and assisting in surgical procedures.</a:t>
            </a:r>
          </a:p>
          <a:p>
            <a:pPr>
              <a:lnSpc>
                <a:spcPct val="150000"/>
              </a:lnSpc>
              <a:buFont typeface="Arial" pitchFamily="34" charset="0"/>
              <a:buChar char="•"/>
            </a:pPr>
            <a:r>
              <a:rPr lang="en-US" sz="2000" b="1" dirty="0" smtClean="0"/>
              <a:t> Autonomous Vehicles</a:t>
            </a:r>
            <a:r>
              <a:rPr lang="en-US" sz="2000" dirty="0" smtClean="0"/>
              <a:t>: Computer vision plays a critical role in enabling self-driving cars to perceive and navigate their surroundings, detect obstacles, and make real-time driving decisions.</a:t>
            </a:r>
          </a:p>
          <a:p>
            <a:pPr>
              <a:lnSpc>
                <a:spcPct val="150000"/>
              </a:lnSpc>
              <a:buFont typeface="Arial" pitchFamily="34" charset="0"/>
              <a:buChar cha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021080"/>
          </a:xfrm>
        </p:spPr>
        <p:txBody>
          <a:bodyPr/>
          <a:lstStyle/>
          <a:p>
            <a:pPr algn="ctr"/>
            <a:r>
              <a:rPr lang="en-IN" sz="4000" dirty="0" smtClean="0"/>
              <a:t>Robotics</a:t>
            </a:r>
            <a:endParaRPr lang="en-US" sz="4000" dirty="0"/>
          </a:p>
        </p:txBody>
      </p:sp>
      <p:sp>
        <p:nvSpPr>
          <p:cNvPr id="3" name="Text Placeholder 2"/>
          <p:cNvSpPr>
            <a:spLocks noGrp="1"/>
          </p:cNvSpPr>
          <p:nvPr>
            <p:ph type="body" idx="1"/>
          </p:nvPr>
        </p:nvSpPr>
        <p:spPr>
          <a:xfrm>
            <a:off x="457200" y="1219200"/>
            <a:ext cx="8229600" cy="5386090"/>
          </a:xfrm>
        </p:spPr>
        <p:txBody>
          <a:bodyPr/>
          <a:lstStyle/>
          <a:p>
            <a:pPr algn="just">
              <a:lnSpc>
                <a:spcPct val="200000"/>
              </a:lnSpc>
              <a:buFont typeface="Arial" pitchFamily="34" charset="0"/>
              <a:buChar char="•"/>
            </a:pPr>
            <a:r>
              <a:rPr lang="en-US" sz="2000" dirty="0" smtClean="0"/>
              <a:t> Robotics is an interdisciplinary field that involves the </a:t>
            </a:r>
            <a:r>
              <a:rPr lang="en-US" sz="2000" b="1" dirty="0" smtClean="0"/>
              <a:t>design, construction, operation, and use of robots</a:t>
            </a:r>
            <a:r>
              <a:rPr lang="en-US" sz="2000" dirty="0" smtClean="0"/>
              <a:t>. </a:t>
            </a:r>
          </a:p>
          <a:p>
            <a:pPr algn="just">
              <a:lnSpc>
                <a:spcPct val="200000"/>
              </a:lnSpc>
              <a:buFont typeface="Arial" pitchFamily="34" charset="0"/>
              <a:buChar char="•"/>
            </a:pPr>
            <a:r>
              <a:rPr lang="en-US" sz="2000" dirty="0" smtClean="0"/>
              <a:t> Robots are machines or autonomous </a:t>
            </a:r>
            <a:r>
              <a:rPr lang="en-US" sz="2000" b="1" dirty="0" smtClean="0"/>
              <a:t>systems that are capable of performing tasks with varying degrees of autonomy</a:t>
            </a:r>
            <a:r>
              <a:rPr lang="en-US" sz="2000" dirty="0" smtClean="0"/>
              <a:t>. </a:t>
            </a:r>
          </a:p>
          <a:p>
            <a:pPr algn="just">
              <a:lnSpc>
                <a:spcPct val="200000"/>
              </a:lnSpc>
              <a:buFont typeface="Arial" pitchFamily="34" charset="0"/>
              <a:buChar char="•"/>
            </a:pPr>
            <a:r>
              <a:rPr lang="en-US" sz="2000" dirty="0" smtClean="0"/>
              <a:t> Robotics integrates principles from diverse areas such as </a:t>
            </a:r>
            <a:r>
              <a:rPr lang="en-US" sz="2000" b="1" dirty="0" smtClean="0"/>
              <a:t>mechanical engineering, electronics, computer science, artificial intelligence, and control systems </a:t>
            </a:r>
            <a:r>
              <a:rPr lang="en-US" sz="2000" dirty="0" smtClean="0"/>
              <a:t>to create intelligent and adaptable machines that can interact with and manipulate their environments.</a:t>
            </a:r>
            <a:endParaRPr lang="en-IN" sz="2000" dirty="0" smtClean="0"/>
          </a:p>
          <a:p>
            <a:pPr>
              <a:lnSpc>
                <a:spcPct val="150000"/>
              </a:lnSpc>
              <a:buFont typeface="Arial" pitchFamily="34" charset="0"/>
              <a:buChar char="•"/>
            </a:pP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615553"/>
          </a:xfrm>
        </p:spPr>
        <p:txBody>
          <a:bodyPr/>
          <a:lstStyle/>
          <a:p>
            <a:pPr algn="ctr"/>
            <a:r>
              <a:rPr lang="en-US" sz="4000" dirty="0" smtClean="0"/>
              <a:t>Key aspects of Robotics</a:t>
            </a:r>
            <a:endParaRPr lang="en-US" sz="4000" dirty="0"/>
          </a:p>
        </p:txBody>
      </p:sp>
      <p:sp>
        <p:nvSpPr>
          <p:cNvPr id="3" name="Text Placeholder 2"/>
          <p:cNvSpPr>
            <a:spLocks noGrp="1"/>
          </p:cNvSpPr>
          <p:nvPr>
            <p:ph type="body" idx="1"/>
          </p:nvPr>
        </p:nvSpPr>
        <p:spPr>
          <a:xfrm>
            <a:off x="457200" y="1295400"/>
            <a:ext cx="8229600" cy="5355312"/>
          </a:xfrm>
        </p:spPr>
        <p:txBody>
          <a:bodyPr/>
          <a:lstStyle/>
          <a:p>
            <a:pPr algn="just">
              <a:lnSpc>
                <a:spcPct val="150000"/>
              </a:lnSpc>
              <a:buFont typeface="Arial" pitchFamily="34" charset="0"/>
              <a:buChar char="•"/>
            </a:pPr>
            <a:r>
              <a:rPr lang="en-US" sz="2000" b="1" dirty="0" smtClean="0"/>
              <a:t> Robot Design and Mechanics</a:t>
            </a:r>
            <a:r>
              <a:rPr lang="en-US" sz="2000" dirty="0" smtClean="0"/>
              <a:t>: This involves creating the physical structure of robots, including their mechanical components, sensors, actuators, and interfaces. Robot design varies depending on the intended application, such as industrial automation, healthcare, or exploration.</a:t>
            </a:r>
          </a:p>
          <a:p>
            <a:pPr algn="just">
              <a:lnSpc>
                <a:spcPct val="150000"/>
              </a:lnSpc>
              <a:buFont typeface="Arial" pitchFamily="34" charset="0"/>
              <a:buChar char="•"/>
            </a:pPr>
            <a:r>
              <a:rPr lang="en-US" sz="2000" b="1" dirty="0" smtClean="0"/>
              <a:t> Sensors and Perception</a:t>
            </a:r>
            <a:r>
              <a:rPr lang="en-US" sz="2000" dirty="0" smtClean="0"/>
              <a:t>: Robots use various sensors (e.g., cameras, </a:t>
            </a:r>
            <a:r>
              <a:rPr lang="en-US" sz="2000" dirty="0" err="1" smtClean="0"/>
              <a:t>lidar</a:t>
            </a:r>
            <a:r>
              <a:rPr lang="en-US" sz="2000" dirty="0" smtClean="0"/>
              <a:t>, radar, tactile sensors) to gather information about their environment. Perception algorithms process sensor data to understand the robot's surroundings and make informed decisions.</a:t>
            </a:r>
          </a:p>
          <a:p>
            <a:pPr algn="just">
              <a:lnSpc>
                <a:spcPct val="150000"/>
              </a:lnSpc>
              <a:buFont typeface="Arial" pitchFamily="34" charset="0"/>
              <a:buChar char="•"/>
            </a:pPr>
            <a:r>
              <a:rPr lang="en-US" sz="2000" b="1" dirty="0" smtClean="0"/>
              <a:t> Actuators and Movement</a:t>
            </a:r>
            <a:r>
              <a:rPr lang="en-US" sz="2000" dirty="0" smtClean="0"/>
              <a:t>: Actuators (e.g., motors, servos) allow robots to move and interact with their environment. Robotic movement can range from simple locomotion to complex manipulation.</a:t>
            </a:r>
          </a:p>
          <a:p>
            <a:pPr>
              <a:buFont typeface="Arial" pitchFamily="34" charset="0"/>
              <a:buChar cha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615553"/>
          </a:xfrm>
        </p:spPr>
        <p:txBody>
          <a:bodyPr/>
          <a:lstStyle/>
          <a:p>
            <a:pPr algn="ctr"/>
            <a:r>
              <a:rPr lang="en-US" sz="4000" dirty="0" smtClean="0"/>
              <a:t>Key aspects of Robotics</a:t>
            </a:r>
            <a:endParaRPr lang="en-US" sz="4000" dirty="0"/>
          </a:p>
        </p:txBody>
      </p:sp>
      <p:sp>
        <p:nvSpPr>
          <p:cNvPr id="3" name="Text Placeholder 2"/>
          <p:cNvSpPr>
            <a:spLocks noGrp="1"/>
          </p:cNvSpPr>
          <p:nvPr>
            <p:ph type="body" idx="1"/>
          </p:nvPr>
        </p:nvSpPr>
        <p:spPr>
          <a:xfrm>
            <a:off x="457200" y="1219200"/>
            <a:ext cx="8229600" cy="5644673"/>
          </a:xfrm>
        </p:spPr>
        <p:txBody>
          <a:bodyPr/>
          <a:lstStyle/>
          <a:p>
            <a:pPr algn="just">
              <a:lnSpc>
                <a:spcPct val="150000"/>
              </a:lnSpc>
              <a:buFont typeface="Arial" pitchFamily="34" charset="0"/>
              <a:buChar char="•"/>
            </a:pPr>
            <a:r>
              <a:rPr lang="en-US" sz="2000" b="1" dirty="0" smtClean="0"/>
              <a:t> Control Systems</a:t>
            </a:r>
            <a:r>
              <a:rPr lang="en-US" sz="2000" dirty="0" smtClean="0"/>
              <a:t>: Control systems enable robots to execute tasks with precision and accuracy. These systems manage the robot's actuators based on sensory input and control algorithms.</a:t>
            </a:r>
          </a:p>
          <a:p>
            <a:pPr algn="just">
              <a:lnSpc>
                <a:spcPct val="150000"/>
              </a:lnSpc>
              <a:buFont typeface="Arial" pitchFamily="34" charset="0"/>
              <a:buChar char="•"/>
            </a:pPr>
            <a:r>
              <a:rPr lang="en-US" sz="2000" b="1" dirty="0" smtClean="0"/>
              <a:t> Artificial Intelligence and Machine Learning</a:t>
            </a:r>
            <a:r>
              <a:rPr lang="en-US" sz="2000" dirty="0" smtClean="0"/>
              <a:t>: AI techniques, such as machine learning and deep learning, are used to enable robots to learn from data, make predictions, and adapt to changing situations.</a:t>
            </a:r>
          </a:p>
          <a:p>
            <a:pPr algn="just">
              <a:lnSpc>
                <a:spcPct val="150000"/>
              </a:lnSpc>
              <a:buFont typeface="Arial" pitchFamily="34" charset="0"/>
              <a:buChar char="•"/>
            </a:pPr>
            <a:r>
              <a:rPr lang="en-US" sz="2000" b="1" dirty="0" smtClean="0"/>
              <a:t> Path Planning and Navigation</a:t>
            </a:r>
            <a:r>
              <a:rPr lang="en-US" sz="2000" dirty="0" smtClean="0"/>
              <a:t>: Robots need to plan optimal paths and navigate through complex environments. Path planning algorithms help robots avoid obstacles and reach their destinations efficiently.</a:t>
            </a:r>
          </a:p>
          <a:p>
            <a:pPr algn="just">
              <a:lnSpc>
                <a:spcPct val="150000"/>
              </a:lnSpc>
              <a:buFont typeface="Arial" pitchFamily="34" charset="0"/>
              <a:buChar char="•"/>
            </a:pPr>
            <a:r>
              <a:rPr lang="en-US" sz="2000" b="1" dirty="0" smtClean="0"/>
              <a:t> Autonomous Operation</a:t>
            </a:r>
            <a:r>
              <a:rPr lang="en-US" sz="2000" dirty="0" smtClean="0"/>
              <a:t>: Autonomous robots can perform tasks without continuous human intervention. This capability is essential for applications like self-driving cars and drones.</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615553"/>
          </a:xfrm>
        </p:spPr>
        <p:txBody>
          <a:bodyPr/>
          <a:lstStyle/>
          <a:p>
            <a:pPr algn="ctr"/>
            <a:r>
              <a:rPr lang="en-US" sz="4000" dirty="0" smtClean="0"/>
              <a:t>Robotics applications</a:t>
            </a:r>
            <a:endParaRPr lang="en-US" sz="4000" dirty="0"/>
          </a:p>
        </p:txBody>
      </p:sp>
      <p:sp>
        <p:nvSpPr>
          <p:cNvPr id="3" name="Text Placeholder 2"/>
          <p:cNvSpPr>
            <a:spLocks noGrp="1"/>
          </p:cNvSpPr>
          <p:nvPr>
            <p:ph type="body" idx="1"/>
          </p:nvPr>
        </p:nvSpPr>
        <p:spPr>
          <a:xfrm>
            <a:off x="457200" y="1577340"/>
            <a:ext cx="8229600" cy="4924425"/>
          </a:xfrm>
        </p:spPr>
        <p:txBody>
          <a:bodyPr/>
          <a:lstStyle/>
          <a:p>
            <a:pPr algn="just">
              <a:lnSpc>
                <a:spcPct val="150000"/>
              </a:lnSpc>
            </a:pPr>
            <a:r>
              <a:rPr lang="en-US" sz="2000" b="1" dirty="0" smtClean="0"/>
              <a:t>Industrial Automation</a:t>
            </a:r>
            <a:r>
              <a:rPr lang="en-US" sz="2000" dirty="0" smtClean="0"/>
              <a:t>: Robots perform tasks such as welding, assembly, and quality control in manufacturing processes.</a:t>
            </a:r>
          </a:p>
          <a:p>
            <a:pPr algn="just">
              <a:lnSpc>
                <a:spcPct val="150000"/>
              </a:lnSpc>
            </a:pPr>
            <a:r>
              <a:rPr lang="en-US" sz="2000" b="1" dirty="0" smtClean="0"/>
              <a:t>Medical Robotics</a:t>
            </a:r>
            <a:r>
              <a:rPr lang="en-US" sz="2000" dirty="0" smtClean="0"/>
              <a:t>: Surgical robots assist surgeons in performing minimally invasive procedures with high precision.</a:t>
            </a:r>
          </a:p>
          <a:p>
            <a:pPr algn="just">
              <a:lnSpc>
                <a:spcPct val="150000"/>
              </a:lnSpc>
            </a:pPr>
            <a:r>
              <a:rPr lang="en-US" sz="2000" b="1" dirty="0" smtClean="0"/>
              <a:t>Agricultural Robotics</a:t>
            </a:r>
            <a:r>
              <a:rPr lang="en-US" sz="2000" dirty="0" smtClean="0"/>
              <a:t>: Robots can automate tasks like planting, harvesting, and monitoring crops.</a:t>
            </a:r>
          </a:p>
          <a:p>
            <a:pPr algn="just">
              <a:lnSpc>
                <a:spcPct val="150000"/>
              </a:lnSpc>
            </a:pPr>
            <a:r>
              <a:rPr lang="en-US" sz="2000" b="1" dirty="0" smtClean="0"/>
              <a:t>Space Exploration</a:t>
            </a:r>
            <a:r>
              <a:rPr lang="en-US" sz="2000" dirty="0" smtClean="0"/>
              <a:t>: Robots like rovers and </a:t>
            </a:r>
            <a:r>
              <a:rPr lang="en-US" sz="2000" dirty="0" err="1" smtClean="0"/>
              <a:t>landers</a:t>
            </a:r>
            <a:r>
              <a:rPr lang="en-US" sz="2000" dirty="0" smtClean="0"/>
              <a:t> are used to explore distant planets and moons.</a:t>
            </a:r>
          </a:p>
          <a:p>
            <a:pPr algn="just">
              <a:lnSpc>
                <a:spcPct val="150000"/>
              </a:lnSpc>
            </a:pPr>
            <a:r>
              <a:rPr lang="en-US" sz="2000" b="1" dirty="0" smtClean="0"/>
              <a:t>Service Robotics</a:t>
            </a:r>
            <a:r>
              <a:rPr lang="en-US" sz="2000" dirty="0" smtClean="0"/>
              <a:t>: Robots are used in various service industries, such as healthcare, hospitality, and customer service.</a:t>
            </a:r>
          </a:p>
          <a:p>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615553"/>
          </a:xfrm>
        </p:spPr>
        <p:txBody>
          <a:bodyPr/>
          <a:lstStyle/>
          <a:p>
            <a:pPr algn="ctr"/>
            <a:r>
              <a:rPr lang="en-IN" sz="4000" b="1" dirty="0" smtClean="0"/>
              <a:t>Components of AI</a:t>
            </a:r>
            <a:endParaRPr lang="en-US" sz="4000" b="1" dirty="0"/>
          </a:p>
        </p:txBody>
      </p:sp>
      <p:pic>
        <p:nvPicPr>
          <p:cNvPr id="4" name="Picture 3" descr="AI components.png"/>
          <p:cNvPicPr>
            <a:picLocks noChangeAspect="1"/>
          </p:cNvPicPr>
          <p:nvPr/>
        </p:nvPicPr>
        <p:blipFill>
          <a:blip r:embed="rId2"/>
          <a:stretch>
            <a:fillRect/>
          </a:stretch>
        </p:blipFill>
        <p:spPr>
          <a:xfrm>
            <a:off x="1600200" y="1600200"/>
            <a:ext cx="6081287" cy="44809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169551"/>
          </a:xfrm>
        </p:spPr>
        <p:txBody>
          <a:bodyPr/>
          <a:lstStyle/>
          <a:p>
            <a:pPr algn="ctr"/>
            <a:r>
              <a:rPr lang="en-IN" dirty="0" smtClean="0"/>
              <a:t/>
            </a:r>
            <a:br>
              <a:rPr lang="en-IN" dirty="0" smtClean="0"/>
            </a:br>
            <a:r>
              <a:rPr lang="en-IN" sz="4000" dirty="0" smtClean="0"/>
              <a:t>Learning Systems</a:t>
            </a:r>
            <a:r>
              <a:rPr lang="en-IN" dirty="0" smtClean="0"/>
              <a:t/>
            </a:r>
            <a:br>
              <a:rPr lang="en-IN" dirty="0" smtClean="0"/>
            </a:br>
            <a:endParaRPr lang="en-US" dirty="0"/>
          </a:p>
        </p:txBody>
      </p:sp>
      <p:sp>
        <p:nvSpPr>
          <p:cNvPr id="3" name="Text Placeholder 2"/>
          <p:cNvSpPr>
            <a:spLocks noGrp="1"/>
          </p:cNvSpPr>
          <p:nvPr>
            <p:ph type="body" idx="1"/>
          </p:nvPr>
        </p:nvSpPr>
        <p:spPr>
          <a:xfrm>
            <a:off x="457200" y="1577340"/>
            <a:ext cx="8229600" cy="3385542"/>
          </a:xfrm>
        </p:spPr>
        <p:txBody>
          <a:bodyPr/>
          <a:lstStyle/>
          <a:p>
            <a:pPr algn="just">
              <a:lnSpc>
                <a:spcPct val="150000"/>
              </a:lnSpc>
              <a:buFont typeface="Arial" pitchFamily="34" charset="0"/>
              <a:buChar char="•"/>
            </a:pPr>
            <a:r>
              <a:rPr lang="en-US" sz="2200" dirty="0" smtClean="0"/>
              <a:t> Learning systems in AI refer to </a:t>
            </a:r>
            <a:r>
              <a:rPr lang="en-US" sz="2200" b="1" dirty="0" smtClean="0"/>
              <a:t>algorithms and methodologies that enable artificial intelligence systems to acquire knowledge, improve performance, and adapt to new situations over time</a:t>
            </a:r>
          </a:p>
          <a:p>
            <a:pPr algn="just">
              <a:lnSpc>
                <a:spcPct val="150000"/>
              </a:lnSpc>
              <a:buFont typeface="Arial" pitchFamily="34" charset="0"/>
              <a:buChar char="•"/>
            </a:pPr>
            <a:r>
              <a:rPr lang="en-US" sz="2200" dirty="0" smtClean="0"/>
              <a:t> These systems aim to simulate or replicate human-like learning processes, allowing AI to become more intelligent and capable of handling complex tasks. </a:t>
            </a:r>
          </a:p>
          <a:p>
            <a:pPr algn="just"/>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615553"/>
          </a:xfrm>
        </p:spPr>
        <p:txBody>
          <a:bodyPr/>
          <a:lstStyle/>
          <a:p>
            <a:pPr algn="ctr"/>
            <a:r>
              <a:rPr lang="en-US" sz="4000" dirty="0" smtClean="0"/>
              <a:t>Types of learning systems in AI</a:t>
            </a:r>
            <a:endParaRPr lang="en-US" sz="4000" dirty="0"/>
          </a:p>
        </p:txBody>
      </p:sp>
      <p:sp>
        <p:nvSpPr>
          <p:cNvPr id="3" name="Text Placeholder 2"/>
          <p:cNvSpPr>
            <a:spLocks noGrp="1"/>
          </p:cNvSpPr>
          <p:nvPr>
            <p:ph type="body" idx="1"/>
          </p:nvPr>
        </p:nvSpPr>
        <p:spPr>
          <a:xfrm>
            <a:off x="457200" y="1219200"/>
            <a:ext cx="8229600" cy="5078313"/>
          </a:xfrm>
        </p:spPr>
        <p:txBody>
          <a:bodyPr/>
          <a:lstStyle/>
          <a:p>
            <a:pPr>
              <a:lnSpc>
                <a:spcPct val="150000"/>
              </a:lnSpc>
              <a:buFont typeface="Arial" pitchFamily="34" charset="0"/>
              <a:buChar char="•"/>
            </a:pPr>
            <a:r>
              <a:rPr lang="en-US" sz="2200" b="1" dirty="0" smtClean="0"/>
              <a:t> Supervised Learning</a:t>
            </a:r>
            <a:r>
              <a:rPr lang="en-US" sz="2200" dirty="0" smtClean="0"/>
              <a:t>: AI model is trained on a labeled dataset, where each input is associated with the correct output. </a:t>
            </a:r>
          </a:p>
          <a:p>
            <a:pPr lvl="1">
              <a:lnSpc>
                <a:spcPct val="150000"/>
              </a:lnSpc>
              <a:buFont typeface="Arial" pitchFamily="34" charset="0"/>
              <a:buChar char="•"/>
            </a:pPr>
            <a:r>
              <a:rPr lang="en-US" sz="2200" dirty="0" smtClean="0"/>
              <a:t>The model learns to make predictions by generalizing from the provided examples. </a:t>
            </a:r>
          </a:p>
          <a:p>
            <a:pPr lvl="1">
              <a:lnSpc>
                <a:spcPct val="150000"/>
              </a:lnSpc>
              <a:buFont typeface="Arial" pitchFamily="34" charset="0"/>
              <a:buChar char="•"/>
            </a:pPr>
            <a:r>
              <a:rPr lang="en-US" sz="2200" dirty="0" smtClean="0"/>
              <a:t>Examples include image classification and language translation.</a:t>
            </a:r>
          </a:p>
          <a:p>
            <a:pPr>
              <a:lnSpc>
                <a:spcPct val="150000"/>
              </a:lnSpc>
              <a:buFont typeface="Arial" pitchFamily="34" charset="0"/>
              <a:buChar char="•"/>
            </a:pPr>
            <a:r>
              <a:rPr lang="en-US" sz="2200" b="1" dirty="0" smtClean="0"/>
              <a:t> Unsupervised Learning</a:t>
            </a:r>
            <a:r>
              <a:rPr lang="en-US" sz="2200" dirty="0" smtClean="0"/>
              <a:t>:  Training an AI model on an unlabeled dataset, with the goal of discovering patterns, structures, or relationships within the data. 	</a:t>
            </a:r>
          </a:p>
          <a:p>
            <a:pPr lvl="1">
              <a:lnSpc>
                <a:spcPct val="150000"/>
              </a:lnSpc>
              <a:buFont typeface="Arial" pitchFamily="34" charset="0"/>
              <a:buChar char="•"/>
            </a:pPr>
            <a:r>
              <a:rPr lang="en-US" sz="2200" dirty="0" smtClean="0"/>
              <a:t>Clustering and dimensionality reduction are common tasks in unsupervised learning.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615553"/>
          </a:xfrm>
        </p:spPr>
        <p:txBody>
          <a:bodyPr/>
          <a:lstStyle/>
          <a:p>
            <a:pPr algn="ctr"/>
            <a:r>
              <a:rPr lang="en-US" sz="4000" dirty="0" smtClean="0"/>
              <a:t>Types of learning systems in AI</a:t>
            </a:r>
            <a:endParaRPr lang="en-US" sz="4000" dirty="0"/>
          </a:p>
        </p:txBody>
      </p:sp>
      <p:sp>
        <p:nvSpPr>
          <p:cNvPr id="3" name="Text Placeholder 2"/>
          <p:cNvSpPr>
            <a:spLocks noGrp="1"/>
          </p:cNvSpPr>
          <p:nvPr>
            <p:ph type="body" idx="1"/>
          </p:nvPr>
        </p:nvSpPr>
        <p:spPr>
          <a:xfrm>
            <a:off x="457200" y="1295400"/>
            <a:ext cx="8229600" cy="5416868"/>
          </a:xfrm>
        </p:spPr>
        <p:txBody>
          <a:bodyPr/>
          <a:lstStyle/>
          <a:p>
            <a:pPr algn="just">
              <a:lnSpc>
                <a:spcPct val="150000"/>
              </a:lnSpc>
              <a:buFont typeface="Arial" pitchFamily="34" charset="0"/>
              <a:buChar char="•"/>
            </a:pPr>
            <a:r>
              <a:rPr lang="en-US" sz="2200" b="1" dirty="0" smtClean="0"/>
              <a:t> Semi-Supervised Learning</a:t>
            </a:r>
            <a:r>
              <a:rPr lang="en-US" sz="2200" dirty="0" smtClean="0"/>
              <a:t>: This approach combines elements of both supervised and unsupervised learning. </a:t>
            </a:r>
          </a:p>
          <a:p>
            <a:pPr lvl="1" algn="just">
              <a:lnSpc>
                <a:spcPct val="150000"/>
              </a:lnSpc>
              <a:buFont typeface="Arial" pitchFamily="34" charset="0"/>
              <a:buChar char="•"/>
            </a:pPr>
            <a:r>
              <a:rPr lang="en-US" sz="2200" dirty="0" smtClean="0"/>
              <a:t>A small amount of labeled data is used along with a larger amount of unlabeled data to improve the learning process.</a:t>
            </a:r>
            <a:endParaRPr lang="en-US" sz="2200" b="1" dirty="0" smtClean="0"/>
          </a:p>
          <a:p>
            <a:pPr algn="just">
              <a:lnSpc>
                <a:spcPct val="150000"/>
              </a:lnSpc>
              <a:buFont typeface="Arial" pitchFamily="34" charset="0"/>
              <a:buChar char="•"/>
            </a:pPr>
            <a:r>
              <a:rPr lang="en-US" sz="2200" b="1" dirty="0" smtClean="0"/>
              <a:t> Reinforcement Learning</a:t>
            </a:r>
            <a:r>
              <a:rPr lang="en-US" sz="2200" dirty="0" smtClean="0"/>
              <a:t>: An AI agent interacts with an environment and learns to take actions that maximize a reward signal. </a:t>
            </a:r>
          </a:p>
          <a:p>
            <a:pPr lvl="1" algn="just">
              <a:lnSpc>
                <a:spcPct val="150000"/>
              </a:lnSpc>
              <a:buFont typeface="Arial" pitchFamily="34" charset="0"/>
              <a:buChar char="•"/>
            </a:pPr>
            <a:r>
              <a:rPr lang="en-US" sz="2200" dirty="0" smtClean="0"/>
              <a:t>The agent learns through trial and error, refining its behavior over time. </a:t>
            </a:r>
          </a:p>
          <a:p>
            <a:pPr lvl="1" algn="just">
              <a:lnSpc>
                <a:spcPct val="150000"/>
              </a:lnSpc>
              <a:buFont typeface="Arial" pitchFamily="34" charset="0"/>
              <a:buChar char="•"/>
            </a:pPr>
            <a:r>
              <a:rPr lang="en-US" sz="2200" dirty="0" smtClean="0"/>
              <a:t>This type of learning is well-suited for tasks involving decision-making and sequential actions, such as game playing and robotics.</a:t>
            </a:r>
          </a:p>
          <a:p>
            <a:pPr algn="just"/>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615553"/>
          </a:xfrm>
        </p:spPr>
        <p:txBody>
          <a:bodyPr/>
          <a:lstStyle/>
          <a:p>
            <a:pPr algn="ctr"/>
            <a:r>
              <a:rPr lang="en-US" sz="4000" dirty="0" smtClean="0"/>
              <a:t>Types of learning systems in AI</a:t>
            </a:r>
            <a:endParaRPr lang="en-US" sz="4000" dirty="0"/>
          </a:p>
        </p:txBody>
      </p:sp>
      <p:sp>
        <p:nvSpPr>
          <p:cNvPr id="3" name="Text Placeholder 2"/>
          <p:cNvSpPr>
            <a:spLocks noGrp="1"/>
          </p:cNvSpPr>
          <p:nvPr>
            <p:ph type="body" idx="1"/>
          </p:nvPr>
        </p:nvSpPr>
        <p:spPr>
          <a:xfrm>
            <a:off x="457200" y="1577340"/>
            <a:ext cx="8229600" cy="5078313"/>
          </a:xfrm>
        </p:spPr>
        <p:txBody>
          <a:bodyPr/>
          <a:lstStyle/>
          <a:p>
            <a:pPr algn="just">
              <a:lnSpc>
                <a:spcPct val="150000"/>
              </a:lnSpc>
              <a:buFont typeface="Arial" pitchFamily="34" charset="0"/>
              <a:buChar char="•"/>
            </a:pPr>
            <a:r>
              <a:rPr lang="en-US" sz="2200" b="1" dirty="0" smtClean="0"/>
              <a:t> Transfer Learning</a:t>
            </a:r>
            <a:r>
              <a:rPr lang="en-US" sz="2200" dirty="0" smtClean="0"/>
              <a:t>: Transfer learning involves pre-training a model on one task and then fine-tuning it for a different but related task. </a:t>
            </a:r>
          </a:p>
          <a:p>
            <a:pPr lvl="1" algn="just">
              <a:lnSpc>
                <a:spcPct val="150000"/>
              </a:lnSpc>
              <a:buFont typeface="Arial" pitchFamily="34" charset="0"/>
              <a:buChar char="•"/>
            </a:pPr>
            <a:r>
              <a:rPr lang="en-US" sz="2200" dirty="0" smtClean="0"/>
              <a:t>This approach leverages knowledge gained from one task to improve performance on another, often with limited labeled data for the target task.</a:t>
            </a:r>
          </a:p>
          <a:p>
            <a:pPr algn="just">
              <a:lnSpc>
                <a:spcPct val="150000"/>
              </a:lnSpc>
              <a:buFont typeface="Arial" pitchFamily="34" charset="0"/>
              <a:buChar char="•"/>
            </a:pPr>
            <a:r>
              <a:rPr lang="en-US" sz="2200" b="1" dirty="0" smtClean="0"/>
              <a:t> Online Learning</a:t>
            </a:r>
            <a:r>
              <a:rPr lang="en-US" sz="2200" dirty="0" smtClean="0"/>
              <a:t>: Online learning, or incremental learning, involves updating an AI model continuously as new data becomes available. </a:t>
            </a:r>
          </a:p>
          <a:p>
            <a:pPr lvl="1" algn="just">
              <a:lnSpc>
                <a:spcPct val="150000"/>
              </a:lnSpc>
              <a:buFont typeface="Arial" pitchFamily="34" charset="0"/>
              <a:buChar char="•"/>
            </a:pPr>
            <a:r>
              <a:rPr lang="en-US" sz="2200" dirty="0" smtClean="0"/>
              <a:t>This approach is useful for scenarios where data arrives in streams or batches.</a:t>
            </a:r>
          </a:p>
          <a:p>
            <a:pPr algn="just">
              <a:lnSpc>
                <a:spcPct val="150000"/>
              </a:lnSpc>
            </a:pP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615553"/>
          </a:xfrm>
        </p:spPr>
        <p:txBody>
          <a:bodyPr/>
          <a:lstStyle/>
          <a:p>
            <a:pPr algn="ctr"/>
            <a:r>
              <a:rPr lang="en-US" sz="4000" dirty="0" smtClean="0"/>
              <a:t>Types of learning systems in AI</a:t>
            </a:r>
            <a:endParaRPr lang="en-US" sz="4000" dirty="0"/>
          </a:p>
        </p:txBody>
      </p:sp>
      <p:sp>
        <p:nvSpPr>
          <p:cNvPr id="3" name="Text Placeholder 2"/>
          <p:cNvSpPr>
            <a:spLocks noGrp="1"/>
          </p:cNvSpPr>
          <p:nvPr>
            <p:ph type="body" idx="1"/>
          </p:nvPr>
        </p:nvSpPr>
        <p:spPr>
          <a:xfrm>
            <a:off x="457200" y="1295400"/>
            <a:ext cx="8229600" cy="4462760"/>
          </a:xfrm>
        </p:spPr>
        <p:txBody>
          <a:bodyPr/>
          <a:lstStyle/>
          <a:p>
            <a:pPr algn="just">
              <a:lnSpc>
                <a:spcPct val="150000"/>
              </a:lnSpc>
              <a:buFont typeface="Arial" pitchFamily="34" charset="0"/>
              <a:buChar char="•"/>
            </a:pPr>
            <a:r>
              <a:rPr lang="en-US" sz="2000" b="1" dirty="0" smtClean="0"/>
              <a:t> Evolutionary Algorithms</a:t>
            </a:r>
            <a:r>
              <a:rPr lang="en-US" sz="2000" dirty="0" smtClean="0"/>
              <a:t>: These algorithms are inspired by natural evolution</a:t>
            </a:r>
          </a:p>
          <a:p>
            <a:pPr lvl="1" algn="just">
              <a:lnSpc>
                <a:spcPct val="150000"/>
              </a:lnSpc>
              <a:buFont typeface="Arial" pitchFamily="34" charset="0"/>
              <a:buChar char="•"/>
            </a:pPr>
            <a:r>
              <a:rPr lang="en-US" sz="2000" dirty="0" smtClean="0"/>
              <a:t>Evolving a population of candidate solutions over multiple generations to find the best solution to a problem. </a:t>
            </a:r>
          </a:p>
          <a:p>
            <a:pPr lvl="1" algn="just">
              <a:lnSpc>
                <a:spcPct val="150000"/>
              </a:lnSpc>
              <a:buFont typeface="Arial" pitchFamily="34" charset="0"/>
              <a:buChar char="•"/>
            </a:pPr>
            <a:r>
              <a:rPr lang="en-US" sz="2000" dirty="0" smtClean="0"/>
              <a:t>They are often used in optimization tasks.</a:t>
            </a:r>
          </a:p>
          <a:p>
            <a:pPr algn="just">
              <a:lnSpc>
                <a:spcPct val="150000"/>
              </a:lnSpc>
              <a:buFont typeface="Arial" pitchFamily="34" charset="0"/>
              <a:buChar char="•"/>
            </a:pPr>
            <a:r>
              <a:rPr lang="en-US" sz="2000" b="1" dirty="0" smtClean="0"/>
              <a:t> Cognitive Architectures</a:t>
            </a:r>
            <a:r>
              <a:rPr lang="en-US" sz="2000" dirty="0" smtClean="0"/>
              <a:t>: These systems attempt to replicate human-like cognitive processes and reasoning. </a:t>
            </a:r>
          </a:p>
          <a:p>
            <a:pPr lvl="1" algn="just">
              <a:lnSpc>
                <a:spcPct val="150000"/>
              </a:lnSpc>
              <a:buFont typeface="Arial" pitchFamily="34" charset="0"/>
              <a:buChar char="•"/>
            </a:pPr>
            <a:r>
              <a:rPr lang="en-US" sz="2000" dirty="0" smtClean="0"/>
              <a:t>They often involve symbolic reasoning and knowledge representation.</a:t>
            </a:r>
          </a:p>
          <a:p>
            <a:pPr algn="just">
              <a:lnSpc>
                <a:spcPct val="150000"/>
              </a:lnSpc>
              <a:buFont typeface="Arial" pitchFamily="34" charset="0"/>
              <a:buChar char="•"/>
            </a:pPr>
            <a:r>
              <a:rPr lang="en-US" sz="2000" b="1" dirty="0" smtClean="0"/>
              <a:t> </a:t>
            </a:r>
            <a:r>
              <a:rPr lang="en-US" sz="2000" b="1" dirty="0" err="1" smtClean="0"/>
              <a:t>Neuroevolution</a:t>
            </a:r>
            <a:r>
              <a:rPr lang="en-US" sz="2000" dirty="0" smtClean="0"/>
              <a:t>: This combines neural networks and evolutionary algorithms to evolve neural network architectures and weights for various tasks</a:t>
            </a:r>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615553"/>
          </a:xfrm>
        </p:spPr>
        <p:txBody>
          <a:bodyPr/>
          <a:lstStyle/>
          <a:p>
            <a:pPr algn="ctr"/>
            <a:r>
              <a:rPr lang="en-IN" sz="4000" dirty="0" smtClean="0"/>
              <a:t>Neural Networks</a:t>
            </a:r>
            <a:endParaRPr lang="en-US" sz="4000" dirty="0"/>
          </a:p>
        </p:txBody>
      </p:sp>
      <p:sp>
        <p:nvSpPr>
          <p:cNvPr id="3" name="Text Placeholder 2"/>
          <p:cNvSpPr>
            <a:spLocks noGrp="1"/>
          </p:cNvSpPr>
          <p:nvPr>
            <p:ph type="body" idx="1"/>
          </p:nvPr>
        </p:nvSpPr>
        <p:spPr>
          <a:xfrm>
            <a:off x="457200" y="1295400"/>
            <a:ext cx="8229600" cy="5078313"/>
          </a:xfrm>
        </p:spPr>
        <p:txBody>
          <a:bodyPr/>
          <a:lstStyle/>
          <a:p>
            <a:pPr algn="just">
              <a:lnSpc>
                <a:spcPct val="150000"/>
              </a:lnSpc>
              <a:buFont typeface="Arial" pitchFamily="34" charset="0"/>
              <a:buChar char="•"/>
            </a:pPr>
            <a:r>
              <a:rPr lang="en-US" sz="2200" dirty="0" smtClean="0"/>
              <a:t> </a:t>
            </a:r>
            <a:r>
              <a:rPr lang="en-US" sz="2200" b="1" dirty="0" smtClean="0"/>
              <a:t>Computational</a:t>
            </a:r>
            <a:r>
              <a:rPr lang="en-US" sz="2200" dirty="0" smtClean="0"/>
              <a:t> </a:t>
            </a:r>
            <a:r>
              <a:rPr lang="en-US" sz="2200" b="1" dirty="0" smtClean="0"/>
              <a:t>models inspired by the structure and functioning of the human brain</a:t>
            </a:r>
            <a:r>
              <a:rPr lang="en-US" sz="2200" dirty="0" smtClean="0"/>
              <a:t>, designed to process and analyze complex patterns in data. </a:t>
            </a:r>
          </a:p>
          <a:p>
            <a:pPr algn="just">
              <a:lnSpc>
                <a:spcPct val="150000"/>
              </a:lnSpc>
              <a:buFont typeface="Arial" pitchFamily="34" charset="0"/>
              <a:buChar char="•"/>
            </a:pPr>
            <a:r>
              <a:rPr lang="en-US" sz="2200" dirty="0" smtClean="0"/>
              <a:t> Neural networks consist of interconnected nodes (neurons) organized in layers, each layer contributing to the computation and transformation of data. </a:t>
            </a:r>
          </a:p>
          <a:p>
            <a:pPr algn="just">
              <a:lnSpc>
                <a:spcPct val="150000"/>
              </a:lnSpc>
              <a:buFont typeface="Arial" pitchFamily="34" charset="0"/>
              <a:buChar char="•"/>
            </a:pPr>
            <a:r>
              <a:rPr lang="en-US" sz="2200" dirty="0" smtClean="0"/>
              <a:t> Neural networks are used for various tasks, including image and speech recognition, natural language processing, and more.</a:t>
            </a:r>
            <a:endParaRPr lang="en-IN" sz="2200" dirty="0" smtClean="0"/>
          </a:p>
          <a:p>
            <a:pPr algn="just">
              <a:lnSpc>
                <a:spcPct val="150000"/>
              </a:lnSpc>
              <a:buFont typeface="Arial" pitchFamily="34" charset="0"/>
              <a:buChar char="•"/>
            </a:pPr>
            <a:endParaRPr lang="en-IN" sz="2200" dirty="0" smtClean="0"/>
          </a:p>
          <a:p>
            <a:pPr algn="just">
              <a:lnSpc>
                <a:spcPct val="150000"/>
              </a:lnSpc>
              <a:buFont typeface="Arial" pitchFamily="34" charset="0"/>
              <a:buChar char="•"/>
            </a:pP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615553"/>
          </a:xfrm>
        </p:spPr>
        <p:txBody>
          <a:bodyPr/>
          <a:lstStyle/>
          <a:p>
            <a:pPr algn="ctr"/>
            <a:r>
              <a:rPr lang="en-US" sz="4000" dirty="0" smtClean="0"/>
              <a:t>Key components of Neural Networks</a:t>
            </a:r>
            <a:endParaRPr lang="en-US" sz="4000" dirty="0"/>
          </a:p>
        </p:txBody>
      </p:sp>
      <p:sp>
        <p:nvSpPr>
          <p:cNvPr id="3" name="Text Placeholder 2"/>
          <p:cNvSpPr>
            <a:spLocks noGrp="1"/>
          </p:cNvSpPr>
          <p:nvPr>
            <p:ph type="body" idx="1"/>
          </p:nvPr>
        </p:nvSpPr>
        <p:spPr>
          <a:xfrm>
            <a:off x="457200" y="1143000"/>
            <a:ext cx="8229600" cy="5539978"/>
          </a:xfrm>
        </p:spPr>
        <p:txBody>
          <a:bodyPr/>
          <a:lstStyle/>
          <a:p>
            <a:pPr algn="just">
              <a:lnSpc>
                <a:spcPct val="150000"/>
              </a:lnSpc>
              <a:buFont typeface="Arial" pitchFamily="34" charset="0"/>
              <a:buChar char="•"/>
            </a:pPr>
            <a:r>
              <a:rPr lang="en-US" sz="2000" b="1" dirty="0" smtClean="0"/>
              <a:t> Neuron (Node)</a:t>
            </a:r>
            <a:r>
              <a:rPr lang="en-US" sz="2000" dirty="0" smtClean="0"/>
              <a:t>: Neurons are the basic computational units in a neural network. Each neuron takes input, performs a weighted sum of the inputs, applies an activation function, and produces an output.</a:t>
            </a:r>
          </a:p>
          <a:p>
            <a:pPr algn="just">
              <a:lnSpc>
                <a:spcPct val="150000"/>
              </a:lnSpc>
              <a:buFont typeface="Arial" pitchFamily="34" charset="0"/>
              <a:buChar char="•"/>
            </a:pPr>
            <a:r>
              <a:rPr lang="en-US" sz="2000" b="1" dirty="0" smtClean="0"/>
              <a:t> Layers</a:t>
            </a:r>
            <a:r>
              <a:rPr lang="en-US" sz="2000" dirty="0" smtClean="0"/>
              <a:t>: Neural networks consist of layers of neurons. Common types of layers include:</a:t>
            </a:r>
          </a:p>
          <a:p>
            <a:pPr lvl="1" algn="just">
              <a:lnSpc>
                <a:spcPct val="150000"/>
              </a:lnSpc>
              <a:buFont typeface="Arial" pitchFamily="34" charset="0"/>
              <a:buChar char="•"/>
            </a:pPr>
            <a:r>
              <a:rPr lang="en-US" sz="2000" dirty="0" smtClean="0"/>
              <a:t>Input Layer: Receives the initial data or features.</a:t>
            </a:r>
          </a:p>
          <a:p>
            <a:pPr lvl="1" algn="just">
              <a:lnSpc>
                <a:spcPct val="150000"/>
              </a:lnSpc>
              <a:buFont typeface="Arial" pitchFamily="34" charset="0"/>
              <a:buChar char="•"/>
            </a:pPr>
            <a:r>
              <a:rPr lang="en-US" sz="2000" dirty="0" smtClean="0"/>
              <a:t>Hidden Layers: Intermediate layers between the input and output layers where computations occur.</a:t>
            </a:r>
          </a:p>
          <a:p>
            <a:pPr lvl="1" algn="just">
              <a:lnSpc>
                <a:spcPct val="150000"/>
              </a:lnSpc>
              <a:buFont typeface="Arial" pitchFamily="34" charset="0"/>
              <a:buChar char="•"/>
            </a:pPr>
            <a:r>
              <a:rPr lang="en-US" sz="2000" dirty="0" smtClean="0"/>
              <a:t>Output Layer: Produces the final prediction or output.</a:t>
            </a:r>
          </a:p>
          <a:p>
            <a:pPr algn="just">
              <a:lnSpc>
                <a:spcPct val="150000"/>
              </a:lnSpc>
              <a:buFont typeface="Arial" pitchFamily="34" charset="0"/>
              <a:buChar char="•"/>
            </a:pPr>
            <a:r>
              <a:rPr lang="en-US" sz="2000" b="1" dirty="0" smtClean="0"/>
              <a:t> Weights and Biases</a:t>
            </a:r>
            <a:r>
              <a:rPr lang="en-US" sz="2000" dirty="0" smtClean="0"/>
              <a:t>: Neurons in a neural network are connected by weighted connections, and each connection has an associated weight. Biases are added to the weighted sum before applying the activation function.</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6424</TotalTime>
  <Words>1706</Words>
  <Application>Microsoft Office PowerPoint</Application>
  <PresentationFormat>On-screen Show (4:3)</PresentationFormat>
  <Paragraphs>101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Major Topics in Artificial Intelligence</vt:lpstr>
      <vt:lpstr>Components of AI</vt:lpstr>
      <vt:lpstr> Learning Systems </vt:lpstr>
      <vt:lpstr>Types of learning systems in AI</vt:lpstr>
      <vt:lpstr>Types of learning systems in AI</vt:lpstr>
      <vt:lpstr>Types of learning systems in AI</vt:lpstr>
      <vt:lpstr>Types of learning systems in AI</vt:lpstr>
      <vt:lpstr>Neural Networks</vt:lpstr>
      <vt:lpstr>Key components of Neural Networks</vt:lpstr>
      <vt:lpstr>Key components of Neural Networks</vt:lpstr>
      <vt:lpstr>Key components of Neural Networks</vt:lpstr>
      <vt:lpstr>Computer Vision</vt:lpstr>
      <vt:lpstr>Key components of computer vision</vt:lpstr>
      <vt:lpstr>Key components of computer vision</vt:lpstr>
      <vt:lpstr>Key components of computer vision</vt:lpstr>
      <vt:lpstr>Robotics</vt:lpstr>
      <vt:lpstr>Key aspects of Robotics</vt:lpstr>
      <vt:lpstr>Key aspects of Robotics</vt:lpstr>
      <vt:lpstr>Robotics applications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 of Artificial Intelligence</dc:title>
  <cp:lastModifiedBy>Ajees A P</cp:lastModifiedBy>
  <cp:revision>51</cp:revision>
  <dcterms:created xsi:type="dcterms:W3CDTF">2022-08-03T12:01:02Z</dcterms:created>
  <dcterms:modified xsi:type="dcterms:W3CDTF">2023-08-17T04:40:13Z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2022-08-03T00:00:00Z</vt:filetime>
  </property>
  <property fmtid="{D5CDD505-2E9C-101B-9397-08002B2CF9AE}" pid="3" name="LastSaved">
    <vt:filetime>2022-08-03T00:00:00Z</vt:filetime>
  </property>
</Properties>
</file>