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69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8F57C-8CED-4F20-A2BC-CB1B7C1529C4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7DDEB-B82D-4B29-86F9-1766E5AE4B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D588-4EC1-4B7B-96F9-27C18B649C89}" type="datetime1">
              <a:rPr lang="en-US" smtClean="0"/>
              <a:pPr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3E06-5C10-445E-B7D9-22C1B0D4D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6F0D-0339-48AA-B418-C03474789334}" type="datetime1">
              <a:rPr lang="en-US" smtClean="0"/>
              <a:pPr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3E06-5C10-445E-B7D9-22C1B0D4D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D97A-5513-4D77-BA83-290C57121012}" type="datetime1">
              <a:rPr lang="en-US" smtClean="0"/>
              <a:pPr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3E06-5C10-445E-B7D9-22C1B0D4D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F7DE-CD36-4579-90D9-3520E7D42D61}" type="datetime1">
              <a:rPr lang="en-US" smtClean="0"/>
              <a:pPr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3E06-5C10-445E-B7D9-22C1B0D4D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57F5-A0D7-4AA9-ACD8-DE638A31E826}" type="datetime1">
              <a:rPr lang="en-US" smtClean="0"/>
              <a:pPr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3E06-5C10-445E-B7D9-22C1B0D4D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13F6-03E3-4E5F-B8B8-887269FB8FC6}" type="datetime1">
              <a:rPr lang="en-US" smtClean="0"/>
              <a:pPr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3E06-5C10-445E-B7D9-22C1B0D4D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AB38-71F5-4E32-8A2F-4847F0814B5B}" type="datetime1">
              <a:rPr lang="en-US" smtClean="0"/>
              <a:pPr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3E06-5C10-445E-B7D9-22C1B0D4D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B956-D1B4-48D8-934A-D3AD42A6401B}" type="datetime1">
              <a:rPr lang="en-US" smtClean="0"/>
              <a:pPr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3E06-5C10-445E-B7D9-22C1B0D4D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7B4A-B549-447B-9ECE-B98D61C77132}" type="datetime1">
              <a:rPr lang="en-US" smtClean="0"/>
              <a:pPr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3E06-5C10-445E-B7D9-22C1B0D4D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AA37-1406-431C-A60A-525F7898D23F}" type="datetime1">
              <a:rPr lang="en-US" smtClean="0"/>
              <a:pPr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3E06-5C10-445E-B7D9-22C1B0D4D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2397-AF98-4770-94E3-E14B6D9B0C9C}" type="datetime1">
              <a:rPr lang="en-US" smtClean="0"/>
              <a:pPr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3E06-5C10-445E-B7D9-22C1B0D4D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08ADC-1720-4C03-8821-1D72894BAB63}" type="datetime1">
              <a:rPr lang="en-US" smtClean="0"/>
              <a:pPr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33E06-5C10-445E-B7D9-22C1B0D4D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A*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Heuristic search algorithm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3E06-5C10-445E-B7D9-22C1B0D4D6D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Disadvantages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GB" dirty="0"/>
          </a:p>
          <a:p>
            <a:pPr algn="just">
              <a:lnSpc>
                <a:spcPct val="160000"/>
              </a:lnSpc>
            </a:pPr>
            <a:r>
              <a:rPr lang="en-GB" sz="2800" dirty="0">
                <a:latin typeface="Arial" pitchFamily="34" charset="0"/>
                <a:cs typeface="Arial" pitchFamily="34" charset="0"/>
              </a:rPr>
              <a:t>It does not always produce the shortest path as it mostly based on heuristics and approximation.</a:t>
            </a:r>
          </a:p>
          <a:p>
            <a:pPr algn="just">
              <a:lnSpc>
                <a:spcPct val="160000"/>
              </a:lnSpc>
            </a:pPr>
            <a:r>
              <a:rPr lang="en-GB" sz="2800" dirty="0">
                <a:latin typeface="Arial" pitchFamily="34" charset="0"/>
                <a:cs typeface="Arial" pitchFamily="34" charset="0"/>
              </a:rPr>
              <a:t>A* search algorithm has some complexity issues.</a:t>
            </a:r>
          </a:p>
          <a:p>
            <a:pPr algn="just">
              <a:lnSpc>
                <a:spcPct val="160000"/>
              </a:lnSpc>
            </a:pPr>
            <a:r>
              <a:rPr lang="en-GB" sz="2800" dirty="0">
                <a:latin typeface="Arial" pitchFamily="34" charset="0"/>
                <a:cs typeface="Arial" pitchFamily="34" charset="0"/>
              </a:rPr>
              <a:t>The main drawback of A* is memory requirement as it keeps all generated nodes in the memory, so it is not practical for various large-scale problems.</a:t>
            </a:r>
          </a:p>
          <a:p>
            <a:pPr algn="just">
              <a:lnSpc>
                <a:spcPct val="160000"/>
              </a:lnSpc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3E06-5C10-445E-B7D9-22C1B0D4D6D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(Contd..)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GB" sz="2800" dirty="0">
                <a:latin typeface="Arial" pitchFamily="34" charset="0"/>
                <a:cs typeface="Arial" pitchFamily="34" charset="0"/>
              </a:rPr>
              <a:t>A* algorithm returns the path which occurred first, and it does not search for all remaining paths.</a:t>
            </a:r>
          </a:p>
          <a:p>
            <a:pPr algn="just">
              <a:lnSpc>
                <a:spcPct val="150000"/>
              </a:lnSpc>
            </a:pPr>
            <a:r>
              <a:rPr lang="en-GB" sz="2800" dirty="0">
                <a:latin typeface="Arial" pitchFamily="34" charset="0"/>
                <a:cs typeface="Arial" pitchFamily="34" charset="0"/>
              </a:rPr>
              <a:t>The efficiency of A* algorithm depends on the quality of heuristic.</a:t>
            </a:r>
          </a:p>
          <a:p>
            <a:pPr algn="just">
              <a:lnSpc>
                <a:spcPct val="150000"/>
              </a:lnSpc>
            </a:pPr>
            <a:r>
              <a:rPr lang="en-GB" sz="2800" dirty="0">
                <a:latin typeface="Arial" pitchFamily="34" charset="0"/>
                <a:cs typeface="Arial" pitchFamily="34" charset="0"/>
              </a:rPr>
              <a:t>A* algorithm expands all nodes which satisfy the condition f(n)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3E06-5C10-445E-B7D9-22C1B0D4D6D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Properties of the algorithm</a:t>
            </a:r>
            <a:endParaRPr lang="en-US" sz="4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7298"/>
            <a:ext cx="9144000" cy="5500702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GB" b="1" dirty="0">
                <a:latin typeface="Arial" pitchFamily="34" charset="0"/>
                <a:cs typeface="Arial" pitchFamily="34" charset="0"/>
              </a:rPr>
              <a:t>Complete:</a:t>
            </a:r>
            <a:r>
              <a:rPr lang="en-GB" dirty="0">
                <a:latin typeface="Arial" pitchFamily="34" charset="0"/>
                <a:cs typeface="Arial" pitchFamily="34" charset="0"/>
              </a:rPr>
              <a:t> A* algorithm is complete as long as:</a:t>
            </a:r>
          </a:p>
          <a:p>
            <a:pPr lvl="1" algn="just">
              <a:lnSpc>
                <a:spcPct val="170000"/>
              </a:lnSpc>
            </a:pPr>
            <a:r>
              <a:rPr lang="en-GB" dirty="0">
                <a:latin typeface="Arial" pitchFamily="34" charset="0"/>
                <a:cs typeface="Arial" pitchFamily="34" charset="0"/>
              </a:rPr>
              <a:t>Branching factor is finite.</a:t>
            </a:r>
          </a:p>
          <a:p>
            <a:pPr lvl="1" algn="just">
              <a:lnSpc>
                <a:spcPct val="170000"/>
              </a:lnSpc>
            </a:pPr>
            <a:r>
              <a:rPr lang="en-GB" dirty="0">
                <a:latin typeface="Arial" pitchFamily="34" charset="0"/>
                <a:cs typeface="Arial" pitchFamily="34" charset="0"/>
              </a:rPr>
              <a:t>Cost at every action is fixed.</a:t>
            </a:r>
          </a:p>
          <a:p>
            <a:pPr algn="just">
              <a:lnSpc>
                <a:spcPct val="170000"/>
              </a:lnSpc>
            </a:pPr>
            <a:r>
              <a:rPr lang="en-GB" b="1" dirty="0">
                <a:latin typeface="Arial" pitchFamily="34" charset="0"/>
                <a:cs typeface="Arial" pitchFamily="34" charset="0"/>
              </a:rPr>
              <a:t>Optimal:</a:t>
            </a:r>
            <a:r>
              <a:rPr lang="en-GB" dirty="0">
                <a:latin typeface="Arial" pitchFamily="34" charset="0"/>
                <a:cs typeface="Arial" pitchFamily="34" charset="0"/>
              </a:rPr>
              <a:t> A* search algorithm is optimal if it follows below two conditions:</a:t>
            </a:r>
          </a:p>
          <a:p>
            <a:pPr lvl="1" algn="just">
              <a:lnSpc>
                <a:spcPct val="170000"/>
              </a:lnSpc>
            </a:pPr>
            <a:r>
              <a:rPr lang="en-GB" b="1" dirty="0">
                <a:latin typeface="Arial" pitchFamily="34" charset="0"/>
                <a:cs typeface="Arial" pitchFamily="34" charset="0"/>
              </a:rPr>
              <a:t>Admissible:</a:t>
            </a:r>
            <a:r>
              <a:rPr lang="en-GB" dirty="0">
                <a:latin typeface="Arial" pitchFamily="34" charset="0"/>
                <a:cs typeface="Arial" pitchFamily="34" charset="0"/>
              </a:rPr>
              <a:t> the first condition requires for optimality is that h(n) should be an admissible heuristic for A* tree search. An admissible heuristic is optimistic in nature.</a:t>
            </a:r>
          </a:p>
          <a:p>
            <a:pPr algn="just">
              <a:lnSpc>
                <a:spcPct val="17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3E06-5C10-445E-B7D9-22C1B0D4D6D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latin typeface="Arial" pitchFamily="34" charset="0"/>
                <a:cs typeface="Arial" pitchFamily="34" charset="0"/>
              </a:rPr>
              <a:t>(Contd..)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429288"/>
          </a:xfrm>
        </p:spPr>
        <p:txBody>
          <a:bodyPr>
            <a:normAutofit fontScale="25000" lnSpcReduction="20000"/>
          </a:bodyPr>
          <a:lstStyle/>
          <a:p>
            <a:pPr lvl="1" algn="just">
              <a:lnSpc>
                <a:spcPct val="170000"/>
              </a:lnSpc>
            </a:pPr>
            <a:r>
              <a:rPr lang="en-GB" sz="8000" b="1" dirty="0" smtClean="0">
                <a:latin typeface="Arial" pitchFamily="34" charset="0"/>
                <a:cs typeface="Arial" pitchFamily="34" charset="0"/>
              </a:rPr>
              <a:t>Consistency:</a:t>
            </a:r>
            <a:r>
              <a:rPr lang="en-GB" sz="8000" dirty="0" smtClean="0">
                <a:latin typeface="Arial" pitchFamily="34" charset="0"/>
                <a:cs typeface="Arial" pitchFamily="34" charset="0"/>
              </a:rPr>
              <a:t> Second required condition is consistency for only A* graph-search.</a:t>
            </a:r>
          </a:p>
          <a:p>
            <a:pPr algn="just">
              <a:lnSpc>
                <a:spcPct val="170000"/>
              </a:lnSpc>
            </a:pPr>
            <a:r>
              <a:rPr lang="en-GB" sz="8000" dirty="0" smtClean="0">
                <a:latin typeface="Arial" pitchFamily="34" charset="0"/>
                <a:cs typeface="Arial" pitchFamily="34" charset="0"/>
              </a:rPr>
              <a:t>If the heuristic function is admissible, then A* tree search will always find the least cost path</a:t>
            </a:r>
            <a:r>
              <a:rPr lang="en-GB" sz="8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70000"/>
              </a:lnSpc>
            </a:pPr>
            <a:r>
              <a:rPr lang="en-GB" sz="9600" b="1" dirty="0" smtClean="0">
                <a:latin typeface="Arial" pitchFamily="34" charset="0"/>
                <a:cs typeface="Arial" pitchFamily="34" charset="0"/>
              </a:rPr>
              <a:t>Time </a:t>
            </a:r>
            <a:r>
              <a:rPr lang="en-GB" sz="9600" b="1" dirty="0" smtClean="0">
                <a:latin typeface="Arial" pitchFamily="34" charset="0"/>
                <a:cs typeface="Arial" pitchFamily="34" charset="0"/>
              </a:rPr>
              <a:t>Complexity:</a:t>
            </a:r>
            <a:r>
              <a:rPr lang="en-GB" sz="9600" dirty="0" smtClean="0">
                <a:latin typeface="Arial" pitchFamily="34" charset="0"/>
                <a:cs typeface="Arial" pitchFamily="34" charset="0"/>
              </a:rPr>
              <a:t> The time complexity of A* search algorithm depends on heuristic function, and the number of nodes expanded is exponential to the depth of solution d. So the time complexity is O(</a:t>
            </a:r>
            <a:r>
              <a:rPr lang="en-GB" sz="9600" dirty="0" err="1" smtClean="0">
                <a:latin typeface="Arial" pitchFamily="34" charset="0"/>
                <a:cs typeface="Arial" pitchFamily="34" charset="0"/>
              </a:rPr>
              <a:t>b^d</a:t>
            </a:r>
            <a:r>
              <a:rPr lang="en-GB" sz="9600" dirty="0" smtClean="0">
                <a:latin typeface="Arial" pitchFamily="34" charset="0"/>
                <a:cs typeface="Arial" pitchFamily="34" charset="0"/>
              </a:rPr>
              <a:t>), where b is the branching factor.</a:t>
            </a:r>
          </a:p>
          <a:p>
            <a:pPr algn="just">
              <a:lnSpc>
                <a:spcPct val="170000"/>
              </a:lnSpc>
            </a:pPr>
            <a:r>
              <a:rPr lang="en-GB" sz="9600" b="1" dirty="0" smtClean="0">
                <a:latin typeface="Arial" pitchFamily="34" charset="0"/>
                <a:cs typeface="Arial" pitchFamily="34" charset="0"/>
              </a:rPr>
              <a:t>Space Complexity:</a:t>
            </a:r>
            <a:r>
              <a:rPr lang="en-GB" sz="9600" dirty="0" smtClean="0">
                <a:latin typeface="Arial" pitchFamily="34" charset="0"/>
                <a:cs typeface="Arial" pitchFamily="34" charset="0"/>
              </a:rPr>
              <a:t> The space complexity of A* search algorithm is </a:t>
            </a:r>
            <a:r>
              <a:rPr lang="en-GB" sz="9600" b="1" dirty="0" smtClean="0">
                <a:latin typeface="Arial" pitchFamily="34" charset="0"/>
                <a:cs typeface="Arial" pitchFamily="34" charset="0"/>
              </a:rPr>
              <a:t>O(</a:t>
            </a:r>
            <a:r>
              <a:rPr lang="en-GB" sz="9600" b="1" dirty="0" err="1" smtClean="0">
                <a:latin typeface="Arial" pitchFamily="34" charset="0"/>
                <a:cs typeface="Arial" pitchFamily="34" charset="0"/>
              </a:rPr>
              <a:t>b^d</a:t>
            </a:r>
            <a:r>
              <a:rPr lang="en-GB" sz="96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GB" sz="96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3E06-5C10-445E-B7D9-22C1B0D4D6D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 * algorithm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Searching </a:t>
            </a:r>
            <a:r>
              <a:rPr lang="en-GB" dirty="0">
                <a:latin typeface="Arial" pitchFamily="34" charset="0"/>
                <a:cs typeface="Arial" pitchFamily="34" charset="0"/>
              </a:rPr>
              <a:t>algorithm that searches for the shortest path between the </a:t>
            </a:r>
            <a:r>
              <a:rPr lang="en-GB" i="1" dirty="0">
                <a:latin typeface="Arial" pitchFamily="34" charset="0"/>
                <a:cs typeface="Arial" pitchFamily="34" charset="0"/>
              </a:rPr>
              <a:t>initial and the final state.</a:t>
            </a:r>
            <a:r>
              <a:rPr lang="en-GB" dirty="0">
                <a:latin typeface="Arial" pitchFamily="34" charset="0"/>
                <a:cs typeface="Arial" pitchFamily="34" charset="0"/>
              </a:rPr>
              <a:t> It is used in various applications, such as </a:t>
            </a:r>
            <a:r>
              <a:rPr lang="en-GB" i="1" dirty="0">
                <a:latin typeface="Arial" pitchFamily="34" charset="0"/>
                <a:cs typeface="Arial" pitchFamily="34" charset="0"/>
              </a:rPr>
              <a:t>maps</a:t>
            </a:r>
            <a:r>
              <a:rPr lang="en-GB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GB" dirty="0">
                <a:latin typeface="Arial" pitchFamily="34" charset="0"/>
                <a:cs typeface="Arial" pitchFamily="34" charset="0"/>
              </a:rPr>
              <a:t>In </a:t>
            </a:r>
            <a:r>
              <a:rPr lang="en-GB" i="1" dirty="0" smtClean="0">
                <a:latin typeface="Arial" pitchFamily="34" charset="0"/>
                <a:cs typeface="Arial" pitchFamily="34" charset="0"/>
              </a:rPr>
              <a:t>maps, </a:t>
            </a:r>
            <a:r>
              <a:rPr lang="en-GB" dirty="0">
                <a:latin typeface="Arial" pitchFamily="34" charset="0"/>
                <a:cs typeface="Arial" pitchFamily="34" charset="0"/>
              </a:rPr>
              <a:t> the A* algorithm is used to calculate the shortest distance between the source (initial state) and the destination (final state).</a:t>
            </a:r>
          </a:p>
          <a:p>
            <a:pPr algn="just">
              <a:lnSpc>
                <a:spcPct val="150000"/>
              </a:lnSpc>
            </a:pP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3E06-5C10-445E-B7D9-22C1B0D4D6D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How it </a:t>
            </a: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works?</a:t>
            </a: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GB" dirty="0">
                <a:latin typeface="Arial" pitchFamily="34" charset="0"/>
                <a:cs typeface="Arial" pitchFamily="34" charset="0"/>
              </a:rPr>
              <a:t>initial and the final cell is provided. The aim is to reach the final cell in the shortest amount of time.</a:t>
            </a:r>
          </a:p>
          <a:p>
            <a:pPr algn="just">
              <a:lnSpc>
                <a:spcPct val="150000"/>
              </a:lnSpc>
            </a:pPr>
            <a:r>
              <a:rPr lang="en-GB" dirty="0">
                <a:latin typeface="Arial" pitchFamily="34" charset="0"/>
                <a:cs typeface="Arial" pitchFamily="34" charset="0"/>
              </a:rPr>
              <a:t>Here A* Search Algorithm comes to the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rescue</a:t>
            </a:r>
            <a:endParaRPr lang="en-GB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3E06-5C10-445E-B7D9-22C1B0D4D6D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A* algorithm has 3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GB" b="1" dirty="0">
                <a:latin typeface="Arial" pitchFamily="34" charset="0"/>
                <a:cs typeface="Arial" pitchFamily="34" charset="0"/>
              </a:rPr>
              <a:t>g :</a:t>
            </a:r>
            <a:r>
              <a:rPr lang="en-GB" dirty="0">
                <a:latin typeface="Arial" pitchFamily="34" charset="0"/>
                <a:cs typeface="Arial" pitchFamily="34" charset="0"/>
              </a:rPr>
              <a:t> the cost of moving from the initial cell to the current cell. Basically, it is the sum of all the cells that have been visited since leaving the first cell.</a:t>
            </a:r>
          </a:p>
          <a:p>
            <a:pPr algn="just">
              <a:lnSpc>
                <a:spcPct val="160000"/>
              </a:lnSpc>
            </a:pPr>
            <a:r>
              <a:rPr lang="en-GB" b="1" dirty="0">
                <a:latin typeface="Arial" pitchFamily="34" charset="0"/>
                <a:cs typeface="Arial" pitchFamily="34" charset="0"/>
              </a:rPr>
              <a:t>h :</a:t>
            </a:r>
            <a:r>
              <a:rPr lang="en-GB" dirty="0">
                <a:latin typeface="Arial" pitchFamily="34" charset="0"/>
                <a:cs typeface="Arial" pitchFamily="34" charset="0"/>
              </a:rPr>
              <a:t> also known as the </a:t>
            </a:r>
            <a:r>
              <a:rPr lang="en-GB" i="1" dirty="0">
                <a:latin typeface="Arial" pitchFamily="34" charset="0"/>
                <a:cs typeface="Arial" pitchFamily="34" charset="0"/>
              </a:rPr>
              <a:t>heuristic value,</a:t>
            </a:r>
            <a:r>
              <a:rPr lang="en-GB" dirty="0">
                <a:latin typeface="Arial" pitchFamily="34" charset="0"/>
                <a:cs typeface="Arial" pitchFamily="34" charset="0"/>
              </a:rPr>
              <a:t> it is the </a:t>
            </a:r>
            <a:r>
              <a:rPr lang="en-GB" b="1" dirty="0">
                <a:latin typeface="Arial" pitchFamily="34" charset="0"/>
                <a:cs typeface="Arial" pitchFamily="34" charset="0"/>
              </a:rPr>
              <a:t>estimated</a:t>
            </a:r>
            <a:r>
              <a:rPr lang="en-GB" dirty="0">
                <a:latin typeface="Arial" pitchFamily="34" charset="0"/>
                <a:cs typeface="Arial" pitchFamily="34" charset="0"/>
              </a:rPr>
              <a:t> cost of moving from the current cell to the final cell. The actual cost cannot be calculated until the final cell is reached. Hence, h is the estimated cost. We </a:t>
            </a:r>
            <a:r>
              <a:rPr lang="en-GB" b="1" dirty="0">
                <a:latin typeface="Arial" pitchFamily="34" charset="0"/>
                <a:cs typeface="Arial" pitchFamily="34" charset="0"/>
              </a:rPr>
              <a:t>must</a:t>
            </a:r>
            <a:r>
              <a:rPr lang="en-GB" dirty="0">
                <a:latin typeface="Arial" pitchFamily="34" charset="0"/>
                <a:cs typeface="Arial" pitchFamily="34" charset="0"/>
              </a:rPr>
              <a:t> make sure that there is </a:t>
            </a:r>
            <a:r>
              <a:rPr lang="en-GB" b="1" dirty="0">
                <a:latin typeface="Arial" pitchFamily="34" charset="0"/>
                <a:cs typeface="Arial" pitchFamily="34" charset="0"/>
              </a:rPr>
              <a:t>never</a:t>
            </a:r>
            <a:r>
              <a:rPr lang="en-GB" dirty="0">
                <a:latin typeface="Arial" pitchFamily="34" charset="0"/>
                <a:cs typeface="Arial" pitchFamily="34" charset="0"/>
              </a:rPr>
              <a:t> an over estimation of the cost.</a:t>
            </a:r>
          </a:p>
          <a:p>
            <a:pPr algn="just">
              <a:lnSpc>
                <a:spcPct val="160000"/>
              </a:lnSpc>
            </a:pPr>
            <a:r>
              <a:rPr lang="en-GB" b="1" dirty="0">
                <a:latin typeface="Arial" pitchFamily="34" charset="0"/>
                <a:cs typeface="Arial" pitchFamily="34" charset="0"/>
              </a:rPr>
              <a:t>f :</a:t>
            </a:r>
            <a:r>
              <a:rPr lang="en-GB" dirty="0">
                <a:latin typeface="Arial" pitchFamily="34" charset="0"/>
                <a:cs typeface="Arial" pitchFamily="34" charset="0"/>
              </a:rPr>
              <a:t> it is the sum of g and h. So, </a:t>
            </a:r>
            <a:r>
              <a:rPr lang="en-GB" b="1" dirty="0">
                <a:latin typeface="Arial" pitchFamily="34" charset="0"/>
                <a:cs typeface="Arial" pitchFamily="34" charset="0"/>
              </a:rPr>
              <a:t>f = g + h</a:t>
            </a:r>
            <a:endParaRPr lang="en-GB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6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3E06-5C10-445E-B7D9-22C1B0D4D6D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(Contd..)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2800" dirty="0">
                <a:latin typeface="Arial" pitchFamily="34" charset="0"/>
                <a:cs typeface="Arial" pitchFamily="34" charset="0"/>
              </a:rPr>
              <a:t>The way that the algorithm makes its decisions is by taking the f-value into 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account</a:t>
            </a:r>
          </a:p>
          <a:p>
            <a:pPr algn="just">
              <a:lnSpc>
                <a:spcPct val="150000"/>
              </a:lnSpc>
            </a:pPr>
            <a:r>
              <a:rPr lang="en-GB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The algorithm selects the </a:t>
            </a:r>
            <a:r>
              <a:rPr lang="en-GB" sz="2800" i="1" dirty="0">
                <a:latin typeface="Arial" pitchFamily="34" charset="0"/>
                <a:cs typeface="Arial" pitchFamily="34" charset="0"/>
              </a:rPr>
              <a:t>smallest f-valued cell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 and moves to that cell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GB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This process continues until the algorithm reaches its goal cell.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3E06-5C10-445E-B7D9-22C1B0D4D6D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GB" sz="4000" dirty="0" smtClean="0">
                <a:latin typeface="Arial" pitchFamily="34" charset="0"/>
                <a:cs typeface="Arial" pitchFamily="34" charset="0"/>
              </a:rPr>
              <a:t>(Contd..)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472518" cy="5715016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A* search is the most commonly known form of best-first 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search</a:t>
            </a:r>
          </a:p>
          <a:p>
            <a:pPr algn="just">
              <a:lnSpc>
                <a:spcPct val="150000"/>
              </a:lnSpc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It uses heuristic function h(n), and cost to reach the node n from the start state g(n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It has combined features of UCS and greedy best-first search, by which it solve the problem 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efficiently</a:t>
            </a:r>
          </a:p>
          <a:p>
            <a:pPr algn="just">
              <a:lnSpc>
                <a:spcPct val="150000"/>
              </a:lnSpc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* search algorithm finds the shortest path through the search space using the heuristic 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function</a:t>
            </a:r>
          </a:p>
          <a:p>
            <a:pPr algn="just">
              <a:lnSpc>
                <a:spcPct val="150000"/>
              </a:lnSpc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This search algorithm expands less search tree and provides optimal result 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faster</a:t>
            </a:r>
          </a:p>
          <a:p>
            <a:pPr algn="just">
              <a:lnSpc>
                <a:spcPct val="150000"/>
              </a:lnSpc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A* algorithm is similar to UCS except that it uses g(n)+h(n) instead of g(n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3E06-5C10-445E-B7D9-22C1B0D4D6D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(Contd..)</a:t>
            </a:r>
            <a:endParaRPr lang="en-U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GB" dirty="0">
                <a:latin typeface="Arial" pitchFamily="34" charset="0"/>
                <a:cs typeface="Arial" pitchFamily="34" charset="0"/>
              </a:rPr>
              <a:t>In A* search algorithm, we use search heuristic as well as the cost to reach the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node</a:t>
            </a:r>
          </a:p>
          <a:p>
            <a:pPr>
              <a:lnSpc>
                <a:spcPct val="150000"/>
              </a:lnSpc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dirty="0">
                <a:latin typeface="Arial" pitchFamily="34" charset="0"/>
                <a:cs typeface="Arial" pitchFamily="34" charset="0"/>
              </a:rPr>
              <a:t>Hence we can combine both costs as following, and this sum is called as a </a:t>
            </a:r>
            <a:r>
              <a:rPr lang="en-GB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fitness </a:t>
            </a:r>
            <a:r>
              <a:rPr lang="en-GB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en-GB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3E06-5C10-445E-B7D9-22C1B0D4D6D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(Contd..)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2357430"/>
            <a:ext cx="7572427" cy="2201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3E06-5C10-445E-B7D9-22C1B0D4D6D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Advantages</a:t>
            </a:r>
            <a:br>
              <a:rPr lang="en-GB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28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* search algorithm is the best algorithm than other search algorithms.</a:t>
            </a:r>
          </a:p>
          <a:p>
            <a:pPr algn="just">
              <a:lnSpc>
                <a:spcPct val="150000"/>
              </a:lnSpc>
            </a:pPr>
            <a:r>
              <a:rPr lang="en-GB" sz="2800" dirty="0">
                <a:latin typeface="Arial" pitchFamily="34" charset="0"/>
                <a:cs typeface="Arial" pitchFamily="34" charset="0"/>
              </a:rPr>
              <a:t>A* search algorithm is optimal and complete.</a:t>
            </a:r>
          </a:p>
          <a:p>
            <a:pPr algn="just">
              <a:lnSpc>
                <a:spcPct val="150000"/>
              </a:lnSpc>
            </a:pPr>
            <a:r>
              <a:rPr lang="en-GB" sz="2800" dirty="0">
                <a:latin typeface="Arial" pitchFamily="34" charset="0"/>
                <a:cs typeface="Arial" pitchFamily="34" charset="0"/>
              </a:rPr>
              <a:t>This algorithm can solve very complex problems.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3E06-5C10-445E-B7D9-22C1B0D4D6D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390</Words>
  <Application>Microsoft Office PowerPoint</Application>
  <PresentationFormat>On-screen Show (4:3)</PresentationFormat>
  <Paragraphs>63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A* Heuristic search algorithm </vt:lpstr>
      <vt:lpstr>A * algorithm</vt:lpstr>
      <vt:lpstr>How it works?</vt:lpstr>
      <vt:lpstr>A* algorithm has 3 parameters</vt:lpstr>
      <vt:lpstr>(Contd..)</vt:lpstr>
      <vt:lpstr>(Contd..)</vt:lpstr>
      <vt:lpstr>(Contd..)</vt:lpstr>
      <vt:lpstr>(Contd..)</vt:lpstr>
      <vt:lpstr>Advantages </vt:lpstr>
      <vt:lpstr>Disadvantages</vt:lpstr>
      <vt:lpstr>(Contd..)</vt:lpstr>
      <vt:lpstr>Properties of the algorithm</vt:lpstr>
      <vt:lpstr>(Contd..)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A* Heuristic search algorithm</dc:title>
  <dc:creator>SOCS</dc:creator>
  <cp:lastModifiedBy>Ajees A P</cp:lastModifiedBy>
  <cp:revision>4</cp:revision>
  <dcterms:created xsi:type="dcterms:W3CDTF">2022-02-21T08:41:46Z</dcterms:created>
  <dcterms:modified xsi:type="dcterms:W3CDTF">2022-10-18T03:46:38Z</dcterms:modified>
</cp:coreProperties>
</file>