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80" r:id="rId24"/>
    <p:sldId id="281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FF"/>
    <a:srgbClr val="FF00FF"/>
    <a:srgbClr val="0066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E15B-76A7-4C54-B8F0-3C0442FE1BA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17A3-62F6-4CCB-A404-2330B90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First-Order Logic / Predicate Logic in Artificial intelligence</a:t>
            </a:r>
            <a:endParaRPr lang="en-GB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Complex Sentences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b="1" dirty="0" smtClean="0"/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Made by combining atomic sentences using connectives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First-order logic statements can be divided into two parts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GB" dirty="0" smtClean="0"/>
          </a:p>
          <a:p>
            <a:pPr algn="just">
              <a:lnSpc>
                <a:spcPct val="160000"/>
              </a:lnSpc>
            </a:pPr>
            <a:r>
              <a:rPr lang="en-GB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Subject:</a:t>
            </a:r>
            <a:r>
              <a:rPr lang="en-GB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Subject is the main part of the statement</a:t>
            </a:r>
          </a:p>
          <a:p>
            <a:pPr algn="just">
              <a:lnSpc>
                <a:spcPct val="160000"/>
              </a:lnSpc>
            </a:pPr>
            <a:r>
              <a:rPr lang="en-GB" b="1" dirty="0" smtClean="0">
                <a:solidFill>
                  <a:srgbClr val="9933FF"/>
                </a:solidFill>
                <a:latin typeface="Arial" pitchFamily="34" charset="0"/>
                <a:cs typeface="Arial" pitchFamily="34" charset="0"/>
              </a:rPr>
              <a:t>Predicate: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 predicate can be defined as a relation, which binds two atoms together in a statement</a:t>
            </a:r>
          </a:p>
          <a:p>
            <a:pPr algn="just">
              <a:lnSpc>
                <a:spcPct val="16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Consider the statement: "x is an integer."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it consists of two parts, the first part x is the subject of the statement and second part "is an integer," is known as a predicate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6500812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33FF"/>
                </a:solidFill>
                <a:latin typeface="Arial" pitchFamily="34" charset="0"/>
                <a:cs typeface="Arial" pitchFamily="34" charset="0"/>
              </a:rPr>
              <a:t>Quantifiers in First-order logic</a:t>
            </a:r>
            <a:endParaRPr lang="en-US" dirty="0">
              <a:solidFill>
                <a:srgbClr val="99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GB" b="1" dirty="0" smtClean="0"/>
          </a:p>
          <a:p>
            <a:pPr algn="just">
              <a:lnSpc>
                <a:spcPct val="16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 quantifier is a language element which generates quantification, and quantification specifies the quantity of specimen in the universe of discourse</a:t>
            </a:r>
          </a:p>
          <a:p>
            <a:pPr algn="just">
              <a:lnSpc>
                <a:spcPct val="16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These are the symbols that permit to determine or identify the range and scope of the variable in the logical expression. There are two types of quantifier: </a:t>
            </a:r>
          </a:p>
          <a:p>
            <a:pPr lvl="1" algn="just">
              <a:lnSpc>
                <a:spcPct val="16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Universal Quantifier, (for all, everyone, everything)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6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Existential quantifier, (for some, at least one)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9933FF"/>
                </a:solidFill>
                <a:latin typeface="Arial" pitchFamily="34" charset="0"/>
                <a:cs typeface="Arial" pitchFamily="34" charset="0"/>
              </a:rPr>
              <a:t>Universal Quantifier</a:t>
            </a:r>
            <a:endParaRPr lang="en-US" sz="4000" dirty="0">
              <a:solidFill>
                <a:srgbClr val="99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b="1" dirty="0" smtClean="0"/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Universal quantifier is a symbol of logical representation, which specifies that the statement within its range is true for everything or every instance of a particular thing. 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The Universal quantifier is represented by a symbol ∀, which resembles an inverted 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If x is a variable, then ∀x is read as: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For all x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For each x 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For every x</a:t>
            </a:r>
          </a:p>
          <a:p>
            <a:pPr>
              <a:lnSpc>
                <a:spcPct val="160000"/>
              </a:lnSpc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lnSpc>
                <a:spcPct val="16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All man drink coffee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Let a variable x which refers to a cat so all x can be represented in UOD as below</a:t>
            </a:r>
          </a:p>
          <a:p>
            <a:pPr>
              <a:lnSpc>
                <a:spcPct val="16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86769"/>
            <a:ext cx="4876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∀x man(x) → drink (x, coffee). 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It will be read as: There are all x where x is a man who drink coffee.</a:t>
            </a: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In universal quantifier we use implication "→".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Existential Quantifier</a:t>
            </a:r>
            <a:endParaRPr lang="en-US" sz="40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GB" b="1" dirty="0" smtClean="0"/>
          </a:p>
          <a:p>
            <a:pPr>
              <a:lnSpc>
                <a:spcPct val="170000"/>
              </a:lnSpc>
            </a:pPr>
            <a:r>
              <a:rPr lang="en-GB" dirty="0" smtClean="0"/>
              <a:t>Existential quantifiers are the type of quantifiers, which express that the statement within its scope is true for at least one instance of something.</a:t>
            </a:r>
          </a:p>
          <a:p>
            <a:pPr>
              <a:lnSpc>
                <a:spcPct val="170000"/>
              </a:lnSpc>
            </a:pPr>
            <a:r>
              <a:rPr lang="en-GB" dirty="0" smtClean="0"/>
              <a:t>It is denoted by the logical operator ∃, which resembles as inverted E. When it is used with a predicate variable then it is called as an existential quantifier.</a:t>
            </a:r>
          </a:p>
          <a:p>
            <a:pPr>
              <a:lnSpc>
                <a:spcPct val="170000"/>
              </a:lnSpc>
            </a:pPr>
            <a:r>
              <a:rPr lang="en-GB" b="1" dirty="0" smtClean="0"/>
              <a:t>Note: In Existential quantifier we always use AND or Conjunction symbol (∧).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If x is a variable, then existential quantifier will be ∃x or ∃(x).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 And it will be read as: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There exists a 'x.'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For some 'x.'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For at least one 'x.'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Limitations of Propositional Logic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But unfortunately, in propositional logic, we can only represent the facts, which are either true or false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PL is not sufficient to represent the complex sentences or natural language statements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The propositional logic has very limited expressive power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71480"/>
            <a:ext cx="51911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28728" y="4429132"/>
            <a:ext cx="6572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∃x: boys(x) ∧ intelligent(x) 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It will be read as: There are some x where x is a boy who is intelligent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 main connective for universal quantifier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∀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is implication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 main connective for existential quantifier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∃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is and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∧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Properties of Quantifiers:</a:t>
            </a:r>
          </a:p>
          <a:p>
            <a:pPr>
              <a:lnSpc>
                <a:spcPct val="16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In universal quantifier, ∀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x∀y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is similar to ∀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y∀x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In Existential quantifier, ∃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x∃y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is similar to ∃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y∃x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∃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x∀y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is not similar to ∀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y∃x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786842" cy="6858000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1. All birds fly.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In this question the predicate is "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fly(bird)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." </a:t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And since there are all birds who fly so it will be represented as follows.</a:t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              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∀x bird(x) →fly(x)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2. Every man respects his parent.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In this question, the predicate is "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respect(x, y)," where x=man, and y= parent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Since there is every man so will use ∀, and it will be represented as follows:</a:t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              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∀x man(x) → respects (x, parent)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3. Some boys play cricket.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In this question, the predicate is "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play(x, y)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," where x= boys, and y= game. Since there are some boys so we will use 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∃, and it will be represented as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GB" sz="2400" dirty="0" smtClean="0"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latin typeface="Arial" pitchFamily="34" charset="0"/>
                <a:cs typeface="Arial" pitchFamily="34" charset="0"/>
              </a:rPr>
              <a:t>              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∃x boys(x) → play(x, cricket)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62500" lnSpcReduction="20000"/>
          </a:bodyPr>
          <a:lstStyle/>
          <a:p>
            <a:r>
              <a:rPr lang="en-GB" sz="4200" b="1" dirty="0" smtClean="0">
                <a:latin typeface="Arial" pitchFamily="34" charset="0"/>
                <a:cs typeface="Arial" pitchFamily="34" charset="0"/>
              </a:rPr>
              <a:t>4. Not all students like both Mathematics and Science.</a:t>
            </a:r>
            <a:r>
              <a:rPr lang="en-GB" sz="4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4200" dirty="0" smtClean="0">
                <a:latin typeface="Arial" pitchFamily="34" charset="0"/>
                <a:cs typeface="Arial" pitchFamily="34" charset="0"/>
              </a:rPr>
            </a:br>
            <a:r>
              <a:rPr lang="en-GB" sz="4200" dirty="0" smtClean="0">
                <a:latin typeface="Arial" pitchFamily="34" charset="0"/>
                <a:cs typeface="Arial" pitchFamily="34" charset="0"/>
              </a:rPr>
              <a:t>In this question, the predicate is "</a:t>
            </a:r>
            <a:r>
              <a:rPr lang="en-GB" sz="4200" b="1" dirty="0" smtClean="0">
                <a:latin typeface="Arial" pitchFamily="34" charset="0"/>
                <a:cs typeface="Arial" pitchFamily="34" charset="0"/>
              </a:rPr>
              <a:t>like(x, y)," where x= student, and y= subject</a:t>
            </a:r>
            <a:r>
              <a:rPr lang="en-GB" sz="42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GB" sz="4200" dirty="0" smtClean="0">
                <a:latin typeface="Arial" pitchFamily="34" charset="0"/>
                <a:cs typeface="Arial" pitchFamily="34" charset="0"/>
              </a:rPr>
            </a:br>
            <a:r>
              <a:rPr lang="en-GB" sz="4200" dirty="0" smtClean="0">
                <a:latin typeface="Arial" pitchFamily="34" charset="0"/>
                <a:cs typeface="Arial" pitchFamily="34" charset="0"/>
              </a:rPr>
              <a:t>Since there are not all students, so we will use </a:t>
            </a:r>
            <a:r>
              <a:rPr lang="en-GB" sz="4200" b="1" dirty="0" smtClean="0">
                <a:latin typeface="Arial" pitchFamily="34" charset="0"/>
                <a:cs typeface="Arial" pitchFamily="34" charset="0"/>
              </a:rPr>
              <a:t>∀ with negation, so</a:t>
            </a:r>
            <a:r>
              <a:rPr lang="en-GB" sz="4200" dirty="0" smtClean="0">
                <a:latin typeface="Arial" pitchFamily="34" charset="0"/>
                <a:cs typeface="Arial" pitchFamily="34" charset="0"/>
              </a:rPr>
              <a:t> following representation for this:</a:t>
            </a:r>
            <a:br>
              <a:rPr lang="en-GB" sz="4200" dirty="0" smtClean="0">
                <a:latin typeface="Arial" pitchFamily="34" charset="0"/>
                <a:cs typeface="Arial" pitchFamily="34" charset="0"/>
              </a:rPr>
            </a:br>
            <a:r>
              <a:rPr lang="en-GB" sz="4200" dirty="0" smtClean="0">
                <a:latin typeface="Arial" pitchFamily="34" charset="0"/>
                <a:cs typeface="Arial" pitchFamily="34" charset="0"/>
              </a:rPr>
              <a:t>              </a:t>
            </a:r>
            <a:r>
              <a:rPr lang="en-GB" sz="4200" b="1" dirty="0" smtClean="0">
                <a:latin typeface="Arial" pitchFamily="34" charset="0"/>
                <a:cs typeface="Arial" pitchFamily="34" charset="0"/>
              </a:rPr>
              <a:t>¬∀ (x) [ student(x) → like(x, Mathematics) ∧ like(x, Science)].</a:t>
            </a:r>
            <a:endParaRPr lang="en-GB" sz="42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4200" b="1" dirty="0" smtClean="0">
                <a:latin typeface="Arial" pitchFamily="34" charset="0"/>
                <a:cs typeface="Arial" pitchFamily="34" charset="0"/>
              </a:rPr>
              <a:t>5. Only one student failed in Mathematics.</a:t>
            </a:r>
            <a:r>
              <a:rPr lang="en-GB" sz="4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4200" dirty="0" smtClean="0">
                <a:latin typeface="Arial" pitchFamily="34" charset="0"/>
                <a:cs typeface="Arial" pitchFamily="34" charset="0"/>
              </a:rPr>
            </a:br>
            <a:r>
              <a:rPr lang="en-GB" sz="4200" dirty="0" smtClean="0">
                <a:latin typeface="Arial" pitchFamily="34" charset="0"/>
                <a:cs typeface="Arial" pitchFamily="34" charset="0"/>
              </a:rPr>
              <a:t>In this question, the predicate is "</a:t>
            </a:r>
            <a:r>
              <a:rPr lang="en-GB" sz="4200" b="1" dirty="0" smtClean="0">
                <a:latin typeface="Arial" pitchFamily="34" charset="0"/>
                <a:cs typeface="Arial" pitchFamily="34" charset="0"/>
              </a:rPr>
              <a:t>failed(x, y)," where x= student, and y= subject</a:t>
            </a:r>
            <a:r>
              <a:rPr lang="en-GB" sz="42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GB" sz="4200" dirty="0" smtClean="0">
                <a:latin typeface="Arial" pitchFamily="34" charset="0"/>
                <a:cs typeface="Arial" pitchFamily="34" charset="0"/>
              </a:rPr>
            </a:br>
            <a:r>
              <a:rPr lang="en-GB" sz="4200" dirty="0" smtClean="0">
                <a:latin typeface="Arial" pitchFamily="34" charset="0"/>
                <a:cs typeface="Arial" pitchFamily="34" charset="0"/>
              </a:rPr>
              <a:t>Since there is only one student who failed in Mathematics, so we will use following representation for this:</a:t>
            </a:r>
            <a:br>
              <a:rPr lang="en-GB" sz="4200" dirty="0" smtClean="0">
                <a:latin typeface="Arial" pitchFamily="34" charset="0"/>
                <a:cs typeface="Arial" pitchFamily="34" charset="0"/>
              </a:rPr>
            </a:br>
            <a:r>
              <a:rPr lang="en-GB" sz="4200" dirty="0" smtClean="0">
                <a:latin typeface="Arial" pitchFamily="34" charset="0"/>
                <a:cs typeface="Arial" pitchFamily="34" charset="0"/>
              </a:rPr>
              <a:t>              </a:t>
            </a:r>
            <a:r>
              <a:rPr lang="en-GB" sz="4200" b="1" dirty="0" smtClean="0">
                <a:latin typeface="Arial" pitchFamily="34" charset="0"/>
                <a:cs typeface="Arial" pitchFamily="34" charset="0"/>
              </a:rPr>
              <a:t>∃(x) [ student(x) → failed (x, Mathematics) ∧∀ (y) [¬(x==y) ∧ student(y) → ¬failed (x, Mathematics)]</a:t>
            </a:r>
            <a:r>
              <a:rPr lang="en-GB" sz="4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Free and Bound Variables</a:t>
            </a:r>
            <a:endParaRPr lang="en-US" sz="4000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The quantifiers interact with variables which appear in a suitable way. There are two types of variables in First-order logic which are given below:</a:t>
            </a:r>
          </a:p>
          <a:p>
            <a:pPr algn="just">
              <a:lnSpc>
                <a:spcPct val="150000"/>
              </a:lnSpc>
            </a:pP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Free Variable: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A variable is said to be a free variable in a formula if it occurs outside the scope of the quantifier.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          </a:t>
            </a: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Example: ∀x ∃(y)[P (x, y, z)], where z is a free variable.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Bound Variable: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A variable is said to be a bound variable in a formula if it occurs within the scope of the quantifier.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          </a:t>
            </a: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Example: ∀x [A (x) B( y)], here x and y are the bound variables.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Consider the following sentence, which we cannot represent using PL logic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"Some humans are intelligent", or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Sachin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likes cricket"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To represent the above statements, PL logic is not sufficient, so we required some more powerful logic, such as first-order logic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First-Order logic</a:t>
            </a:r>
            <a:b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Another way of knowledge representation in artificial intelligence</a:t>
            </a:r>
          </a:p>
          <a:p>
            <a:pPr algn="just">
              <a:lnSpc>
                <a:spcPct val="160000"/>
              </a:lnSpc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An extension to propositional logic</a:t>
            </a:r>
          </a:p>
          <a:p>
            <a:pPr algn="just">
              <a:lnSpc>
                <a:spcPct val="160000"/>
              </a:lnSpc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FOL is sufficiently expressive to represent the natural language statements in a concise way</a:t>
            </a:r>
          </a:p>
          <a:p>
            <a:pPr algn="just">
              <a:lnSpc>
                <a:spcPct val="160000"/>
              </a:lnSpc>
            </a:pPr>
            <a:r>
              <a:rPr lang="en-GB" sz="2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First-order logic is also known as </a:t>
            </a:r>
            <a:r>
              <a:rPr lang="en-GB" sz="2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Predicate logic or First-order predicate logic</a:t>
            </a:r>
            <a:endParaRPr lang="en-GB" sz="26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 First-order logic is a powerful language that develops information about the objects in a more easy way and can also express the relationship between those objects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504351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First-order logic (like natural language) does not only assume that the world contains facts like propositional logic but also assumes the following things in the world: </a:t>
            </a:r>
          </a:p>
          <a:p>
            <a:pPr algn="just">
              <a:lnSpc>
                <a:spcPct val="170000"/>
              </a:lnSpc>
            </a:pP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Objects: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A, B, people, numbers,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colors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wars, theories, squares, pits,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wumpus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......</a:t>
            </a:r>
          </a:p>
          <a:p>
            <a:pPr algn="just">
              <a:lnSpc>
                <a:spcPct val="170000"/>
              </a:lnSpc>
            </a:pPr>
            <a:r>
              <a:rPr lang="en-GB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Relations:</a:t>
            </a:r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It can be unary relation such as: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red, round, is adjacent,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or n-any relation such as: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the sister of, brother of, has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color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comes between</a:t>
            </a:r>
          </a:p>
          <a:p>
            <a:pPr algn="just">
              <a:lnSpc>
                <a:spcPct val="170000"/>
              </a:lnSpc>
            </a:pPr>
            <a:r>
              <a:rPr lang="en-GB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Function: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Father of, best friend, third inning of, end of, ......</a:t>
            </a:r>
          </a:p>
          <a:p>
            <a:pPr>
              <a:lnSpc>
                <a:spcPct val="16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(Contd..)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>
                <a:latin typeface="Arial" pitchFamily="34" charset="0"/>
                <a:cs typeface="Arial" pitchFamily="34" charset="0"/>
              </a:rPr>
              <a:t>As a natural language, first-order logic also has two main parts: </a:t>
            </a:r>
          </a:p>
          <a:p>
            <a:pPr algn="just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Syntax</a:t>
            </a:r>
            <a:endParaRPr lang="en-GB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b="1" dirty="0" smtClean="0">
                <a:solidFill>
                  <a:srgbClr val="9933FF"/>
                </a:solidFill>
                <a:latin typeface="Arial" pitchFamily="34" charset="0"/>
                <a:cs typeface="Arial" pitchFamily="34" charset="0"/>
              </a:rPr>
              <a:t>Semantics</a:t>
            </a:r>
            <a:endParaRPr lang="en-GB" dirty="0" smtClean="0">
              <a:solidFill>
                <a:srgbClr val="9933FF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Syntax of First-Order logic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 syntax of FOL determines which collection of symbols is a logical expression in first-order logic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The basic syntactic elements of first-order logic are symbols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We write statements in short-hand notation in FOL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9933FF"/>
                </a:solidFill>
                <a:latin typeface="Arial" pitchFamily="34" charset="0"/>
                <a:cs typeface="Arial" pitchFamily="34" charset="0"/>
              </a:rPr>
              <a:t>Basic Elements of First-order logic</a:t>
            </a:r>
            <a:endParaRPr lang="en-US" dirty="0">
              <a:solidFill>
                <a:srgbClr val="99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70000" lnSpcReduction="20000"/>
          </a:bodyPr>
          <a:lstStyle/>
          <a:p>
            <a:endParaRPr lang="en-GB" b="1" dirty="0" smtClean="0"/>
          </a:p>
          <a:p>
            <a:pPr>
              <a:lnSpc>
                <a:spcPct val="17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Following are the basic elements of FOL syntax:</a:t>
            </a:r>
          </a:p>
          <a:p>
            <a:pPr>
              <a:lnSpc>
                <a:spcPct val="170000"/>
              </a:lnSpc>
            </a:pPr>
            <a:r>
              <a:rPr lang="en-GB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Constant 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1, 2, A, John, Mumbai, cat,....</a:t>
            </a:r>
          </a:p>
          <a:p>
            <a:pPr>
              <a:lnSpc>
                <a:spcPct val="170000"/>
              </a:lnSpc>
            </a:pPr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Variables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x, y, z, a, b,....</a:t>
            </a:r>
          </a:p>
          <a:p>
            <a:pPr>
              <a:lnSpc>
                <a:spcPct val="170000"/>
              </a:lnSpc>
            </a:pPr>
            <a:r>
              <a:rPr lang="en-GB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Predicates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Brother, Father, &gt;,....</a:t>
            </a:r>
          </a:p>
          <a:p>
            <a:pPr>
              <a:lnSpc>
                <a:spcPct val="170000"/>
              </a:lnSpc>
            </a:pPr>
            <a:r>
              <a:rPr lang="en-GB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Function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LeftLegOf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....</a:t>
            </a:r>
          </a:p>
          <a:p>
            <a:pPr>
              <a:lnSpc>
                <a:spcPct val="170000"/>
              </a:lnSpc>
            </a:pPr>
            <a:r>
              <a:rPr lang="en-GB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Connectives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∧, ∨, ¬, ⇒, ⇔</a:t>
            </a:r>
          </a:p>
          <a:p>
            <a:pPr>
              <a:lnSpc>
                <a:spcPct val="170000"/>
              </a:lnSpc>
            </a:pPr>
            <a:r>
              <a:rPr lang="en-GB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Equality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==</a:t>
            </a:r>
          </a:p>
          <a:p>
            <a:pPr>
              <a:lnSpc>
                <a:spcPct val="170000"/>
              </a:lnSpc>
            </a:pPr>
            <a:r>
              <a:rPr lang="en-GB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Quantifier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∀, ∃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Atomic sentences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1"/>
            <a:ext cx="8229600" cy="55721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GB" b="1" dirty="0" smtClean="0"/>
          </a:p>
          <a:p>
            <a:pPr algn="just">
              <a:lnSpc>
                <a:spcPct val="17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Atomic sentences are the most basic sentences of first-order logic. These sentences are formed from a predicate symbol followed by a parenthesis with a sequence of terms.</a:t>
            </a:r>
          </a:p>
          <a:p>
            <a:pPr algn="just">
              <a:lnSpc>
                <a:spcPct val="17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We can represent atomic sentences as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Predicate (term1, term2, ......, term n)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Example: Ravi and Ajay are brothers: =&gt; Brothers(Ravi, Ajay).</a:t>
            </a:r>
            <a:br>
              <a:rPr lang="en-GB" b="1" dirty="0" smtClean="0">
                <a:latin typeface="Arial" pitchFamily="34" charset="0"/>
                <a:cs typeface="Arial" pitchFamily="34" charset="0"/>
              </a:rPr>
            </a:br>
            <a:r>
              <a:rPr lang="en-GB" b="1" dirty="0" smtClean="0">
                <a:latin typeface="Arial" pitchFamily="34" charset="0"/>
                <a:cs typeface="Arial" pitchFamily="34" charset="0"/>
              </a:rPr>
              <a:t>               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Chinky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is a cat: =&gt; cat (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Chinky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1033</Words>
  <Application>Microsoft Office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First-Order Logic / Predicate Logic in Artificial intelligence</vt:lpstr>
      <vt:lpstr>Limitations of Propositional Logic</vt:lpstr>
      <vt:lpstr>Example</vt:lpstr>
      <vt:lpstr>First-Order logic </vt:lpstr>
      <vt:lpstr>(Contd..)</vt:lpstr>
      <vt:lpstr>(Contd..)</vt:lpstr>
      <vt:lpstr>Syntax of First-Order logic </vt:lpstr>
      <vt:lpstr>Basic Elements of First-order logic</vt:lpstr>
      <vt:lpstr>Atomic sentences</vt:lpstr>
      <vt:lpstr>Complex Sentences</vt:lpstr>
      <vt:lpstr>First-order logic statements can be divided into two parts</vt:lpstr>
      <vt:lpstr>Slide 12</vt:lpstr>
      <vt:lpstr>Quantifiers in First-order logic</vt:lpstr>
      <vt:lpstr>Universal Quantifier</vt:lpstr>
      <vt:lpstr>(Contd..)</vt:lpstr>
      <vt:lpstr>Slide 16</vt:lpstr>
      <vt:lpstr>(Contd..)</vt:lpstr>
      <vt:lpstr>Existential Quantifier</vt:lpstr>
      <vt:lpstr>(Contd..)</vt:lpstr>
      <vt:lpstr>Slide 20</vt:lpstr>
      <vt:lpstr>(Contd..)</vt:lpstr>
      <vt:lpstr>Slide 22</vt:lpstr>
      <vt:lpstr>Slide 23</vt:lpstr>
      <vt:lpstr>Free and Bound Variables</vt:lpstr>
      <vt:lpstr>(Contd..)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 / Predicate Logic in Artificial intelligence</dc:title>
  <dc:creator>SOCS</dc:creator>
  <cp:lastModifiedBy>USER</cp:lastModifiedBy>
  <cp:revision>3</cp:revision>
  <dcterms:created xsi:type="dcterms:W3CDTF">2022-04-08T04:52:48Z</dcterms:created>
  <dcterms:modified xsi:type="dcterms:W3CDTF">2022-07-20T08:29:58Z</dcterms:modified>
</cp:coreProperties>
</file>