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306" r:id="rId4"/>
    <p:sldId id="289" r:id="rId5"/>
    <p:sldId id="305" r:id="rId6"/>
    <p:sldId id="290" r:id="rId7"/>
    <p:sldId id="291" r:id="rId8"/>
    <p:sldId id="298" r:id="rId9"/>
    <p:sldId id="292" r:id="rId10"/>
    <p:sldId id="293" r:id="rId11"/>
    <p:sldId id="294" r:id="rId12"/>
    <p:sldId id="295" r:id="rId13"/>
    <p:sldId id="296" r:id="rId14"/>
    <p:sldId id="262" r:id="rId15"/>
    <p:sldId id="263" r:id="rId16"/>
    <p:sldId id="265" r:id="rId17"/>
    <p:sldId id="275" r:id="rId18"/>
    <p:sldId id="277" r:id="rId19"/>
    <p:sldId id="285" r:id="rId20"/>
    <p:sldId id="286" r:id="rId21"/>
    <p:sldId id="287" r:id="rId22"/>
    <p:sldId id="278" r:id="rId23"/>
    <p:sldId id="279" r:id="rId24"/>
    <p:sldId id="280" r:id="rId25"/>
    <p:sldId id="281" r:id="rId26"/>
    <p:sldId id="299" r:id="rId27"/>
    <p:sldId id="304" r:id="rId28"/>
    <p:sldId id="300" r:id="rId29"/>
    <p:sldId id="301" r:id="rId30"/>
    <p:sldId id="302" r:id="rId31"/>
    <p:sldId id="303" r:id="rId32"/>
    <p:sldId id="257" r:id="rId33"/>
    <p:sldId id="258" r:id="rId34"/>
    <p:sldId id="268" r:id="rId35"/>
    <p:sldId id="270" r:id="rId36"/>
    <p:sldId id="269" r:id="rId37"/>
    <p:sldId id="271" r:id="rId38"/>
    <p:sldId id="272" r:id="rId39"/>
    <p:sldId id="283" r:id="rId40"/>
    <p:sldId id="284" r:id="rId41"/>
    <p:sldId id="273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009900"/>
    <a:srgbClr val="FF3399"/>
    <a:srgbClr val="3366FF"/>
    <a:srgbClr val="FF00FF"/>
    <a:srgbClr val="FF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1469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A6E428C-6699-46AF-A80E-E2CBC2664616}" type="datetimeFigureOut">
              <a:rPr lang="en-US" smtClean="0"/>
              <a:pPr/>
              <a:t>9/7/2023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F9238C-34B8-483A-9C7C-75905033DA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A6E428C-6699-46AF-A80E-E2CBC2664616}" type="datetimeFigureOut">
              <a:rPr lang="en-US" smtClean="0"/>
              <a:pPr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F9238C-34B8-483A-9C7C-75905033DA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A6E428C-6699-46AF-A80E-E2CBC2664616}" type="datetimeFigureOut">
              <a:rPr lang="en-US" smtClean="0"/>
              <a:pPr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F9238C-34B8-483A-9C7C-75905033DA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A6E428C-6699-46AF-A80E-E2CBC2664616}" type="datetimeFigureOut">
              <a:rPr lang="en-US" smtClean="0"/>
              <a:pPr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F9238C-34B8-483A-9C7C-75905033DA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A6E428C-6699-46AF-A80E-E2CBC2664616}" type="datetimeFigureOut">
              <a:rPr lang="en-US" smtClean="0"/>
              <a:pPr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F9238C-34B8-483A-9C7C-75905033DA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A6E428C-6699-46AF-A80E-E2CBC2664616}" type="datetimeFigureOut">
              <a:rPr lang="en-US" smtClean="0"/>
              <a:pPr/>
              <a:t>9/7/2023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F9238C-34B8-483A-9C7C-75905033DA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A6E428C-6699-46AF-A80E-E2CBC2664616}" type="datetimeFigureOut">
              <a:rPr lang="en-US" smtClean="0"/>
              <a:pPr/>
              <a:t>9/7/2023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F9238C-34B8-483A-9C7C-75905033DA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A6E428C-6699-46AF-A80E-E2CBC2664616}" type="datetimeFigureOut">
              <a:rPr lang="en-US" smtClean="0"/>
              <a:pPr/>
              <a:t>9/7/2023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F9238C-34B8-483A-9C7C-75905033DA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A6E428C-6699-46AF-A80E-E2CBC2664616}" type="datetimeFigureOut">
              <a:rPr lang="en-US" smtClean="0"/>
              <a:pPr/>
              <a:t>9/7/2023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F9238C-34B8-483A-9C7C-75905033DA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A6E428C-6699-46AF-A80E-E2CBC2664616}" type="datetimeFigureOut">
              <a:rPr lang="en-US" smtClean="0"/>
              <a:pPr/>
              <a:t>9/7/2023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F9238C-34B8-483A-9C7C-75905033DA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A6E428C-6699-46AF-A80E-E2CBC2664616}" type="datetimeFigureOut">
              <a:rPr lang="en-US" smtClean="0"/>
              <a:pPr/>
              <a:t>9/7/2023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F9238C-34B8-483A-9C7C-75905033DA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8A6E428C-6699-46AF-A80E-E2CBC2664616}" type="datetimeFigureOut">
              <a:rPr lang="en-US" smtClean="0"/>
              <a:pPr/>
              <a:t>9/7/2023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8FF9238C-34B8-483A-9C7C-75905033DA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5852" y="2714620"/>
            <a:ext cx="7406640" cy="1472184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en-GB" dirty="0" smtClean="0">
                <a:latin typeface="Arial" pitchFamily="34" charset="0"/>
                <a:cs typeface="Arial" pitchFamily="34" charset="0"/>
              </a:rPr>
              <a:t>PROBLEM DEFINITION AS A STATE-SPACE SEARCH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834" y="886993"/>
            <a:ext cx="6741000" cy="672652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lang="en-IN" spc="-4" dirty="0" smtClean="0"/>
              <a:t>     </a:t>
            </a:r>
            <a:r>
              <a:rPr spc="-4" smtClean="0"/>
              <a:t>Problem</a:t>
            </a:r>
            <a:r>
              <a:rPr spc="-27" smtClean="0"/>
              <a:t> </a:t>
            </a:r>
            <a:r>
              <a:rPr spc="-9" dirty="0"/>
              <a:t>Abstraction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0100" y="1644181"/>
            <a:ext cx="7786741" cy="4884125"/>
          </a:xfrm>
          <a:prstGeom prst="rect">
            <a:avLst/>
          </a:prstGeom>
        </p:spPr>
        <p:txBody>
          <a:bodyPr vert="horz" wrap="square" lIns="0" tIns="76930" rIns="0" bIns="0" rtlCol="0">
            <a:spAutoFit/>
          </a:bodyPr>
          <a:lstStyle/>
          <a:p>
            <a:pPr marL="318546" indent="-307718">
              <a:lnSpc>
                <a:spcPct val="150000"/>
              </a:lnSpc>
              <a:spcBef>
                <a:spcPts val="606"/>
              </a:spcBef>
              <a:buClr>
                <a:schemeClr val="accent3"/>
              </a:buClr>
              <a:buSzPct val="60416"/>
              <a:buFont typeface="Arial" pitchFamily="34" charset="0"/>
              <a:buChar char="•"/>
              <a:tabLst>
                <a:tab pos="318546" algn="l"/>
                <a:tab pos="319115" algn="l"/>
              </a:tabLst>
            </a:pPr>
            <a:r>
              <a:rPr sz="2200" spc="-4" dirty="0">
                <a:latin typeface="Verdana"/>
                <a:cs typeface="Verdana"/>
              </a:rPr>
              <a:t>Real </a:t>
            </a:r>
            <a:r>
              <a:rPr sz="2200" spc="-9" dirty="0">
                <a:latin typeface="Verdana"/>
                <a:cs typeface="Verdana"/>
              </a:rPr>
              <a:t>world is </a:t>
            </a:r>
            <a:r>
              <a:rPr sz="2200" spc="-4" dirty="0">
                <a:latin typeface="Verdana"/>
                <a:cs typeface="Verdana"/>
              </a:rPr>
              <a:t>complex </a:t>
            </a:r>
            <a:r>
              <a:rPr sz="2200" dirty="0">
                <a:latin typeface="Verdana"/>
                <a:cs typeface="Verdana"/>
              </a:rPr>
              <a:t>and has more</a:t>
            </a:r>
            <a:r>
              <a:rPr sz="2200" spc="81" dirty="0">
                <a:latin typeface="Verdana"/>
                <a:cs typeface="Verdana"/>
              </a:rPr>
              <a:t> </a:t>
            </a:r>
            <a:r>
              <a:rPr sz="2200" spc="-4" dirty="0">
                <a:latin typeface="Verdana"/>
                <a:cs typeface="Verdana"/>
              </a:rPr>
              <a:t>details</a:t>
            </a:r>
            <a:endParaRPr sz="2200">
              <a:latin typeface="Verdana"/>
              <a:cs typeface="Verdana"/>
            </a:endParaRPr>
          </a:p>
          <a:p>
            <a:pPr marL="318546" marR="396614" indent="-307718">
              <a:lnSpc>
                <a:spcPct val="150000"/>
              </a:lnSpc>
              <a:spcBef>
                <a:spcPts val="516"/>
              </a:spcBef>
              <a:buClr>
                <a:schemeClr val="accent3"/>
              </a:buClr>
              <a:buSzPct val="60416"/>
              <a:buFont typeface="Arial" pitchFamily="34" charset="0"/>
              <a:buChar char="•"/>
              <a:tabLst>
                <a:tab pos="318546" algn="l"/>
                <a:tab pos="319115" algn="l"/>
              </a:tabLst>
            </a:pPr>
            <a:r>
              <a:rPr sz="2200" spc="-9" dirty="0">
                <a:latin typeface="Verdana"/>
                <a:cs typeface="Verdana"/>
              </a:rPr>
              <a:t>Irrelevant </a:t>
            </a:r>
            <a:r>
              <a:rPr sz="2200" spc="-4" dirty="0">
                <a:latin typeface="Verdana"/>
                <a:cs typeface="Verdana"/>
              </a:rPr>
              <a:t>details should be removed from </a:t>
            </a:r>
            <a:r>
              <a:rPr sz="2200" spc="-9" dirty="0">
                <a:latin typeface="Verdana"/>
                <a:cs typeface="Verdana"/>
              </a:rPr>
              <a:t>state  </a:t>
            </a:r>
            <a:r>
              <a:rPr sz="2200" dirty="0">
                <a:latin typeface="Verdana"/>
                <a:cs typeface="Verdana"/>
              </a:rPr>
              <a:t>space </a:t>
            </a:r>
            <a:r>
              <a:rPr sz="2200" spc="-4" dirty="0">
                <a:latin typeface="Verdana"/>
                <a:cs typeface="Verdana"/>
              </a:rPr>
              <a:t>and </a:t>
            </a:r>
            <a:r>
              <a:rPr sz="2200" spc="-9" dirty="0">
                <a:latin typeface="Verdana"/>
                <a:cs typeface="Verdana"/>
              </a:rPr>
              <a:t>actions, which is called</a:t>
            </a:r>
            <a:r>
              <a:rPr sz="2200" spc="162" dirty="0">
                <a:latin typeface="Verdana"/>
                <a:cs typeface="Verdana"/>
              </a:rPr>
              <a:t> </a:t>
            </a:r>
            <a:r>
              <a:rPr sz="2200" spc="-4" dirty="0">
                <a:solidFill>
                  <a:srgbClr val="FF0000"/>
                </a:solidFill>
                <a:latin typeface="Verdana"/>
                <a:cs typeface="Verdana"/>
              </a:rPr>
              <a:t>abstraction</a:t>
            </a:r>
            <a:endParaRPr sz="2200">
              <a:latin typeface="Verdana"/>
              <a:cs typeface="Verdana"/>
            </a:endParaRPr>
          </a:p>
          <a:p>
            <a:pPr marL="318546" indent="-307718">
              <a:lnSpc>
                <a:spcPct val="150000"/>
              </a:lnSpc>
              <a:spcBef>
                <a:spcPts val="516"/>
              </a:spcBef>
              <a:buClr>
                <a:schemeClr val="accent3"/>
              </a:buClr>
              <a:buSzPct val="60416"/>
              <a:buFont typeface="Arial" pitchFamily="34" charset="0"/>
              <a:buChar char="•"/>
              <a:tabLst>
                <a:tab pos="318546" algn="l"/>
                <a:tab pos="319115" algn="l"/>
              </a:tabLst>
            </a:pPr>
            <a:r>
              <a:rPr sz="2200" dirty="0">
                <a:latin typeface="Verdana"/>
                <a:cs typeface="Verdana"/>
              </a:rPr>
              <a:t>What’s the </a:t>
            </a:r>
            <a:r>
              <a:rPr sz="2200" spc="-4" dirty="0">
                <a:latin typeface="Verdana"/>
                <a:cs typeface="Verdana"/>
              </a:rPr>
              <a:t>appropriate level </a:t>
            </a:r>
            <a:r>
              <a:rPr sz="2200" dirty="0">
                <a:latin typeface="Verdana"/>
                <a:cs typeface="Verdana"/>
              </a:rPr>
              <a:t>of</a:t>
            </a:r>
            <a:r>
              <a:rPr sz="2200" spc="72" dirty="0">
                <a:latin typeface="Verdana"/>
                <a:cs typeface="Verdana"/>
              </a:rPr>
              <a:t> </a:t>
            </a:r>
            <a:r>
              <a:rPr sz="2200" spc="-4" dirty="0">
                <a:latin typeface="Verdana"/>
                <a:cs typeface="Verdana"/>
              </a:rPr>
              <a:t>abstraction?</a:t>
            </a:r>
            <a:endParaRPr sz="2200">
              <a:latin typeface="Verdana"/>
              <a:cs typeface="Verdana"/>
            </a:endParaRPr>
          </a:p>
          <a:p>
            <a:pPr marL="678690" marR="4559" lvl="1" indent="-257572">
              <a:lnSpc>
                <a:spcPct val="150000"/>
              </a:lnSpc>
              <a:spcBef>
                <a:spcPts val="426"/>
              </a:spcBef>
              <a:buClr>
                <a:srgbClr val="FF0000"/>
              </a:buClr>
              <a:buSzPct val="55000"/>
              <a:buFont typeface="Georgia"/>
              <a:buChar char=""/>
              <a:tabLst>
                <a:tab pos="678690" algn="l"/>
                <a:tab pos="679260" algn="l"/>
              </a:tabLst>
            </a:pPr>
            <a:r>
              <a:rPr dirty="0">
                <a:latin typeface="Verdana"/>
                <a:cs typeface="Verdana"/>
              </a:rPr>
              <a:t>the </a:t>
            </a:r>
            <a:r>
              <a:rPr spc="-4" dirty="0">
                <a:latin typeface="Verdana"/>
                <a:cs typeface="Verdana"/>
              </a:rPr>
              <a:t>abstraction is </a:t>
            </a:r>
            <a:r>
              <a:rPr spc="-4" dirty="0">
                <a:solidFill>
                  <a:srgbClr val="FF0000"/>
                </a:solidFill>
                <a:latin typeface="Verdana"/>
                <a:cs typeface="Verdana"/>
              </a:rPr>
              <a:t>valid</a:t>
            </a:r>
            <a:r>
              <a:rPr spc="-4" dirty="0">
                <a:latin typeface="Verdana"/>
                <a:cs typeface="Verdana"/>
              </a:rPr>
              <a:t>, if </a:t>
            </a:r>
            <a:r>
              <a:rPr spc="9" dirty="0">
                <a:latin typeface="Verdana"/>
                <a:cs typeface="Verdana"/>
              </a:rPr>
              <a:t>we </a:t>
            </a:r>
            <a:r>
              <a:rPr spc="-9" dirty="0">
                <a:latin typeface="Verdana"/>
                <a:cs typeface="Verdana"/>
              </a:rPr>
              <a:t>can </a:t>
            </a:r>
            <a:r>
              <a:rPr spc="-4" dirty="0">
                <a:latin typeface="Verdana"/>
                <a:cs typeface="Verdana"/>
              </a:rPr>
              <a:t>expand it into </a:t>
            </a:r>
            <a:r>
              <a:rPr dirty="0">
                <a:latin typeface="Verdana"/>
                <a:cs typeface="Verdana"/>
              </a:rPr>
              <a:t>a </a:t>
            </a:r>
            <a:r>
              <a:rPr spc="-4" dirty="0">
                <a:latin typeface="Verdana"/>
                <a:cs typeface="Verdana"/>
              </a:rPr>
              <a:t>solution  in </a:t>
            </a:r>
            <a:r>
              <a:rPr dirty="0">
                <a:latin typeface="Verdana"/>
                <a:cs typeface="Verdana"/>
              </a:rPr>
              <a:t>the </a:t>
            </a:r>
            <a:r>
              <a:rPr spc="-4" dirty="0">
                <a:latin typeface="Verdana"/>
                <a:cs typeface="Verdana"/>
              </a:rPr>
              <a:t>more detailed</a:t>
            </a:r>
            <a:r>
              <a:rPr spc="-22" dirty="0">
                <a:latin typeface="Verdana"/>
                <a:cs typeface="Verdana"/>
              </a:rPr>
              <a:t> </a:t>
            </a:r>
            <a:r>
              <a:rPr spc="-4" dirty="0">
                <a:latin typeface="Verdana"/>
                <a:cs typeface="Verdana"/>
              </a:rPr>
              <a:t>world</a:t>
            </a:r>
            <a:endParaRPr>
              <a:latin typeface="Verdana"/>
              <a:cs typeface="Verdana"/>
            </a:endParaRPr>
          </a:p>
          <a:p>
            <a:pPr marL="678690" marR="59834" lvl="1" indent="-257572">
              <a:lnSpc>
                <a:spcPct val="150000"/>
              </a:lnSpc>
              <a:spcBef>
                <a:spcPts val="431"/>
              </a:spcBef>
              <a:buClr>
                <a:srgbClr val="FF0000"/>
              </a:buClr>
              <a:buSzPct val="55000"/>
              <a:buFont typeface="Georgia"/>
              <a:buChar char=""/>
              <a:tabLst>
                <a:tab pos="678690" algn="l"/>
                <a:tab pos="679260" algn="l"/>
              </a:tabLst>
            </a:pPr>
            <a:r>
              <a:rPr dirty="0">
                <a:latin typeface="Verdana"/>
                <a:cs typeface="Verdana"/>
              </a:rPr>
              <a:t>the </a:t>
            </a:r>
            <a:r>
              <a:rPr spc="-4" dirty="0">
                <a:latin typeface="Verdana"/>
                <a:cs typeface="Verdana"/>
              </a:rPr>
              <a:t>abstraction is </a:t>
            </a:r>
            <a:r>
              <a:rPr spc="-4" dirty="0">
                <a:solidFill>
                  <a:srgbClr val="FF0000"/>
                </a:solidFill>
                <a:latin typeface="Verdana"/>
                <a:cs typeface="Verdana"/>
              </a:rPr>
              <a:t>useful</a:t>
            </a:r>
            <a:r>
              <a:rPr spc="-4" dirty="0">
                <a:latin typeface="Verdana"/>
                <a:cs typeface="Verdana"/>
              </a:rPr>
              <a:t>, if carrying </a:t>
            </a:r>
            <a:r>
              <a:rPr dirty="0">
                <a:latin typeface="Verdana"/>
                <a:cs typeface="Verdana"/>
              </a:rPr>
              <a:t>out the </a:t>
            </a:r>
            <a:r>
              <a:rPr spc="-4" dirty="0">
                <a:latin typeface="Verdana"/>
                <a:cs typeface="Verdana"/>
              </a:rPr>
              <a:t>actions in </a:t>
            </a:r>
            <a:r>
              <a:rPr dirty="0">
                <a:latin typeface="Verdana"/>
                <a:cs typeface="Verdana"/>
              </a:rPr>
              <a:t>the  </a:t>
            </a:r>
            <a:r>
              <a:rPr spc="-4" dirty="0">
                <a:latin typeface="Verdana"/>
                <a:cs typeface="Verdana"/>
              </a:rPr>
              <a:t>solution is </a:t>
            </a:r>
            <a:r>
              <a:rPr spc="-9" dirty="0">
                <a:latin typeface="Verdana"/>
                <a:cs typeface="Verdana"/>
              </a:rPr>
              <a:t>easier </a:t>
            </a:r>
            <a:r>
              <a:rPr dirty="0">
                <a:latin typeface="Verdana"/>
                <a:cs typeface="Verdana"/>
              </a:rPr>
              <a:t>than the </a:t>
            </a:r>
            <a:r>
              <a:rPr spc="-4" dirty="0">
                <a:latin typeface="Verdana"/>
                <a:cs typeface="Verdana"/>
              </a:rPr>
              <a:t>original</a:t>
            </a:r>
            <a:r>
              <a:rPr spc="-40" dirty="0">
                <a:latin typeface="Verdana"/>
                <a:cs typeface="Verdana"/>
              </a:rPr>
              <a:t> </a:t>
            </a:r>
            <a:r>
              <a:rPr spc="-4" dirty="0">
                <a:latin typeface="Verdana"/>
                <a:cs typeface="Verdana"/>
              </a:rPr>
              <a:t>problem</a:t>
            </a:r>
            <a:endParaRPr>
              <a:latin typeface="Verdana"/>
              <a:cs typeface="Verdana"/>
            </a:endParaRPr>
          </a:p>
          <a:p>
            <a:pPr marL="678690" marR="27923" lvl="1" indent="-257572">
              <a:lnSpc>
                <a:spcPct val="150000"/>
              </a:lnSpc>
              <a:spcBef>
                <a:spcPts val="431"/>
              </a:spcBef>
              <a:buClr>
                <a:srgbClr val="FF0000"/>
              </a:buClr>
              <a:buSzPct val="55000"/>
              <a:buFont typeface="Georgia"/>
              <a:buChar char=""/>
              <a:tabLst>
                <a:tab pos="678690" algn="l"/>
                <a:tab pos="679260" algn="l"/>
              </a:tabLst>
            </a:pPr>
            <a:r>
              <a:rPr spc="-4" dirty="0">
                <a:solidFill>
                  <a:srgbClr val="1F7BE1"/>
                </a:solidFill>
                <a:latin typeface="Verdana"/>
                <a:cs typeface="Verdana"/>
              </a:rPr>
              <a:t>remove as </a:t>
            </a:r>
            <a:r>
              <a:rPr dirty="0">
                <a:solidFill>
                  <a:srgbClr val="1F7BE1"/>
                </a:solidFill>
                <a:latin typeface="Verdana"/>
                <a:cs typeface="Verdana"/>
              </a:rPr>
              <a:t>much </a:t>
            </a:r>
            <a:r>
              <a:rPr spc="-4" dirty="0">
                <a:solidFill>
                  <a:srgbClr val="1F7BE1"/>
                </a:solidFill>
                <a:latin typeface="Verdana"/>
                <a:cs typeface="Verdana"/>
              </a:rPr>
              <a:t>detail as possible while retaining validity  and</a:t>
            </a:r>
            <a:r>
              <a:rPr spc="-13" dirty="0">
                <a:solidFill>
                  <a:srgbClr val="1F7BE1"/>
                </a:solidFill>
                <a:latin typeface="Verdana"/>
                <a:cs typeface="Verdana"/>
              </a:rPr>
              <a:t> </a:t>
            </a:r>
            <a:r>
              <a:rPr spc="-4" dirty="0">
                <a:solidFill>
                  <a:srgbClr val="1F7BE1"/>
                </a:solidFill>
                <a:latin typeface="Verdana"/>
                <a:cs typeface="Verdana"/>
              </a:rPr>
              <a:t>usefulness</a:t>
            </a:r>
            <a:endParaRPr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834" y="886993"/>
            <a:ext cx="7241066" cy="672652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lang="en-IN" spc="-4" dirty="0" smtClean="0"/>
              <a:t>    </a:t>
            </a:r>
            <a:r>
              <a:rPr spc="-4" smtClean="0"/>
              <a:t>Example</a:t>
            </a:r>
            <a:r>
              <a:rPr spc="-4" dirty="0"/>
              <a:t>:</a:t>
            </a:r>
            <a:r>
              <a:rPr spc="-27" dirty="0"/>
              <a:t> </a:t>
            </a:r>
            <a:r>
              <a:rPr spc="-9" dirty="0"/>
              <a:t>Vacuum-Cleaner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285" y="1645948"/>
            <a:ext cx="4951268" cy="4448947"/>
          </a:xfrm>
          <a:prstGeom prst="rect">
            <a:avLst/>
          </a:prstGeom>
        </p:spPr>
        <p:txBody>
          <a:bodyPr vert="horz" wrap="square" lIns="0" tIns="75220" rIns="0" bIns="0" rtlCol="0">
            <a:spAutoFit/>
          </a:bodyPr>
          <a:lstStyle/>
          <a:p>
            <a:pPr marL="318546" indent="-307718">
              <a:spcBef>
                <a:spcPts val="592"/>
              </a:spcBef>
              <a:buClr>
                <a:srgbClr val="E4FB03"/>
              </a:buClr>
              <a:buSzPct val="60416"/>
              <a:buFont typeface="Georgia"/>
              <a:buChar char=""/>
              <a:tabLst>
                <a:tab pos="318546" algn="l"/>
                <a:tab pos="319115" algn="l"/>
              </a:tabLst>
            </a:pPr>
            <a:r>
              <a:rPr sz="2200" spc="-4" dirty="0">
                <a:solidFill>
                  <a:srgbClr val="1F7BE1"/>
                </a:solidFill>
                <a:latin typeface="Verdana"/>
                <a:cs typeface="Verdana"/>
              </a:rPr>
              <a:t>States</a:t>
            </a:r>
            <a:endParaRPr sz="2200">
              <a:latin typeface="Verdana"/>
              <a:cs typeface="Verdana"/>
            </a:endParaRPr>
          </a:p>
          <a:p>
            <a:pPr marL="678690" lvl="1" indent="-257572">
              <a:spcBef>
                <a:spcPts val="422"/>
              </a:spcBef>
              <a:buClr>
                <a:srgbClr val="FF0000"/>
              </a:buClr>
              <a:buSzPct val="55000"/>
              <a:buFont typeface="Georgia"/>
              <a:buChar char=""/>
              <a:tabLst>
                <a:tab pos="678690" algn="l"/>
                <a:tab pos="679260" algn="l"/>
              </a:tabLst>
            </a:pPr>
            <a:r>
              <a:rPr dirty="0">
                <a:latin typeface="Verdana"/>
                <a:cs typeface="Verdana"/>
              </a:rPr>
              <a:t>8 </a:t>
            </a:r>
            <a:r>
              <a:rPr spc="-4" dirty="0">
                <a:latin typeface="Verdana"/>
                <a:cs typeface="Verdana"/>
              </a:rPr>
              <a:t>states</a:t>
            </a:r>
            <a:endParaRPr>
              <a:latin typeface="Verdana"/>
              <a:cs typeface="Verdana"/>
            </a:endParaRPr>
          </a:p>
          <a:p>
            <a:pPr marL="318546" indent="-307718">
              <a:spcBef>
                <a:spcPts val="525"/>
              </a:spcBef>
              <a:buClr>
                <a:srgbClr val="E4FB03"/>
              </a:buClr>
              <a:buSzPct val="60416"/>
              <a:buFont typeface="Georgia"/>
              <a:buChar char=""/>
              <a:tabLst>
                <a:tab pos="318546" algn="l"/>
                <a:tab pos="319115" algn="l"/>
              </a:tabLst>
            </a:pPr>
            <a:r>
              <a:rPr sz="2200" spc="-9" dirty="0">
                <a:solidFill>
                  <a:srgbClr val="1F7BE1"/>
                </a:solidFill>
                <a:latin typeface="Verdana"/>
                <a:cs typeface="Verdana"/>
              </a:rPr>
              <a:t>Initial</a:t>
            </a:r>
            <a:r>
              <a:rPr sz="2200" spc="67" dirty="0">
                <a:solidFill>
                  <a:srgbClr val="1F7BE1"/>
                </a:solidFill>
                <a:latin typeface="Verdana"/>
                <a:cs typeface="Verdana"/>
              </a:rPr>
              <a:t> </a:t>
            </a:r>
            <a:r>
              <a:rPr sz="2200" spc="-4" dirty="0">
                <a:solidFill>
                  <a:srgbClr val="1F7BE1"/>
                </a:solidFill>
                <a:latin typeface="Verdana"/>
                <a:cs typeface="Verdana"/>
              </a:rPr>
              <a:t>state</a:t>
            </a:r>
            <a:endParaRPr sz="2200">
              <a:latin typeface="Verdana"/>
              <a:cs typeface="Verdana"/>
            </a:endParaRPr>
          </a:p>
          <a:p>
            <a:pPr marL="678690" lvl="1" indent="-257572">
              <a:spcBef>
                <a:spcPts val="422"/>
              </a:spcBef>
              <a:buClr>
                <a:srgbClr val="FF0000"/>
              </a:buClr>
              <a:buSzPct val="55000"/>
              <a:buFont typeface="Georgia"/>
              <a:buChar char=""/>
              <a:tabLst>
                <a:tab pos="678690" algn="l"/>
                <a:tab pos="679260" algn="l"/>
              </a:tabLst>
            </a:pPr>
            <a:r>
              <a:rPr spc="-4" dirty="0">
                <a:latin typeface="Verdana"/>
                <a:cs typeface="Verdana"/>
              </a:rPr>
              <a:t>any</a:t>
            </a:r>
            <a:r>
              <a:rPr spc="-13" dirty="0">
                <a:latin typeface="Verdana"/>
                <a:cs typeface="Verdana"/>
              </a:rPr>
              <a:t> </a:t>
            </a:r>
            <a:r>
              <a:rPr dirty="0">
                <a:latin typeface="Verdana"/>
                <a:cs typeface="Verdana"/>
              </a:rPr>
              <a:t>state</a:t>
            </a:r>
            <a:endParaRPr>
              <a:latin typeface="Verdana"/>
              <a:cs typeface="Verdana"/>
            </a:endParaRPr>
          </a:p>
          <a:p>
            <a:pPr marL="318546" indent="-307718">
              <a:spcBef>
                <a:spcPts val="525"/>
              </a:spcBef>
              <a:buClr>
                <a:srgbClr val="E4FB03"/>
              </a:buClr>
              <a:buSzPct val="60416"/>
              <a:buFont typeface="Georgia"/>
              <a:buChar char=""/>
              <a:tabLst>
                <a:tab pos="318546" algn="l"/>
                <a:tab pos="319115" algn="l"/>
              </a:tabLst>
            </a:pPr>
            <a:r>
              <a:rPr sz="2200" spc="-4" dirty="0">
                <a:solidFill>
                  <a:srgbClr val="1F7BE1"/>
                </a:solidFill>
                <a:latin typeface="Verdana"/>
                <a:cs typeface="Verdana"/>
              </a:rPr>
              <a:t>Actions</a:t>
            </a:r>
            <a:endParaRPr sz="2200">
              <a:latin typeface="Verdana"/>
              <a:cs typeface="Verdana"/>
            </a:endParaRPr>
          </a:p>
          <a:p>
            <a:pPr marL="678690" lvl="1" indent="-257572">
              <a:spcBef>
                <a:spcPts val="422"/>
              </a:spcBef>
              <a:buClr>
                <a:srgbClr val="FF0000"/>
              </a:buClr>
              <a:buSzPct val="55000"/>
              <a:buFont typeface="Georgia"/>
              <a:buChar char=""/>
              <a:tabLst>
                <a:tab pos="678690" algn="l"/>
                <a:tab pos="679260" algn="l"/>
              </a:tabLst>
            </a:pPr>
            <a:r>
              <a:rPr dirty="0">
                <a:latin typeface="Verdana"/>
                <a:cs typeface="Verdana"/>
              </a:rPr>
              <a:t>Left, </a:t>
            </a:r>
            <a:r>
              <a:rPr spc="-4" dirty="0">
                <a:latin typeface="Verdana"/>
                <a:cs typeface="Verdana"/>
              </a:rPr>
              <a:t>Right, and</a:t>
            </a:r>
            <a:r>
              <a:rPr spc="-49" dirty="0">
                <a:latin typeface="Verdana"/>
                <a:cs typeface="Verdana"/>
              </a:rPr>
              <a:t> </a:t>
            </a:r>
            <a:r>
              <a:rPr spc="-4" dirty="0">
                <a:latin typeface="Verdana"/>
                <a:cs typeface="Verdana"/>
              </a:rPr>
              <a:t>Suck</a:t>
            </a:r>
            <a:endParaRPr>
              <a:latin typeface="Verdana"/>
              <a:cs typeface="Verdana"/>
            </a:endParaRPr>
          </a:p>
          <a:p>
            <a:pPr marL="318546" indent="-307718">
              <a:spcBef>
                <a:spcPts val="525"/>
              </a:spcBef>
              <a:buClr>
                <a:srgbClr val="E4FB03"/>
              </a:buClr>
              <a:buSzPct val="60416"/>
              <a:buFont typeface="Georgia"/>
              <a:buChar char=""/>
              <a:tabLst>
                <a:tab pos="318546" algn="l"/>
                <a:tab pos="319115" algn="l"/>
              </a:tabLst>
            </a:pPr>
            <a:r>
              <a:rPr sz="2200" spc="-9" dirty="0">
                <a:solidFill>
                  <a:srgbClr val="1F7BE1"/>
                </a:solidFill>
                <a:latin typeface="Verdana"/>
                <a:cs typeface="Verdana"/>
              </a:rPr>
              <a:t>Transition</a:t>
            </a:r>
            <a:r>
              <a:rPr sz="2200" spc="72" dirty="0">
                <a:solidFill>
                  <a:srgbClr val="1F7BE1"/>
                </a:solidFill>
                <a:latin typeface="Verdana"/>
                <a:cs typeface="Verdana"/>
              </a:rPr>
              <a:t> </a:t>
            </a:r>
            <a:r>
              <a:rPr sz="2200" spc="-4" dirty="0">
                <a:solidFill>
                  <a:srgbClr val="1F7BE1"/>
                </a:solidFill>
                <a:latin typeface="Verdana"/>
                <a:cs typeface="Verdana"/>
              </a:rPr>
              <a:t>model</a:t>
            </a:r>
            <a:endParaRPr sz="2200">
              <a:latin typeface="Verdana"/>
              <a:cs typeface="Verdana"/>
            </a:endParaRPr>
          </a:p>
          <a:p>
            <a:pPr marL="678690" lvl="1" indent="-257572">
              <a:spcBef>
                <a:spcPts val="426"/>
              </a:spcBef>
              <a:buClr>
                <a:srgbClr val="FF0000"/>
              </a:buClr>
              <a:buSzPct val="55000"/>
              <a:buFont typeface="Georgia"/>
              <a:buChar char=""/>
              <a:tabLst>
                <a:tab pos="678690" algn="l"/>
                <a:tab pos="679260" algn="l"/>
              </a:tabLst>
            </a:pPr>
            <a:r>
              <a:rPr spc="-4" dirty="0">
                <a:latin typeface="Verdana"/>
                <a:cs typeface="Verdana"/>
              </a:rPr>
              <a:t>complete </a:t>
            </a:r>
            <a:r>
              <a:rPr dirty="0">
                <a:latin typeface="Verdana"/>
                <a:cs typeface="Verdana"/>
              </a:rPr>
              <a:t>state </a:t>
            </a:r>
            <a:r>
              <a:rPr spc="-4" dirty="0">
                <a:latin typeface="Verdana"/>
                <a:cs typeface="Verdana"/>
              </a:rPr>
              <a:t>space, see next</a:t>
            </a:r>
            <a:r>
              <a:rPr spc="-108" dirty="0">
                <a:latin typeface="Verdana"/>
                <a:cs typeface="Verdana"/>
              </a:rPr>
              <a:t> </a:t>
            </a:r>
            <a:r>
              <a:rPr dirty="0">
                <a:latin typeface="Verdana"/>
                <a:cs typeface="Verdana"/>
              </a:rPr>
              <a:t>page</a:t>
            </a:r>
            <a:endParaRPr>
              <a:latin typeface="Verdana"/>
              <a:cs typeface="Verdana"/>
            </a:endParaRPr>
          </a:p>
          <a:p>
            <a:pPr marL="318546" indent="-307718">
              <a:spcBef>
                <a:spcPts val="520"/>
              </a:spcBef>
              <a:buClr>
                <a:srgbClr val="E4FB03"/>
              </a:buClr>
              <a:buSzPct val="60416"/>
              <a:buFont typeface="Georgia"/>
              <a:buChar char=""/>
              <a:tabLst>
                <a:tab pos="318546" algn="l"/>
                <a:tab pos="319115" algn="l"/>
              </a:tabLst>
            </a:pPr>
            <a:r>
              <a:rPr sz="2200" spc="-4" dirty="0">
                <a:solidFill>
                  <a:srgbClr val="1F7BE1"/>
                </a:solidFill>
                <a:latin typeface="Verdana"/>
                <a:cs typeface="Verdana"/>
              </a:rPr>
              <a:t>Goal</a:t>
            </a:r>
            <a:r>
              <a:rPr sz="2200" spc="22" dirty="0">
                <a:solidFill>
                  <a:srgbClr val="1F7BE1"/>
                </a:solidFill>
                <a:latin typeface="Verdana"/>
                <a:cs typeface="Verdana"/>
              </a:rPr>
              <a:t> </a:t>
            </a:r>
            <a:r>
              <a:rPr sz="2200" spc="-4" dirty="0">
                <a:solidFill>
                  <a:srgbClr val="1F7BE1"/>
                </a:solidFill>
                <a:latin typeface="Verdana"/>
                <a:cs typeface="Verdana"/>
              </a:rPr>
              <a:t>test</a:t>
            </a:r>
            <a:endParaRPr sz="2200">
              <a:latin typeface="Verdana"/>
              <a:cs typeface="Verdana"/>
            </a:endParaRPr>
          </a:p>
          <a:p>
            <a:pPr marL="678690" lvl="1" indent="-257572">
              <a:spcBef>
                <a:spcPts val="426"/>
              </a:spcBef>
              <a:buClr>
                <a:srgbClr val="FF0000"/>
              </a:buClr>
              <a:buSzPct val="55000"/>
              <a:buFont typeface="Georgia"/>
              <a:buChar char=""/>
              <a:tabLst>
                <a:tab pos="678690" algn="l"/>
                <a:tab pos="679260" algn="l"/>
              </a:tabLst>
            </a:pPr>
            <a:r>
              <a:rPr spc="-4" dirty="0">
                <a:latin typeface="Verdana"/>
                <a:cs typeface="Verdana"/>
              </a:rPr>
              <a:t>whether both squares </a:t>
            </a:r>
            <a:r>
              <a:rPr dirty="0">
                <a:latin typeface="Verdana"/>
                <a:cs typeface="Verdana"/>
              </a:rPr>
              <a:t>are</a:t>
            </a:r>
            <a:r>
              <a:rPr spc="-94" dirty="0">
                <a:latin typeface="Verdana"/>
                <a:cs typeface="Verdana"/>
              </a:rPr>
              <a:t> </a:t>
            </a:r>
            <a:r>
              <a:rPr spc="-4" dirty="0">
                <a:latin typeface="Verdana"/>
                <a:cs typeface="Verdana"/>
              </a:rPr>
              <a:t>clean</a:t>
            </a:r>
            <a:endParaRPr>
              <a:latin typeface="Verdana"/>
              <a:cs typeface="Verdana"/>
            </a:endParaRPr>
          </a:p>
          <a:p>
            <a:pPr marL="318546" indent="-307718">
              <a:spcBef>
                <a:spcPts val="525"/>
              </a:spcBef>
              <a:buClr>
                <a:srgbClr val="E4FB03"/>
              </a:buClr>
              <a:buSzPct val="60416"/>
              <a:buFont typeface="Georgia"/>
              <a:buChar char=""/>
              <a:tabLst>
                <a:tab pos="318546" algn="l"/>
                <a:tab pos="319115" algn="l"/>
              </a:tabLst>
            </a:pPr>
            <a:r>
              <a:rPr sz="2200" dirty="0">
                <a:solidFill>
                  <a:srgbClr val="1F7BE1"/>
                </a:solidFill>
                <a:latin typeface="Verdana"/>
                <a:cs typeface="Verdana"/>
              </a:rPr>
              <a:t>Path</a:t>
            </a:r>
            <a:r>
              <a:rPr sz="2200" spc="4" dirty="0">
                <a:solidFill>
                  <a:srgbClr val="1F7BE1"/>
                </a:solidFill>
                <a:latin typeface="Verdana"/>
                <a:cs typeface="Verdana"/>
              </a:rPr>
              <a:t> </a:t>
            </a:r>
            <a:r>
              <a:rPr sz="2200" spc="-4" dirty="0">
                <a:solidFill>
                  <a:srgbClr val="1F7BE1"/>
                </a:solidFill>
                <a:latin typeface="Verdana"/>
                <a:cs typeface="Verdana"/>
              </a:rPr>
              <a:t>cost</a:t>
            </a:r>
            <a:endParaRPr sz="2200">
              <a:latin typeface="Verdana"/>
              <a:cs typeface="Verdana"/>
            </a:endParaRPr>
          </a:p>
          <a:p>
            <a:pPr marL="678690" lvl="1" indent="-257572">
              <a:spcBef>
                <a:spcPts val="422"/>
              </a:spcBef>
              <a:buClr>
                <a:srgbClr val="FF0000"/>
              </a:buClr>
              <a:buSzPct val="55000"/>
              <a:buFont typeface="Georgia"/>
              <a:buChar char=""/>
              <a:tabLst>
                <a:tab pos="678690" algn="l"/>
                <a:tab pos="679260" algn="l"/>
              </a:tabLst>
            </a:pPr>
            <a:r>
              <a:rPr spc="-4" dirty="0">
                <a:latin typeface="Verdana"/>
                <a:cs typeface="Verdana"/>
              </a:rPr>
              <a:t>each step costs</a:t>
            </a:r>
            <a:r>
              <a:rPr spc="-40" dirty="0">
                <a:latin typeface="Verdana"/>
                <a:cs typeface="Verdana"/>
              </a:rPr>
              <a:t> </a:t>
            </a:r>
            <a:r>
              <a:rPr dirty="0">
                <a:latin typeface="Verdana"/>
                <a:cs typeface="Verdana"/>
              </a:rPr>
              <a:t>1</a:t>
            </a:r>
            <a:endParaRPr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680364" y="2084294"/>
            <a:ext cx="2286000" cy="11362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1604" y="714356"/>
            <a:ext cx="6072230" cy="672652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lang="en-IN" spc="-9" dirty="0" smtClean="0"/>
              <a:t>  </a:t>
            </a:r>
            <a:r>
              <a:rPr spc="-9" smtClean="0"/>
              <a:t>Complete </a:t>
            </a:r>
            <a:r>
              <a:rPr spc="-9" dirty="0"/>
              <a:t>State</a:t>
            </a:r>
            <a:r>
              <a:rPr spc="13" dirty="0"/>
              <a:t> </a:t>
            </a:r>
            <a:r>
              <a:rPr spc="-4" dirty="0"/>
              <a:t>Space</a:t>
            </a:r>
          </a:p>
        </p:txBody>
      </p:sp>
      <p:sp>
        <p:nvSpPr>
          <p:cNvPr id="3" name="object 3"/>
          <p:cNvSpPr/>
          <p:nvPr/>
        </p:nvSpPr>
        <p:spPr>
          <a:xfrm>
            <a:off x="1177636" y="2017059"/>
            <a:ext cx="6719455" cy="31371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8039308" y="6146131"/>
            <a:ext cx="223981" cy="566082"/>
          </a:xfrm>
          <a:prstGeom prst="rect">
            <a:avLst/>
          </a:prstGeom>
        </p:spPr>
        <p:txBody>
          <a:bodyPr vert="horz" wrap="square" lIns="0" tIns="11967" rIns="0" bIns="0" rtlCol="0">
            <a:spAutoFit/>
          </a:bodyPr>
          <a:lstStyle/>
          <a:p>
            <a:pPr marL="11397">
              <a:spcBef>
                <a:spcPts val="94"/>
              </a:spcBef>
            </a:pPr>
            <a:r>
              <a:rPr dirty="0"/>
              <a:t>12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4294967295"/>
          </p:nvPr>
        </p:nvSpPr>
        <p:spPr>
          <a:xfrm>
            <a:off x="3748587" y="6172405"/>
            <a:ext cx="2060864" cy="566082"/>
          </a:xfrm>
          <a:prstGeom prst="rect">
            <a:avLst/>
          </a:prstGeom>
        </p:spPr>
        <p:txBody>
          <a:bodyPr vert="horz" wrap="square" lIns="0" tIns="11967" rIns="0" bIns="0" rtlCol="0">
            <a:spAutoFit/>
          </a:bodyPr>
          <a:lstStyle/>
          <a:p>
            <a:pPr marL="11397">
              <a:spcBef>
                <a:spcPts val="94"/>
              </a:spcBef>
            </a:pPr>
            <a:r>
              <a:rPr dirty="0"/>
              <a:t>CS 420: </a:t>
            </a:r>
            <a:r>
              <a:rPr spc="-9" dirty="0"/>
              <a:t>Artificial </a:t>
            </a:r>
            <a:r>
              <a:rPr spc="-4" dirty="0"/>
              <a:t>Intelligence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833" y="886993"/>
            <a:ext cx="4740737" cy="672652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lang="en-IN" spc="-4" dirty="0" smtClean="0"/>
              <a:t>  </a:t>
            </a:r>
            <a:r>
              <a:rPr spc="-4" smtClean="0"/>
              <a:t>Example</a:t>
            </a:r>
            <a:r>
              <a:rPr spc="-4" dirty="0"/>
              <a:t>:</a:t>
            </a:r>
            <a:r>
              <a:rPr spc="-40" dirty="0"/>
              <a:t> </a:t>
            </a:r>
            <a:r>
              <a:rPr spc="-9" dirty="0"/>
              <a:t>8-puzzle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95543" y="3609904"/>
            <a:ext cx="5530273" cy="2457426"/>
          </a:xfrm>
          <a:prstGeom prst="rect">
            <a:avLst/>
          </a:prstGeom>
        </p:spPr>
        <p:txBody>
          <a:bodyPr vert="horz" wrap="square" lIns="0" tIns="35900" rIns="0" bIns="0" rtlCol="0">
            <a:spAutoFit/>
          </a:bodyPr>
          <a:lstStyle/>
          <a:p>
            <a:pPr marL="319115" indent="-308288">
              <a:spcBef>
                <a:spcPts val="283"/>
              </a:spcBef>
              <a:buClr>
                <a:srgbClr val="E4FB03"/>
              </a:buClr>
              <a:buSzPct val="58333"/>
              <a:buFont typeface="Georgia"/>
              <a:buChar char=""/>
              <a:tabLst>
                <a:tab pos="318546" algn="l"/>
                <a:tab pos="319685" algn="l"/>
              </a:tabLst>
            </a:pPr>
            <a:r>
              <a:rPr sz="1600" spc="-4" dirty="0">
                <a:solidFill>
                  <a:srgbClr val="1F7BE1"/>
                </a:solidFill>
                <a:latin typeface="Verdana"/>
                <a:cs typeface="Verdana"/>
              </a:rPr>
              <a:t>States</a:t>
            </a:r>
            <a:r>
              <a:rPr sz="1600" spc="-4" dirty="0">
                <a:latin typeface="Verdana"/>
                <a:cs typeface="Verdana"/>
              </a:rPr>
              <a:t>:</a:t>
            </a:r>
            <a:endParaRPr sz="1600">
              <a:latin typeface="Verdana"/>
              <a:cs typeface="Verdana"/>
            </a:endParaRPr>
          </a:p>
          <a:p>
            <a:pPr marL="678690" lvl="1" indent="-257572">
              <a:spcBef>
                <a:spcPts val="171"/>
              </a:spcBef>
              <a:buClr>
                <a:srgbClr val="FF0000"/>
              </a:buClr>
              <a:buSzPct val="53125"/>
              <a:buFont typeface="Georgia"/>
              <a:buChar char=""/>
              <a:tabLst>
                <a:tab pos="678690" algn="l"/>
                <a:tab pos="679260" algn="l"/>
              </a:tabLst>
            </a:pPr>
            <a:r>
              <a:rPr sz="1400" spc="-9" dirty="0">
                <a:latin typeface="Verdana"/>
                <a:cs typeface="Verdana"/>
              </a:rPr>
              <a:t>location </a:t>
            </a:r>
            <a:r>
              <a:rPr sz="1400" spc="-4" dirty="0">
                <a:latin typeface="Verdana"/>
                <a:cs typeface="Verdana"/>
              </a:rPr>
              <a:t>of each </a:t>
            </a:r>
            <a:r>
              <a:rPr sz="1400" spc="-9" dirty="0">
                <a:latin typeface="Verdana"/>
                <a:cs typeface="Verdana"/>
              </a:rPr>
              <a:t>tile and the</a:t>
            </a:r>
            <a:r>
              <a:rPr sz="1400" spc="85" dirty="0">
                <a:latin typeface="Verdana"/>
                <a:cs typeface="Verdana"/>
              </a:rPr>
              <a:t> </a:t>
            </a:r>
            <a:r>
              <a:rPr sz="1400" spc="-4" dirty="0">
                <a:latin typeface="Verdana"/>
                <a:cs typeface="Verdana"/>
              </a:rPr>
              <a:t>blank</a:t>
            </a:r>
            <a:endParaRPr sz="1400">
              <a:latin typeface="Verdana"/>
              <a:cs typeface="Verdana"/>
            </a:endParaRPr>
          </a:p>
          <a:p>
            <a:pPr marL="319115" indent="-308288">
              <a:spcBef>
                <a:spcPts val="197"/>
              </a:spcBef>
              <a:buClr>
                <a:srgbClr val="E4FB03"/>
              </a:buClr>
              <a:buSzPct val="58333"/>
              <a:buFont typeface="Georgia"/>
              <a:buChar char=""/>
              <a:tabLst>
                <a:tab pos="318546" algn="l"/>
                <a:tab pos="319685" algn="l"/>
              </a:tabLst>
            </a:pPr>
            <a:r>
              <a:rPr sz="1600" dirty="0">
                <a:solidFill>
                  <a:srgbClr val="1F7BE1"/>
                </a:solidFill>
                <a:latin typeface="Verdana"/>
                <a:cs typeface="Verdana"/>
              </a:rPr>
              <a:t>Initial </a:t>
            </a:r>
            <a:r>
              <a:rPr sz="1600" spc="-4" dirty="0">
                <a:solidFill>
                  <a:srgbClr val="1F7BE1"/>
                </a:solidFill>
                <a:latin typeface="Verdana"/>
                <a:cs typeface="Verdana"/>
              </a:rPr>
              <a:t>state</a:t>
            </a:r>
            <a:r>
              <a:rPr sz="1600" spc="-4" dirty="0">
                <a:latin typeface="Verdana"/>
                <a:cs typeface="Verdana"/>
              </a:rPr>
              <a:t>: </a:t>
            </a:r>
            <a:r>
              <a:rPr sz="1600" dirty="0">
                <a:latin typeface="Verdana"/>
                <a:cs typeface="Verdana"/>
              </a:rPr>
              <a:t>any,</a:t>
            </a:r>
            <a:r>
              <a:rPr sz="1600" spc="-18" dirty="0">
                <a:latin typeface="Verdana"/>
                <a:cs typeface="Verdana"/>
              </a:rPr>
              <a:t> </a:t>
            </a:r>
            <a:r>
              <a:rPr sz="1600" spc="-4" dirty="0">
                <a:latin typeface="Verdana"/>
                <a:cs typeface="Verdana"/>
              </a:rPr>
              <a:t>9!/2</a:t>
            </a:r>
            <a:endParaRPr sz="1600">
              <a:latin typeface="Verdana"/>
              <a:cs typeface="Verdana"/>
            </a:endParaRPr>
          </a:p>
          <a:p>
            <a:pPr marL="319115" indent="-308288">
              <a:spcBef>
                <a:spcPts val="193"/>
              </a:spcBef>
              <a:buClr>
                <a:srgbClr val="E4FB03"/>
              </a:buClr>
              <a:buSzPct val="58333"/>
              <a:buFont typeface="Georgia"/>
              <a:buChar char=""/>
              <a:tabLst>
                <a:tab pos="318546" algn="l"/>
                <a:tab pos="319685" algn="l"/>
              </a:tabLst>
            </a:pPr>
            <a:r>
              <a:rPr sz="1600" spc="-4" dirty="0">
                <a:solidFill>
                  <a:srgbClr val="0070BF"/>
                </a:solidFill>
                <a:latin typeface="Verdana"/>
                <a:cs typeface="Verdana"/>
              </a:rPr>
              <a:t>Actions</a:t>
            </a:r>
            <a:r>
              <a:rPr sz="1600" spc="-4" dirty="0">
                <a:latin typeface="Verdana"/>
                <a:cs typeface="Verdana"/>
              </a:rPr>
              <a:t>:</a:t>
            </a:r>
            <a:endParaRPr sz="1600">
              <a:latin typeface="Verdana"/>
              <a:cs typeface="Verdana"/>
            </a:endParaRPr>
          </a:p>
          <a:p>
            <a:pPr marL="678690" lvl="1" indent="-257572">
              <a:spcBef>
                <a:spcPts val="171"/>
              </a:spcBef>
              <a:buClr>
                <a:srgbClr val="FF0000"/>
              </a:buClr>
              <a:buSzPct val="53125"/>
              <a:buFont typeface="Georgia"/>
              <a:buChar char=""/>
              <a:tabLst>
                <a:tab pos="678690" algn="l"/>
                <a:tab pos="679260" algn="l"/>
              </a:tabLst>
            </a:pPr>
            <a:r>
              <a:rPr sz="1400" spc="-4" dirty="0">
                <a:latin typeface="Verdana"/>
                <a:cs typeface="Verdana"/>
              </a:rPr>
              <a:t>blank moves Left, </a:t>
            </a:r>
            <a:r>
              <a:rPr sz="1400" spc="-9" dirty="0">
                <a:latin typeface="Verdana"/>
                <a:cs typeface="Verdana"/>
              </a:rPr>
              <a:t>Right, Up </a:t>
            </a:r>
            <a:r>
              <a:rPr sz="1400" spc="-4" dirty="0">
                <a:latin typeface="Verdana"/>
                <a:cs typeface="Verdana"/>
              </a:rPr>
              <a:t>or</a:t>
            </a:r>
            <a:r>
              <a:rPr sz="1400" spc="90" dirty="0">
                <a:latin typeface="Verdana"/>
                <a:cs typeface="Verdana"/>
              </a:rPr>
              <a:t> </a:t>
            </a:r>
            <a:r>
              <a:rPr sz="1400" spc="-4" dirty="0">
                <a:latin typeface="Verdana"/>
                <a:cs typeface="Verdana"/>
              </a:rPr>
              <a:t>Down</a:t>
            </a:r>
            <a:endParaRPr sz="1400">
              <a:latin typeface="Verdana"/>
              <a:cs typeface="Verdana"/>
            </a:endParaRPr>
          </a:p>
          <a:p>
            <a:pPr marL="319115" indent="-308288">
              <a:spcBef>
                <a:spcPts val="197"/>
              </a:spcBef>
              <a:buClr>
                <a:srgbClr val="E4FB03"/>
              </a:buClr>
              <a:buSzPct val="58333"/>
              <a:buFont typeface="Georgia"/>
              <a:buChar char=""/>
              <a:tabLst>
                <a:tab pos="318546" algn="l"/>
                <a:tab pos="319685" algn="l"/>
              </a:tabLst>
            </a:pPr>
            <a:r>
              <a:rPr sz="1600" spc="-4" dirty="0">
                <a:solidFill>
                  <a:srgbClr val="1F7BE1"/>
                </a:solidFill>
                <a:latin typeface="Verdana"/>
                <a:cs typeface="Verdana"/>
              </a:rPr>
              <a:t>Transition</a:t>
            </a:r>
            <a:r>
              <a:rPr sz="1600" spc="-13" dirty="0">
                <a:solidFill>
                  <a:srgbClr val="1F7BE1"/>
                </a:solidFill>
                <a:latin typeface="Verdana"/>
                <a:cs typeface="Verdana"/>
              </a:rPr>
              <a:t> </a:t>
            </a:r>
            <a:r>
              <a:rPr sz="1600" spc="-4" dirty="0">
                <a:solidFill>
                  <a:srgbClr val="1F7BE1"/>
                </a:solidFill>
                <a:latin typeface="Verdana"/>
                <a:cs typeface="Verdana"/>
              </a:rPr>
              <a:t>model</a:t>
            </a:r>
            <a:r>
              <a:rPr sz="1600" spc="-4" dirty="0">
                <a:latin typeface="Verdana"/>
                <a:cs typeface="Verdana"/>
              </a:rPr>
              <a:t>:</a:t>
            </a:r>
            <a:endParaRPr sz="1600">
              <a:latin typeface="Verdana"/>
              <a:cs typeface="Verdana"/>
            </a:endParaRPr>
          </a:p>
          <a:p>
            <a:pPr marL="678690" lvl="1" indent="-257572">
              <a:spcBef>
                <a:spcPts val="166"/>
              </a:spcBef>
              <a:buClr>
                <a:srgbClr val="FF0000"/>
              </a:buClr>
              <a:buSzPct val="53125"/>
              <a:buFont typeface="Georgia"/>
              <a:buChar char=""/>
              <a:tabLst>
                <a:tab pos="678690" algn="l"/>
                <a:tab pos="679260" algn="l"/>
              </a:tabLst>
            </a:pPr>
            <a:r>
              <a:rPr sz="1400" spc="-9" dirty="0">
                <a:latin typeface="Verdana"/>
                <a:cs typeface="Verdana"/>
              </a:rPr>
              <a:t>Given </a:t>
            </a:r>
            <a:r>
              <a:rPr sz="1400" spc="-4" dirty="0">
                <a:latin typeface="Verdana"/>
                <a:cs typeface="Verdana"/>
              </a:rPr>
              <a:t>a </a:t>
            </a:r>
            <a:r>
              <a:rPr sz="1400" spc="-9" dirty="0">
                <a:latin typeface="Verdana"/>
                <a:cs typeface="Verdana"/>
              </a:rPr>
              <a:t>state and action, returns the resulting</a:t>
            </a:r>
            <a:r>
              <a:rPr sz="1400" spc="228" dirty="0">
                <a:latin typeface="Verdana"/>
                <a:cs typeface="Verdana"/>
              </a:rPr>
              <a:t> </a:t>
            </a:r>
            <a:r>
              <a:rPr sz="1400" spc="-9" dirty="0">
                <a:latin typeface="Verdana"/>
                <a:cs typeface="Verdana"/>
              </a:rPr>
              <a:t>state</a:t>
            </a:r>
            <a:endParaRPr sz="1400">
              <a:latin typeface="Verdana"/>
              <a:cs typeface="Verdana"/>
            </a:endParaRPr>
          </a:p>
          <a:p>
            <a:pPr marL="319115" indent="-308288">
              <a:spcBef>
                <a:spcPts val="197"/>
              </a:spcBef>
              <a:buClr>
                <a:srgbClr val="E4FB03"/>
              </a:buClr>
              <a:buSzPct val="58333"/>
              <a:buFont typeface="Georgia"/>
              <a:buChar char=""/>
              <a:tabLst>
                <a:tab pos="318546" algn="l"/>
                <a:tab pos="319685" algn="l"/>
              </a:tabLst>
            </a:pPr>
            <a:r>
              <a:rPr sz="1600" spc="-4" dirty="0">
                <a:solidFill>
                  <a:srgbClr val="1F7BE1"/>
                </a:solidFill>
                <a:latin typeface="Verdana"/>
                <a:cs typeface="Verdana"/>
              </a:rPr>
              <a:t>Goal test</a:t>
            </a:r>
            <a:r>
              <a:rPr sz="1600" spc="-4" dirty="0">
                <a:latin typeface="Verdana"/>
                <a:cs typeface="Verdana"/>
              </a:rPr>
              <a:t>: Goal</a:t>
            </a:r>
            <a:r>
              <a:rPr sz="1600" spc="36" dirty="0">
                <a:latin typeface="Verdana"/>
                <a:cs typeface="Verdana"/>
              </a:rPr>
              <a:t> </a:t>
            </a:r>
            <a:r>
              <a:rPr sz="1600" spc="-4" dirty="0">
                <a:latin typeface="Verdana"/>
                <a:cs typeface="Verdana"/>
              </a:rPr>
              <a:t>configuration</a:t>
            </a:r>
            <a:endParaRPr sz="1600">
              <a:latin typeface="Verdana"/>
              <a:cs typeface="Verdana"/>
            </a:endParaRPr>
          </a:p>
          <a:p>
            <a:pPr marL="319115" indent="-308288">
              <a:spcBef>
                <a:spcPts val="193"/>
              </a:spcBef>
              <a:buClr>
                <a:srgbClr val="E4FB03"/>
              </a:buClr>
              <a:buSzPct val="58333"/>
              <a:buFont typeface="Georgia"/>
              <a:buChar char=""/>
              <a:tabLst>
                <a:tab pos="318546" algn="l"/>
                <a:tab pos="319685" algn="l"/>
              </a:tabLst>
            </a:pPr>
            <a:r>
              <a:rPr sz="1600" spc="-9" dirty="0">
                <a:solidFill>
                  <a:srgbClr val="1F7BE1"/>
                </a:solidFill>
                <a:latin typeface="Verdana"/>
                <a:cs typeface="Verdana"/>
              </a:rPr>
              <a:t>Path </a:t>
            </a:r>
            <a:r>
              <a:rPr sz="1600" spc="-4" dirty="0">
                <a:solidFill>
                  <a:srgbClr val="1F7BE1"/>
                </a:solidFill>
                <a:latin typeface="Verdana"/>
                <a:cs typeface="Verdana"/>
              </a:rPr>
              <a:t>cost</a:t>
            </a:r>
            <a:r>
              <a:rPr sz="1600" spc="-4" dirty="0">
                <a:latin typeface="Verdana"/>
                <a:cs typeface="Verdana"/>
              </a:rPr>
              <a:t>: </a:t>
            </a:r>
            <a:r>
              <a:rPr sz="1400" spc="-9" dirty="0">
                <a:latin typeface="Verdana"/>
                <a:cs typeface="Verdana"/>
              </a:rPr>
              <a:t>Each </a:t>
            </a:r>
            <a:r>
              <a:rPr sz="1400" spc="-4" dirty="0">
                <a:latin typeface="Verdana"/>
                <a:cs typeface="Verdana"/>
              </a:rPr>
              <a:t>step </a:t>
            </a:r>
            <a:r>
              <a:rPr sz="1400" spc="-9" dirty="0">
                <a:latin typeface="Verdana"/>
                <a:cs typeface="Verdana"/>
              </a:rPr>
              <a:t>costs</a:t>
            </a:r>
            <a:r>
              <a:rPr sz="1400" spc="85" dirty="0">
                <a:latin typeface="Verdana"/>
                <a:cs typeface="Verdana"/>
              </a:rPr>
              <a:t> </a:t>
            </a:r>
            <a:r>
              <a:rPr sz="1400" spc="-4" dirty="0">
                <a:latin typeface="Verdana"/>
                <a:cs typeface="Verdana"/>
              </a:rPr>
              <a:t>1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01636" y="1680883"/>
            <a:ext cx="3870960" cy="18829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860331" y="2313841"/>
            <a:ext cx="1555750" cy="291913"/>
          </a:xfrm>
          <a:prstGeom prst="rect">
            <a:avLst/>
          </a:prstGeom>
        </p:spPr>
        <p:txBody>
          <a:bodyPr vert="horz" wrap="square" lIns="0" tIns="11967" rIns="0" bIns="0" rtlCol="0">
            <a:spAutoFit/>
          </a:bodyPr>
          <a:lstStyle/>
          <a:p>
            <a:pPr marL="11397">
              <a:spcBef>
                <a:spcPts val="94"/>
              </a:spcBef>
            </a:pPr>
            <a:r>
              <a:rPr b="1" spc="-4" dirty="0">
                <a:solidFill>
                  <a:srgbClr val="FF0000"/>
                </a:solidFill>
                <a:latin typeface="Tahoma"/>
                <a:cs typeface="Tahoma"/>
              </a:rPr>
              <a:t>NP-Complete</a:t>
            </a:r>
            <a:endParaRPr>
              <a:latin typeface="Tahoma"/>
              <a:cs typeface="Taho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4294967295"/>
          </p:nvPr>
        </p:nvSpPr>
        <p:spPr>
          <a:xfrm>
            <a:off x="8039308" y="6146131"/>
            <a:ext cx="223981" cy="566082"/>
          </a:xfrm>
          <a:prstGeom prst="rect">
            <a:avLst/>
          </a:prstGeom>
        </p:spPr>
        <p:txBody>
          <a:bodyPr vert="horz" wrap="square" lIns="0" tIns="11967" rIns="0" bIns="0" rtlCol="0">
            <a:spAutoFit/>
          </a:bodyPr>
          <a:lstStyle/>
          <a:p>
            <a:pPr marL="11397">
              <a:spcBef>
                <a:spcPts val="94"/>
              </a:spcBef>
            </a:pPr>
            <a:r>
              <a:rPr dirty="0"/>
              <a:t>13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4294967295"/>
          </p:nvPr>
        </p:nvSpPr>
        <p:spPr>
          <a:xfrm>
            <a:off x="3748587" y="6172405"/>
            <a:ext cx="2060864" cy="566082"/>
          </a:xfrm>
          <a:prstGeom prst="rect">
            <a:avLst/>
          </a:prstGeom>
        </p:spPr>
        <p:txBody>
          <a:bodyPr vert="horz" wrap="square" lIns="0" tIns="11967" rIns="0" bIns="0" rtlCol="0">
            <a:spAutoFit/>
          </a:bodyPr>
          <a:lstStyle/>
          <a:p>
            <a:pPr marL="11397">
              <a:spcBef>
                <a:spcPts val="94"/>
              </a:spcBef>
            </a:pPr>
            <a:r>
              <a:rPr dirty="0"/>
              <a:t>CS 420: </a:t>
            </a:r>
            <a:r>
              <a:rPr spc="-9" dirty="0"/>
              <a:t>Artificial </a:t>
            </a:r>
            <a:r>
              <a:rPr spc="-4" dirty="0"/>
              <a:t>Intelligence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dirty="0" smtClean="0">
                <a:latin typeface="Arial" pitchFamily="34" charset="0"/>
                <a:cs typeface="Arial" pitchFamily="34" charset="0"/>
              </a:rPr>
              <a:t>Problem Solving in Artificial Intelligence</a:t>
            </a:r>
            <a:r>
              <a:rPr lang="en-GB" dirty="0" smtClean="0"/>
              <a:t/>
            </a:r>
            <a:br>
              <a:rPr lang="en-GB" dirty="0" smtClean="0"/>
            </a:b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00430" y="1428736"/>
            <a:ext cx="3000396" cy="4957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>
                <a:effectLst/>
                <a:latin typeface="Arial" pitchFamily="34" charset="0"/>
                <a:cs typeface="Arial" pitchFamily="34" charset="0"/>
              </a:rPr>
              <a:t>Steps in Problem Solving</a:t>
            </a:r>
            <a:endParaRPr lang="en-US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1538" y="1447800"/>
            <a:ext cx="7862150" cy="5195910"/>
          </a:xfrm>
        </p:spPr>
        <p:txBody>
          <a:bodyPr>
            <a:normAutofit fontScale="85000" lnSpcReduction="10000"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GB" sz="31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Defining The Problem</a:t>
            </a:r>
            <a:r>
              <a:rPr lang="en-GB" sz="3100" dirty="0" smtClean="0">
                <a:latin typeface="Arial" pitchFamily="34" charset="0"/>
                <a:cs typeface="Arial" pitchFamily="34" charset="0"/>
              </a:rPr>
              <a:t>: The definition of the problem must be included precisely. It should contain the possible initial as well as final situations  which should result in acceptable solution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GB" sz="3100" dirty="0" smtClean="0">
                <a:solidFill>
                  <a:srgbClr val="FF00FF"/>
                </a:solidFill>
                <a:latin typeface="Arial" pitchFamily="34" charset="0"/>
                <a:cs typeface="Arial" pitchFamily="34" charset="0"/>
              </a:rPr>
              <a:t>Analyzing The Problem</a:t>
            </a:r>
            <a:r>
              <a:rPr lang="en-GB" sz="3100" dirty="0" smtClean="0">
                <a:latin typeface="Arial" pitchFamily="34" charset="0"/>
                <a:cs typeface="Arial" pitchFamily="34" charset="0"/>
              </a:rPr>
              <a:t>: Analyzing the problem and its requirement must be done as few features can have immense impact on the resulting solution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>
                <a:latin typeface="Arial" pitchFamily="34" charset="0"/>
                <a:cs typeface="Arial" pitchFamily="34" charset="0"/>
              </a:rPr>
              <a:t>(Contd..)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1538" y="1447800"/>
            <a:ext cx="7862150" cy="4800600"/>
          </a:xfrm>
        </p:spPr>
        <p:txBody>
          <a:bodyPr>
            <a:normAutofit fontScale="85000" lnSpcReduction="20000"/>
          </a:bodyPr>
          <a:lstStyle/>
          <a:p>
            <a:pPr algn="just">
              <a:lnSpc>
                <a:spcPct val="160000"/>
              </a:lnSpc>
              <a:buFont typeface="Wingdings" pitchFamily="2" charset="2"/>
              <a:buChar char="Ø"/>
            </a:pPr>
            <a:r>
              <a:rPr lang="en-GB" sz="3000" dirty="0" smtClean="0">
                <a:solidFill>
                  <a:srgbClr val="3366FF"/>
                </a:solidFill>
                <a:latin typeface="Arial" pitchFamily="34" charset="0"/>
                <a:cs typeface="Arial" pitchFamily="34" charset="0"/>
              </a:rPr>
              <a:t>Identification of Solutions:</a:t>
            </a:r>
            <a:r>
              <a:rPr lang="en-GB" sz="3000" dirty="0" smtClean="0">
                <a:latin typeface="Arial" pitchFamily="34" charset="0"/>
                <a:cs typeface="Arial" pitchFamily="34" charset="0"/>
              </a:rPr>
              <a:t> This phase generates reasonable amount of solutions to the given problem in a particular range.</a:t>
            </a:r>
          </a:p>
          <a:p>
            <a:pPr algn="just">
              <a:lnSpc>
                <a:spcPct val="160000"/>
              </a:lnSpc>
              <a:buFont typeface="Wingdings" pitchFamily="2" charset="2"/>
              <a:buChar char="Ø"/>
            </a:pPr>
            <a:r>
              <a:rPr lang="en-GB" sz="3000" dirty="0" smtClean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Choosing a Solution</a:t>
            </a:r>
            <a:r>
              <a:rPr lang="en-GB" sz="3000" dirty="0" smtClean="0">
                <a:latin typeface="Arial" pitchFamily="34" charset="0"/>
                <a:cs typeface="Arial" pitchFamily="34" charset="0"/>
              </a:rPr>
              <a:t>: From all the identified solutions, the best solution is chosen basis on the results produced by respective solutions</a:t>
            </a:r>
          </a:p>
          <a:p>
            <a:pPr algn="just">
              <a:lnSpc>
                <a:spcPct val="160000"/>
              </a:lnSpc>
              <a:buFont typeface="Wingdings" pitchFamily="2" charset="2"/>
              <a:buChar char="Ø"/>
            </a:pPr>
            <a:r>
              <a:rPr lang="en-GB" sz="3000" dirty="0" smtClean="0">
                <a:solidFill>
                  <a:srgbClr val="FF00FF"/>
                </a:solidFill>
                <a:latin typeface="Arial" pitchFamily="34" charset="0"/>
                <a:cs typeface="Arial" pitchFamily="34" charset="0"/>
              </a:rPr>
              <a:t>Implementation:</a:t>
            </a:r>
            <a:r>
              <a:rPr lang="en-GB" sz="3000" dirty="0" smtClean="0">
                <a:latin typeface="Arial" pitchFamily="34" charset="0"/>
                <a:cs typeface="Arial" pitchFamily="34" charset="0"/>
              </a:rPr>
              <a:t> After choosing the best solution, its implementation is done 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000" dirty="0" smtClean="0">
                <a:effectLst/>
                <a:latin typeface="Arial" pitchFamily="34" charset="0"/>
                <a:cs typeface="Arial" pitchFamily="34" charset="0"/>
              </a:rPr>
              <a:t>Problem space</a:t>
            </a:r>
            <a:endParaRPr lang="en-US" sz="40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8662" y="1447800"/>
            <a:ext cx="8215338" cy="5410200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n-GB" sz="2800" dirty="0" smtClean="0">
                <a:latin typeface="Arial" pitchFamily="34" charset="0"/>
                <a:cs typeface="Arial" pitchFamily="34" charset="0"/>
              </a:rPr>
              <a:t>An abstract space</a:t>
            </a:r>
          </a:p>
          <a:p>
            <a:pPr algn="just">
              <a:lnSpc>
                <a:spcPct val="150000"/>
              </a:lnSpc>
            </a:pPr>
            <a:r>
              <a:rPr lang="en-GB" sz="2800" dirty="0" smtClean="0">
                <a:latin typeface="Arial" pitchFamily="34" charset="0"/>
                <a:cs typeface="Arial" pitchFamily="34" charset="0"/>
              </a:rPr>
              <a:t>Encompasses all valid states that can be generated by the application of any combination of operators on any combination of objects</a:t>
            </a:r>
          </a:p>
          <a:p>
            <a:pPr algn="just">
              <a:lnSpc>
                <a:spcPct val="150000"/>
              </a:lnSpc>
            </a:pPr>
            <a:r>
              <a:rPr lang="en-GB" sz="2800" dirty="0" smtClean="0">
                <a:latin typeface="Arial" pitchFamily="34" charset="0"/>
                <a:cs typeface="Arial" pitchFamily="34" charset="0"/>
              </a:rPr>
              <a:t>The problem space may contain one or more solutions</a:t>
            </a:r>
          </a:p>
          <a:p>
            <a:pPr algn="just">
              <a:lnSpc>
                <a:spcPct val="150000"/>
              </a:lnSpc>
            </a:pPr>
            <a:r>
              <a:rPr lang="en-GB" sz="2800" dirty="0" smtClean="0">
                <a:latin typeface="Arial" pitchFamily="34" charset="0"/>
                <a:cs typeface="Arial" pitchFamily="34" charset="0"/>
              </a:rPr>
              <a:t> A solution is a combination of </a:t>
            </a:r>
            <a:r>
              <a:rPr lang="en-GB" sz="2800" dirty="0" smtClean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operations </a:t>
            </a:r>
            <a:r>
              <a:rPr lang="en-GB" sz="2800" dirty="0" smtClean="0">
                <a:latin typeface="Arial" pitchFamily="34" charset="0"/>
                <a:cs typeface="Arial" pitchFamily="34" charset="0"/>
              </a:rPr>
              <a:t>and objects that achieve the </a:t>
            </a:r>
            <a:r>
              <a:rPr lang="en-GB" sz="2800" dirty="0" smtClean="0">
                <a:solidFill>
                  <a:srgbClr val="3366FF"/>
                </a:solidFill>
                <a:latin typeface="Arial" pitchFamily="34" charset="0"/>
                <a:cs typeface="Arial" pitchFamily="34" charset="0"/>
              </a:rPr>
              <a:t>goals</a:t>
            </a:r>
            <a:endParaRPr lang="en-US" sz="2800" dirty="0">
              <a:solidFill>
                <a:srgbClr val="3366FF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439718"/>
          </a:xfrm>
        </p:spPr>
        <p:txBody>
          <a:bodyPr>
            <a:normAutofit fontScale="90000"/>
          </a:bodyPr>
          <a:lstStyle/>
          <a:p>
            <a:pPr algn="ctr"/>
            <a:r>
              <a:rPr lang="en-GB" sz="4000" dirty="0" smtClean="0">
                <a:effectLst/>
                <a:latin typeface="Arial" pitchFamily="34" charset="0"/>
                <a:cs typeface="Arial" pitchFamily="34" charset="0"/>
              </a:rPr>
              <a:t>Problem definitions</a:t>
            </a:r>
            <a:endParaRPr lang="en-US" sz="40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0100" y="857232"/>
            <a:ext cx="8143900" cy="5391168"/>
          </a:xfrm>
        </p:spPr>
        <p:txBody>
          <a:bodyPr>
            <a:noAutofit/>
          </a:bodyPr>
          <a:lstStyle/>
          <a:p>
            <a:pPr algn="just">
              <a:lnSpc>
                <a:spcPct val="160000"/>
              </a:lnSpc>
            </a:pPr>
            <a:r>
              <a:rPr lang="en-GB" sz="2200" dirty="0" smtClean="0">
                <a:latin typeface="Arial" pitchFamily="34" charset="0"/>
                <a:cs typeface="Arial" pitchFamily="34" charset="0"/>
              </a:rPr>
              <a:t>To provide a </a:t>
            </a:r>
            <a:r>
              <a:rPr lang="en-GB" sz="2200" dirty="0" smtClean="0">
                <a:solidFill>
                  <a:srgbClr val="3366FF"/>
                </a:solidFill>
                <a:latin typeface="Arial" pitchFamily="34" charset="0"/>
                <a:cs typeface="Arial" pitchFamily="34" charset="0"/>
              </a:rPr>
              <a:t>formal description </a:t>
            </a:r>
            <a:r>
              <a:rPr lang="en-GB" sz="2200" dirty="0" smtClean="0">
                <a:latin typeface="Arial" pitchFamily="34" charset="0"/>
                <a:cs typeface="Arial" pitchFamily="34" charset="0"/>
              </a:rPr>
              <a:t>of a problem, it is  needed to : </a:t>
            </a:r>
          </a:p>
          <a:p>
            <a:pPr algn="just">
              <a:lnSpc>
                <a:spcPct val="160000"/>
              </a:lnSpc>
              <a:buFont typeface="Wingdings" pitchFamily="2" charset="2"/>
              <a:buChar char="Ø"/>
            </a:pPr>
            <a:r>
              <a:rPr lang="en-GB" sz="2200" dirty="0" smtClean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Define a </a:t>
            </a:r>
            <a:r>
              <a:rPr lang="en-GB" sz="2200" dirty="0" smtClean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state space </a:t>
            </a:r>
            <a:r>
              <a:rPr lang="en-GB" sz="2200" dirty="0" smtClean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that contains all the possible configurations of the relevant objects, including some impossible ones. </a:t>
            </a:r>
          </a:p>
          <a:p>
            <a:pPr algn="just">
              <a:lnSpc>
                <a:spcPct val="160000"/>
              </a:lnSpc>
              <a:buFont typeface="Wingdings" pitchFamily="2" charset="2"/>
              <a:buChar char="Ø"/>
            </a:pPr>
            <a:r>
              <a:rPr lang="en-GB" sz="2200" dirty="0" smtClean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Specify one or more states that describe possible situations, from which the problem solving process may start – called </a:t>
            </a:r>
            <a:r>
              <a:rPr lang="en-GB" sz="2200" dirty="0" smtClean="0">
                <a:solidFill>
                  <a:srgbClr val="FF3399"/>
                </a:solidFill>
                <a:latin typeface="Arial" pitchFamily="34" charset="0"/>
                <a:cs typeface="Arial" pitchFamily="34" charset="0"/>
              </a:rPr>
              <a:t>initial states </a:t>
            </a:r>
          </a:p>
          <a:p>
            <a:pPr algn="just">
              <a:lnSpc>
                <a:spcPct val="160000"/>
              </a:lnSpc>
              <a:buFont typeface="Wingdings" pitchFamily="2" charset="2"/>
              <a:buChar char="Ø"/>
            </a:pPr>
            <a:r>
              <a:rPr lang="en-GB" sz="2200" dirty="0" smtClean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Specify one or more states that would be acceptable solution to the problem- called </a:t>
            </a:r>
            <a:r>
              <a:rPr lang="en-GB" sz="2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goal states </a:t>
            </a:r>
            <a:endParaRPr lang="en-US" sz="22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60000"/>
              </a:lnSpc>
              <a:buFont typeface="Wingdings" pitchFamily="2" charset="2"/>
              <a:buChar char="Ø"/>
            </a:pPr>
            <a:endParaRPr lang="en-GB" sz="2400" dirty="0" smtClean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60000"/>
              </a:lnSpc>
            </a:pPr>
            <a:r>
              <a:rPr lang="en-GB" sz="2400" dirty="0" smtClean="0">
                <a:latin typeface="Arial" pitchFamily="34" charset="0"/>
                <a:cs typeface="Arial" pitchFamily="34" charset="0"/>
              </a:rPr>
              <a:t> 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Initial state</a:t>
            </a:r>
            <a:endParaRPr lang="en-US" dirty="0"/>
          </a:p>
        </p:txBody>
      </p:sp>
      <p:pic>
        <p:nvPicPr>
          <p:cNvPr id="4" name="Content Placeholder 3" descr="chess-initial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8442" y="1447800"/>
            <a:ext cx="4792665" cy="4800600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GB" sz="2800" dirty="0" smtClean="0">
                <a:latin typeface="Arial" pitchFamily="34" charset="0"/>
                <a:cs typeface="Arial" pitchFamily="34" charset="0"/>
              </a:rPr>
              <a:t>Something </a:t>
            </a:r>
            <a:r>
              <a:rPr lang="en-GB" sz="2800" dirty="0" smtClean="0">
                <a:latin typeface="Arial" pitchFamily="34" charset="0"/>
                <a:cs typeface="Arial" pitchFamily="34" charset="0"/>
              </a:rPr>
              <a:t>that has to be </a:t>
            </a:r>
            <a:r>
              <a:rPr lang="en-GB" sz="2800" dirty="0" smtClean="0">
                <a:latin typeface="Arial" pitchFamily="34" charset="0"/>
                <a:cs typeface="Arial" pitchFamily="34" charset="0"/>
              </a:rPr>
              <a:t>solved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GB" sz="2800" dirty="0" smtClean="0">
                <a:latin typeface="Arial" pitchFamily="34" charset="0"/>
                <a:cs typeface="Arial" pitchFamily="34" charset="0"/>
              </a:rPr>
              <a:t>Problems are the issues which comes across any </a:t>
            </a:r>
            <a:r>
              <a:rPr lang="en-GB" sz="2800" dirty="0" smtClean="0">
                <a:latin typeface="Arial" pitchFamily="34" charset="0"/>
                <a:cs typeface="Arial" pitchFamily="34" charset="0"/>
              </a:rPr>
              <a:t>system</a:t>
            </a:r>
            <a:endParaRPr lang="en-GB" sz="2800" dirty="0" smtClean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GB" sz="2800" dirty="0" smtClean="0">
                <a:latin typeface="Arial" pitchFamily="34" charset="0"/>
                <a:cs typeface="Arial" pitchFamily="34" charset="0"/>
              </a:rPr>
              <a:t>A solution is needed to solve that particular problem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Goal state</a:t>
            </a:r>
            <a:endParaRPr lang="en-US" dirty="0"/>
          </a:p>
        </p:txBody>
      </p:sp>
      <p:pic>
        <p:nvPicPr>
          <p:cNvPr id="4" name="Content Placeholder 3" descr="chess_final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1802" y="1571612"/>
            <a:ext cx="4041791" cy="3490926"/>
          </a:xfr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State space</a:t>
            </a:r>
            <a:endParaRPr lang="en-US" dirty="0"/>
          </a:p>
        </p:txBody>
      </p:sp>
      <p:pic>
        <p:nvPicPr>
          <p:cNvPr id="6" name="Content Placeholder 5" descr="chess_middl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8926" y="1714488"/>
            <a:ext cx="4143404" cy="3498957"/>
          </a:xfr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000" dirty="0" smtClean="0">
                <a:effectLst/>
                <a:latin typeface="Arial" pitchFamily="34" charset="0"/>
                <a:cs typeface="Arial" pitchFamily="34" charset="0"/>
              </a:rPr>
              <a:t>Search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GB" sz="2800" dirty="0" smtClean="0">
                <a:latin typeface="Arial" pitchFamily="34" charset="0"/>
                <a:cs typeface="Arial" pitchFamily="34" charset="0"/>
              </a:rPr>
              <a:t>The problem can then be solved by using </a:t>
            </a:r>
            <a:r>
              <a:rPr lang="en-GB" sz="2800" dirty="0" smtClean="0">
                <a:solidFill>
                  <a:srgbClr val="3366FF"/>
                </a:solidFill>
                <a:latin typeface="Arial" pitchFamily="34" charset="0"/>
                <a:cs typeface="Arial" pitchFamily="34" charset="0"/>
              </a:rPr>
              <a:t>rules</a:t>
            </a:r>
            <a:r>
              <a:rPr lang="en-GB" sz="2800" dirty="0" smtClean="0">
                <a:latin typeface="Arial" pitchFamily="34" charset="0"/>
                <a:cs typeface="Arial" pitchFamily="34" charset="0"/>
              </a:rPr>
              <a:t>, in combination with an appropriate </a:t>
            </a:r>
            <a:r>
              <a:rPr lang="en-GB" sz="2800" dirty="0" smtClean="0">
                <a:solidFill>
                  <a:srgbClr val="FF3399"/>
                </a:solidFill>
                <a:latin typeface="Arial" pitchFamily="34" charset="0"/>
                <a:cs typeface="Arial" pitchFamily="34" charset="0"/>
              </a:rPr>
              <a:t>control strategy</a:t>
            </a:r>
            <a:r>
              <a:rPr lang="en-GB" sz="2800" dirty="0" smtClean="0">
                <a:latin typeface="Arial" pitchFamily="34" charset="0"/>
                <a:cs typeface="Arial" pitchFamily="34" charset="0"/>
              </a:rPr>
              <a:t>, to move through the problem space until a path from an </a:t>
            </a:r>
            <a:r>
              <a:rPr lang="en-GB" sz="2800" dirty="0" smtClean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initial state to a goal state </a:t>
            </a:r>
            <a:r>
              <a:rPr lang="en-GB" sz="2800" dirty="0" smtClean="0">
                <a:latin typeface="Arial" pitchFamily="34" charset="0"/>
                <a:cs typeface="Arial" pitchFamily="34" charset="0"/>
              </a:rPr>
              <a:t>is found</a:t>
            </a:r>
          </a:p>
          <a:p>
            <a:pPr algn="just">
              <a:lnSpc>
                <a:spcPct val="150000"/>
              </a:lnSpc>
            </a:pPr>
            <a:r>
              <a:rPr lang="en-GB" sz="2800" dirty="0" smtClean="0">
                <a:latin typeface="Arial" pitchFamily="34" charset="0"/>
                <a:cs typeface="Arial" pitchFamily="34" charset="0"/>
              </a:rPr>
              <a:t>This process is known as </a:t>
            </a:r>
            <a:r>
              <a:rPr lang="en-GB" sz="2800" dirty="0" smtClean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search</a:t>
            </a:r>
            <a:endParaRPr lang="en-US" sz="2800" dirty="0">
              <a:solidFill>
                <a:srgbClr val="FF33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000" dirty="0" smtClean="0">
                <a:effectLst/>
                <a:latin typeface="Arial" pitchFamily="34" charset="0"/>
                <a:cs typeface="Arial" pitchFamily="34" charset="0"/>
              </a:rPr>
              <a:t>Search </a:t>
            </a:r>
            <a:endParaRPr lang="en-US" sz="40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0100" y="1447800"/>
            <a:ext cx="7933588" cy="4800600"/>
          </a:xfrm>
        </p:spPr>
        <p:txBody>
          <a:bodyPr>
            <a:noAutofit/>
          </a:bodyPr>
          <a:lstStyle/>
          <a:p>
            <a:pPr algn="just">
              <a:lnSpc>
                <a:spcPct val="170000"/>
              </a:lnSpc>
            </a:pPr>
            <a:r>
              <a:rPr lang="en-GB" sz="2400" dirty="0" smtClean="0">
                <a:latin typeface="Arial" pitchFamily="34" charset="0"/>
                <a:cs typeface="Arial" pitchFamily="34" charset="0"/>
              </a:rPr>
              <a:t> Fundamental to the problem-solving process. </a:t>
            </a:r>
          </a:p>
          <a:p>
            <a:pPr algn="just">
              <a:lnSpc>
                <a:spcPct val="170000"/>
              </a:lnSpc>
            </a:pPr>
            <a:r>
              <a:rPr lang="en-GB" sz="2400" dirty="0" smtClean="0">
                <a:latin typeface="Arial" pitchFamily="34" charset="0"/>
                <a:cs typeface="Arial" pitchFamily="34" charset="0"/>
              </a:rPr>
              <a:t> A general mechanism that can be used when a more direct method is not known. </a:t>
            </a:r>
          </a:p>
          <a:p>
            <a:pPr algn="just">
              <a:lnSpc>
                <a:spcPct val="170000"/>
              </a:lnSpc>
            </a:pPr>
            <a:r>
              <a:rPr lang="en-GB" sz="2400" dirty="0" smtClean="0">
                <a:latin typeface="Arial" pitchFamily="34" charset="0"/>
                <a:cs typeface="Arial" pitchFamily="34" charset="0"/>
              </a:rPr>
              <a:t>Provides the framework into which more direct methods for solving subparts of a problem can be embedded</a:t>
            </a:r>
          </a:p>
          <a:p>
            <a:pPr algn="just">
              <a:lnSpc>
                <a:spcPct val="170000"/>
              </a:lnSpc>
            </a:pPr>
            <a:r>
              <a:rPr lang="en-GB" sz="2400" dirty="0" smtClean="0">
                <a:latin typeface="Arial" pitchFamily="34" charset="0"/>
                <a:cs typeface="Arial" pitchFamily="34" charset="0"/>
              </a:rPr>
              <a:t>A very large number of AI problems are formulated as </a:t>
            </a:r>
            <a:r>
              <a:rPr lang="en-GB" sz="2400" dirty="0" smtClean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search problems</a:t>
            </a:r>
            <a:endParaRPr lang="en-US" sz="2400" dirty="0">
              <a:solidFill>
                <a:srgbClr val="FF33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Search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lang="en-GB" sz="2400" dirty="0" smtClean="0">
                <a:latin typeface="Arial "/>
              </a:rPr>
              <a:t>A problem space is represented by a directed graph, where nodes represent search state and paths represent the operators applied to change the state. </a:t>
            </a:r>
          </a:p>
          <a:p>
            <a:pPr algn="just">
              <a:lnSpc>
                <a:spcPct val="150000"/>
              </a:lnSpc>
            </a:pPr>
            <a:r>
              <a:rPr lang="en-GB" sz="2400" dirty="0" smtClean="0">
                <a:latin typeface="Arial "/>
              </a:rPr>
              <a:t>To simplify search algorithms, it is often convenient to logically and programmatically represent a problem space as a tree. </a:t>
            </a:r>
          </a:p>
          <a:p>
            <a:pPr algn="just">
              <a:lnSpc>
                <a:spcPct val="150000"/>
              </a:lnSpc>
            </a:pPr>
            <a:r>
              <a:rPr lang="en-GB" sz="2400" dirty="0" smtClean="0">
                <a:latin typeface="Arial "/>
              </a:rPr>
              <a:t>A tree usually decreases the complexity of a search at a cost. </a:t>
            </a:r>
            <a:endParaRPr lang="en-US" sz="2400" dirty="0">
              <a:latin typeface="Arial 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2600" dirty="0" smtClean="0">
                <a:latin typeface="Arial "/>
              </a:rPr>
              <a:t>A tree is a graph in which any two vertices are connected by exactly one path. </a:t>
            </a:r>
          </a:p>
          <a:p>
            <a:pPr>
              <a:lnSpc>
                <a:spcPct val="150000"/>
              </a:lnSpc>
            </a:pPr>
            <a:r>
              <a:rPr lang="en-GB" sz="2600" dirty="0" smtClean="0">
                <a:latin typeface="Arial "/>
              </a:rPr>
              <a:t>Alternatively, any connected graph with no cycles is a tree.</a:t>
            </a:r>
            <a:endParaRPr lang="en-US" sz="2600" dirty="0">
              <a:latin typeface="Arial 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22687" y="4081478"/>
            <a:ext cx="2924175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7290" y="886993"/>
            <a:ext cx="6286544" cy="672652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pc="-4" dirty="0"/>
              <a:t>Searching for</a:t>
            </a:r>
            <a:r>
              <a:rPr spc="18" dirty="0"/>
              <a:t> </a:t>
            </a:r>
            <a:r>
              <a:rPr spc="-9" dirty="0"/>
              <a:t>Solutions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305" y="1671027"/>
            <a:ext cx="7674841" cy="3194561"/>
          </a:xfrm>
          <a:prstGeom prst="rect">
            <a:avLst/>
          </a:prstGeom>
        </p:spPr>
        <p:txBody>
          <a:bodyPr vert="horz" wrap="square" lIns="0" tIns="54706" rIns="0" bIns="0" rtlCol="0">
            <a:spAutoFit/>
          </a:bodyPr>
          <a:lstStyle/>
          <a:p>
            <a:pPr marL="319115" marR="410860" indent="-308288">
              <a:lnSpc>
                <a:spcPts val="2710"/>
              </a:lnSpc>
              <a:spcBef>
                <a:spcPts val="431"/>
              </a:spcBef>
              <a:buClr>
                <a:srgbClr val="E4FB03"/>
              </a:buClr>
              <a:buSzPct val="58928"/>
              <a:buFont typeface="Georgia"/>
              <a:buChar char=""/>
              <a:tabLst>
                <a:tab pos="318546" algn="l"/>
                <a:tab pos="319685" algn="l"/>
              </a:tabLst>
            </a:pPr>
            <a:r>
              <a:rPr sz="2500" spc="-9" dirty="0">
                <a:solidFill>
                  <a:srgbClr val="1F7BE1"/>
                </a:solidFill>
                <a:latin typeface="Verdana"/>
                <a:cs typeface="Verdana"/>
              </a:rPr>
              <a:t>Search </a:t>
            </a:r>
            <a:r>
              <a:rPr sz="2500" spc="-4" dirty="0">
                <a:solidFill>
                  <a:srgbClr val="1F7BE1"/>
                </a:solidFill>
                <a:latin typeface="Verdana"/>
                <a:cs typeface="Verdana"/>
              </a:rPr>
              <a:t>tree</a:t>
            </a:r>
            <a:r>
              <a:rPr sz="2500" spc="-4" dirty="0">
                <a:latin typeface="Verdana"/>
                <a:cs typeface="Verdana"/>
              </a:rPr>
              <a:t>: </a:t>
            </a:r>
            <a:r>
              <a:rPr sz="2500" spc="-9" dirty="0">
                <a:latin typeface="Verdana"/>
                <a:cs typeface="Verdana"/>
              </a:rPr>
              <a:t>generated by initial </a:t>
            </a:r>
            <a:r>
              <a:rPr sz="2500" spc="-4" dirty="0">
                <a:latin typeface="Verdana"/>
                <a:cs typeface="Verdana"/>
              </a:rPr>
              <a:t>state </a:t>
            </a:r>
            <a:r>
              <a:rPr sz="2500" spc="-9" dirty="0">
                <a:latin typeface="Verdana"/>
                <a:cs typeface="Verdana"/>
              </a:rPr>
              <a:t>and  possible</a:t>
            </a:r>
            <a:r>
              <a:rPr sz="2500" spc="49" dirty="0">
                <a:latin typeface="Verdana"/>
                <a:cs typeface="Verdana"/>
              </a:rPr>
              <a:t> </a:t>
            </a:r>
            <a:r>
              <a:rPr sz="2500" spc="-9" dirty="0">
                <a:latin typeface="Verdana"/>
                <a:cs typeface="Verdana"/>
              </a:rPr>
              <a:t>actions</a:t>
            </a:r>
            <a:endParaRPr sz="2500">
              <a:latin typeface="Verdana"/>
              <a:cs typeface="Verdana"/>
            </a:endParaRPr>
          </a:p>
          <a:p>
            <a:pPr>
              <a:spcBef>
                <a:spcPts val="36"/>
              </a:spcBef>
              <a:buClr>
                <a:srgbClr val="E4FB03"/>
              </a:buClr>
              <a:buFont typeface="Georgia"/>
              <a:buChar char=""/>
            </a:pPr>
            <a:endParaRPr sz="2900">
              <a:latin typeface="Verdana"/>
              <a:cs typeface="Verdana"/>
            </a:endParaRPr>
          </a:p>
          <a:p>
            <a:pPr marL="319115" indent="-308288">
              <a:buClr>
                <a:srgbClr val="E4FB03"/>
              </a:buClr>
              <a:buSzPct val="58928"/>
              <a:buFont typeface="Georgia"/>
              <a:buChar char=""/>
              <a:tabLst>
                <a:tab pos="318546" algn="l"/>
                <a:tab pos="319685" algn="l"/>
              </a:tabLst>
            </a:pPr>
            <a:r>
              <a:rPr sz="2500" spc="-9" dirty="0">
                <a:latin typeface="Verdana"/>
                <a:cs typeface="Verdana"/>
              </a:rPr>
              <a:t>Basic</a:t>
            </a:r>
            <a:r>
              <a:rPr sz="2500" spc="36" dirty="0">
                <a:latin typeface="Verdana"/>
                <a:cs typeface="Verdana"/>
              </a:rPr>
              <a:t> </a:t>
            </a:r>
            <a:r>
              <a:rPr sz="2500" spc="-9" dirty="0">
                <a:latin typeface="Verdana"/>
                <a:cs typeface="Verdana"/>
              </a:rPr>
              <a:t>idea:</a:t>
            </a:r>
            <a:endParaRPr sz="2500">
              <a:latin typeface="Verdana"/>
              <a:cs typeface="Verdana"/>
            </a:endParaRPr>
          </a:p>
          <a:p>
            <a:pPr marL="678690" marR="130495" lvl="1" indent="-257572">
              <a:lnSpc>
                <a:spcPts val="2324"/>
              </a:lnSpc>
              <a:spcBef>
                <a:spcPts val="556"/>
              </a:spcBef>
              <a:buClr>
                <a:srgbClr val="FF0000"/>
              </a:buClr>
              <a:buSzPct val="54166"/>
              <a:buFont typeface="Georgia"/>
              <a:buChar char=""/>
              <a:tabLst>
                <a:tab pos="678690" algn="l"/>
                <a:tab pos="679260" algn="l"/>
              </a:tabLst>
            </a:pPr>
            <a:r>
              <a:rPr sz="2200" spc="-4" smtClean="0">
                <a:latin typeface="Verdana"/>
                <a:cs typeface="Verdana"/>
              </a:rPr>
              <a:t>simulated </a:t>
            </a:r>
            <a:r>
              <a:rPr sz="2200" spc="-9" dirty="0">
                <a:latin typeface="Verdana"/>
                <a:cs typeface="Verdana"/>
              </a:rPr>
              <a:t>exploration </a:t>
            </a:r>
            <a:r>
              <a:rPr sz="2200" dirty="0">
                <a:latin typeface="Verdana"/>
                <a:cs typeface="Verdana"/>
              </a:rPr>
              <a:t>of </a:t>
            </a:r>
            <a:r>
              <a:rPr sz="2200" spc="-4" dirty="0">
                <a:latin typeface="Verdana"/>
                <a:cs typeface="Verdana"/>
              </a:rPr>
              <a:t>state space </a:t>
            </a:r>
            <a:r>
              <a:rPr sz="2200" spc="4" dirty="0">
                <a:latin typeface="Verdana"/>
                <a:cs typeface="Verdana"/>
              </a:rPr>
              <a:t>by  </a:t>
            </a:r>
            <a:r>
              <a:rPr sz="2200" spc="-4" dirty="0">
                <a:latin typeface="Verdana"/>
                <a:cs typeface="Verdana"/>
              </a:rPr>
              <a:t>generating successors </a:t>
            </a:r>
            <a:r>
              <a:rPr sz="2200" dirty="0">
                <a:latin typeface="Verdana"/>
                <a:cs typeface="Verdana"/>
              </a:rPr>
              <a:t>of </a:t>
            </a:r>
            <a:r>
              <a:rPr sz="2200" spc="-4" dirty="0">
                <a:latin typeface="Verdana"/>
                <a:cs typeface="Verdana"/>
              </a:rPr>
              <a:t>already-explored states  (</a:t>
            </a:r>
            <a:r>
              <a:rPr sz="2200" spc="-4" dirty="0">
                <a:solidFill>
                  <a:srgbClr val="FF0000"/>
                </a:solidFill>
                <a:latin typeface="Verdana"/>
                <a:cs typeface="Verdana"/>
              </a:rPr>
              <a:t>expanding</a:t>
            </a:r>
            <a:r>
              <a:rPr sz="2200" spc="4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200" spc="-4" dirty="0">
                <a:latin typeface="Verdana"/>
                <a:cs typeface="Verdana"/>
              </a:rPr>
              <a:t>states)</a:t>
            </a:r>
            <a:endParaRPr sz="2200">
              <a:latin typeface="Verdana"/>
              <a:cs typeface="Verdana"/>
            </a:endParaRPr>
          </a:p>
          <a:p>
            <a:pPr marL="678690" marR="4559" lvl="1" indent="-257572">
              <a:lnSpc>
                <a:spcPts val="2324"/>
              </a:lnSpc>
              <a:spcBef>
                <a:spcPts val="525"/>
              </a:spcBef>
              <a:buClr>
                <a:srgbClr val="FF0000"/>
              </a:buClr>
              <a:buSzPct val="54166"/>
              <a:buFont typeface="Georgia"/>
              <a:buChar char=""/>
              <a:tabLst>
                <a:tab pos="678690" algn="l"/>
                <a:tab pos="679260" algn="l"/>
              </a:tabLst>
            </a:pPr>
            <a:r>
              <a:rPr sz="2200" dirty="0">
                <a:latin typeface="Verdana"/>
                <a:cs typeface="Verdana"/>
              </a:rPr>
              <a:t>the </a:t>
            </a:r>
            <a:r>
              <a:rPr sz="2200" spc="-4" dirty="0">
                <a:latin typeface="Verdana"/>
                <a:cs typeface="Verdana"/>
              </a:rPr>
              <a:t>choice </a:t>
            </a:r>
            <a:r>
              <a:rPr sz="2200" spc="-9" dirty="0">
                <a:latin typeface="Verdana"/>
                <a:cs typeface="Verdana"/>
              </a:rPr>
              <a:t>of </a:t>
            </a:r>
            <a:r>
              <a:rPr sz="2200" spc="-4" dirty="0">
                <a:latin typeface="Verdana"/>
                <a:cs typeface="Verdana"/>
              </a:rPr>
              <a:t>which state </a:t>
            </a:r>
            <a:r>
              <a:rPr sz="2200" spc="4" dirty="0">
                <a:latin typeface="Verdana"/>
                <a:cs typeface="Verdana"/>
              </a:rPr>
              <a:t>to </a:t>
            </a:r>
            <a:r>
              <a:rPr sz="2200" dirty="0">
                <a:latin typeface="Verdana"/>
                <a:cs typeface="Verdana"/>
              </a:rPr>
              <a:t>expand </a:t>
            </a:r>
            <a:r>
              <a:rPr sz="2200" spc="-9" dirty="0">
                <a:latin typeface="Verdana"/>
                <a:cs typeface="Verdana"/>
              </a:rPr>
              <a:t>is </a:t>
            </a:r>
            <a:r>
              <a:rPr sz="2200" spc="-4" dirty="0">
                <a:latin typeface="Verdana"/>
                <a:cs typeface="Verdana"/>
              </a:rPr>
              <a:t>determined  </a:t>
            </a:r>
            <a:r>
              <a:rPr sz="2200" spc="4" dirty="0">
                <a:latin typeface="Verdana"/>
                <a:cs typeface="Verdana"/>
              </a:rPr>
              <a:t>by </a:t>
            </a:r>
            <a:r>
              <a:rPr sz="2200" spc="-4" dirty="0">
                <a:solidFill>
                  <a:srgbClr val="FF0000"/>
                </a:solidFill>
                <a:latin typeface="Verdana"/>
                <a:cs typeface="Verdana"/>
              </a:rPr>
              <a:t>search</a:t>
            </a:r>
            <a:r>
              <a:rPr sz="2200" dirty="0">
                <a:solidFill>
                  <a:srgbClr val="FF0000"/>
                </a:solidFill>
                <a:latin typeface="Verdana"/>
                <a:cs typeface="Verdana"/>
              </a:rPr>
              <a:t> strategy</a:t>
            </a:r>
            <a:endParaRPr sz="2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834" y="886993"/>
            <a:ext cx="5098473" cy="672652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lang="en-IN" spc="-9" dirty="0" smtClean="0"/>
              <a:t> </a:t>
            </a:r>
            <a:r>
              <a:rPr spc="-9" smtClean="0"/>
              <a:t>Road </a:t>
            </a:r>
            <a:r>
              <a:rPr spc="-9" dirty="0"/>
              <a:t>Map </a:t>
            </a:r>
            <a:r>
              <a:rPr dirty="0"/>
              <a:t>of</a:t>
            </a:r>
            <a:r>
              <a:rPr spc="22" dirty="0"/>
              <a:t> </a:t>
            </a:r>
            <a:r>
              <a:rPr spc="-9" dirty="0"/>
              <a:t>Romania</a:t>
            </a:r>
          </a:p>
        </p:txBody>
      </p:sp>
      <p:sp>
        <p:nvSpPr>
          <p:cNvPr id="3" name="object 3"/>
          <p:cNvSpPr/>
          <p:nvPr/>
        </p:nvSpPr>
        <p:spPr>
          <a:xfrm>
            <a:off x="1108364" y="1748118"/>
            <a:ext cx="7118911" cy="41461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834" y="886993"/>
            <a:ext cx="4962814" cy="672652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pc="-4" dirty="0"/>
              <a:t>Tree Search</a:t>
            </a:r>
            <a:r>
              <a:rPr spc="-18" dirty="0"/>
              <a:t> </a:t>
            </a:r>
            <a:r>
              <a:rPr spc="-4" dirty="0"/>
              <a:t>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1177636" y="2353236"/>
            <a:ext cx="6650182" cy="17358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834" y="886993"/>
            <a:ext cx="4962814" cy="672652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pc="-4" dirty="0"/>
              <a:t>Tree Search</a:t>
            </a:r>
            <a:r>
              <a:rPr spc="-18" dirty="0"/>
              <a:t> </a:t>
            </a:r>
            <a:r>
              <a:rPr spc="-4" dirty="0"/>
              <a:t>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1152234" y="2353236"/>
            <a:ext cx="7205980" cy="1630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95041" y="1285860"/>
            <a:ext cx="6234545" cy="43339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3278696" y="285728"/>
            <a:ext cx="34364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spc="-4" dirty="0" smtClean="0"/>
              <a:t>Example: </a:t>
            </a:r>
            <a:r>
              <a:rPr lang="en-US" sz="2400" spc="-9" dirty="0" smtClean="0"/>
              <a:t>Romania</a:t>
            </a:r>
            <a:r>
              <a:rPr lang="en-US" sz="2400" spc="-18" dirty="0" smtClean="0"/>
              <a:t> </a:t>
            </a:r>
            <a:r>
              <a:rPr lang="en-US" sz="2400" spc="-4" dirty="0" smtClean="0"/>
              <a:t>Touring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834" y="886993"/>
            <a:ext cx="4962814" cy="672652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pc="-4" dirty="0"/>
              <a:t>Tree Search</a:t>
            </a:r>
            <a:r>
              <a:rPr spc="-18" dirty="0"/>
              <a:t> </a:t>
            </a:r>
            <a:r>
              <a:rPr spc="-4" dirty="0"/>
              <a:t>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1242402" y="2420471"/>
            <a:ext cx="7044374" cy="15933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834" y="886993"/>
            <a:ext cx="5993823" cy="672652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lang="en-IN" spc="-9" dirty="0" smtClean="0"/>
              <a:t>  </a:t>
            </a:r>
            <a:r>
              <a:rPr spc="-9" smtClean="0"/>
              <a:t>Avoiding </a:t>
            </a:r>
            <a:r>
              <a:rPr spc="-9" dirty="0"/>
              <a:t>Repeated</a:t>
            </a:r>
            <a:r>
              <a:rPr spc="54" dirty="0"/>
              <a:t> </a:t>
            </a:r>
            <a:r>
              <a:rPr spc="-4" dirty="0"/>
              <a:t>States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285" y="1708713"/>
            <a:ext cx="7366576" cy="1442669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318546" marR="88896" indent="-307718">
              <a:spcBef>
                <a:spcPts val="90"/>
              </a:spcBef>
              <a:buClr>
                <a:srgbClr val="E4FB03"/>
              </a:buClr>
              <a:buSzPct val="60416"/>
              <a:buFont typeface="Georgia"/>
              <a:buChar char=""/>
              <a:tabLst>
                <a:tab pos="318546" algn="l"/>
                <a:tab pos="319115" algn="l"/>
              </a:tabLst>
            </a:pPr>
            <a:r>
              <a:rPr sz="2200" spc="-4" dirty="0">
                <a:solidFill>
                  <a:srgbClr val="0070BF"/>
                </a:solidFill>
                <a:latin typeface="Verdana"/>
                <a:cs typeface="Verdana"/>
              </a:rPr>
              <a:t>Failure to detect repeated </a:t>
            </a:r>
            <a:r>
              <a:rPr sz="2200" dirty="0">
                <a:solidFill>
                  <a:srgbClr val="0070BF"/>
                </a:solidFill>
                <a:latin typeface="Verdana"/>
                <a:cs typeface="Verdana"/>
              </a:rPr>
              <a:t>states </a:t>
            </a:r>
            <a:r>
              <a:rPr sz="2200" spc="-4" dirty="0">
                <a:solidFill>
                  <a:srgbClr val="0070BF"/>
                </a:solidFill>
                <a:latin typeface="Verdana"/>
                <a:cs typeface="Verdana"/>
              </a:rPr>
              <a:t>can </a:t>
            </a:r>
            <a:r>
              <a:rPr sz="2200" dirty="0">
                <a:solidFill>
                  <a:srgbClr val="0070BF"/>
                </a:solidFill>
                <a:latin typeface="Verdana"/>
                <a:cs typeface="Verdana"/>
              </a:rPr>
              <a:t>turn a </a:t>
            </a:r>
            <a:r>
              <a:rPr sz="2200" spc="-9" dirty="0">
                <a:solidFill>
                  <a:srgbClr val="0070BF"/>
                </a:solidFill>
                <a:latin typeface="Verdana"/>
                <a:cs typeface="Verdana"/>
              </a:rPr>
              <a:t>linear  </a:t>
            </a:r>
            <a:r>
              <a:rPr sz="2200" spc="-4" dirty="0">
                <a:solidFill>
                  <a:srgbClr val="0070BF"/>
                </a:solidFill>
                <a:latin typeface="Verdana"/>
                <a:cs typeface="Verdana"/>
              </a:rPr>
              <a:t>problem into </a:t>
            </a:r>
            <a:r>
              <a:rPr sz="2200" spc="-13" dirty="0">
                <a:solidFill>
                  <a:srgbClr val="0070BF"/>
                </a:solidFill>
                <a:latin typeface="Verdana"/>
                <a:cs typeface="Verdana"/>
              </a:rPr>
              <a:t>an </a:t>
            </a:r>
            <a:r>
              <a:rPr sz="2200" spc="-4" dirty="0">
                <a:solidFill>
                  <a:srgbClr val="0070BF"/>
                </a:solidFill>
                <a:latin typeface="Verdana"/>
                <a:cs typeface="Verdana"/>
              </a:rPr>
              <a:t>exponential</a:t>
            </a:r>
            <a:r>
              <a:rPr sz="2200" spc="126" dirty="0">
                <a:solidFill>
                  <a:srgbClr val="0070BF"/>
                </a:solidFill>
                <a:latin typeface="Verdana"/>
                <a:cs typeface="Verdana"/>
              </a:rPr>
              <a:t> </a:t>
            </a:r>
            <a:r>
              <a:rPr sz="2200" dirty="0">
                <a:solidFill>
                  <a:srgbClr val="0070BF"/>
                </a:solidFill>
                <a:latin typeface="Verdana"/>
                <a:cs typeface="Verdana"/>
              </a:rPr>
              <a:t>one!</a:t>
            </a:r>
            <a:endParaRPr sz="2200">
              <a:latin typeface="Verdana"/>
              <a:cs typeface="Verdana"/>
            </a:endParaRPr>
          </a:p>
          <a:p>
            <a:pPr marL="318546" marR="4559" indent="-307718">
              <a:spcBef>
                <a:spcPts val="516"/>
              </a:spcBef>
              <a:buClr>
                <a:srgbClr val="E4FB03"/>
              </a:buClr>
              <a:buSzPct val="60416"/>
              <a:buFont typeface="Georgia"/>
              <a:buChar char=""/>
              <a:tabLst>
                <a:tab pos="318546" algn="l"/>
                <a:tab pos="319115" algn="l"/>
              </a:tabLst>
            </a:pPr>
            <a:r>
              <a:rPr sz="2200" spc="-4" dirty="0">
                <a:latin typeface="Verdana"/>
                <a:cs typeface="Verdana"/>
              </a:rPr>
              <a:t>Algorithms </a:t>
            </a:r>
            <a:r>
              <a:rPr sz="2200" dirty="0">
                <a:latin typeface="Verdana"/>
                <a:cs typeface="Verdana"/>
              </a:rPr>
              <a:t>that </a:t>
            </a:r>
            <a:r>
              <a:rPr sz="2200" spc="-4" dirty="0">
                <a:latin typeface="Verdana"/>
                <a:cs typeface="Verdana"/>
              </a:rPr>
              <a:t>forget their history </a:t>
            </a:r>
            <a:r>
              <a:rPr sz="2200" dirty="0">
                <a:latin typeface="Verdana"/>
                <a:cs typeface="Verdana"/>
              </a:rPr>
              <a:t>are </a:t>
            </a:r>
            <a:r>
              <a:rPr sz="2200" spc="-4" dirty="0">
                <a:latin typeface="Verdana"/>
                <a:cs typeface="Verdana"/>
              </a:rPr>
              <a:t>doomed to  repeat</a:t>
            </a:r>
            <a:r>
              <a:rPr sz="2200" spc="4" dirty="0">
                <a:latin typeface="Verdana"/>
                <a:cs typeface="Verdana"/>
              </a:rPr>
              <a:t> </a:t>
            </a:r>
            <a:r>
              <a:rPr sz="2200" spc="-9" dirty="0">
                <a:latin typeface="Verdana"/>
                <a:cs typeface="Verdana"/>
              </a:rPr>
              <a:t>it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24545" y="3361765"/>
            <a:ext cx="3879273" cy="13810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33887" y="4796105"/>
            <a:ext cx="5952836" cy="350063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34191">
              <a:spcBef>
                <a:spcPts val="90"/>
              </a:spcBef>
            </a:pPr>
            <a:r>
              <a:rPr sz="2200" spc="-4" dirty="0">
                <a:solidFill>
                  <a:srgbClr val="FF0000"/>
                </a:solidFill>
                <a:latin typeface="Tahoma"/>
                <a:cs typeface="Tahoma"/>
              </a:rPr>
              <a:t>state </a:t>
            </a:r>
            <a:r>
              <a:rPr sz="2200" dirty="0">
                <a:solidFill>
                  <a:srgbClr val="FF0000"/>
                </a:solidFill>
                <a:latin typeface="Tahoma"/>
                <a:cs typeface="Tahoma"/>
              </a:rPr>
              <a:t>space </a:t>
            </a:r>
            <a:r>
              <a:rPr sz="2200" spc="-9" dirty="0">
                <a:solidFill>
                  <a:srgbClr val="FF0000"/>
                </a:solidFill>
                <a:latin typeface="Tahoma"/>
                <a:cs typeface="Tahoma"/>
              </a:rPr>
              <a:t>size: </a:t>
            </a:r>
            <a:r>
              <a:rPr sz="2200" spc="-4" dirty="0">
                <a:solidFill>
                  <a:srgbClr val="FF0000"/>
                </a:solidFill>
                <a:latin typeface="Tahoma"/>
                <a:cs typeface="Tahoma"/>
              </a:rPr>
              <a:t>d + </a:t>
            </a:r>
            <a:r>
              <a:rPr sz="2200" dirty="0">
                <a:solidFill>
                  <a:srgbClr val="FF0000"/>
                </a:solidFill>
                <a:latin typeface="Tahoma"/>
                <a:cs typeface="Tahoma"/>
              </a:rPr>
              <a:t>1 </a:t>
            </a:r>
            <a:r>
              <a:rPr sz="2200" spc="-45" dirty="0">
                <a:solidFill>
                  <a:srgbClr val="FF0000"/>
                </a:solidFill>
                <a:latin typeface="Georgia"/>
                <a:cs typeface="Georgia"/>
              </a:rPr>
              <a:t> </a:t>
            </a:r>
            <a:r>
              <a:rPr sz="2200" spc="-9" dirty="0">
                <a:solidFill>
                  <a:srgbClr val="FF0000"/>
                </a:solidFill>
                <a:latin typeface="Tahoma"/>
                <a:cs typeface="Tahoma"/>
              </a:rPr>
              <a:t>search tree leaves:</a:t>
            </a:r>
            <a:r>
              <a:rPr sz="2200" spc="-21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200" spc="-4" dirty="0">
                <a:solidFill>
                  <a:srgbClr val="FF0000"/>
                </a:solidFill>
                <a:latin typeface="Tahoma"/>
                <a:cs typeface="Tahoma"/>
              </a:rPr>
              <a:t>2</a:t>
            </a:r>
            <a:r>
              <a:rPr sz="2200" spc="-6" baseline="19097" dirty="0">
                <a:solidFill>
                  <a:srgbClr val="FF0000"/>
                </a:solidFill>
                <a:latin typeface="Tahoma"/>
                <a:cs typeface="Tahoma"/>
              </a:rPr>
              <a:t>d</a:t>
            </a:r>
            <a:endParaRPr sz="2200" baseline="19097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>
                <a:latin typeface="Arial" pitchFamily="34" charset="0"/>
                <a:cs typeface="Arial" pitchFamily="34" charset="0"/>
              </a:rPr>
              <a:t>State Space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1538" y="1447800"/>
            <a:ext cx="7862150" cy="5410200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70000"/>
              </a:lnSpc>
              <a:buFont typeface="Wingdings" pitchFamily="2" charset="2"/>
              <a:buChar char="Ø"/>
            </a:pPr>
            <a:r>
              <a:rPr lang="en-GB" dirty="0" smtClean="0">
                <a:latin typeface="Arial" pitchFamily="34" charset="0"/>
                <a:cs typeface="Arial" pitchFamily="34" charset="0"/>
              </a:rPr>
              <a:t>A </a:t>
            </a:r>
            <a:r>
              <a:rPr lang="en-GB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state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 is a representation of problem elements at a given moment.</a:t>
            </a:r>
          </a:p>
          <a:p>
            <a:pPr algn="just">
              <a:lnSpc>
                <a:spcPct val="170000"/>
              </a:lnSpc>
              <a:buFont typeface="Wingdings" pitchFamily="2" charset="2"/>
              <a:buChar char="Ø"/>
            </a:pPr>
            <a:r>
              <a:rPr lang="en-GB" b="1" dirty="0" smtClean="0">
                <a:solidFill>
                  <a:srgbClr val="3366FF"/>
                </a:solidFill>
                <a:latin typeface="Arial" pitchFamily="34" charset="0"/>
                <a:cs typeface="Arial" pitchFamily="34" charset="0"/>
              </a:rPr>
              <a:t>A State space is the set of all states reachable from the initial state.</a:t>
            </a:r>
            <a:endParaRPr lang="en-GB" dirty="0" smtClean="0">
              <a:solidFill>
                <a:srgbClr val="3366FF"/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70000"/>
              </a:lnSpc>
              <a:buFont typeface="Wingdings" pitchFamily="2" charset="2"/>
              <a:buChar char="Ø"/>
            </a:pPr>
            <a:r>
              <a:rPr lang="en-GB" dirty="0" smtClean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A state space forms 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a </a:t>
            </a:r>
            <a:r>
              <a:rPr lang="en-GB" dirty="0" smtClean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graph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 in which the nodes are states and the arcs between nodes are actions.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>
                <a:latin typeface="Arial" pitchFamily="34" charset="0"/>
                <a:cs typeface="Arial" pitchFamily="34" charset="0"/>
              </a:rPr>
              <a:t>(Contd..)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>
              <a:lnSpc>
                <a:spcPct val="170000"/>
              </a:lnSpc>
              <a:buFont typeface="Wingdings" pitchFamily="2" charset="2"/>
              <a:buChar char="Ø"/>
            </a:pPr>
            <a:r>
              <a:rPr lang="en-GB" dirty="0" smtClean="0">
                <a:latin typeface="Arial" pitchFamily="34" charset="0"/>
                <a:cs typeface="Arial" pitchFamily="34" charset="0"/>
              </a:rPr>
              <a:t> In the state space, a path is a sequence of states connected by a sequence of actions</a:t>
            </a:r>
          </a:p>
          <a:p>
            <a:pPr algn="just">
              <a:lnSpc>
                <a:spcPct val="170000"/>
              </a:lnSpc>
              <a:buFont typeface="Wingdings" pitchFamily="2" charset="2"/>
              <a:buChar char="Ø"/>
            </a:pPr>
            <a:r>
              <a:rPr lang="en-GB" dirty="0" smtClean="0">
                <a:latin typeface="Arial" pitchFamily="34" charset="0"/>
                <a:cs typeface="Arial" pitchFamily="34" charset="0"/>
              </a:rPr>
              <a:t>The solution of a problem is part of the graph formed by the state space</a:t>
            </a:r>
          </a:p>
          <a:p>
            <a:pPr algn="just">
              <a:lnSpc>
                <a:spcPct val="170000"/>
              </a:lnSpc>
              <a:buFont typeface="Wingdings" pitchFamily="2" charset="2"/>
              <a:buChar char="Ø"/>
            </a:pPr>
            <a:r>
              <a:rPr lang="en-GB" b="1" dirty="0" smtClean="0">
                <a:solidFill>
                  <a:srgbClr val="3366FF"/>
                </a:solidFill>
                <a:latin typeface="Arial" pitchFamily="34" charset="0"/>
                <a:cs typeface="Arial" pitchFamily="34" charset="0"/>
              </a:rPr>
              <a:t>The state space representation forms the basis of most of the AI methods</a:t>
            </a:r>
            <a:endParaRPr lang="en-GB" dirty="0" smtClean="0">
              <a:solidFill>
                <a:srgbClr val="3366FF"/>
              </a:solidFill>
              <a:latin typeface="Arial" pitchFamily="34" charset="0"/>
              <a:cs typeface="Arial" pitchFamily="34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effectLst/>
                <a:latin typeface="Arial" pitchFamily="34" charset="0"/>
                <a:cs typeface="Arial" pitchFamily="34" charset="0"/>
              </a:rPr>
              <a:t>Search Algorithm Terminologies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0100" y="928670"/>
            <a:ext cx="8143900" cy="5715040"/>
          </a:xfrm>
        </p:spPr>
        <p:txBody>
          <a:bodyPr>
            <a:noAutofit/>
          </a:bodyPr>
          <a:lstStyle/>
          <a:p>
            <a:pPr algn="just">
              <a:lnSpc>
                <a:spcPct val="170000"/>
              </a:lnSpc>
              <a:buFont typeface="Wingdings" pitchFamily="2" charset="2"/>
              <a:buChar char="Ø"/>
            </a:pPr>
            <a:r>
              <a:rPr lang="en-GB" sz="2200" b="1" dirty="0" smtClean="0">
                <a:solidFill>
                  <a:srgbClr val="3366FF"/>
                </a:solidFill>
                <a:latin typeface="Arial" pitchFamily="34" charset="0"/>
                <a:cs typeface="Arial" pitchFamily="34" charset="0"/>
              </a:rPr>
              <a:t>Search:</a:t>
            </a:r>
            <a:r>
              <a:rPr lang="en-GB" sz="2200" dirty="0" smtClean="0">
                <a:latin typeface="Arial" pitchFamily="34" charset="0"/>
                <a:cs typeface="Arial" pitchFamily="34" charset="0"/>
              </a:rPr>
              <a:t> A step by step procedure to solve a search-problem in a given search space</a:t>
            </a:r>
          </a:p>
          <a:p>
            <a:pPr algn="just">
              <a:lnSpc>
                <a:spcPct val="170000"/>
              </a:lnSpc>
              <a:buFont typeface="Wingdings" pitchFamily="2" charset="2"/>
              <a:buChar char="Ø"/>
            </a:pPr>
            <a:r>
              <a:rPr lang="en-GB" sz="2200" dirty="0" smtClean="0">
                <a:latin typeface="Arial" pitchFamily="34" charset="0"/>
                <a:cs typeface="Arial" pitchFamily="34" charset="0"/>
              </a:rPr>
              <a:t> A </a:t>
            </a:r>
            <a:r>
              <a:rPr lang="en-GB" sz="2200" dirty="0" smtClean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search problem </a:t>
            </a:r>
            <a:r>
              <a:rPr lang="en-GB" sz="2200" dirty="0" smtClean="0">
                <a:latin typeface="Arial" pitchFamily="34" charset="0"/>
                <a:cs typeface="Arial" pitchFamily="34" charset="0"/>
              </a:rPr>
              <a:t>can have three main factors:</a:t>
            </a:r>
          </a:p>
          <a:p>
            <a:pPr lvl="1" algn="just">
              <a:lnSpc>
                <a:spcPct val="170000"/>
              </a:lnSpc>
              <a:buFont typeface="Wingdings" pitchFamily="2" charset="2"/>
              <a:buChar char="q"/>
            </a:pPr>
            <a:r>
              <a:rPr lang="en-GB" sz="2200" b="1" dirty="0" smtClean="0">
                <a:solidFill>
                  <a:srgbClr val="FF00FF"/>
                </a:solidFill>
                <a:latin typeface="Arial" pitchFamily="34" charset="0"/>
                <a:cs typeface="Arial" pitchFamily="34" charset="0"/>
              </a:rPr>
              <a:t> Search Space</a:t>
            </a:r>
            <a:r>
              <a:rPr lang="en-GB" sz="2200" b="1" dirty="0" smtClean="0">
                <a:latin typeface="Arial" pitchFamily="34" charset="0"/>
                <a:cs typeface="Arial" pitchFamily="34" charset="0"/>
              </a:rPr>
              <a:t>:</a:t>
            </a:r>
            <a:r>
              <a:rPr lang="en-GB" sz="2200" dirty="0" smtClean="0">
                <a:latin typeface="Arial" pitchFamily="34" charset="0"/>
                <a:cs typeface="Arial" pitchFamily="34" charset="0"/>
              </a:rPr>
              <a:t> Search space represents a set of possible solutions, which a system may have.</a:t>
            </a:r>
          </a:p>
          <a:p>
            <a:pPr lvl="1" algn="just">
              <a:lnSpc>
                <a:spcPct val="170000"/>
              </a:lnSpc>
              <a:buFont typeface="Wingdings" pitchFamily="2" charset="2"/>
              <a:buChar char="q"/>
            </a:pPr>
            <a:r>
              <a:rPr lang="en-GB" sz="2200" b="1" dirty="0" smtClean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 Start State</a:t>
            </a:r>
            <a:r>
              <a:rPr lang="en-GB" sz="2200" b="1" dirty="0" smtClean="0">
                <a:latin typeface="Arial" pitchFamily="34" charset="0"/>
                <a:cs typeface="Arial" pitchFamily="34" charset="0"/>
              </a:rPr>
              <a:t>:</a:t>
            </a:r>
            <a:r>
              <a:rPr lang="en-GB" sz="2200" dirty="0" smtClean="0">
                <a:latin typeface="Arial" pitchFamily="34" charset="0"/>
                <a:cs typeface="Arial" pitchFamily="34" charset="0"/>
              </a:rPr>
              <a:t> State from where agent begins </a:t>
            </a:r>
            <a:r>
              <a:rPr lang="en-GB" sz="2200" b="1" dirty="0" smtClean="0">
                <a:latin typeface="Arial" pitchFamily="34" charset="0"/>
                <a:cs typeface="Arial" pitchFamily="34" charset="0"/>
              </a:rPr>
              <a:t>the search</a:t>
            </a:r>
          </a:p>
          <a:p>
            <a:pPr lvl="1" algn="just">
              <a:lnSpc>
                <a:spcPct val="170000"/>
              </a:lnSpc>
              <a:buFont typeface="Wingdings" pitchFamily="2" charset="2"/>
              <a:buChar char="q"/>
            </a:pPr>
            <a:r>
              <a:rPr lang="en-GB" sz="2200" b="1" dirty="0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 Goal test:</a:t>
            </a:r>
            <a:r>
              <a:rPr lang="en-GB" sz="2200" dirty="0" smtClean="0">
                <a:latin typeface="Arial" pitchFamily="34" charset="0"/>
                <a:cs typeface="Arial" pitchFamily="34" charset="0"/>
              </a:rPr>
              <a:t> Function which observe the current state and returns whether the goal state is achieved or not</a:t>
            </a:r>
          </a:p>
          <a:p>
            <a:pPr lvl="1">
              <a:lnSpc>
                <a:spcPct val="170000"/>
              </a:lnSpc>
            </a:pPr>
            <a:endParaRPr lang="en-GB" sz="24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654032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smtClean="0">
                <a:latin typeface="Arial" pitchFamily="34" charset="0"/>
                <a:cs typeface="Arial" pitchFamily="34" charset="0"/>
              </a:rPr>
              <a:t>(Contd..)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1538" y="1071546"/>
            <a:ext cx="7862150" cy="5786454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GB" sz="2600" b="1" dirty="0" smtClean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Search tree:</a:t>
            </a:r>
            <a:r>
              <a:rPr lang="en-GB" sz="2600" dirty="0" smtClean="0">
                <a:latin typeface="Arial" pitchFamily="34" charset="0"/>
                <a:cs typeface="Arial" pitchFamily="34" charset="0"/>
              </a:rPr>
              <a:t> A tree representation of search problem is called Search tree. The root of the search tree is the root node which is corresponding to the initial state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GB" sz="26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Actions:</a:t>
            </a:r>
            <a:r>
              <a:rPr lang="en-GB" sz="2600" dirty="0" smtClean="0">
                <a:latin typeface="Arial" pitchFamily="34" charset="0"/>
                <a:cs typeface="Arial" pitchFamily="34" charset="0"/>
              </a:rPr>
              <a:t> It gives the description of all the available actions to the agent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GB" sz="2600" b="1" dirty="0" smtClean="0">
                <a:solidFill>
                  <a:srgbClr val="FF00FF"/>
                </a:solidFill>
                <a:latin typeface="Arial" pitchFamily="34" charset="0"/>
                <a:cs typeface="Arial" pitchFamily="34" charset="0"/>
              </a:rPr>
              <a:t>Transition model:</a:t>
            </a:r>
            <a:r>
              <a:rPr lang="en-GB" sz="2600" dirty="0" smtClean="0">
                <a:latin typeface="Arial" pitchFamily="34" charset="0"/>
                <a:cs typeface="Arial" pitchFamily="34" charset="0"/>
              </a:rPr>
              <a:t> A description of what each action do, can be represented as a transition model</a:t>
            </a:r>
          </a:p>
          <a:p>
            <a:pPr algn="just">
              <a:lnSpc>
                <a:spcPct val="170000"/>
              </a:lnSpc>
              <a:buFont typeface="Wingdings" pitchFamily="2" charset="2"/>
              <a:buChar char="Ø"/>
            </a:pPr>
            <a:endParaRPr lang="en-GB" sz="2400" dirty="0" smtClean="0">
              <a:latin typeface="Arial" pitchFamily="34" charset="0"/>
              <a:cs typeface="Arial" pitchFamily="34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>
                <a:latin typeface="Arial" pitchFamily="34" charset="0"/>
                <a:cs typeface="Arial" pitchFamily="34" charset="0"/>
              </a:rPr>
              <a:t>(Contd..)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GB" sz="2800" b="1" dirty="0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Path Cost:</a:t>
            </a:r>
            <a:r>
              <a:rPr lang="en-GB" sz="2800" dirty="0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 </a:t>
            </a:r>
            <a:r>
              <a:rPr lang="en-GB" sz="2800" dirty="0" smtClean="0">
                <a:latin typeface="Arial" pitchFamily="34" charset="0"/>
                <a:cs typeface="Arial" pitchFamily="34" charset="0"/>
              </a:rPr>
              <a:t>It is a function which assigns a numeric cost to each path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GB" sz="2800" b="1" dirty="0" smtClean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Solution:</a:t>
            </a:r>
            <a:r>
              <a:rPr lang="en-GB" sz="2800" dirty="0" smtClean="0">
                <a:latin typeface="Arial" pitchFamily="34" charset="0"/>
                <a:cs typeface="Arial" pitchFamily="34" charset="0"/>
              </a:rPr>
              <a:t> It is an action sequence which leads from the start node to the goal node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GB" sz="2800" b="1" dirty="0" smtClean="0">
                <a:solidFill>
                  <a:srgbClr val="3366FF"/>
                </a:solidFill>
                <a:latin typeface="Arial" pitchFamily="34" charset="0"/>
                <a:cs typeface="Arial" pitchFamily="34" charset="0"/>
              </a:rPr>
              <a:t>Optimal Solution:</a:t>
            </a:r>
            <a:r>
              <a:rPr lang="en-GB" sz="2800" dirty="0" smtClean="0">
                <a:latin typeface="Arial" pitchFamily="34" charset="0"/>
                <a:cs typeface="Arial" pitchFamily="34" charset="0"/>
              </a:rPr>
              <a:t> If a solution has the lowest cost among all solutions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000" dirty="0" smtClean="0">
                <a:effectLst/>
                <a:latin typeface="Arial" pitchFamily="34" charset="0"/>
                <a:cs typeface="Arial" pitchFamily="34" charset="0"/>
              </a:rPr>
              <a:t>Properties of Search Algorithms</a:t>
            </a:r>
            <a:br>
              <a:rPr lang="en-US" sz="4000" dirty="0" smtClean="0">
                <a:effectLst/>
                <a:latin typeface="Arial" pitchFamily="34" charset="0"/>
                <a:cs typeface="Arial" pitchFamily="34" charset="0"/>
              </a:rPr>
            </a:br>
            <a:endParaRPr lang="en-US" sz="40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2976" y="1071546"/>
            <a:ext cx="7790712" cy="6000792"/>
          </a:xfrm>
        </p:spPr>
        <p:txBody>
          <a:bodyPr>
            <a:normAutofit fontScale="77500" lnSpcReduction="20000"/>
          </a:bodyPr>
          <a:lstStyle/>
          <a:p>
            <a:pPr algn="just">
              <a:lnSpc>
                <a:spcPct val="170000"/>
              </a:lnSpc>
              <a:buNone/>
            </a:pPr>
            <a:r>
              <a:rPr lang="en-GB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en-GB" sz="3100" dirty="0" smtClean="0">
                <a:latin typeface="Arial" pitchFamily="34" charset="0"/>
                <a:cs typeface="Arial" pitchFamily="34" charset="0"/>
              </a:rPr>
              <a:t>To compare the efficiency of these algorithms:</a:t>
            </a:r>
          </a:p>
          <a:p>
            <a:pPr algn="just">
              <a:lnSpc>
                <a:spcPct val="170000"/>
              </a:lnSpc>
              <a:buFont typeface="Wingdings" pitchFamily="2" charset="2"/>
              <a:buChar char="Ø"/>
            </a:pPr>
            <a:r>
              <a:rPr lang="en-GB" sz="3100" b="1" dirty="0" smtClean="0">
                <a:solidFill>
                  <a:srgbClr val="3366FF"/>
                </a:solidFill>
                <a:latin typeface="Arial" pitchFamily="34" charset="0"/>
                <a:cs typeface="Arial" pitchFamily="34" charset="0"/>
              </a:rPr>
              <a:t>Completeness</a:t>
            </a:r>
            <a:r>
              <a:rPr lang="en-GB" sz="3100" b="1" dirty="0" smtClean="0">
                <a:latin typeface="Arial" pitchFamily="34" charset="0"/>
                <a:cs typeface="Arial" pitchFamily="34" charset="0"/>
              </a:rPr>
              <a:t>:</a:t>
            </a:r>
            <a:r>
              <a:rPr lang="en-GB" sz="3100" dirty="0" smtClean="0">
                <a:latin typeface="Arial" pitchFamily="34" charset="0"/>
                <a:cs typeface="Arial" pitchFamily="34" charset="0"/>
              </a:rPr>
              <a:t> A search algorithm is said to be complete if it guarantees to return a solution if at least any solution exists for any random input</a:t>
            </a:r>
          </a:p>
          <a:p>
            <a:pPr algn="just">
              <a:lnSpc>
                <a:spcPct val="170000"/>
              </a:lnSpc>
              <a:buFont typeface="Wingdings" pitchFamily="2" charset="2"/>
              <a:buChar char="Ø"/>
            </a:pPr>
            <a:r>
              <a:rPr lang="en-GB" sz="3100" b="1" dirty="0" smtClean="0">
                <a:solidFill>
                  <a:srgbClr val="FF00FF"/>
                </a:solidFill>
                <a:latin typeface="Arial" pitchFamily="34" charset="0"/>
                <a:cs typeface="Arial" pitchFamily="34" charset="0"/>
              </a:rPr>
              <a:t>Optimality</a:t>
            </a:r>
            <a:r>
              <a:rPr lang="en-GB" sz="3100" b="1" dirty="0" smtClean="0">
                <a:latin typeface="Arial" pitchFamily="34" charset="0"/>
                <a:cs typeface="Arial" pitchFamily="34" charset="0"/>
              </a:rPr>
              <a:t>:</a:t>
            </a:r>
            <a:r>
              <a:rPr lang="en-GB" sz="3100" dirty="0" smtClean="0">
                <a:latin typeface="Arial" pitchFamily="34" charset="0"/>
                <a:cs typeface="Arial" pitchFamily="34" charset="0"/>
              </a:rPr>
              <a:t> If a solution found for an algorithm is guaranteed to be the best solution (lowest path cost) among all other solutions, then such a solution for is said to be an optimal solution</a:t>
            </a:r>
          </a:p>
          <a:p>
            <a:pPr>
              <a:lnSpc>
                <a:spcPct val="170000"/>
              </a:lnSpc>
              <a:buNone/>
            </a:pPr>
            <a:r>
              <a:rPr lang="en-GB" sz="31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GB" sz="3100" dirty="0" smtClean="0">
                <a:latin typeface="Arial" pitchFamily="34" charset="0"/>
                <a:cs typeface="Arial" pitchFamily="34" charset="0"/>
              </a:rPr>
            </a:br>
            <a:endParaRPr lang="en-US" sz="31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>
                <a:effectLst/>
                <a:latin typeface="Arial" pitchFamily="34" charset="0"/>
                <a:cs typeface="Arial" pitchFamily="34" charset="0"/>
              </a:rPr>
              <a:t>(Contd..)</a:t>
            </a:r>
            <a:endParaRPr lang="en-US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>
              <a:lnSpc>
                <a:spcPct val="170000"/>
              </a:lnSpc>
              <a:buFont typeface="Wingdings" pitchFamily="2" charset="2"/>
              <a:buChar char="Ø"/>
            </a:pPr>
            <a:r>
              <a:rPr lang="en-GB" b="1" dirty="0" smtClean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Time Complexity: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 A measure of time for an algorithm to complete its task</a:t>
            </a:r>
          </a:p>
          <a:p>
            <a:pPr algn="just">
              <a:lnSpc>
                <a:spcPct val="170000"/>
              </a:lnSpc>
              <a:buFont typeface="Wingdings" pitchFamily="2" charset="2"/>
              <a:buChar char="Ø"/>
            </a:pPr>
            <a:r>
              <a:rPr lang="en-GB" b="1" dirty="0" smtClean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Space Complexity: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 Maximum storage space required at any point during the search, as the complexity of the problem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GB" sz="4000" dirty="0" smtClean="0">
                <a:effectLst/>
                <a:latin typeface="Arial" pitchFamily="34" charset="0"/>
                <a:cs typeface="Arial" pitchFamily="34" charset="0"/>
              </a:rPr>
              <a:t>Defining Problem </a:t>
            </a:r>
            <a:r>
              <a:rPr lang="en-GB" sz="4000" smtClean="0">
                <a:effectLst/>
                <a:latin typeface="Arial" pitchFamily="34" charset="0"/>
                <a:cs typeface="Arial" pitchFamily="34" charset="0"/>
              </a:rPr>
              <a:t>as a </a:t>
            </a:r>
            <a:r>
              <a:rPr lang="en-GB" sz="4000" dirty="0" smtClean="0">
                <a:effectLst/>
                <a:latin typeface="Arial" pitchFamily="34" charset="0"/>
                <a:cs typeface="Arial" pitchFamily="34" charset="0"/>
              </a:rPr>
              <a:t>State Space Search</a:t>
            </a:r>
            <a:endParaRPr lang="en-US" sz="40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0100" y="1447800"/>
            <a:ext cx="7929618" cy="5410200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GB" sz="2200" dirty="0" smtClean="0">
                <a:latin typeface="Arial" pitchFamily="34" charset="0"/>
                <a:cs typeface="Arial" pitchFamily="34" charset="0"/>
              </a:rPr>
              <a:t>To solve the problem of playing a game, we require the rules of the game and targets for winning as well as representing positions in the game</a:t>
            </a:r>
          </a:p>
          <a:p>
            <a:pPr algn="just">
              <a:lnSpc>
                <a:spcPct val="150000"/>
              </a:lnSpc>
            </a:pPr>
            <a:r>
              <a:rPr lang="en-GB" sz="2200" dirty="0" smtClean="0">
                <a:latin typeface="Arial" pitchFamily="34" charset="0"/>
                <a:cs typeface="Arial" pitchFamily="34" charset="0"/>
              </a:rPr>
              <a:t>The opening position can be defined as the initial state and a winning position as a goal state. Moves from initial state to other states leading to the goal state follow legally</a:t>
            </a:r>
          </a:p>
          <a:p>
            <a:pPr algn="just">
              <a:lnSpc>
                <a:spcPct val="150000"/>
              </a:lnSpc>
            </a:pPr>
            <a:r>
              <a:rPr lang="en-GB" sz="2200" dirty="0" smtClean="0">
                <a:latin typeface="Arial" pitchFamily="34" charset="0"/>
                <a:cs typeface="Arial" pitchFamily="34" charset="0"/>
              </a:rPr>
              <a:t> However, the rules are far too abundant in most games— especially in chess</a:t>
            </a:r>
          </a:p>
          <a:p>
            <a:pPr algn="just">
              <a:lnSpc>
                <a:spcPct val="150000"/>
              </a:lnSpc>
            </a:pPr>
            <a:r>
              <a:rPr lang="en-GB" sz="2200" dirty="0" smtClean="0">
                <a:latin typeface="Arial" pitchFamily="34" charset="0"/>
                <a:cs typeface="Arial" pitchFamily="34" charset="0"/>
              </a:rPr>
              <a:t>Thus, the rules cannot be supplied accurately and computer programs cannot handle easily</a:t>
            </a:r>
          </a:p>
          <a:p>
            <a:pPr algn="just">
              <a:lnSpc>
                <a:spcPct val="150000"/>
              </a:lnSpc>
            </a:pPr>
            <a:r>
              <a:rPr lang="en-GB" sz="2200" dirty="0" smtClean="0">
                <a:latin typeface="Arial" pitchFamily="34" charset="0"/>
                <a:cs typeface="Arial" pitchFamily="34" charset="0"/>
              </a:rPr>
              <a:t> The storage also presents another problem but searching can be achieved by hashing</a:t>
            </a:r>
            <a:endParaRPr lang="en-US" sz="22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834" y="886993"/>
            <a:ext cx="6322291" cy="672652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lang="en-IN" spc="-4" dirty="0" smtClean="0"/>
              <a:t> </a:t>
            </a:r>
            <a:r>
              <a:rPr spc="-4" smtClean="0"/>
              <a:t>Example</a:t>
            </a:r>
            <a:r>
              <a:rPr spc="-4" dirty="0"/>
              <a:t>: </a:t>
            </a:r>
            <a:r>
              <a:rPr spc="-9" dirty="0"/>
              <a:t>Romania</a:t>
            </a:r>
            <a:r>
              <a:rPr spc="-18" dirty="0"/>
              <a:t> </a:t>
            </a:r>
            <a:r>
              <a:rPr spc="-4" dirty="0"/>
              <a:t>Touring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305" y="1632896"/>
            <a:ext cx="7609609" cy="3981906"/>
          </a:xfrm>
          <a:prstGeom prst="rect">
            <a:avLst/>
          </a:prstGeom>
        </p:spPr>
        <p:txBody>
          <a:bodyPr vert="horz" wrap="square" lIns="0" tIns="49576" rIns="0" bIns="0" rtlCol="0">
            <a:spAutoFit/>
          </a:bodyPr>
          <a:lstStyle/>
          <a:p>
            <a:pPr marL="319115" indent="-308288">
              <a:spcBef>
                <a:spcPts val="389"/>
              </a:spcBef>
              <a:buClr>
                <a:srgbClr val="E4FB03"/>
              </a:buClr>
              <a:buSzPct val="58928"/>
              <a:buFont typeface="Georgia"/>
              <a:buChar char=""/>
              <a:tabLst>
                <a:tab pos="318546" algn="l"/>
                <a:tab pos="319685" algn="l"/>
              </a:tabLst>
            </a:pPr>
            <a:r>
              <a:rPr sz="2500" spc="-4" dirty="0">
                <a:latin typeface="Verdana"/>
                <a:cs typeface="Verdana"/>
              </a:rPr>
              <a:t>On </a:t>
            </a:r>
            <a:r>
              <a:rPr sz="2500" spc="-9" dirty="0">
                <a:latin typeface="Verdana"/>
                <a:cs typeface="Verdana"/>
              </a:rPr>
              <a:t>holiday in Romania; currently in</a:t>
            </a:r>
            <a:r>
              <a:rPr sz="2500" spc="224" dirty="0">
                <a:latin typeface="Verdana"/>
                <a:cs typeface="Verdana"/>
              </a:rPr>
              <a:t> </a:t>
            </a:r>
            <a:r>
              <a:rPr sz="2500" spc="-13" dirty="0">
                <a:latin typeface="Verdana"/>
                <a:cs typeface="Verdana"/>
              </a:rPr>
              <a:t>Arad</a:t>
            </a:r>
            <a:endParaRPr sz="2500">
              <a:latin typeface="Verdana"/>
              <a:cs typeface="Verdana"/>
            </a:endParaRPr>
          </a:p>
          <a:p>
            <a:pPr marL="319115" marR="4559" indent="-308288">
              <a:lnSpc>
                <a:spcPts val="2710"/>
              </a:lnSpc>
              <a:spcBef>
                <a:spcPts val="646"/>
              </a:spcBef>
              <a:buClr>
                <a:srgbClr val="E4FB03"/>
              </a:buClr>
              <a:buSzPct val="58928"/>
              <a:buFont typeface="Georgia"/>
              <a:buChar char=""/>
              <a:tabLst>
                <a:tab pos="318546" algn="l"/>
                <a:tab pos="319685" algn="l"/>
              </a:tabLst>
            </a:pPr>
            <a:r>
              <a:rPr sz="2500" spc="-4" dirty="0">
                <a:latin typeface="Verdana"/>
                <a:cs typeface="Verdana"/>
              </a:rPr>
              <a:t>Non-refundable </a:t>
            </a:r>
            <a:r>
              <a:rPr sz="2500" spc="-9" dirty="0">
                <a:latin typeface="Verdana"/>
                <a:cs typeface="Verdana"/>
              </a:rPr>
              <a:t>ticket to fly </a:t>
            </a:r>
            <a:r>
              <a:rPr sz="2500" spc="-13" dirty="0">
                <a:latin typeface="Verdana"/>
                <a:cs typeface="Verdana"/>
              </a:rPr>
              <a:t>out </a:t>
            </a:r>
            <a:r>
              <a:rPr sz="2500" dirty="0">
                <a:latin typeface="Verdana"/>
                <a:cs typeface="Verdana"/>
              </a:rPr>
              <a:t>of </a:t>
            </a:r>
            <a:r>
              <a:rPr sz="2500" spc="-9">
                <a:latin typeface="Verdana"/>
                <a:cs typeface="Verdana"/>
              </a:rPr>
              <a:t>Bucharest  </a:t>
            </a:r>
            <a:r>
              <a:rPr sz="2500" spc="-9" smtClean="0">
                <a:latin typeface="Verdana"/>
                <a:cs typeface="Verdana"/>
              </a:rPr>
              <a:t>tomorrow</a:t>
            </a:r>
            <a:r>
              <a:rPr lang="en-IN" sz="2500" spc="-9" dirty="0" smtClean="0">
                <a:latin typeface="Verdana"/>
                <a:cs typeface="Verdana"/>
              </a:rPr>
              <a:t> morning.</a:t>
            </a:r>
            <a:endParaRPr sz="2500">
              <a:latin typeface="Verdana"/>
              <a:cs typeface="Verdana"/>
            </a:endParaRPr>
          </a:p>
          <a:p>
            <a:pPr marL="319115" indent="-308288">
              <a:spcBef>
                <a:spcPts val="265"/>
              </a:spcBef>
              <a:buClr>
                <a:srgbClr val="E4FB03"/>
              </a:buClr>
              <a:buSzPct val="58928"/>
              <a:buFont typeface="Georgia"/>
              <a:buChar char=""/>
              <a:tabLst>
                <a:tab pos="318546" algn="l"/>
                <a:tab pos="319685" algn="l"/>
              </a:tabLst>
            </a:pPr>
            <a:r>
              <a:rPr sz="2500" spc="-4" dirty="0">
                <a:solidFill>
                  <a:srgbClr val="1F7BE1"/>
                </a:solidFill>
                <a:latin typeface="Verdana"/>
                <a:cs typeface="Verdana"/>
              </a:rPr>
              <a:t>Formulate goal (</a:t>
            </a:r>
            <a:r>
              <a:rPr sz="2500" spc="-4" dirty="0">
                <a:solidFill>
                  <a:srgbClr val="FF0000"/>
                </a:solidFill>
                <a:latin typeface="Verdana"/>
                <a:cs typeface="Verdana"/>
              </a:rPr>
              <a:t>perf.</a:t>
            </a:r>
            <a:r>
              <a:rPr sz="2500" spc="63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500" spc="-9" dirty="0">
                <a:solidFill>
                  <a:srgbClr val="FF0000"/>
                </a:solidFill>
                <a:latin typeface="Verdana"/>
                <a:cs typeface="Verdana"/>
              </a:rPr>
              <a:t>evaluation</a:t>
            </a:r>
            <a:r>
              <a:rPr sz="2500" spc="-9" dirty="0">
                <a:solidFill>
                  <a:srgbClr val="1F7BE1"/>
                </a:solidFill>
                <a:latin typeface="Verdana"/>
                <a:cs typeface="Verdana"/>
              </a:rPr>
              <a:t>)</a:t>
            </a:r>
            <a:r>
              <a:rPr sz="2500" spc="-9" dirty="0">
                <a:latin typeface="Verdana"/>
                <a:cs typeface="Verdana"/>
              </a:rPr>
              <a:t>:</a:t>
            </a:r>
            <a:endParaRPr sz="2500">
              <a:latin typeface="Verdana"/>
              <a:cs typeface="Verdana"/>
            </a:endParaRPr>
          </a:p>
          <a:p>
            <a:pPr marL="678690" lvl="1" indent="-257572">
              <a:spcBef>
                <a:spcPts val="260"/>
              </a:spcBef>
              <a:buClr>
                <a:srgbClr val="FF0000"/>
              </a:buClr>
              <a:buSzPct val="54166"/>
              <a:buFont typeface="Georgia"/>
              <a:buChar char=""/>
              <a:tabLst>
                <a:tab pos="678690" algn="l"/>
                <a:tab pos="679260" algn="l"/>
              </a:tabLst>
            </a:pPr>
            <a:r>
              <a:rPr sz="2200" spc="4" dirty="0">
                <a:latin typeface="Verdana"/>
                <a:cs typeface="Verdana"/>
              </a:rPr>
              <a:t>be </a:t>
            </a:r>
            <a:r>
              <a:rPr sz="2200" spc="-9" dirty="0">
                <a:latin typeface="Verdana"/>
                <a:cs typeface="Verdana"/>
              </a:rPr>
              <a:t>in </a:t>
            </a:r>
            <a:r>
              <a:rPr sz="2200" spc="-4" dirty="0">
                <a:latin typeface="Verdana"/>
                <a:cs typeface="Verdana"/>
              </a:rPr>
              <a:t>Bucharest before </a:t>
            </a:r>
            <a:r>
              <a:rPr sz="2200" dirty="0">
                <a:latin typeface="Verdana"/>
                <a:cs typeface="Verdana"/>
              </a:rPr>
              <a:t>the</a:t>
            </a:r>
            <a:r>
              <a:rPr sz="2200" spc="49" dirty="0">
                <a:latin typeface="Verdana"/>
                <a:cs typeface="Verdana"/>
              </a:rPr>
              <a:t> </a:t>
            </a:r>
            <a:r>
              <a:rPr sz="2200" spc="-4" dirty="0">
                <a:latin typeface="Verdana"/>
                <a:cs typeface="Verdana"/>
              </a:rPr>
              <a:t>flight</a:t>
            </a:r>
            <a:endParaRPr sz="2200">
              <a:latin typeface="Verdana"/>
              <a:cs typeface="Verdana"/>
            </a:endParaRPr>
          </a:p>
          <a:p>
            <a:pPr marL="307149" marR="3994641" indent="-307149" algn="r">
              <a:spcBef>
                <a:spcPts val="301"/>
              </a:spcBef>
              <a:buClr>
                <a:srgbClr val="E4FB03"/>
              </a:buClr>
              <a:buSzPct val="58928"/>
              <a:buFont typeface="Georgia"/>
              <a:buChar char=""/>
              <a:tabLst>
                <a:tab pos="307149" algn="l"/>
                <a:tab pos="308288" algn="l"/>
              </a:tabLst>
            </a:pPr>
            <a:r>
              <a:rPr sz="2500" spc="-4" dirty="0">
                <a:solidFill>
                  <a:srgbClr val="1F7BE1"/>
                </a:solidFill>
                <a:latin typeface="Verdana"/>
                <a:cs typeface="Verdana"/>
              </a:rPr>
              <a:t>Formulate</a:t>
            </a:r>
            <a:r>
              <a:rPr sz="2500" spc="-36" dirty="0">
                <a:solidFill>
                  <a:srgbClr val="1F7BE1"/>
                </a:solidFill>
                <a:latin typeface="Verdana"/>
                <a:cs typeface="Verdana"/>
              </a:rPr>
              <a:t> </a:t>
            </a:r>
            <a:r>
              <a:rPr sz="2500" spc="-9" dirty="0">
                <a:solidFill>
                  <a:srgbClr val="1F7BE1"/>
                </a:solidFill>
                <a:latin typeface="Verdana"/>
                <a:cs typeface="Verdana"/>
              </a:rPr>
              <a:t>problem</a:t>
            </a:r>
            <a:r>
              <a:rPr sz="2500" spc="-9" dirty="0">
                <a:latin typeface="Verdana"/>
                <a:cs typeface="Verdana"/>
              </a:rPr>
              <a:t>:</a:t>
            </a:r>
            <a:endParaRPr sz="2500">
              <a:latin typeface="Verdana"/>
              <a:cs typeface="Verdana"/>
            </a:endParaRPr>
          </a:p>
          <a:p>
            <a:pPr marL="257002" marR="3973557" lvl="1" indent="-257002" algn="r">
              <a:spcBef>
                <a:spcPts val="260"/>
              </a:spcBef>
              <a:buSzPct val="54166"/>
              <a:buFont typeface="Georgia"/>
              <a:buChar char=""/>
              <a:tabLst>
                <a:tab pos="257002" algn="l"/>
                <a:tab pos="257572" algn="l"/>
              </a:tabLst>
            </a:pPr>
            <a:r>
              <a:rPr sz="2200" spc="-4" dirty="0">
                <a:solidFill>
                  <a:srgbClr val="FF0000"/>
                </a:solidFill>
                <a:latin typeface="Verdana"/>
                <a:cs typeface="Verdana"/>
              </a:rPr>
              <a:t>states</a:t>
            </a:r>
            <a:r>
              <a:rPr sz="2200" spc="-4" dirty="0">
                <a:latin typeface="Verdana"/>
                <a:cs typeface="Verdana"/>
              </a:rPr>
              <a:t>: various</a:t>
            </a:r>
            <a:r>
              <a:rPr sz="2200" spc="-27" dirty="0">
                <a:latin typeface="Verdana"/>
                <a:cs typeface="Verdana"/>
              </a:rPr>
              <a:t> </a:t>
            </a:r>
            <a:r>
              <a:rPr sz="2200" spc="-4" dirty="0">
                <a:latin typeface="Verdana"/>
                <a:cs typeface="Verdana"/>
              </a:rPr>
              <a:t>cities</a:t>
            </a:r>
            <a:endParaRPr sz="2200">
              <a:latin typeface="Verdana"/>
              <a:cs typeface="Verdana"/>
            </a:endParaRPr>
          </a:p>
          <a:p>
            <a:pPr marL="678690" lvl="1" indent="-257572">
              <a:spcBef>
                <a:spcPts val="260"/>
              </a:spcBef>
              <a:buSzPct val="54166"/>
              <a:buFont typeface="Georgia"/>
              <a:buChar char=""/>
              <a:tabLst>
                <a:tab pos="678690" algn="l"/>
                <a:tab pos="679260" algn="l"/>
              </a:tabLst>
            </a:pPr>
            <a:r>
              <a:rPr sz="2200" spc="-4" dirty="0">
                <a:solidFill>
                  <a:srgbClr val="FF0000"/>
                </a:solidFill>
                <a:latin typeface="Verdana"/>
                <a:cs typeface="Verdana"/>
              </a:rPr>
              <a:t>actions</a:t>
            </a:r>
            <a:r>
              <a:rPr sz="2200" spc="-4" dirty="0">
                <a:latin typeface="Verdana"/>
                <a:cs typeface="Verdana"/>
              </a:rPr>
              <a:t>: drive between</a:t>
            </a:r>
            <a:r>
              <a:rPr sz="2200" spc="67" dirty="0">
                <a:latin typeface="Verdana"/>
                <a:cs typeface="Verdana"/>
              </a:rPr>
              <a:t> </a:t>
            </a:r>
            <a:r>
              <a:rPr sz="2200" spc="-9" dirty="0">
                <a:latin typeface="Verdana"/>
                <a:cs typeface="Verdana"/>
              </a:rPr>
              <a:t>cities</a:t>
            </a:r>
            <a:endParaRPr sz="2200">
              <a:latin typeface="Verdana"/>
              <a:cs typeface="Verdana"/>
            </a:endParaRPr>
          </a:p>
          <a:p>
            <a:pPr marL="319115" indent="-308288">
              <a:spcBef>
                <a:spcPts val="296"/>
              </a:spcBef>
              <a:buClr>
                <a:srgbClr val="E4FB03"/>
              </a:buClr>
              <a:buSzPct val="58928"/>
              <a:buFont typeface="Georgia"/>
              <a:buChar char=""/>
              <a:tabLst>
                <a:tab pos="318546" algn="l"/>
                <a:tab pos="319685" algn="l"/>
              </a:tabLst>
            </a:pPr>
            <a:r>
              <a:rPr sz="2500" spc="-9" dirty="0">
                <a:solidFill>
                  <a:srgbClr val="1F7BE1"/>
                </a:solidFill>
                <a:latin typeface="Verdana"/>
                <a:cs typeface="Verdana"/>
              </a:rPr>
              <a:t>Search</a:t>
            </a:r>
            <a:r>
              <a:rPr sz="2500" spc="-9" dirty="0">
                <a:latin typeface="Verdana"/>
                <a:cs typeface="Verdana"/>
              </a:rPr>
              <a:t>:</a:t>
            </a:r>
            <a:endParaRPr sz="2500">
              <a:latin typeface="Verdana"/>
              <a:cs typeface="Verdana"/>
            </a:endParaRPr>
          </a:p>
          <a:p>
            <a:pPr marL="678690" lvl="1" indent="-257572">
              <a:spcBef>
                <a:spcPts val="265"/>
              </a:spcBef>
              <a:buClr>
                <a:srgbClr val="FF0000"/>
              </a:buClr>
              <a:buSzPct val="54166"/>
              <a:buFont typeface="Georgia"/>
              <a:buChar char=""/>
              <a:tabLst>
                <a:tab pos="678690" algn="l"/>
                <a:tab pos="679260" algn="l"/>
              </a:tabLst>
            </a:pPr>
            <a:r>
              <a:rPr sz="2200" dirty="0">
                <a:latin typeface="Verdana"/>
                <a:cs typeface="Verdana"/>
              </a:rPr>
              <a:t>sequence of</a:t>
            </a:r>
            <a:r>
              <a:rPr sz="2200" spc="-9" dirty="0">
                <a:latin typeface="Verdana"/>
                <a:cs typeface="Verdana"/>
              </a:rPr>
              <a:t> cities</a:t>
            </a:r>
            <a:endParaRPr sz="22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511156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smtClean="0">
                <a:latin typeface="Arial" pitchFamily="34" charset="0"/>
                <a:cs typeface="Arial" pitchFamily="34" charset="0"/>
              </a:rPr>
              <a:t>(Contd..)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0100" y="785794"/>
            <a:ext cx="8143900" cy="5462606"/>
          </a:xfrm>
        </p:spPr>
        <p:txBody>
          <a:bodyPr>
            <a:noAutofit/>
          </a:bodyPr>
          <a:lstStyle/>
          <a:p>
            <a:pPr algn="just">
              <a:lnSpc>
                <a:spcPct val="170000"/>
              </a:lnSpc>
            </a:pPr>
            <a:r>
              <a:rPr lang="en-GB" sz="2000" dirty="0" smtClean="0">
                <a:latin typeface="Arial" pitchFamily="34" charset="0"/>
                <a:cs typeface="Arial" pitchFamily="34" charset="0"/>
              </a:rPr>
              <a:t>The number of rules that are used must be minimized and the set can be created by expressing each rule in a form as possible</a:t>
            </a:r>
          </a:p>
          <a:p>
            <a:pPr algn="just">
              <a:lnSpc>
                <a:spcPct val="170000"/>
              </a:lnSpc>
            </a:pPr>
            <a:r>
              <a:rPr lang="en-GB" sz="2000" dirty="0" smtClean="0">
                <a:latin typeface="Arial" pitchFamily="34" charset="0"/>
                <a:cs typeface="Arial" pitchFamily="34" charset="0"/>
              </a:rPr>
              <a:t> The representation of games leads to a state space representation and it is common for well-organized games with some structure</a:t>
            </a:r>
          </a:p>
          <a:p>
            <a:pPr algn="just">
              <a:lnSpc>
                <a:spcPct val="170000"/>
              </a:lnSpc>
            </a:pPr>
            <a:r>
              <a:rPr lang="en-GB" sz="2000" dirty="0" smtClean="0">
                <a:latin typeface="Arial" pitchFamily="34" charset="0"/>
                <a:cs typeface="Arial" pitchFamily="34" charset="0"/>
              </a:rPr>
              <a:t> This representation allows for the formal definition of a problem that needs the movement from a set of initial positions to one of a set of target positions</a:t>
            </a:r>
          </a:p>
          <a:p>
            <a:pPr algn="just">
              <a:lnSpc>
                <a:spcPct val="170000"/>
              </a:lnSpc>
            </a:pPr>
            <a:r>
              <a:rPr lang="en-GB" sz="2000" dirty="0" smtClean="0">
                <a:latin typeface="Arial" pitchFamily="34" charset="0"/>
                <a:cs typeface="Arial" pitchFamily="34" charset="0"/>
              </a:rPr>
              <a:t> It means that the solution involves using known techniques and a systematic search. This is quite a common method in Artificial Intelligence.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00232" y="2357430"/>
            <a:ext cx="60007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dirty="0" smtClean="0">
                <a:solidFill>
                  <a:srgbClr val="FF00FF"/>
                </a:solidFill>
                <a:latin typeface="Arial" pitchFamily="34" charset="0"/>
                <a:cs typeface="Arial" pitchFamily="34" charset="0"/>
              </a:rPr>
              <a:t>THANK YOU</a:t>
            </a:r>
            <a:endParaRPr lang="en-US" sz="6000" dirty="0">
              <a:solidFill>
                <a:srgbClr val="FF00FF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95041" y="1285860"/>
            <a:ext cx="6234545" cy="43339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834" y="886993"/>
            <a:ext cx="5098473" cy="672652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lang="en-IN" spc="-9" dirty="0" smtClean="0"/>
              <a:t> </a:t>
            </a:r>
            <a:r>
              <a:rPr spc="-9" smtClean="0"/>
              <a:t>Road </a:t>
            </a:r>
            <a:r>
              <a:rPr spc="-9" dirty="0"/>
              <a:t>Map </a:t>
            </a:r>
            <a:r>
              <a:rPr dirty="0"/>
              <a:t>of</a:t>
            </a:r>
            <a:r>
              <a:rPr spc="22" dirty="0"/>
              <a:t> </a:t>
            </a:r>
            <a:r>
              <a:rPr spc="-9" dirty="0"/>
              <a:t>Romania</a:t>
            </a:r>
          </a:p>
        </p:txBody>
      </p:sp>
      <p:sp>
        <p:nvSpPr>
          <p:cNvPr id="3" name="object 3"/>
          <p:cNvSpPr/>
          <p:nvPr/>
        </p:nvSpPr>
        <p:spPr>
          <a:xfrm>
            <a:off x="1108364" y="1748118"/>
            <a:ext cx="7118911" cy="41461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933" y="940788"/>
            <a:ext cx="4765964" cy="503951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lang="en-IN" sz="3200" spc="-4" dirty="0" smtClean="0"/>
              <a:t>  </a:t>
            </a:r>
            <a:r>
              <a:rPr sz="3200" spc="-4" smtClean="0"/>
              <a:t>Well-Defined</a:t>
            </a:r>
            <a:r>
              <a:rPr sz="3200" spc="-58" smtClean="0"/>
              <a:t> </a:t>
            </a:r>
            <a:r>
              <a:rPr sz="3200" dirty="0"/>
              <a:t>Problems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8104963" y="6146131"/>
            <a:ext cx="158173" cy="212351"/>
          </a:xfrm>
          <a:prstGeom prst="rect">
            <a:avLst/>
          </a:prstGeom>
        </p:spPr>
        <p:txBody>
          <a:bodyPr vert="horz" wrap="square" lIns="0" tIns="11967" rIns="0" bIns="0" rtlCol="0">
            <a:spAutoFit/>
          </a:bodyPr>
          <a:lstStyle/>
          <a:p>
            <a:pPr marL="34191">
              <a:spcBef>
                <a:spcPts val="94"/>
              </a:spcBef>
            </a:pPr>
            <a:fld id="{81D60167-4931-47E6-BA6A-407CBD079E47}" type="slidenum">
              <a:rPr sz="1300" dirty="0">
                <a:latin typeface="Tahoma"/>
                <a:cs typeface="Tahoma"/>
              </a:rPr>
              <a:pPr marL="34191">
                <a:spcBef>
                  <a:spcPts val="94"/>
                </a:spcBef>
              </a:pPr>
              <a:t>7</a:t>
            </a:fld>
            <a:endParaRPr sz="13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304" y="1708624"/>
            <a:ext cx="7608455" cy="3183596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319115" marR="455309" indent="-308288">
              <a:spcBef>
                <a:spcPts val="85"/>
              </a:spcBef>
              <a:buClr>
                <a:srgbClr val="E4FB03"/>
              </a:buClr>
              <a:buSzPct val="58928"/>
              <a:buFont typeface="Georgia"/>
              <a:buChar char=""/>
              <a:tabLst>
                <a:tab pos="318546" algn="l"/>
                <a:tab pos="319685" algn="l"/>
              </a:tabLst>
            </a:pPr>
            <a:r>
              <a:rPr sz="2500" spc="-4" dirty="0">
                <a:latin typeface="Verdana"/>
                <a:cs typeface="Verdana"/>
              </a:rPr>
              <a:t>A </a:t>
            </a:r>
            <a:r>
              <a:rPr sz="2500" spc="-9" dirty="0">
                <a:latin typeface="Verdana"/>
                <a:cs typeface="Verdana"/>
              </a:rPr>
              <a:t>problem can be </a:t>
            </a:r>
            <a:r>
              <a:rPr sz="2500" spc="-4" dirty="0">
                <a:latin typeface="Verdana"/>
                <a:cs typeface="Verdana"/>
              </a:rPr>
              <a:t>defined </a:t>
            </a:r>
            <a:r>
              <a:rPr sz="2500" spc="-13" dirty="0">
                <a:latin typeface="Verdana"/>
                <a:cs typeface="Verdana"/>
              </a:rPr>
              <a:t>formally </a:t>
            </a:r>
            <a:r>
              <a:rPr sz="2500" spc="-9" dirty="0">
                <a:latin typeface="Verdana"/>
                <a:cs typeface="Verdana"/>
              </a:rPr>
              <a:t>by </a:t>
            </a:r>
            <a:r>
              <a:rPr sz="2500" spc="-4" dirty="0">
                <a:latin typeface="Verdana"/>
                <a:cs typeface="Verdana"/>
              </a:rPr>
              <a:t>five  </a:t>
            </a:r>
            <a:r>
              <a:rPr sz="2500" spc="-9" dirty="0">
                <a:latin typeface="Verdana"/>
                <a:cs typeface="Verdana"/>
              </a:rPr>
              <a:t>components:</a:t>
            </a:r>
            <a:endParaRPr sz="2500">
              <a:latin typeface="Verdana"/>
              <a:cs typeface="Verdana"/>
            </a:endParaRPr>
          </a:p>
          <a:p>
            <a:pPr marL="678690" lvl="1" indent="-257572">
              <a:spcBef>
                <a:spcPts val="520"/>
              </a:spcBef>
              <a:buClr>
                <a:srgbClr val="FF0000"/>
              </a:buClr>
              <a:buSzPct val="54166"/>
              <a:buFont typeface="Georgia"/>
              <a:buChar char=""/>
              <a:tabLst>
                <a:tab pos="678690" algn="l"/>
                <a:tab pos="679260" algn="l"/>
              </a:tabLst>
            </a:pPr>
            <a:r>
              <a:rPr sz="2200" spc="-9" dirty="0">
                <a:latin typeface="Verdana"/>
                <a:cs typeface="Verdana"/>
              </a:rPr>
              <a:t>Initial</a:t>
            </a:r>
            <a:r>
              <a:rPr sz="2200" spc="45" dirty="0">
                <a:latin typeface="Verdana"/>
                <a:cs typeface="Verdana"/>
              </a:rPr>
              <a:t> </a:t>
            </a:r>
            <a:r>
              <a:rPr sz="2200" spc="-4" dirty="0">
                <a:latin typeface="Verdana"/>
                <a:cs typeface="Verdana"/>
              </a:rPr>
              <a:t>state</a:t>
            </a:r>
            <a:endParaRPr sz="2200">
              <a:latin typeface="Verdana"/>
              <a:cs typeface="Verdana"/>
            </a:endParaRPr>
          </a:p>
          <a:p>
            <a:pPr marL="678690" lvl="1" indent="-257572">
              <a:spcBef>
                <a:spcPts val="516"/>
              </a:spcBef>
              <a:buClr>
                <a:srgbClr val="FF0000"/>
              </a:buClr>
              <a:buSzPct val="54166"/>
              <a:buFont typeface="Georgia"/>
              <a:buChar char=""/>
              <a:tabLst>
                <a:tab pos="678690" algn="l"/>
                <a:tab pos="679260" algn="l"/>
              </a:tabLst>
            </a:pPr>
            <a:r>
              <a:rPr sz="2200" spc="-4" dirty="0">
                <a:latin typeface="Verdana"/>
                <a:cs typeface="Verdana"/>
              </a:rPr>
              <a:t>Actions</a:t>
            </a:r>
            <a:endParaRPr sz="2200">
              <a:latin typeface="Verdana"/>
              <a:cs typeface="Verdana"/>
            </a:endParaRPr>
          </a:p>
          <a:p>
            <a:pPr marL="678690" marR="4559" lvl="1" indent="-257572">
              <a:spcBef>
                <a:spcPts val="516"/>
              </a:spcBef>
              <a:buClr>
                <a:srgbClr val="FF0000"/>
              </a:buClr>
              <a:buSzPct val="54166"/>
              <a:buFont typeface="Georgia"/>
              <a:buChar char=""/>
              <a:tabLst>
                <a:tab pos="678690" algn="l"/>
                <a:tab pos="679260" algn="l"/>
              </a:tabLst>
            </a:pPr>
            <a:r>
              <a:rPr sz="2200" spc="-9" dirty="0">
                <a:latin typeface="Verdana"/>
                <a:cs typeface="Verdana"/>
              </a:rPr>
              <a:t>Transition </a:t>
            </a:r>
            <a:r>
              <a:rPr sz="2200" spc="-4" dirty="0">
                <a:latin typeface="Verdana"/>
                <a:cs typeface="Verdana"/>
              </a:rPr>
              <a:t>model: description </a:t>
            </a:r>
            <a:r>
              <a:rPr sz="2200" spc="-9" dirty="0">
                <a:latin typeface="Verdana"/>
                <a:cs typeface="Verdana"/>
              </a:rPr>
              <a:t>of </a:t>
            </a:r>
            <a:r>
              <a:rPr sz="2200" dirty="0">
                <a:latin typeface="Verdana"/>
                <a:cs typeface="Verdana"/>
              </a:rPr>
              <a:t>what </a:t>
            </a:r>
            <a:r>
              <a:rPr sz="2200" spc="-9" dirty="0">
                <a:latin typeface="Verdana"/>
                <a:cs typeface="Verdana"/>
              </a:rPr>
              <a:t>each </a:t>
            </a:r>
            <a:r>
              <a:rPr sz="2200" spc="-4" dirty="0">
                <a:latin typeface="Verdana"/>
                <a:cs typeface="Verdana"/>
              </a:rPr>
              <a:t>action  does</a:t>
            </a:r>
            <a:r>
              <a:rPr sz="2200" spc="9" dirty="0">
                <a:latin typeface="Verdana"/>
                <a:cs typeface="Verdana"/>
              </a:rPr>
              <a:t> </a:t>
            </a:r>
            <a:r>
              <a:rPr sz="2200" spc="-4" dirty="0">
                <a:latin typeface="Verdana"/>
                <a:cs typeface="Verdana"/>
              </a:rPr>
              <a:t>(successor)</a:t>
            </a:r>
            <a:endParaRPr sz="2200">
              <a:latin typeface="Verdana"/>
              <a:cs typeface="Verdana"/>
            </a:endParaRPr>
          </a:p>
          <a:p>
            <a:pPr marL="678690" lvl="1" indent="-257572">
              <a:spcBef>
                <a:spcPts val="520"/>
              </a:spcBef>
              <a:buClr>
                <a:srgbClr val="FF0000"/>
              </a:buClr>
              <a:buSzPct val="54166"/>
              <a:buFont typeface="Georgia"/>
              <a:buChar char=""/>
              <a:tabLst>
                <a:tab pos="678690" algn="l"/>
                <a:tab pos="679260" algn="l"/>
              </a:tabLst>
            </a:pPr>
            <a:r>
              <a:rPr sz="2200" spc="-4" dirty="0">
                <a:latin typeface="Verdana"/>
                <a:cs typeface="Verdana"/>
              </a:rPr>
              <a:t>Goal</a:t>
            </a:r>
            <a:r>
              <a:rPr sz="2200" dirty="0">
                <a:latin typeface="Verdana"/>
                <a:cs typeface="Verdana"/>
              </a:rPr>
              <a:t> test</a:t>
            </a:r>
            <a:endParaRPr sz="2200">
              <a:latin typeface="Verdana"/>
              <a:cs typeface="Verdana"/>
            </a:endParaRPr>
          </a:p>
          <a:p>
            <a:pPr marL="678690" lvl="1" indent="-257572">
              <a:spcBef>
                <a:spcPts val="516"/>
              </a:spcBef>
              <a:buClr>
                <a:srgbClr val="FF0000"/>
              </a:buClr>
              <a:buSzPct val="54166"/>
              <a:buFont typeface="Georgia"/>
              <a:buChar char=""/>
              <a:tabLst>
                <a:tab pos="678690" algn="l"/>
                <a:tab pos="679260" algn="l"/>
              </a:tabLst>
            </a:pPr>
            <a:r>
              <a:rPr sz="2200" spc="-4" dirty="0">
                <a:latin typeface="Verdana"/>
                <a:cs typeface="Verdana"/>
              </a:rPr>
              <a:t>Path</a:t>
            </a:r>
            <a:r>
              <a:rPr sz="2200" spc="4" dirty="0">
                <a:latin typeface="Verdana"/>
                <a:cs typeface="Verdana"/>
              </a:rPr>
              <a:t> </a:t>
            </a:r>
            <a:r>
              <a:rPr sz="2200" spc="-9" dirty="0">
                <a:latin typeface="Verdana"/>
                <a:cs typeface="Verdana"/>
              </a:rPr>
              <a:t>cost</a:t>
            </a:r>
            <a:endParaRPr sz="22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834" y="886993"/>
            <a:ext cx="5098473" cy="672652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lang="en-IN" spc="-9" dirty="0" smtClean="0"/>
              <a:t> </a:t>
            </a:r>
            <a:r>
              <a:rPr spc="-9" smtClean="0"/>
              <a:t>Road </a:t>
            </a:r>
            <a:r>
              <a:rPr spc="-9" dirty="0"/>
              <a:t>Map </a:t>
            </a:r>
            <a:r>
              <a:rPr dirty="0"/>
              <a:t>of</a:t>
            </a:r>
            <a:r>
              <a:rPr spc="22" dirty="0"/>
              <a:t> </a:t>
            </a:r>
            <a:r>
              <a:rPr spc="-9" dirty="0"/>
              <a:t>Romania</a:t>
            </a:r>
          </a:p>
        </p:txBody>
      </p:sp>
      <p:sp>
        <p:nvSpPr>
          <p:cNvPr id="3" name="object 3"/>
          <p:cNvSpPr/>
          <p:nvPr/>
        </p:nvSpPr>
        <p:spPr>
          <a:xfrm>
            <a:off x="1108364" y="1748118"/>
            <a:ext cx="7118911" cy="41461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809" y="967676"/>
            <a:ext cx="7508586" cy="487986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lang="en-IN" sz="3100" spc="-4" dirty="0" smtClean="0"/>
              <a:t>   </a:t>
            </a:r>
            <a:r>
              <a:rPr sz="3100" spc="-4" smtClean="0"/>
              <a:t>Problem </a:t>
            </a:r>
            <a:r>
              <a:rPr sz="3100" spc="-4" dirty="0"/>
              <a:t>Formulation – 5</a:t>
            </a:r>
            <a:r>
              <a:rPr sz="3100" spc="27" dirty="0"/>
              <a:t> </a:t>
            </a:r>
            <a:r>
              <a:rPr sz="3100" spc="-4" dirty="0"/>
              <a:t>Components</a:t>
            </a:r>
            <a:endParaRPr sz="3100"/>
          </a:p>
        </p:txBody>
      </p:sp>
      <p:sp>
        <p:nvSpPr>
          <p:cNvPr id="3" name="object 3"/>
          <p:cNvSpPr txBox="1"/>
          <p:nvPr/>
        </p:nvSpPr>
        <p:spPr>
          <a:xfrm>
            <a:off x="764296" y="1660281"/>
            <a:ext cx="7808232" cy="4267274"/>
          </a:xfrm>
          <a:prstGeom prst="rect">
            <a:avLst/>
          </a:prstGeom>
        </p:spPr>
        <p:txBody>
          <a:bodyPr vert="horz" wrap="square" lIns="0" tIns="60404" rIns="0" bIns="0" rtlCol="0">
            <a:spAutoFit/>
          </a:bodyPr>
          <a:lstStyle/>
          <a:p>
            <a:pPr marL="319115" indent="-308288">
              <a:spcBef>
                <a:spcPts val="476"/>
              </a:spcBef>
              <a:buClr>
                <a:srgbClr val="E4FB03"/>
              </a:buClr>
              <a:buSzPct val="58333"/>
              <a:buFont typeface="Georgia"/>
              <a:buChar char=""/>
              <a:tabLst>
                <a:tab pos="318546" algn="l"/>
                <a:tab pos="319685" algn="l"/>
              </a:tabLst>
            </a:pPr>
            <a:r>
              <a:rPr sz="1600" dirty="0">
                <a:solidFill>
                  <a:srgbClr val="FF0000"/>
                </a:solidFill>
                <a:latin typeface="Verdana"/>
                <a:cs typeface="Verdana"/>
              </a:rPr>
              <a:t>Initial </a:t>
            </a:r>
            <a:r>
              <a:rPr sz="1600" spc="-4" dirty="0">
                <a:solidFill>
                  <a:srgbClr val="FF0000"/>
                </a:solidFill>
                <a:latin typeface="Verdana"/>
                <a:cs typeface="Verdana"/>
              </a:rPr>
              <a:t>state</a:t>
            </a:r>
            <a:r>
              <a:rPr sz="1600" spc="-4" dirty="0">
                <a:latin typeface="Verdana"/>
                <a:cs typeface="Verdana"/>
              </a:rPr>
              <a:t>:</a:t>
            </a:r>
            <a:r>
              <a:rPr sz="1600" spc="-13" dirty="0">
                <a:latin typeface="Verdana"/>
                <a:cs typeface="Verdana"/>
              </a:rPr>
              <a:t> </a:t>
            </a:r>
            <a:r>
              <a:rPr sz="1600" spc="-4" dirty="0">
                <a:latin typeface="Verdana"/>
                <a:cs typeface="Verdana"/>
              </a:rPr>
              <a:t>In(</a:t>
            </a:r>
            <a:r>
              <a:rPr sz="1600" i="1" spc="-4" dirty="0">
                <a:latin typeface="Verdana"/>
                <a:cs typeface="Verdana"/>
              </a:rPr>
              <a:t>Arad</a:t>
            </a:r>
            <a:r>
              <a:rPr sz="1600" spc="-4" dirty="0">
                <a:latin typeface="Verdana"/>
                <a:cs typeface="Verdana"/>
              </a:rPr>
              <a:t>)</a:t>
            </a:r>
            <a:endParaRPr sz="1600">
              <a:latin typeface="Verdana"/>
              <a:cs typeface="Verdana"/>
            </a:endParaRPr>
          </a:p>
          <a:p>
            <a:pPr marL="319115" marR="870159" indent="-308288">
              <a:spcBef>
                <a:spcPts val="386"/>
              </a:spcBef>
              <a:buClr>
                <a:srgbClr val="E4FB03"/>
              </a:buClr>
              <a:buSzPct val="58333"/>
              <a:buFont typeface="Georgia"/>
              <a:buChar char=""/>
              <a:tabLst>
                <a:tab pos="318546" algn="l"/>
                <a:tab pos="319685" algn="l"/>
              </a:tabLst>
            </a:pPr>
            <a:r>
              <a:rPr sz="1600" spc="-4" dirty="0">
                <a:solidFill>
                  <a:srgbClr val="FF0000"/>
                </a:solidFill>
                <a:latin typeface="Verdana"/>
                <a:cs typeface="Verdana"/>
              </a:rPr>
              <a:t>Actions</a:t>
            </a:r>
            <a:r>
              <a:rPr sz="1600" spc="-4" dirty="0">
                <a:latin typeface="Verdana"/>
                <a:cs typeface="Verdana"/>
              </a:rPr>
              <a:t>, </a:t>
            </a:r>
            <a:r>
              <a:rPr sz="1600" spc="4" dirty="0">
                <a:latin typeface="Verdana"/>
                <a:cs typeface="Verdana"/>
              </a:rPr>
              <a:t>if </a:t>
            </a:r>
            <a:r>
              <a:rPr sz="1600" spc="-4" dirty="0">
                <a:latin typeface="Verdana"/>
                <a:cs typeface="Verdana"/>
              </a:rPr>
              <a:t>current state </a:t>
            </a:r>
            <a:r>
              <a:rPr sz="1600" spc="4" dirty="0">
                <a:latin typeface="Verdana"/>
                <a:cs typeface="Verdana"/>
              </a:rPr>
              <a:t>is </a:t>
            </a:r>
            <a:r>
              <a:rPr sz="1600" spc="-4" dirty="0">
                <a:latin typeface="Verdana"/>
                <a:cs typeface="Verdana"/>
              </a:rPr>
              <a:t>In(Arad), actions </a:t>
            </a:r>
            <a:r>
              <a:rPr sz="1600" dirty="0">
                <a:latin typeface="Verdana"/>
                <a:cs typeface="Verdana"/>
              </a:rPr>
              <a:t>= </a:t>
            </a:r>
            <a:r>
              <a:rPr sz="1600" spc="-4">
                <a:latin typeface="Verdana"/>
                <a:cs typeface="Verdana"/>
              </a:rPr>
              <a:t>{</a:t>
            </a:r>
            <a:r>
              <a:rPr sz="1600" spc="-4" smtClean="0">
                <a:latin typeface="Verdana"/>
                <a:cs typeface="Verdana"/>
              </a:rPr>
              <a:t>Go</a:t>
            </a:r>
            <a:r>
              <a:rPr lang="en-IN" sz="1600" spc="-4" dirty="0" smtClean="0">
                <a:latin typeface="Verdana"/>
                <a:cs typeface="Verdana"/>
              </a:rPr>
              <a:t>(</a:t>
            </a:r>
            <a:r>
              <a:rPr sz="1600" spc="-4" smtClean="0">
                <a:latin typeface="Verdana"/>
                <a:cs typeface="Verdana"/>
              </a:rPr>
              <a:t>Sibiu</a:t>
            </a:r>
            <a:r>
              <a:rPr sz="1600" spc="-4" dirty="0">
                <a:latin typeface="Verdana"/>
                <a:cs typeface="Verdana"/>
              </a:rPr>
              <a:t>),  Go(Timisoara),</a:t>
            </a:r>
            <a:r>
              <a:rPr sz="1600" spc="-31" dirty="0">
                <a:latin typeface="Verdana"/>
                <a:cs typeface="Verdana"/>
              </a:rPr>
              <a:t> </a:t>
            </a:r>
            <a:r>
              <a:rPr sz="1600" spc="-4" dirty="0">
                <a:latin typeface="Verdana"/>
                <a:cs typeface="Verdana"/>
              </a:rPr>
              <a:t>Go(Zerind)}</a:t>
            </a:r>
            <a:endParaRPr sz="1600">
              <a:latin typeface="Verdana"/>
              <a:cs typeface="Verdana"/>
            </a:endParaRPr>
          </a:p>
          <a:p>
            <a:pPr marL="319115" indent="-308288">
              <a:spcBef>
                <a:spcPts val="389"/>
              </a:spcBef>
              <a:buClr>
                <a:srgbClr val="E4FB03"/>
              </a:buClr>
              <a:buSzPct val="58333"/>
              <a:buFont typeface="Georgia"/>
              <a:buChar char=""/>
              <a:tabLst>
                <a:tab pos="318546" algn="l"/>
                <a:tab pos="319685" algn="l"/>
              </a:tabLst>
            </a:pPr>
            <a:r>
              <a:rPr sz="1600" spc="-4" dirty="0">
                <a:solidFill>
                  <a:srgbClr val="FF0000"/>
                </a:solidFill>
                <a:latin typeface="Verdana"/>
                <a:cs typeface="Verdana"/>
              </a:rPr>
              <a:t>Transition</a:t>
            </a:r>
            <a:r>
              <a:rPr sz="1600" spc="-13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600" spc="-4" dirty="0">
                <a:solidFill>
                  <a:srgbClr val="FF0000"/>
                </a:solidFill>
                <a:latin typeface="Verdana"/>
                <a:cs typeface="Verdana"/>
              </a:rPr>
              <a:t>model</a:t>
            </a:r>
            <a:r>
              <a:rPr sz="1600" spc="-4" dirty="0">
                <a:latin typeface="Verdana"/>
                <a:cs typeface="Verdana"/>
              </a:rPr>
              <a:t>:</a:t>
            </a:r>
            <a:endParaRPr sz="1600">
              <a:latin typeface="Verdana"/>
              <a:cs typeface="Verdana"/>
            </a:endParaRPr>
          </a:p>
          <a:p>
            <a:pPr marL="678690" lvl="1" indent="-257572">
              <a:spcBef>
                <a:spcPts val="341"/>
              </a:spcBef>
              <a:buClr>
                <a:srgbClr val="FF0000"/>
              </a:buClr>
              <a:buSzPct val="53125"/>
              <a:buFont typeface="Georgia"/>
              <a:buChar char=""/>
              <a:tabLst>
                <a:tab pos="678690" algn="l"/>
                <a:tab pos="679260" algn="l"/>
              </a:tabLst>
            </a:pPr>
            <a:r>
              <a:rPr sz="1400" spc="-9" dirty="0">
                <a:latin typeface="Verdana"/>
                <a:cs typeface="Verdana"/>
              </a:rPr>
              <a:t>e.g</a:t>
            </a:r>
            <a:r>
              <a:rPr sz="1400" spc="-9">
                <a:latin typeface="Verdana"/>
                <a:cs typeface="Verdana"/>
              </a:rPr>
              <a:t>., </a:t>
            </a:r>
            <a:r>
              <a:rPr sz="1400" spc="-4" smtClean="0">
                <a:latin typeface="Verdana"/>
                <a:cs typeface="Verdana"/>
              </a:rPr>
              <a:t>Results</a:t>
            </a:r>
            <a:r>
              <a:rPr lang="en-IN" sz="1400" spc="-4" dirty="0" smtClean="0">
                <a:latin typeface="Verdana"/>
                <a:cs typeface="Verdana"/>
              </a:rPr>
              <a:t> </a:t>
            </a:r>
            <a:r>
              <a:rPr sz="1400" spc="-4" smtClean="0">
                <a:latin typeface="Verdana"/>
                <a:cs typeface="Verdana"/>
              </a:rPr>
              <a:t>(</a:t>
            </a:r>
            <a:r>
              <a:rPr sz="1400" spc="-4" dirty="0">
                <a:latin typeface="Verdana"/>
                <a:cs typeface="Verdana"/>
              </a:rPr>
              <a:t>In(Arad), Go(</a:t>
            </a:r>
            <a:r>
              <a:rPr sz="1400" i="1" spc="-4" dirty="0">
                <a:latin typeface="Verdana"/>
                <a:cs typeface="Verdana"/>
              </a:rPr>
              <a:t>Sibiu</a:t>
            </a:r>
            <a:r>
              <a:rPr sz="1400" spc="-4" dirty="0">
                <a:latin typeface="Verdana"/>
                <a:cs typeface="Verdana"/>
              </a:rPr>
              <a:t>)) =</a:t>
            </a:r>
            <a:r>
              <a:rPr sz="1400" spc="102" dirty="0">
                <a:latin typeface="Verdana"/>
                <a:cs typeface="Verdana"/>
              </a:rPr>
              <a:t> </a:t>
            </a:r>
            <a:r>
              <a:rPr sz="1400" spc="-4">
                <a:latin typeface="Verdana"/>
                <a:cs typeface="Verdana"/>
              </a:rPr>
              <a:t>In(</a:t>
            </a:r>
            <a:r>
              <a:rPr sz="1400" i="1" spc="-4">
                <a:latin typeface="Verdana"/>
                <a:cs typeface="Verdana"/>
              </a:rPr>
              <a:t>Sibiu</a:t>
            </a:r>
            <a:r>
              <a:rPr sz="1400" spc="-4" smtClean="0">
                <a:latin typeface="Verdana"/>
                <a:cs typeface="Verdana"/>
              </a:rPr>
              <a:t>)</a:t>
            </a:r>
            <a:r>
              <a:rPr lang="en-IN" sz="1400" spc="-4" dirty="0" smtClean="0">
                <a:latin typeface="Verdana"/>
                <a:cs typeface="Verdana"/>
              </a:rPr>
              <a:t>)</a:t>
            </a:r>
            <a:endParaRPr sz="1400">
              <a:latin typeface="Verdana"/>
              <a:cs typeface="Verdana"/>
            </a:endParaRPr>
          </a:p>
          <a:p>
            <a:pPr marL="319115" indent="-308288">
              <a:spcBef>
                <a:spcPts val="389"/>
              </a:spcBef>
              <a:buClr>
                <a:srgbClr val="E4FB03"/>
              </a:buClr>
              <a:buSzPct val="58333"/>
              <a:buFont typeface="Georgia"/>
              <a:buChar char=""/>
              <a:tabLst>
                <a:tab pos="318546" algn="l"/>
                <a:tab pos="319685" algn="l"/>
              </a:tabLst>
            </a:pPr>
            <a:r>
              <a:rPr sz="1600" spc="-4" dirty="0">
                <a:solidFill>
                  <a:srgbClr val="FF0000"/>
                </a:solidFill>
                <a:latin typeface="Verdana"/>
                <a:cs typeface="Verdana"/>
              </a:rPr>
              <a:t>Goal test </a:t>
            </a:r>
            <a:r>
              <a:rPr sz="1600" spc="-4" dirty="0">
                <a:latin typeface="Verdana"/>
                <a:cs typeface="Verdana"/>
              </a:rPr>
              <a:t>determines whether </a:t>
            </a:r>
            <a:r>
              <a:rPr sz="1600" dirty="0">
                <a:latin typeface="Verdana"/>
                <a:cs typeface="Verdana"/>
              </a:rPr>
              <a:t>a given </a:t>
            </a:r>
            <a:r>
              <a:rPr sz="1600" spc="-4" dirty="0">
                <a:latin typeface="Verdana"/>
                <a:cs typeface="Verdana"/>
              </a:rPr>
              <a:t>state </a:t>
            </a:r>
            <a:r>
              <a:rPr sz="1600" spc="4" dirty="0">
                <a:latin typeface="Verdana"/>
                <a:cs typeface="Verdana"/>
              </a:rPr>
              <a:t>is </a:t>
            </a:r>
            <a:r>
              <a:rPr sz="1600" dirty="0">
                <a:latin typeface="Verdana"/>
                <a:cs typeface="Verdana"/>
              </a:rPr>
              <a:t>a </a:t>
            </a:r>
            <a:r>
              <a:rPr sz="1600" spc="-4" dirty="0">
                <a:latin typeface="Verdana"/>
                <a:cs typeface="Verdana"/>
              </a:rPr>
              <a:t>goal</a:t>
            </a:r>
            <a:r>
              <a:rPr sz="1600" spc="54" dirty="0">
                <a:latin typeface="Verdana"/>
                <a:cs typeface="Verdana"/>
              </a:rPr>
              <a:t> </a:t>
            </a:r>
            <a:r>
              <a:rPr sz="1600" spc="-4" dirty="0">
                <a:latin typeface="Verdana"/>
                <a:cs typeface="Verdana"/>
              </a:rPr>
              <a:t>state</a:t>
            </a:r>
            <a:endParaRPr sz="1600">
              <a:latin typeface="Verdana"/>
              <a:cs typeface="Verdana"/>
            </a:endParaRPr>
          </a:p>
          <a:p>
            <a:pPr marL="678690" lvl="1" indent="-257572">
              <a:spcBef>
                <a:spcPts val="341"/>
              </a:spcBef>
              <a:buClr>
                <a:srgbClr val="FF0000"/>
              </a:buClr>
              <a:buSzPct val="53125"/>
              <a:buFont typeface="Georgia"/>
              <a:buChar char=""/>
              <a:tabLst>
                <a:tab pos="678690" algn="l"/>
                <a:tab pos="679260" algn="l"/>
              </a:tabLst>
            </a:pPr>
            <a:r>
              <a:rPr sz="1400" spc="-9" dirty="0">
                <a:latin typeface="Verdana"/>
                <a:cs typeface="Verdana"/>
              </a:rPr>
              <a:t>explicit, </a:t>
            </a:r>
            <a:r>
              <a:rPr sz="1400" spc="-4" dirty="0">
                <a:latin typeface="Verdana"/>
                <a:cs typeface="Verdana"/>
              </a:rPr>
              <a:t>e.g.</a:t>
            </a:r>
            <a:r>
              <a:rPr sz="1400" spc="67" dirty="0">
                <a:latin typeface="Verdana"/>
                <a:cs typeface="Verdana"/>
              </a:rPr>
              <a:t> </a:t>
            </a:r>
            <a:r>
              <a:rPr sz="1400" spc="-9" dirty="0">
                <a:latin typeface="Verdana"/>
                <a:cs typeface="Verdana"/>
              </a:rPr>
              <a:t>In(</a:t>
            </a:r>
            <a:r>
              <a:rPr sz="1400" i="1" spc="-9" dirty="0">
                <a:latin typeface="Verdana"/>
                <a:cs typeface="Verdana"/>
              </a:rPr>
              <a:t>Bucharest</a:t>
            </a:r>
            <a:r>
              <a:rPr sz="1400" spc="-9" dirty="0">
                <a:latin typeface="Verdana"/>
                <a:cs typeface="Verdana"/>
              </a:rPr>
              <a:t>)</a:t>
            </a:r>
            <a:endParaRPr sz="1400">
              <a:latin typeface="Verdana"/>
              <a:cs typeface="Verdana"/>
            </a:endParaRPr>
          </a:p>
          <a:p>
            <a:pPr marL="678690" lvl="1" indent="-257572">
              <a:spcBef>
                <a:spcPts val="345"/>
              </a:spcBef>
              <a:buClr>
                <a:srgbClr val="FF0000"/>
              </a:buClr>
              <a:buSzPct val="53125"/>
              <a:buFont typeface="Georgia"/>
              <a:buChar char=""/>
              <a:tabLst>
                <a:tab pos="678690" algn="l"/>
                <a:tab pos="679260" algn="l"/>
              </a:tabLst>
            </a:pPr>
            <a:r>
              <a:rPr sz="1400" spc="-9" dirty="0">
                <a:latin typeface="Verdana"/>
                <a:cs typeface="Verdana"/>
              </a:rPr>
              <a:t>implicit, </a:t>
            </a:r>
            <a:r>
              <a:rPr sz="1400" spc="-4" dirty="0">
                <a:latin typeface="Verdana"/>
                <a:cs typeface="Verdana"/>
              </a:rPr>
              <a:t>e.g.</a:t>
            </a:r>
            <a:r>
              <a:rPr sz="1400" spc="67" dirty="0">
                <a:latin typeface="Verdana"/>
                <a:cs typeface="Verdana"/>
              </a:rPr>
              <a:t> </a:t>
            </a:r>
            <a:r>
              <a:rPr sz="1400" spc="-9" dirty="0">
                <a:latin typeface="Verdana"/>
                <a:cs typeface="Verdana"/>
              </a:rPr>
              <a:t>checkmate</a:t>
            </a:r>
            <a:endParaRPr sz="1400">
              <a:latin typeface="Verdana"/>
              <a:cs typeface="Verdana"/>
            </a:endParaRPr>
          </a:p>
          <a:p>
            <a:pPr marL="319115" indent="-308288">
              <a:spcBef>
                <a:spcPts val="389"/>
              </a:spcBef>
              <a:buClr>
                <a:srgbClr val="E4FB03"/>
              </a:buClr>
              <a:buSzPct val="58333"/>
              <a:buFont typeface="Georgia"/>
              <a:buChar char=""/>
              <a:tabLst>
                <a:tab pos="318546" algn="l"/>
                <a:tab pos="319685" algn="l"/>
              </a:tabLst>
            </a:pPr>
            <a:r>
              <a:rPr sz="1600" spc="-9" dirty="0">
                <a:solidFill>
                  <a:srgbClr val="FF0000"/>
                </a:solidFill>
                <a:latin typeface="Verdana"/>
                <a:cs typeface="Verdana"/>
              </a:rPr>
              <a:t>Path </a:t>
            </a:r>
            <a:r>
              <a:rPr sz="1600" spc="-4" dirty="0">
                <a:solidFill>
                  <a:srgbClr val="FF0000"/>
                </a:solidFill>
                <a:latin typeface="Verdana"/>
                <a:cs typeface="Verdana"/>
              </a:rPr>
              <a:t>cost function </a:t>
            </a:r>
            <a:r>
              <a:rPr sz="1600" spc="-4" dirty="0">
                <a:latin typeface="Verdana"/>
                <a:cs typeface="Verdana"/>
              </a:rPr>
              <a:t>that assigns </a:t>
            </a:r>
            <a:r>
              <a:rPr sz="1600" dirty="0">
                <a:latin typeface="Verdana"/>
                <a:cs typeface="Verdana"/>
              </a:rPr>
              <a:t>a </a:t>
            </a:r>
            <a:r>
              <a:rPr sz="1600" spc="-4" dirty="0">
                <a:latin typeface="Verdana"/>
                <a:cs typeface="Verdana"/>
              </a:rPr>
              <a:t>numeric </a:t>
            </a:r>
            <a:r>
              <a:rPr sz="1600" spc="-9" dirty="0">
                <a:latin typeface="Verdana"/>
                <a:cs typeface="Verdana"/>
              </a:rPr>
              <a:t>cost </a:t>
            </a:r>
            <a:r>
              <a:rPr sz="1600" spc="-4" dirty="0">
                <a:latin typeface="Verdana"/>
                <a:cs typeface="Verdana"/>
              </a:rPr>
              <a:t>to </a:t>
            </a:r>
            <a:r>
              <a:rPr sz="1600" spc="-9" dirty="0">
                <a:latin typeface="Verdana"/>
                <a:cs typeface="Verdana"/>
              </a:rPr>
              <a:t>each</a:t>
            </a:r>
            <a:r>
              <a:rPr sz="1600" spc="112" dirty="0">
                <a:latin typeface="Verdana"/>
                <a:cs typeface="Verdana"/>
              </a:rPr>
              <a:t> </a:t>
            </a:r>
            <a:r>
              <a:rPr sz="1600" spc="-9" dirty="0">
                <a:latin typeface="Verdana"/>
                <a:cs typeface="Verdana"/>
              </a:rPr>
              <a:t>path</a:t>
            </a:r>
            <a:endParaRPr sz="1600">
              <a:latin typeface="Verdana"/>
              <a:cs typeface="Verdana"/>
            </a:endParaRPr>
          </a:p>
          <a:p>
            <a:pPr marL="678690" lvl="1" indent="-257572">
              <a:spcBef>
                <a:spcPts val="341"/>
              </a:spcBef>
              <a:buClr>
                <a:srgbClr val="FF0000"/>
              </a:buClr>
              <a:buSzPct val="53125"/>
              <a:buFont typeface="Georgia"/>
              <a:buChar char=""/>
              <a:tabLst>
                <a:tab pos="678690" algn="l"/>
                <a:tab pos="679260" algn="l"/>
              </a:tabLst>
            </a:pPr>
            <a:r>
              <a:rPr sz="1400" spc="-9" dirty="0">
                <a:latin typeface="Verdana"/>
                <a:cs typeface="Verdana"/>
              </a:rPr>
              <a:t>e.g., distance</a:t>
            </a:r>
            <a:r>
              <a:rPr sz="1400" spc="63" dirty="0">
                <a:latin typeface="Verdana"/>
                <a:cs typeface="Verdana"/>
              </a:rPr>
              <a:t> </a:t>
            </a:r>
            <a:r>
              <a:rPr sz="1400" spc="-4" dirty="0">
                <a:latin typeface="Verdana"/>
                <a:cs typeface="Verdana"/>
              </a:rPr>
              <a:t>traveled</a:t>
            </a:r>
            <a:endParaRPr sz="1400">
              <a:latin typeface="Verdana"/>
              <a:cs typeface="Verdana"/>
            </a:endParaRPr>
          </a:p>
          <a:p>
            <a:pPr marL="678690" lvl="1" indent="-257572">
              <a:spcBef>
                <a:spcPts val="345"/>
              </a:spcBef>
              <a:buClr>
                <a:srgbClr val="FF0000"/>
              </a:buClr>
              <a:buSzPct val="53125"/>
              <a:buFont typeface="Georgia"/>
              <a:buChar char=""/>
              <a:tabLst>
                <a:tab pos="678690" algn="l"/>
                <a:tab pos="679260" algn="l"/>
              </a:tabLst>
            </a:pPr>
            <a:r>
              <a:rPr sz="1400" spc="-9" dirty="0">
                <a:latin typeface="Verdana"/>
                <a:cs typeface="Verdana"/>
              </a:rPr>
              <a:t>step cost: </a:t>
            </a:r>
            <a:r>
              <a:rPr sz="1400" i="1" spc="-4" dirty="0">
                <a:latin typeface="Verdana"/>
                <a:cs typeface="Verdana"/>
              </a:rPr>
              <a:t>c</a:t>
            </a:r>
            <a:r>
              <a:rPr sz="1400" spc="-4" dirty="0">
                <a:latin typeface="Verdana"/>
                <a:cs typeface="Verdana"/>
              </a:rPr>
              <a:t>(</a:t>
            </a:r>
            <a:r>
              <a:rPr sz="1400" i="1" spc="-4" dirty="0">
                <a:latin typeface="Verdana"/>
                <a:cs typeface="Verdana"/>
              </a:rPr>
              <a:t>x</a:t>
            </a:r>
            <a:r>
              <a:rPr sz="1400" spc="-4" dirty="0">
                <a:latin typeface="Verdana"/>
                <a:cs typeface="Verdana"/>
              </a:rPr>
              <a:t>, </a:t>
            </a:r>
            <a:r>
              <a:rPr sz="1400" i="1" spc="-4" dirty="0">
                <a:latin typeface="Verdana"/>
                <a:cs typeface="Verdana"/>
              </a:rPr>
              <a:t>a</a:t>
            </a:r>
            <a:r>
              <a:rPr sz="1400" spc="-4" dirty="0">
                <a:latin typeface="Verdana"/>
                <a:cs typeface="Verdana"/>
              </a:rPr>
              <a:t>,</a:t>
            </a:r>
            <a:r>
              <a:rPr sz="1400" spc="76" dirty="0">
                <a:latin typeface="Verdana"/>
                <a:cs typeface="Verdana"/>
              </a:rPr>
              <a:t> </a:t>
            </a:r>
            <a:r>
              <a:rPr sz="1400" i="1" dirty="0">
                <a:latin typeface="Verdana"/>
                <a:cs typeface="Verdana"/>
              </a:rPr>
              <a:t>y</a:t>
            </a:r>
            <a:r>
              <a:rPr sz="1400" dirty="0">
                <a:latin typeface="Verdana"/>
                <a:cs typeface="Verdana"/>
              </a:rPr>
              <a:t>)</a:t>
            </a:r>
            <a:endParaRPr sz="1400">
              <a:latin typeface="Verdana"/>
              <a:cs typeface="Verdana"/>
            </a:endParaRPr>
          </a:p>
          <a:p>
            <a:pPr lvl="1">
              <a:spcBef>
                <a:spcPts val="4"/>
              </a:spcBef>
              <a:buClr>
                <a:srgbClr val="FF0000"/>
              </a:buClr>
              <a:buFont typeface="Georgia"/>
              <a:buChar char=""/>
            </a:pPr>
            <a:endParaRPr sz="2000">
              <a:latin typeface="Verdana"/>
              <a:cs typeface="Verdana"/>
            </a:endParaRPr>
          </a:p>
          <a:p>
            <a:pPr marL="319115" indent="-308288">
              <a:buClr>
                <a:srgbClr val="E4FB03"/>
              </a:buClr>
              <a:buSzPct val="58333"/>
              <a:buFont typeface="Georgia"/>
              <a:buChar char=""/>
              <a:tabLst>
                <a:tab pos="318546" algn="l"/>
                <a:tab pos="319685" algn="l"/>
              </a:tabLst>
            </a:pPr>
            <a:r>
              <a:rPr sz="1600" dirty="0">
                <a:solidFill>
                  <a:srgbClr val="1F7BE1"/>
                </a:solidFill>
                <a:latin typeface="Verdana"/>
                <a:cs typeface="Verdana"/>
              </a:rPr>
              <a:t>Solution</a:t>
            </a:r>
            <a:r>
              <a:rPr sz="1600" dirty="0">
                <a:latin typeface="Verdana"/>
                <a:cs typeface="Verdana"/>
              </a:rPr>
              <a:t>: a </a:t>
            </a:r>
            <a:r>
              <a:rPr sz="1600" spc="-9" dirty="0">
                <a:latin typeface="Verdana"/>
                <a:cs typeface="Verdana"/>
              </a:rPr>
              <a:t>path </a:t>
            </a:r>
            <a:r>
              <a:rPr sz="1600" spc="-4" dirty="0">
                <a:latin typeface="Verdana"/>
                <a:cs typeface="Verdana"/>
              </a:rPr>
              <a:t>from </a:t>
            </a:r>
            <a:r>
              <a:rPr sz="1600" dirty="0">
                <a:latin typeface="Verdana"/>
                <a:cs typeface="Verdana"/>
              </a:rPr>
              <a:t>the initial </a:t>
            </a:r>
            <a:r>
              <a:rPr sz="1600" spc="-4" dirty="0">
                <a:latin typeface="Verdana"/>
                <a:cs typeface="Verdana"/>
              </a:rPr>
              <a:t>state to </a:t>
            </a:r>
            <a:r>
              <a:rPr sz="1600" dirty="0">
                <a:latin typeface="Verdana"/>
                <a:cs typeface="Verdana"/>
              </a:rPr>
              <a:t>a </a:t>
            </a:r>
            <a:r>
              <a:rPr sz="1600" spc="-9" dirty="0">
                <a:latin typeface="Verdana"/>
                <a:cs typeface="Verdana"/>
              </a:rPr>
              <a:t>goal</a:t>
            </a:r>
            <a:r>
              <a:rPr sz="1600" spc="27" dirty="0">
                <a:latin typeface="Verdana"/>
                <a:cs typeface="Verdana"/>
              </a:rPr>
              <a:t> </a:t>
            </a:r>
            <a:r>
              <a:rPr sz="1600" spc="-9" dirty="0">
                <a:latin typeface="Verdana"/>
                <a:cs typeface="Verdana"/>
              </a:rPr>
              <a:t>state</a:t>
            </a:r>
            <a:endParaRPr sz="1600">
              <a:latin typeface="Verdana"/>
              <a:cs typeface="Verdana"/>
            </a:endParaRPr>
          </a:p>
          <a:p>
            <a:pPr marL="319115" marR="4559" indent="-308288">
              <a:spcBef>
                <a:spcPts val="386"/>
              </a:spcBef>
              <a:buClr>
                <a:srgbClr val="E4FB03"/>
              </a:buClr>
              <a:buSzPct val="58333"/>
              <a:buFont typeface="Georgia"/>
              <a:buChar char=""/>
              <a:tabLst>
                <a:tab pos="318546" algn="l"/>
                <a:tab pos="319685" algn="l"/>
              </a:tabLst>
            </a:pPr>
            <a:r>
              <a:rPr sz="1600" spc="-4" dirty="0">
                <a:solidFill>
                  <a:srgbClr val="1F7BE1"/>
                </a:solidFill>
                <a:latin typeface="Verdana"/>
                <a:cs typeface="Verdana"/>
              </a:rPr>
              <a:t>Optimal solution</a:t>
            </a:r>
            <a:r>
              <a:rPr sz="1600" spc="-4" dirty="0">
                <a:latin typeface="Verdana"/>
                <a:cs typeface="Verdana"/>
              </a:rPr>
              <a:t>: </a:t>
            </a:r>
            <a:r>
              <a:rPr sz="1600" dirty="0">
                <a:latin typeface="Verdana"/>
                <a:cs typeface="Verdana"/>
              </a:rPr>
              <a:t>the </a:t>
            </a:r>
            <a:r>
              <a:rPr sz="1600" spc="-4" dirty="0">
                <a:latin typeface="Verdana"/>
                <a:cs typeface="Verdana"/>
              </a:rPr>
              <a:t>path that </a:t>
            </a:r>
            <a:r>
              <a:rPr sz="1600" dirty="0">
                <a:latin typeface="Verdana"/>
                <a:cs typeface="Verdana"/>
              </a:rPr>
              <a:t>has the </a:t>
            </a:r>
            <a:r>
              <a:rPr sz="1600" spc="-4" dirty="0">
                <a:latin typeface="Verdana"/>
                <a:cs typeface="Verdana"/>
              </a:rPr>
              <a:t>lowest </a:t>
            </a:r>
            <a:r>
              <a:rPr sz="1600" spc="-9" dirty="0">
                <a:latin typeface="Verdana"/>
                <a:cs typeface="Verdana"/>
              </a:rPr>
              <a:t>path </a:t>
            </a:r>
            <a:r>
              <a:rPr sz="1600" spc="-4" dirty="0">
                <a:latin typeface="Verdana"/>
                <a:cs typeface="Verdana"/>
              </a:rPr>
              <a:t>cost among </a:t>
            </a:r>
            <a:r>
              <a:rPr sz="1600" dirty="0">
                <a:latin typeface="Verdana"/>
                <a:cs typeface="Verdana"/>
              </a:rPr>
              <a:t>all  </a:t>
            </a:r>
            <a:r>
              <a:rPr sz="1600" spc="-4" dirty="0">
                <a:latin typeface="Verdana"/>
                <a:cs typeface="Verdana"/>
              </a:rPr>
              <a:t>solutions; measured by </a:t>
            </a:r>
            <a:r>
              <a:rPr sz="1600" dirty="0">
                <a:latin typeface="Verdana"/>
                <a:cs typeface="Verdana"/>
              </a:rPr>
              <a:t>the </a:t>
            </a:r>
            <a:r>
              <a:rPr sz="1600" spc="-9" dirty="0">
                <a:latin typeface="Verdana"/>
                <a:cs typeface="Verdana"/>
              </a:rPr>
              <a:t>path </a:t>
            </a:r>
            <a:r>
              <a:rPr sz="1600" spc="-4" dirty="0">
                <a:latin typeface="Verdana"/>
                <a:cs typeface="Verdana"/>
              </a:rPr>
              <a:t>cost</a:t>
            </a:r>
            <a:r>
              <a:rPr sz="1600" spc="36" dirty="0">
                <a:latin typeface="Verdana"/>
                <a:cs typeface="Verdana"/>
              </a:rPr>
              <a:t> </a:t>
            </a:r>
            <a:r>
              <a:rPr sz="1600" spc="-4" dirty="0">
                <a:latin typeface="Verdana"/>
                <a:cs typeface="Verdana"/>
              </a:rPr>
              <a:t>function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4437</TotalTime>
  <Words>1196</Words>
  <Application>Microsoft Office PowerPoint</Application>
  <PresentationFormat>On-screen Show (4:3)</PresentationFormat>
  <Paragraphs>169</Paragraphs>
  <Slides>41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Solstice</vt:lpstr>
      <vt:lpstr>PROBLEM DEFINITION AS A STATE-SPACE SEARCH</vt:lpstr>
      <vt:lpstr>Problem</vt:lpstr>
      <vt:lpstr>Slide 3</vt:lpstr>
      <vt:lpstr> Example: Romania Touring</vt:lpstr>
      <vt:lpstr>Slide 5</vt:lpstr>
      <vt:lpstr> Road Map of Romania</vt:lpstr>
      <vt:lpstr>  Well-Defined Problems</vt:lpstr>
      <vt:lpstr> Road Map of Romania</vt:lpstr>
      <vt:lpstr>   Problem Formulation – 5 Components</vt:lpstr>
      <vt:lpstr>     Problem Abstraction</vt:lpstr>
      <vt:lpstr>    Example: Vacuum-Cleaner</vt:lpstr>
      <vt:lpstr>  Complete State Space</vt:lpstr>
      <vt:lpstr>  Example: 8-puzzle</vt:lpstr>
      <vt:lpstr>Problem Solving in Artificial Intelligence </vt:lpstr>
      <vt:lpstr>Steps in Problem Solving</vt:lpstr>
      <vt:lpstr>(Contd..)</vt:lpstr>
      <vt:lpstr>Problem space</vt:lpstr>
      <vt:lpstr>Problem definitions</vt:lpstr>
      <vt:lpstr>Initial state</vt:lpstr>
      <vt:lpstr>Goal state</vt:lpstr>
      <vt:lpstr>State space</vt:lpstr>
      <vt:lpstr>Search</vt:lpstr>
      <vt:lpstr>Search </vt:lpstr>
      <vt:lpstr>Search Tree</vt:lpstr>
      <vt:lpstr>Slide 25</vt:lpstr>
      <vt:lpstr>Searching for Solutions</vt:lpstr>
      <vt:lpstr> Road Map of Romania</vt:lpstr>
      <vt:lpstr>Tree Search Example</vt:lpstr>
      <vt:lpstr>Tree Search Example</vt:lpstr>
      <vt:lpstr>Tree Search Example</vt:lpstr>
      <vt:lpstr>  Avoiding Repeated States</vt:lpstr>
      <vt:lpstr>State Space</vt:lpstr>
      <vt:lpstr>(Contd..)</vt:lpstr>
      <vt:lpstr>Search Algorithm Terminologies </vt:lpstr>
      <vt:lpstr>(Contd..)</vt:lpstr>
      <vt:lpstr>(Contd..)</vt:lpstr>
      <vt:lpstr>Properties of Search Algorithms </vt:lpstr>
      <vt:lpstr>(Contd..)</vt:lpstr>
      <vt:lpstr>Defining Problem as a State Space Search</vt:lpstr>
      <vt:lpstr>(Contd..)</vt:lpstr>
      <vt:lpstr>Slide 41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DEFINITION AS A STATE-SPACE SEARCH</dc:title>
  <dc:creator>SOCS</dc:creator>
  <cp:lastModifiedBy>Ajees A P</cp:lastModifiedBy>
  <cp:revision>48</cp:revision>
  <dcterms:created xsi:type="dcterms:W3CDTF">2021-02-01T07:54:03Z</dcterms:created>
  <dcterms:modified xsi:type="dcterms:W3CDTF">2023-09-07T06:13:38Z</dcterms:modified>
</cp:coreProperties>
</file>