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4" r:id="rId2"/>
    <p:sldId id="286" r:id="rId3"/>
    <p:sldId id="287" r:id="rId4"/>
    <p:sldId id="288" r:id="rId5"/>
    <p:sldId id="289" r:id="rId6"/>
    <p:sldId id="291" r:id="rId7"/>
    <p:sldId id="292" r:id="rId8"/>
    <p:sldId id="256" r:id="rId9"/>
    <p:sldId id="257" r:id="rId10"/>
    <p:sldId id="280" r:id="rId11"/>
    <p:sldId id="281" r:id="rId12"/>
    <p:sldId id="282" r:id="rId13"/>
    <p:sldId id="290" r:id="rId14"/>
    <p:sldId id="283" r:id="rId15"/>
    <p:sldId id="261" r:id="rId1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66FF"/>
  </p:clrMru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469" y="-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99388" y="912621"/>
            <a:ext cx="7345222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1140" y="1486865"/>
            <a:ext cx="8295005" cy="4525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71800"/>
            <a:ext cx="7772400" cy="492443"/>
          </a:xfrm>
        </p:spPr>
        <p:txBody>
          <a:bodyPr/>
          <a:lstStyle/>
          <a:p>
            <a:pPr algn="ctr"/>
            <a:r>
              <a:rPr lang="en-GB" b="1" dirty="0" smtClean="0">
                <a:solidFill>
                  <a:srgbClr val="0066FF"/>
                </a:solidFill>
              </a:rPr>
              <a:t>PRODUCTION SYSTEM </a:t>
            </a:r>
            <a:endParaRPr lang="en-US" b="1" dirty="0"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345222" cy="721043"/>
          </a:xfrm>
        </p:spPr>
        <p:txBody>
          <a:bodyPr/>
          <a:lstStyle/>
          <a:p>
            <a:r>
              <a:rPr lang="en-GB" dirty="0" smtClean="0"/>
              <a:t>State Representation and Initial State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140" y="1219200"/>
            <a:ext cx="8684260" cy="5262979"/>
          </a:xfrm>
        </p:spPr>
        <p:txBody>
          <a:bodyPr/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 smtClean="0"/>
              <a:t>  </a:t>
            </a:r>
            <a:r>
              <a:rPr lang="en-GB" sz="2800" dirty="0" smtClean="0"/>
              <a:t>Represent a state of the problem as a </a:t>
            </a:r>
            <a:r>
              <a:rPr lang="en-GB" sz="2800" dirty="0" err="1" smtClean="0"/>
              <a:t>tuple</a:t>
            </a:r>
            <a:r>
              <a:rPr lang="en-GB" sz="2800" dirty="0" smtClean="0"/>
              <a:t> </a:t>
            </a:r>
          </a:p>
          <a:p>
            <a:pPr marL="269875" indent="-269875" algn="just">
              <a:lnSpc>
                <a:spcPct val="150000"/>
              </a:lnSpc>
            </a:pPr>
            <a:r>
              <a:rPr lang="en-GB" sz="2800" dirty="0" smtClean="0"/>
              <a:t>  </a:t>
            </a:r>
            <a:r>
              <a:rPr lang="en-GB" sz="2800" dirty="0" smtClean="0">
                <a:solidFill>
                  <a:srgbClr val="C00000"/>
                </a:solidFill>
              </a:rPr>
              <a:t>(</a:t>
            </a:r>
            <a:r>
              <a:rPr lang="en-GB" sz="2800" dirty="0" smtClean="0">
                <a:solidFill>
                  <a:srgbClr val="00B050"/>
                </a:solidFill>
              </a:rPr>
              <a:t>x</a:t>
            </a:r>
            <a:r>
              <a:rPr lang="en-GB" sz="2800" dirty="0" smtClean="0">
                <a:solidFill>
                  <a:srgbClr val="C00000"/>
                </a:solidFill>
              </a:rPr>
              <a:t>, </a:t>
            </a:r>
            <a:r>
              <a:rPr lang="en-GB" sz="2800" dirty="0" smtClean="0">
                <a:solidFill>
                  <a:srgbClr val="0066FF"/>
                </a:solidFill>
              </a:rPr>
              <a:t>y</a:t>
            </a:r>
            <a:r>
              <a:rPr lang="en-GB" sz="2800" dirty="0" smtClean="0">
                <a:solidFill>
                  <a:srgbClr val="C00000"/>
                </a:solidFill>
              </a:rPr>
              <a:t>) </a:t>
            </a:r>
            <a:r>
              <a:rPr lang="en-GB" sz="2800" dirty="0" smtClean="0"/>
              <a:t>where </a:t>
            </a:r>
            <a:r>
              <a:rPr lang="en-GB" sz="2800" dirty="0" smtClean="0">
                <a:solidFill>
                  <a:srgbClr val="00B050"/>
                </a:solidFill>
              </a:rPr>
              <a:t>x</a:t>
            </a:r>
            <a:r>
              <a:rPr lang="en-GB" sz="2800" dirty="0" smtClean="0"/>
              <a:t> represents the amount of    water in the 4-gallon jug and</a:t>
            </a:r>
          </a:p>
          <a:p>
            <a:pPr marL="360363">
              <a:lnSpc>
                <a:spcPct val="150000"/>
              </a:lnSpc>
            </a:pPr>
            <a:r>
              <a:rPr lang="en-GB" sz="2800" dirty="0" smtClean="0">
                <a:solidFill>
                  <a:srgbClr val="0066FF"/>
                </a:solidFill>
              </a:rPr>
              <a:t>y </a:t>
            </a:r>
            <a:r>
              <a:rPr lang="en-GB" sz="2800" dirty="0" smtClean="0"/>
              <a:t> represents the amount of water in the 3-  gallon jug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800" dirty="0" smtClean="0"/>
              <a:t>   0 ≤ x ≤ 4, and 0 ≤ y ≤ 3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800" dirty="0" smtClean="0"/>
              <a:t>   Our initial state: (0,0)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800" dirty="0" smtClean="0"/>
              <a:t>   </a:t>
            </a:r>
            <a:r>
              <a:rPr lang="en-GB" sz="2800" dirty="0" smtClean="0">
                <a:solidFill>
                  <a:srgbClr val="FF00FF"/>
                </a:solidFill>
              </a:rPr>
              <a:t>Goal state = (2,y) where 0 ≤ y ≤ 3</a:t>
            </a:r>
            <a:endParaRPr lang="en-US" sz="2800" dirty="0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99388" y="912621"/>
            <a:ext cx="7345222" cy="492443"/>
          </a:xfrm>
        </p:spPr>
        <p:txBody>
          <a:bodyPr/>
          <a:lstStyle/>
          <a:p>
            <a:pPr algn="ctr"/>
            <a:r>
              <a:rPr lang="en-GB" dirty="0" smtClean="0"/>
              <a:t>Operators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140" y="1486865"/>
            <a:ext cx="8608060" cy="4525645"/>
          </a:xfrm>
        </p:spPr>
        <p:txBody>
          <a:bodyPr/>
          <a:lstStyle/>
          <a:p>
            <a:r>
              <a:rPr lang="en-GB" dirty="0" smtClean="0"/>
              <a:t>1. Fill 4-gal jug (</a:t>
            </a:r>
            <a:r>
              <a:rPr lang="en-GB" dirty="0" err="1" smtClean="0"/>
              <a:t>x,y</a:t>
            </a:r>
            <a:r>
              <a:rPr lang="en-GB" dirty="0" smtClean="0"/>
              <a:t>) → (4,y) x &lt; 4</a:t>
            </a:r>
          </a:p>
          <a:p>
            <a:endParaRPr lang="en-GB" dirty="0" smtClean="0"/>
          </a:p>
          <a:p>
            <a:r>
              <a:rPr lang="en-GB" dirty="0" smtClean="0"/>
              <a:t>2. Fill 3-gal jug (</a:t>
            </a:r>
            <a:r>
              <a:rPr lang="en-GB" dirty="0" err="1" smtClean="0"/>
              <a:t>x,y</a:t>
            </a:r>
            <a:r>
              <a:rPr lang="en-GB" dirty="0" smtClean="0"/>
              <a:t>) → (x,3) y &lt; 3</a:t>
            </a:r>
          </a:p>
          <a:p>
            <a:endParaRPr lang="en-GB" dirty="0" smtClean="0"/>
          </a:p>
          <a:p>
            <a:r>
              <a:rPr lang="en-GB" dirty="0" smtClean="0"/>
              <a:t>3. Empty 4-gal jug on ground (</a:t>
            </a:r>
            <a:r>
              <a:rPr lang="en-GB" dirty="0" err="1" smtClean="0"/>
              <a:t>x,y</a:t>
            </a:r>
            <a:r>
              <a:rPr lang="en-GB" dirty="0" smtClean="0"/>
              <a:t>) → (0,y) x &gt; 0</a:t>
            </a:r>
          </a:p>
          <a:p>
            <a:endParaRPr lang="en-GB" dirty="0" smtClean="0"/>
          </a:p>
          <a:p>
            <a:r>
              <a:rPr lang="en-GB" dirty="0" smtClean="0"/>
              <a:t>4. Empty 3-gal jug on ground (</a:t>
            </a:r>
            <a:r>
              <a:rPr lang="en-GB" dirty="0" err="1" smtClean="0"/>
              <a:t>x,y</a:t>
            </a:r>
            <a:r>
              <a:rPr lang="en-GB" dirty="0" smtClean="0"/>
              <a:t>) → (x,0) y &gt; 0</a:t>
            </a:r>
          </a:p>
          <a:p>
            <a:endParaRPr lang="en-GB" dirty="0" smtClean="0"/>
          </a:p>
          <a:p>
            <a:endParaRPr lang="en-GB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345222" cy="492443"/>
          </a:xfrm>
        </p:spPr>
        <p:txBody>
          <a:bodyPr/>
          <a:lstStyle/>
          <a:p>
            <a:pPr algn="ctr"/>
            <a:r>
              <a:rPr lang="en-GB" dirty="0" smtClean="0"/>
              <a:t>(Contd..)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140" y="990601"/>
            <a:ext cx="8912860" cy="640175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5. Pour water from 3-gal jug (</a:t>
            </a:r>
            <a:r>
              <a:rPr lang="en-US" dirty="0" err="1" smtClean="0"/>
              <a:t>x,y</a:t>
            </a:r>
            <a:r>
              <a:rPr lang="en-US" dirty="0" smtClean="0"/>
              <a:t>) → (4, y - (4 - x))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    to fill 4-gal jug 0 &lt; </a:t>
            </a:r>
            <a:r>
              <a:rPr lang="en-US" dirty="0" err="1" smtClean="0"/>
              <a:t>x+y</a:t>
            </a:r>
            <a:r>
              <a:rPr lang="en-US" dirty="0" smtClean="0"/>
              <a:t> ≥ 4 and y &gt; 0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6. Pour water from 4-gal jug (</a:t>
            </a:r>
            <a:r>
              <a:rPr lang="en-US" dirty="0" err="1" smtClean="0"/>
              <a:t>x,y</a:t>
            </a:r>
            <a:r>
              <a:rPr lang="en-US" dirty="0" smtClean="0"/>
              <a:t>) → (x - (3-y), 3)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    to fill 3-gal-jug 0 &lt; </a:t>
            </a:r>
            <a:r>
              <a:rPr lang="en-US" dirty="0" err="1" smtClean="0"/>
              <a:t>x+y</a:t>
            </a:r>
            <a:r>
              <a:rPr lang="en-US" dirty="0" smtClean="0"/>
              <a:t> ≥ 3 and x &gt; 0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7. Pour all of water from 3-gal jug (</a:t>
            </a:r>
            <a:r>
              <a:rPr lang="en-US" dirty="0" err="1" smtClean="0"/>
              <a:t>x,y</a:t>
            </a:r>
            <a:r>
              <a:rPr lang="en-US" dirty="0" smtClean="0"/>
              <a:t>) → (</a:t>
            </a:r>
            <a:r>
              <a:rPr lang="en-US" dirty="0" err="1" smtClean="0"/>
              <a:t>x+y</a:t>
            </a:r>
            <a:r>
              <a:rPr lang="en-US" dirty="0" smtClean="0"/>
              <a:t>, 0)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    into 4-gal jug 0 &lt; </a:t>
            </a:r>
            <a:r>
              <a:rPr lang="en-US" dirty="0" err="1" smtClean="0"/>
              <a:t>x+y</a:t>
            </a:r>
            <a:r>
              <a:rPr lang="en-US" dirty="0" smtClean="0"/>
              <a:t> ≤ 4 and y ≥ 0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8. Pour all of water from 4-gal jug (</a:t>
            </a:r>
            <a:r>
              <a:rPr lang="en-US" dirty="0" err="1" smtClean="0"/>
              <a:t>x,y</a:t>
            </a:r>
            <a:r>
              <a:rPr lang="en-US" dirty="0" smtClean="0"/>
              <a:t>) → (0, </a:t>
            </a:r>
            <a:r>
              <a:rPr lang="en-US" dirty="0" err="1" smtClean="0"/>
              <a:t>x+y</a:t>
            </a:r>
            <a:r>
              <a:rPr lang="en-US" dirty="0" smtClean="0"/>
              <a:t>)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     into 3-gal jug 0 &lt; </a:t>
            </a:r>
            <a:r>
              <a:rPr lang="en-US" dirty="0" err="1" smtClean="0"/>
              <a:t>x+y</a:t>
            </a:r>
            <a:r>
              <a:rPr lang="en-US" dirty="0" smtClean="0"/>
              <a:t> ≤ 3 and x ≥ 0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388" y="609601"/>
            <a:ext cx="7345222" cy="492443"/>
          </a:xfrm>
        </p:spPr>
        <p:txBody>
          <a:bodyPr/>
          <a:lstStyle/>
          <a:p>
            <a:r>
              <a:rPr lang="en-IN" dirty="0" smtClean="0"/>
              <a:t>Operators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Waterjug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7492"/>
            <a:ext cx="9144000" cy="509190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8600"/>
            <a:ext cx="8379460" cy="5909310"/>
          </a:xfrm>
        </p:spPr>
        <p:txBody>
          <a:bodyPr/>
          <a:lstStyle/>
          <a:p>
            <a:r>
              <a:rPr lang="en-GB" dirty="0" err="1" smtClean="0">
                <a:solidFill>
                  <a:srgbClr val="0066FF"/>
                </a:solidFill>
              </a:rPr>
              <a:t>S.No</a:t>
            </a:r>
            <a:r>
              <a:rPr lang="en-GB" dirty="0" smtClean="0"/>
              <a:t>.   </a:t>
            </a:r>
            <a:r>
              <a:rPr lang="en-GB" dirty="0" smtClean="0">
                <a:solidFill>
                  <a:srgbClr val="0066FF"/>
                </a:solidFill>
              </a:rPr>
              <a:t>4 gallon jug  	3 gallon jug         Rule </a:t>
            </a:r>
          </a:p>
          <a:p>
            <a:endParaRPr lang="en-GB" dirty="0" smtClean="0"/>
          </a:p>
          <a:p>
            <a:r>
              <a:rPr lang="en-GB" dirty="0" smtClean="0">
                <a:solidFill>
                  <a:srgbClr val="0066FF"/>
                </a:solidFill>
              </a:rPr>
              <a:t>1.	     0 gallon	   0 gallon  	Initial state</a:t>
            </a:r>
          </a:p>
          <a:p>
            <a:r>
              <a:rPr lang="en-GB" dirty="0" smtClean="0">
                <a:solidFill>
                  <a:srgbClr val="0066FF"/>
                </a:solidFill>
              </a:rPr>
              <a:t>2.	     0 gallon	   3 gallon         Rule no.2</a:t>
            </a:r>
          </a:p>
          <a:p>
            <a:r>
              <a:rPr lang="en-GB" dirty="0" smtClean="0">
                <a:solidFill>
                  <a:srgbClr val="0066FF"/>
                </a:solidFill>
              </a:rPr>
              <a:t>3.	    3 gallons	   0 gallon	        Rule no. 9</a:t>
            </a:r>
          </a:p>
          <a:p>
            <a:r>
              <a:rPr lang="en-GB" dirty="0" smtClean="0">
                <a:solidFill>
                  <a:srgbClr val="0066FF"/>
                </a:solidFill>
              </a:rPr>
              <a:t>4.	    3 gallons	   3 gallons	Rule no. 2</a:t>
            </a:r>
          </a:p>
          <a:p>
            <a:r>
              <a:rPr lang="en-GB" dirty="0" smtClean="0">
                <a:solidFill>
                  <a:srgbClr val="0066FF"/>
                </a:solidFill>
              </a:rPr>
              <a:t>5.	    4 gallons	   2 gallons	Rule no. 7</a:t>
            </a:r>
          </a:p>
          <a:p>
            <a:r>
              <a:rPr lang="en-GB" dirty="0" smtClean="0">
                <a:solidFill>
                  <a:srgbClr val="0066FF"/>
                </a:solidFill>
              </a:rPr>
              <a:t>6.	    0 gallon           2 gallons       Rule no. 5</a:t>
            </a:r>
          </a:p>
          <a:p>
            <a:r>
              <a:rPr lang="en-GB" dirty="0" smtClean="0">
                <a:solidFill>
                  <a:srgbClr val="0066FF"/>
                </a:solidFill>
              </a:rPr>
              <a:t>7.	    2 gallons	    0 gallon        Rule no. 9</a:t>
            </a:r>
          </a:p>
          <a:p>
            <a:endParaRPr lang="en-GB" dirty="0" smtClean="0"/>
          </a:p>
          <a:p>
            <a:pPr algn="ctr"/>
            <a:r>
              <a:rPr lang="en-GB" dirty="0" smtClean="0"/>
              <a:t>On reaching the 7th attempt, we reach a state which is our goal state. </a:t>
            </a:r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406" y="424637"/>
            <a:ext cx="76219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0000"/>
                </a:solidFill>
              </a:rPr>
              <a:t>One </a:t>
            </a:r>
            <a:r>
              <a:rPr sz="3600" spc="-5" dirty="0">
                <a:solidFill>
                  <a:srgbClr val="000000"/>
                </a:solidFill>
              </a:rPr>
              <a:t>solution </a:t>
            </a:r>
            <a:r>
              <a:rPr sz="3600" spc="-10" dirty="0">
                <a:solidFill>
                  <a:srgbClr val="000000"/>
                </a:solidFill>
              </a:rPr>
              <a:t>to </a:t>
            </a:r>
            <a:r>
              <a:rPr sz="3600" dirty="0">
                <a:solidFill>
                  <a:srgbClr val="000000"/>
                </a:solidFill>
              </a:rPr>
              <a:t>the water jug</a:t>
            </a:r>
            <a:r>
              <a:rPr sz="3600" spc="-65" dirty="0">
                <a:solidFill>
                  <a:srgbClr val="000000"/>
                </a:solidFill>
              </a:rPr>
              <a:t> </a:t>
            </a:r>
            <a:r>
              <a:rPr sz="3600" dirty="0">
                <a:solidFill>
                  <a:srgbClr val="000000"/>
                </a:solidFill>
              </a:rPr>
              <a:t>problem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42912" y="1281112"/>
          <a:ext cx="8229600" cy="48215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/>
                <a:gridCol w="2743200"/>
                <a:gridCol w="2743200"/>
              </a:tblGrid>
              <a:tr h="944879">
                <a:tc>
                  <a:txBody>
                    <a:bodyPr/>
                    <a:lstStyle/>
                    <a:p>
                      <a:pPr marL="448945" marR="276860" indent="-1670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Gallons in</a:t>
                      </a:r>
                      <a:r>
                        <a:rPr sz="2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5" dirty="0">
                          <a:latin typeface="Arial"/>
                          <a:cs typeface="Arial"/>
                        </a:rPr>
                        <a:t>the  4-gallon jug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448945" marR="276860" indent="-1663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Gallons in</a:t>
                      </a:r>
                      <a:r>
                        <a:rPr sz="2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5" dirty="0">
                          <a:latin typeface="Arial"/>
                          <a:cs typeface="Arial"/>
                        </a:rPr>
                        <a:t>the  3-gallon jug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Rule</a:t>
                      </a:r>
                      <a:r>
                        <a:rPr sz="28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5" dirty="0">
                          <a:latin typeface="Arial"/>
                          <a:cs typeface="Arial"/>
                        </a:rPr>
                        <a:t>Applied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D9"/>
                    </a:solidFill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D9"/>
                    </a:solidFill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3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9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D9"/>
                    </a:solidFill>
                  </a:tcPr>
                </a:tc>
              </a:tr>
              <a:tr h="554101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3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D9"/>
                    </a:solidFill>
                  </a:tcPr>
                </a:tc>
              </a:tr>
              <a:tr h="553974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3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3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7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D9"/>
                    </a:solidFill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4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5 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2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12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D9"/>
                    </a:solidFill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9 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2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204" dirty="0">
                          <a:latin typeface="Arial"/>
                          <a:cs typeface="Arial"/>
                        </a:rPr>
                        <a:t>11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D9"/>
                    </a:solidFill>
                  </a:tcPr>
                </a:tc>
              </a:tr>
              <a:tr h="552449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7345222" cy="492443"/>
          </a:xfrm>
        </p:spPr>
        <p:txBody>
          <a:bodyPr/>
          <a:lstStyle/>
          <a:p>
            <a:pPr algn="ctr"/>
            <a:r>
              <a:rPr lang="en-GB" b="1" dirty="0" smtClean="0"/>
              <a:t>PRODUCTION SYSTEM IN AI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140" y="1486865"/>
            <a:ext cx="8295005" cy="5170646"/>
          </a:xfrm>
        </p:spPr>
        <p:txBody>
          <a:bodyPr/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 smtClean="0"/>
              <a:t>  Type of computer program that provides solution to an AI problem based on a set of rules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                   </a:t>
            </a:r>
            <a:r>
              <a:rPr lang="en-GB" dirty="0" smtClean="0">
                <a:solidFill>
                  <a:srgbClr val="FF00FF"/>
                </a:solidFill>
              </a:rPr>
              <a:t>C  →   A</a:t>
            </a:r>
          </a:p>
          <a:p>
            <a:r>
              <a:rPr lang="en-GB" dirty="0" smtClean="0"/>
              <a:t>           Condition    Action</a:t>
            </a:r>
          </a:p>
          <a:p>
            <a:pPr>
              <a:buFont typeface="Arial" pitchFamily="34" charset="0"/>
              <a:buChar char="•"/>
            </a:pPr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   Facilitate describing and performing the search process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345222" cy="492443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rgbClr val="C00000"/>
                </a:solidFill>
              </a:rPr>
              <a:t>Elements of a Production System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140" y="1066800"/>
            <a:ext cx="8684260" cy="5770811"/>
          </a:xfrm>
        </p:spPr>
        <p:txBody>
          <a:bodyPr/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200" dirty="0" smtClean="0"/>
              <a:t>  </a:t>
            </a:r>
            <a:r>
              <a:rPr lang="en-GB" sz="2200" dirty="0" smtClean="0">
                <a:solidFill>
                  <a:srgbClr val="FF0000"/>
                </a:solidFill>
              </a:rPr>
              <a:t>Global Database (Working Memory) – Primary Database that contains all the information necessary to complete the task.</a:t>
            </a:r>
          </a:p>
          <a:p>
            <a:pPr marL="360363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200" dirty="0" smtClean="0">
                <a:solidFill>
                  <a:srgbClr val="FF0000"/>
                </a:solidFill>
              </a:rPr>
              <a:t>Temporary – Information relevant to current  situation only</a:t>
            </a:r>
          </a:p>
          <a:p>
            <a:pPr marL="360363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200" dirty="0" smtClean="0">
                <a:solidFill>
                  <a:srgbClr val="FF0000"/>
                </a:solidFill>
              </a:rPr>
              <a:t>Permanent – Information about fixed actions</a:t>
            </a:r>
          </a:p>
          <a:p>
            <a:pPr marL="269875" indent="-269875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200" dirty="0" smtClean="0">
                <a:solidFill>
                  <a:srgbClr val="FF00FF"/>
                </a:solidFill>
              </a:rPr>
              <a:t>Knowledge base (Set of Production Rules + Factual data) – A set of rules that operate on the global   database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 smtClean="0">
                <a:solidFill>
                  <a:srgbClr val="FF00FF"/>
                </a:solidFill>
              </a:rPr>
              <a:t>If a condition is met by the global database, then production rule is applied successfully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200" dirty="0" smtClean="0">
                <a:solidFill>
                  <a:srgbClr val="00B050"/>
                </a:solidFill>
              </a:rPr>
              <a:t>  Control System – Decides which production rule should be applied,   stops computation when a termination condition is met.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200" dirty="0" smtClean="0">
                <a:solidFill>
                  <a:srgbClr val="00B050"/>
                </a:solidFill>
              </a:rPr>
              <a:t>  Rule Applier</a:t>
            </a:r>
          </a:p>
          <a:p>
            <a:pPr algn="just">
              <a:buFont typeface="Arial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388" y="912621"/>
            <a:ext cx="7345222" cy="492443"/>
          </a:xfrm>
        </p:spPr>
        <p:txBody>
          <a:bodyPr/>
          <a:lstStyle/>
          <a:p>
            <a:pPr algn="ctr"/>
            <a:r>
              <a:rPr lang="en-GB" b="1" dirty="0" smtClean="0">
                <a:solidFill>
                  <a:srgbClr val="0066FF"/>
                </a:solidFill>
              </a:rPr>
              <a:t>PRODUCTION RULES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140" y="1486865"/>
            <a:ext cx="8295005" cy="4708981"/>
          </a:xfrm>
        </p:spPr>
        <p:txBody>
          <a:bodyPr/>
          <a:lstStyle/>
          <a:p>
            <a:endParaRPr lang="en-GB" dirty="0" smtClean="0"/>
          </a:p>
          <a:p>
            <a:pPr marL="269875" indent="-269875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800" dirty="0" smtClean="0"/>
              <a:t>Starting from the initial state, </a:t>
            </a:r>
            <a:r>
              <a:rPr lang="en-GB" sz="2800" dirty="0" smtClean="0">
                <a:solidFill>
                  <a:srgbClr val="C00000"/>
                </a:solidFill>
              </a:rPr>
              <a:t>a set of rules </a:t>
            </a:r>
            <a:r>
              <a:rPr lang="en-GB" sz="2800" dirty="0" smtClean="0"/>
              <a:t>is used to move some one state to another – </a:t>
            </a:r>
            <a:r>
              <a:rPr lang="en-GB" sz="2800" dirty="0" smtClean="0">
                <a:solidFill>
                  <a:srgbClr val="C00000"/>
                </a:solidFill>
              </a:rPr>
              <a:t>Production rules</a:t>
            </a:r>
            <a:endParaRPr lang="en-GB" sz="2800" dirty="0" smtClean="0"/>
          </a:p>
          <a:p>
            <a:pPr marL="269875" indent="-269875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800" dirty="0" smtClean="0"/>
              <a:t>State-space representation forms the basis   of most of the AI methods</a:t>
            </a:r>
          </a:p>
          <a:p>
            <a:endParaRPr lang="en-GB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388" y="761999"/>
            <a:ext cx="7345222" cy="492443"/>
          </a:xfrm>
        </p:spPr>
        <p:txBody>
          <a:bodyPr/>
          <a:lstStyle/>
          <a:p>
            <a:r>
              <a:rPr lang="en-IN" dirty="0" smtClean="0"/>
              <a:t>Characteristics (PS)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140" y="1486865"/>
            <a:ext cx="8295005" cy="3400931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IN" dirty="0" smtClean="0"/>
              <a:t>Monotonic PS: </a:t>
            </a:r>
          </a:p>
          <a:p>
            <a:pPr marL="971550" lvl="1" indent="-514350" algn="just">
              <a:lnSpc>
                <a:spcPct val="150000"/>
              </a:lnSpc>
              <a:buAutoNum type="arabicPeriod"/>
            </a:pPr>
            <a:r>
              <a:rPr lang="en-US" dirty="0" smtClean="0"/>
              <a:t>The addition of new rules to the knowledge base does not invalidate or contradict existing rules. </a:t>
            </a:r>
          </a:p>
          <a:p>
            <a:pPr marL="971550" lvl="1" indent="-514350" algn="just">
              <a:lnSpc>
                <a:spcPct val="150000"/>
              </a:lnSpc>
              <a:buAutoNum type="arabicPeriod"/>
            </a:pPr>
            <a:r>
              <a:rPr lang="en-US" dirty="0" smtClean="0"/>
              <a:t>Once a rule is true or applicable for a given set of conditions, it remains true for those conditions, regardless of any additional rules that might be added later.</a:t>
            </a:r>
            <a:endParaRPr lang="en-IN" dirty="0" smtClean="0"/>
          </a:p>
          <a:p>
            <a:pPr marL="971550" lvl="1" indent="-514350" algn="just">
              <a:lnSpc>
                <a:spcPct val="150000"/>
              </a:lnSpc>
              <a:buAutoNum type="arabicPeriod"/>
            </a:pPr>
            <a:r>
              <a:rPr lang="en-IN" dirty="0" smtClean="0"/>
              <a:t>Application of one rule never prevents the application of another rule (Rules are independent)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388" y="912621"/>
            <a:ext cx="7345222" cy="492443"/>
          </a:xfrm>
        </p:spPr>
        <p:txBody>
          <a:bodyPr/>
          <a:lstStyle/>
          <a:p>
            <a:r>
              <a:rPr lang="en-IN" dirty="0" smtClean="0"/>
              <a:t>Characteristics (PS)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140" y="1486865"/>
            <a:ext cx="8295005" cy="3477875"/>
          </a:xfrm>
        </p:spPr>
        <p:txBody>
          <a:bodyPr/>
          <a:lstStyle/>
          <a:p>
            <a:pPr marL="514350" indent="-514350"/>
            <a:r>
              <a:rPr lang="en-IN" dirty="0" smtClean="0"/>
              <a:t>2. Non monotonic PS: </a:t>
            </a:r>
          </a:p>
          <a:p>
            <a:pPr marL="971550" lvl="1" indent="-514350" algn="just">
              <a:lnSpc>
                <a:spcPct val="150000"/>
              </a:lnSpc>
              <a:buAutoNum type="arabicPeriod"/>
            </a:pPr>
            <a:r>
              <a:rPr lang="en-US" dirty="0" smtClean="0"/>
              <a:t>Such systems allows the revision of conclusions and beliefs based on new information or changes in the knowledge base. </a:t>
            </a:r>
          </a:p>
          <a:p>
            <a:pPr marL="971550" lvl="1" indent="-514350" algn="just">
              <a:lnSpc>
                <a:spcPct val="150000"/>
              </a:lnSpc>
              <a:buAutoNum type="arabicPeriod"/>
            </a:pPr>
            <a:r>
              <a:rPr lang="en-US" dirty="0" smtClean="0"/>
              <a:t>Unlike monotonic production systems, </a:t>
            </a:r>
            <a:r>
              <a:rPr lang="en-US" dirty="0" err="1" smtClean="0"/>
              <a:t>nonmonotonic</a:t>
            </a:r>
            <a:r>
              <a:rPr lang="en-US" dirty="0" smtClean="0"/>
              <a:t> systems can retract or modify previously derived conclusions when faced with new evidence </a:t>
            </a:r>
            <a:endParaRPr lang="en-IN" dirty="0" smtClean="0"/>
          </a:p>
          <a:p>
            <a:pPr marL="971550" lvl="1" indent="-514350" algn="just">
              <a:lnSpc>
                <a:spcPct val="150000"/>
              </a:lnSpc>
              <a:buAutoNum type="arabicPeriod"/>
            </a:pPr>
            <a:r>
              <a:rPr lang="en-US" dirty="0" smtClean="0"/>
              <a:t>These are useful for solving ignorable problems.  </a:t>
            </a:r>
          </a:p>
          <a:p>
            <a:pPr marL="971550" lvl="1" indent="-514350" algn="just">
              <a:lnSpc>
                <a:spcPct val="150000"/>
              </a:lnSpc>
              <a:buAutoNum type="arabicPeriod"/>
            </a:pPr>
            <a:r>
              <a:rPr lang="en-US" dirty="0" smtClean="0"/>
              <a:t>Not necessary to keep track of the changes made in the search process.</a:t>
            </a:r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7345222" cy="721043"/>
          </a:xfrm>
        </p:spPr>
        <p:txBody>
          <a:bodyPr/>
          <a:lstStyle/>
          <a:p>
            <a:r>
              <a:rPr lang="en-IN" dirty="0" smtClean="0"/>
              <a:t>Characteristics (PS)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140" y="990600"/>
            <a:ext cx="8295005" cy="5867400"/>
          </a:xfrm>
        </p:spPr>
        <p:txBody>
          <a:bodyPr/>
          <a:lstStyle/>
          <a:p>
            <a:pPr marL="514350" indent="-514350">
              <a:lnSpc>
                <a:spcPct val="150000"/>
              </a:lnSpc>
            </a:pPr>
            <a:r>
              <a:rPr lang="en-IN" dirty="0" smtClean="0"/>
              <a:t>3. Partially commutative PS: </a:t>
            </a:r>
          </a:p>
          <a:p>
            <a:pPr marL="971550" lvl="1" indent="-514350">
              <a:lnSpc>
                <a:spcPct val="150000"/>
              </a:lnSpc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Here, the order of operation is important.</a:t>
            </a:r>
          </a:p>
          <a:p>
            <a:pPr marL="971550" lvl="1" indent="-514350">
              <a:lnSpc>
                <a:spcPct val="150000"/>
              </a:lnSpc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If a given set of rules is employed to convert a start state A into a different state B, then the same results can be attained using any permutation of these production rules.</a:t>
            </a:r>
            <a:endParaRPr lang="en-IN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514350" indent="-514350"/>
            <a:r>
              <a:rPr lang="en-IN" dirty="0" smtClean="0"/>
              <a:t>4. Commutative PS:</a:t>
            </a:r>
          </a:p>
          <a:p>
            <a:pPr marL="514350" indent="-514350" algn="just">
              <a:lnSpc>
                <a:spcPct val="150000"/>
              </a:lnSpc>
            </a:pPr>
            <a:r>
              <a:rPr lang="en-IN" dirty="0" smtClean="0"/>
              <a:t>	</a:t>
            </a:r>
            <a:r>
              <a:rPr lang="en-IN" sz="1800" dirty="0" smtClean="0"/>
              <a:t>1.  Both monotonic and partially commutative</a:t>
            </a:r>
          </a:p>
          <a:p>
            <a:pPr marL="514350" indent="-514350" algn="just">
              <a:lnSpc>
                <a:spcPct val="150000"/>
              </a:lnSpc>
            </a:pPr>
            <a:r>
              <a:rPr lang="en-IN" sz="1800" dirty="0" smtClean="0"/>
              <a:t>	2. </a:t>
            </a:r>
            <a:r>
              <a:rPr lang="en-US" sz="1800" dirty="0" smtClean="0"/>
              <a:t>Production system where the order of rule application does not affect the final outcome or result. </a:t>
            </a:r>
          </a:p>
          <a:p>
            <a:pPr marL="514350" indent="-514350" algn="just">
              <a:lnSpc>
                <a:spcPct val="150000"/>
              </a:lnSpc>
            </a:pPr>
            <a:r>
              <a:rPr lang="en-US" sz="1800" dirty="0" smtClean="0"/>
              <a:t>         3. In other words, commutative production systems are those where the sequence in which the rules are fired or executed does not change the end result.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43200" y="457200"/>
            <a:ext cx="3994785" cy="902335"/>
            <a:chOff x="4585715" y="1110996"/>
            <a:chExt cx="3994785" cy="902335"/>
          </a:xfrm>
        </p:grpSpPr>
        <p:sp>
          <p:nvSpPr>
            <p:cNvPr id="3" name="object 3"/>
            <p:cNvSpPr/>
            <p:nvPr/>
          </p:nvSpPr>
          <p:spPr>
            <a:xfrm>
              <a:off x="4585715" y="1110996"/>
              <a:ext cx="3994403" cy="9022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rgbClr val="00B050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4828031" y="1670304"/>
              <a:ext cx="3506723" cy="792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rgbClr val="00B05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228600" y="1600200"/>
            <a:ext cx="86106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You are given two jugs, a 4-gallon and a 3-gallon, a pump which has unlimited water which you can use to fill the jug, and the ground on which water may be poured. Neither jug has any measuring markings on it. </a:t>
            </a:r>
          </a:p>
          <a:p>
            <a:pPr algn="ctr">
              <a:lnSpc>
                <a:spcPct val="150000"/>
              </a:lnSpc>
            </a:pPr>
            <a:r>
              <a:rPr lang="en-GB" sz="2800" dirty="0" smtClean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How can you get exactly 2 gallons of water in the 4-gallon jug?</a:t>
            </a:r>
            <a:endParaRPr lang="en-US" sz="2800" dirty="0">
              <a:solidFill>
                <a:srgbClr val="0066F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794575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/>
              <a:t>State Space Search: </a:t>
            </a:r>
            <a:r>
              <a:rPr b="1" dirty="0">
                <a:uFill>
                  <a:solidFill>
                    <a:srgbClr val="FF0000"/>
                  </a:solidFill>
                </a:uFill>
              </a:rPr>
              <a:t>Water Jug</a:t>
            </a:r>
            <a:r>
              <a:rPr b="1" spc="-160" dirty="0">
                <a:uFill>
                  <a:solidFill>
                    <a:srgbClr val="FF0000"/>
                  </a:solidFill>
                </a:uFill>
              </a:rPr>
              <a:t> </a:t>
            </a:r>
            <a:r>
              <a:rPr b="1" spc="-5" dirty="0">
                <a:uFill>
                  <a:solidFill>
                    <a:srgbClr val="FF0000"/>
                  </a:solidFill>
                </a:uFill>
              </a:rPr>
              <a:t>Problem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023228" y="2659507"/>
            <a:ext cx="22713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y </a:t>
            </a:r>
            <a:r>
              <a:rPr sz="3200" dirty="0">
                <a:latin typeface="Arial"/>
                <a:cs typeface="Arial"/>
              </a:rPr>
              <a:t>= </a:t>
            </a:r>
            <a:r>
              <a:rPr sz="3200" spc="-5" dirty="0">
                <a:latin typeface="Arial"/>
                <a:cs typeface="Arial"/>
              </a:rPr>
              <a:t>0, 1, 2,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3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1684330"/>
            <a:ext cx="4109720" cy="2237105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020"/>
              </a:spcBef>
              <a:buSzPct val="120312"/>
              <a:buChar char="•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State: 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(x,</a:t>
            </a:r>
            <a:r>
              <a:rPr sz="32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y)</a:t>
            </a:r>
            <a:endParaRPr sz="32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920"/>
              </a:spcBef>
            </a:pP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x </a:t>
            </a:r>
            <a:r>
              <a:rPr sz="3200" dirty="0">
                <a:latin typeface="Arial"/>
                <a:cs typeface="Arial"/>
              </a:rPr>
              <a:t>= </a:t>
            </a:r>
            <a:r>
              <a:rPr sz="3200" spc="-5" dirty="0">
                <a:latin typeface="Arial"/>
                <a:cs typeface="Arial"/>
              </a:rPr>
              <a:t>0, 1, 2, 3, or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4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925"/>
              </a:spcBef>
              <a:buSzPct val="120312"/>
              <a:buChar char="•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Start state: 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(0,</a:t>
            </a:r>
            <a:r>
              <a:rPr sz="320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spc="-5">
                <a:solidFill>
                  <a:srgbClr val="0000FF"/>
                </a:solidFill>
                <a:latin typeface="Arial"/>
                <a:cs typeface="Arial"/>
              </a:rPr>
              <a:t>0</a:t>
            </a:r>
            <a:r>
              <a:rPr sz="3200" spc="-5" smtClean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4076848"/>
            <a:ext cx="7994015" cy="642484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70"/>
              </a:spcBef>
              <a:buSzPct val="120312"/>
              <a:buChar char="•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Goal state: 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(2, n) </a:t>
            </a:r>
            <a:r>
              <a:rPr sz="3200" dirty="0">
                <a:latin typeface="Arial"/>
                <a:cs typeface="Arial"/>
              </a:rPr>
              <a:t>for </a:t>
            </a:r>
            <a:r>
              <a:rPr sz="3200" spc="-5">
                <a:latin typeface="Arial"/>
                <a:cs typeface="Arial"/>
              </a:rPr>
              <a:t>any </a:t>
            </a:r>
            <a:r>
              <a:rPr sz="3200" spc="-5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lang="en-GB" sz="3200" spc="-5" dirty="0" smtClean="0">
                <a:latin typeface="Arial"/>
                <a:cs typeface="Arial"/>
              </a:rPr>
              <a:t> </a:t>
            </a:r>
            <a:r>
              <a:rPr sz="3200" spc="-5" smtClean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such </a:t>
            </a:r>
            <a:r>
              <a:rPr sz="3200" spc="-5" dirty="0">
                <a:latin typeface="Arial"/>
                <a:cs typeface="Arial"/>
              </a:rPr>
              <a:t>that</a:t>
            </a:r>
            <a:r>
              <a:rPr sz="3200" spc="-135" dirty="0"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6699"/>
                </a:solidFill>
                <a:latin typeface="Arial"/>
                <a:cs typeface="Arial"/>
              </a:rPr>
              <a:t>n</a:t>
            </a:r>
            <a:r>
              <a:rPr sz="3200">
                <a:solidFill>
                  <a:srgbClr val="FF6699"/>
                </a:solidFill>
                <a:latin typeface="Arial"/>
                <a:cs typeface="Arial"/>
              </a:rPr>
              <a:t>&lt;=</a:t>
            </a:r>
            <a:r>
              <a:rPr sz="3200" smtClean="0">
                <a:solidFill>
                  <a:srgbClr val="FF6699"/>
                </a:solidFill>
                <a:latin typeface="Arial"/>
                <a:cs typeface="Arial"/>
              </a:rPr>
              <a:t>3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1829</TotalTime>
  <Words>807</Words>
  <Application>Microsoft Office PowerPoint</Application>
  <PresentationFormat>On-screen Show (4:3)</PresentationFormat>
  <Paragraphs>106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PRODUCTION SYSTEM </vt:lpstr>
      <vt:lpstr>PRODUCTION SYSTEM IN AI</vt:lpstr>
      <vt:lpstr>Elements of a Production System</vt:lpstr>
      <vt:lpstr>PRODUCTION RULES</vt:lpstr>
      <vt:lpstr>Characteristics (PS)</vt:lpstr>
      <vt:lpstr>Characteristics (PS)</vt:lpstr>
      <vt:lpstr>Characteristics (PS)</vt:lpstr>
      <vt:lpstr>Slide 8</vt:lpstr>
      <vt:lpstr>State Space Search: Water Jug Problem</vt:lpstr>
      <vt:lpstr>State Representation and Initial State</vt:lpstr>
      <vt:lpstr>Operators</vt:lpstr>
      <vt:lpstr>(Contd..)</vt:lpstr>
      <vt:lpstr>Operators</vt:lpstr>
      <vt:lpstr>Slide 14</vt:lpstr>
      <vt:lpstr>One solution to the water jug problem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Ajees A P</cp:lastModifiedBy>
  <cp:revision>33</cp:revision>
  <dcterms:created xsi:type="dcterms:W3CDTF">2021-12-03T04:40:34Z</dcterms:created>
  <dcterms:modified xsi:type="dcterms:W3CDTF">2023-09-12T06:24:21Z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2014-12-22T00:00:00Z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2021-12-03T00:00:00Z</vt:filetime>
  </property>
</Properties>
</file>