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1" r:id="rId3"/>
    <p:sldId id="257" r:id="rId4"/>
    <p:sldId id="277" r:id="rId5"/>
    <p:sldId id="264" r:id="rId6"/>
    <p:sldId id="265" r:id="rId7"/>
    <p:sldId id="266" r:id="rId8"/>
    <p:sldId id="267" r:id="rId9"/>
    <p:sldId id="278" r:id="rId10"/>
    <p:sldId id="268" r:id="rId11"/>
    <p:sldId id="269" r:id="rId12"/>
    <p:sldId id="270" r:id="rId13"/>
    <p:sldId id="271" r:id="rId14"/>
    <p:sldId id="280" r:id="rId15"/>
    <p:sldId id="260" r:id="rId16"/>
    <p:sldId id="281" r:id="rId17"/>
    <p:sldId id="282" r:id="rId18"/>
    <p:sldId id="283" r:id="rId19"/>
    <p:sldId id="272" r:id="rId20"/>
    <p:sldId id="273" r:id="rId21"/>
    <p:sldId id="274" r:id="rId22"/>
    <p:sldId id="275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67" autoAdjust="0"/>
    <p:restoredTop sz="94660"/>
  </p:normalViewPr>
  <p:slideViewPr>
    <p:cSldViewPr>
      <p:cViewPr varScale="1">
        <p:scale>
          <a:sx n="84" d="100"/>
          <a:sy n="84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E9A9-71A0-4E14-B9DB-57710A96558A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0C620-4E5B-4E6A-B12B-B76942658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7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84D2D2-222F-4EBF-8508-BC61E8283877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340-8ACA-46C2-82F9-C44298A579C1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5DEE-F6C2-457C-A424-F1210F0A962E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36810E-5DD9-4430-92FA-F7C5E2891D15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4658E27-E3C4-4171-BA09-F097FE9F26C5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72FC-80C8-4B16-9EAB-1816BB6ECEFD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4113-0717-446C-B956-66B1273D1936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025ADC-1A4D-499A-B5F5-607C88F22A88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EA2E-2A72-4310-8746-A72844357DCB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1FD153-7EF9-484F-8AE5-41F5A6908C4B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A0A682-D04A-4D8B-A7BA-FCA62CC2C1CA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AC927D-DC10-40E7-AF2B-F14C53A96197}" type="datetime1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FE15B26-7355-4ED2-83ED-463EB4816D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9144000" cy="189436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2">
                    <a:lumMod val="75000"/>
                  </a:schemeClr>
                </a:solidFill>
              </a:rPr>
              <a:t>Finding 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Hamiltonian path using DNA </a:t>
            </a:r>
            <a:r>
              <a:rPr lang="en-US" altLang="ko-KR" sz="3600" dirty="0" smtClean="0">
                <a:solidFill>
                  <a:schemeClr val="accent2">
                    <a:lumMod val="75000"/>
                  </a:schemeClr>
                </a:solidFill>
              </a:rPr>
              <a:t>COMPUTING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3276600"/>
            <a:ext cx="6172200" cy="1371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66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en-US" b="1" dirty="0" smtClean="0">
                <a:latin typeface="Courier New" pitchFamily="49" charset="0"/>
              </a:rPr>
              <a:t>      S</a:t>
            </a:r>
            <a:r>
              <a:rPr lang="en-US" altLang="en-US" b="1" baseline="-25000" dirty="0" smtClean="0">
                <a:latin typeface="Courier New" pitchFamily="49" charset="0"/>
              </a:rPr>
              <a:t>2</a:t>
            </a:r>
            <a:r>
              <a:rPr lang="en-US" altLang="en-US" b="1" dirty="0" smtClean="0">
                <a:latin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</a:rPr>
              <a:t>= </a:t>
            </a:r>
            <a:r>
              <a:rPr lang="en-US" altLang="en-US" b="1" dirty="0">
                <a:solidFill>
                  <a:schemeClr val="folHlink"/>
                </a:solidFill>
                <a:latin typeface="Courier New" pitchFamily="49" charset="0"/>
              </a:rPr>
              <a:t>GTCACACTTC</a:t>
            </a:r>
            <a:r>
              <a:rPr lang="en-US" altLang="en-US" b="1" u="sng" dirty="0">
                <a:solidFill>
                  <a:srgbClr val="009900"/>
                </a:solidFill>
                <a:latin typeface="Courier New" pitchFamily="49" charset="0"/>
              </a:rPr>
              <a:t>GGACTGACCT</a:t>
            </a:r>
          </a:p>
          <a:p>
            <a:pPr>
              <a:buNone/>
            </a:pPr>
            <a:r>
              <a:rPr lang="en-US" altLang="en-US" b="1" dirty="0">
                <a:latin typeface="Courier New" pitchFamily="49" charset="0"/>
              </a:rPr>
              <a:t>		S</a:t>
            </a:r>
            <a:r>
              <a:rPr lang="en-US" altLang="en-US" b="1" baseline="-25000" dirty="0">
                <a:latin typeface="Courier New" pitchFamily="49" charset="0"/>
              </a:rPr>
              <a:t>4</a:t>
            </a:r>
            <a:r>
              <a:rPr lang="en-US" altLang="en-US" b="1" dirty="0">
                <a:latin typeface="Courier New" pitchFamily="49" charset="0"/>
              </a:rPr>
              <a:t> = </a:t>
            </a:r>
            <a:r>
              <a:rPr lang="en-US" altLang="en-US" b="1" u="sng" dirty="0">
                <a:solidFill>
                  <a:schemeClr val="folHlink"/>
                </a:solidFill>
                <a:latin typeface="Courier New" pitchFamily="49" charset="0"/>
              </a:rPr>
              <a:t>TGTGCTATGG</a:t>
            </a:r>
            <a:r>
              <a:rPr lang="en-US" altLang="en-US" b="1" u="sng" dirty="0">
                <a:solidFill>
                  <a:srgbClr val="009900"/>
                </a:solidFill>
                <a:latin typeface="Courier New" pitchFamily="49" charset="0"/>
              </a:rPr>
              <a:t>GAACTCAGCG</a:t>
            </a:r>
          </a:p>
          <a:p>
            <a:pPr>
              <a:buNone/>
            </a:pPr>
            <a:r>
              <a:rPr lang="en-US" altLang="en-US" b="1" dirty="0">
                <a:latin typeface="Courier New" pitchFamily="49" charset="0"/>
              </a:rPr>
              <a:t>		S</a:t>
            </a:r>
            <a:r>
              <a:rPr lang="en-US" altLang="en-US" b="1" baseline="-25000" dirty="0">
                <a:latin typeface="Courier New" pitchFamily="49" charset="0"/>
              </a:rPr>
              <a:t>5</a:t>
            </a:r>
            <a:r>
              <a:rPr lang="en-US" altLang="en-US" b="1" dirty="0">
                <a:latin typeface="Courier New" pitchFamily="49" charset="0"/>
              </a:rPr>
              <a:t> = </a:t>
            </a:r>
            <a:r>
              <a:rPr lang="en-US" altLang="en-US" b="1" u="sng" dirty="0">
                <a:solidFill>
                  <a:schemeClr val="folHlink"/>
                </a:solidFill>
                <a:latin typeface="Courier New" pitchFamily="49" charset="0"/>
              </a:rPr>
              <a:t>CACGTAAGAC</a:t>
            </a:r>
            <a:r>
              <a:rPr lang="en-US" altLang="en-US" b="1" dirty="0">
                <a:solidFill>
                  <a:srgbClr val="009900"/>
                </a:solidFill>
                <a:latin typeface="Courier New" pitchFamily="49" charset="0"/>
              </a:rPr>
              <a:t>GGAGGAAAAA</a:t>
            </a:r>
          </a:p>
          <a:p>
            <a:pPr>
              <a:buNone/>
            </a:pPr>
            <a:r>
              <a:rPr lang="en-US" altLang="en-US" b="1" dirty="0">
                <a:latin typeface="Courier New" pitchFamily="49" charset="0"/>
              </a:rPr>
              <a:t>		</a:t>
            </a:r>
          </a:p>
          <a:p>
            <a:pPr>
              <a:buNone/>
            </a:pPr>
            <a:r>
              <a:rPr lang="en-US" altLang="en-US" b="1" dirty="0">
                <a:latin typeface="Courier New" pitchFamily="49" charset="0"/>
              </a:rPr>
              <a:t>		S</a:t>
            </a:r>
            <a:r>
              <a:rPr lang="en-US" altLang="en-US" b="1" baseline="-25000" dirty="0">
                <a:latin typeface="Courier New" pitchFamily="49" charset="0"/>
              </a:rPr>
              <a:t>2</a:t>
            </a:r>
            <a:r>
              <a:rPr lang="en-US" altLang="en-US" b="1" dirty="0">
                <a:latin typeface="Courier New" pitchFamily="49" charset="0"/>
              </a:rPr>
              <a:t> = </a:t>
            </a:r>
            <a:r>
              <a:rPr lang="en-US" altLang="en-US" b="1" dirty="0">
                <a:solidFill>
                  <a:schemeClr val="folHlink"/>
                </a:solidFill>
                <a:latin typeface="Courier New" pitchFamily="49" charset="0"/>
              </a:rPr>
              <a:t>AGGTCAGTCC</a:t>
            </a:r>
            <a:r>
              <a:rPr lang="en-US" altLang="en-US" b="1" dirty="0">
                <a:solidFill>
                  <a:srgbClr val="009900"/>
                </a:solidFill>
                <a:latin typeface="Courier New" pitchFamily="49" charset="0"/>
              </a:rPr>
              <a:t>GAAGTGTGAC</a:t>
            </a:r>
          </a:p>
          <a:p>
            <a:pPr>
              <a:buNone/>
            </a:pPr>
            <a:r>
              <a:rPr lang="en-US" altLang="en-US" b="1" dirty="0">
                <a:latin typeface="Courier New" pitchFamily="49" charset="0"/>
              </a:rPr>
              <a:t>		S</a:t>
            </a:r>
            <a:r>
              <a:rPr lang="en-US" altLang="en-US" b="1" baseline="-25000" dirty="0">
                <a:latin typeface="Courier New" pitchFamily="49" charset="0"/>
              </a:rPr>
              <a:t>4</a:t>
            </a:r>
            <a:r>
              <a:rPr lang="en-US" altLang="en-US" b="1" dirty="0">
                <a:latin typeface="Courier New" pitchFamily="49" charset="0"/>
              </a:rPr>
              <a:t> = </a:t>
            </a:r>
            <a:r>
              <a:rPr lang="en-US" altLang="en-US" b="1" dirty="0">
                <a:solidFill>
                  <a:schemeClr val="folHlink"/>
                </a:solidFill>
                <a:latin typeface="Courier New" pitchFamily="49" charset="0"/>
              </a:rPr>
              <a:t>CGCTGAGTTC</a:t>
            </a:r>
            <a:r>
              <a:rPr lang="en-US" altLang="en-US" b="1" dirty="0">
                <a:solidFill>
                  <a:srgbClr val="009900"/>
                </a:solidFill>
                <a:latin typeface="Courier New" pitchFamily="49" charset="0"/>
              </a:rPr>
              <a:t>CCATAGCACA</a:t>
            </a:r>
          </a:p>
          <a:p>
            <a:pPr>
              <a:buNone/>
            </a:pPr>
            <a:r>
              <a:rPr lang="en-US" altLang="en-US" b="1" dirty="0">
                <a:latin typeface="Courier New" pitchFamily="49" charset="0"/>
              </a:rPr>
              <a:t>		S</a:t>
            </a:r>
            <a:r>
              <a:rPr lang="en-US" altLang="en-US" b="1" baseline="-25000" dirty="0">
                <a:latin typeface="Courier New" pitchFamily="49" charset="0"/>
              </a:rPr>
              <a:t>5</a:t>
            </a:r>
            <a:r>
              <a:rPr lang="en-US" altLang="en-US" b="1" dirty="0">
                <a:latin typeface="Courier New" pitchFamily="49" charset="0"/>
              </a:rPr>
              <a:t> = </a:t>
            </a:r>
            <a:r>
              <a:rPr lang="en-US" altLang="en-US" b="1" dirty="0">
                <a:solidFill>
                  <a:schemeClr val="folHlink"/>
                </a:solidFill>
                <a:latin typeface="Courier New" pitchFamily="49" charset="0"/>
              </a:rPr>
              <a:t>TTTTTCCTCC</a:t>
            </a:r>
            <a:r>
              <a:rPr lang="en-US" altLang="en-US" b="1" dirty="0">
                <a:solidFill>
                  <a:srgbClr val="009900"/>
                </a:solidFill>
                <a:latin typeface="Courier New" pitchFamily="49" charset="0"/>
              </a:rPr>
              <a:t>GTCTTACGTG</a:t>
            </a:r>
          </a:p>
          <a:p>
            <a:pPr>
              <a:buNone/>
            </a:pPr>
            <a:endParaRPr lang="en-US" altLang="en-US" sz="2000" dirty="0">
              <a:solidFill>
                <a:srgbClr val="99FF99"/>
              </a:solidFill>
            </a:endParaRPr>
          </a:p>
          <a:p>
            <a:pPr>
              <a:buNone/>
            </a:pPr>
            <a:r>
              <a:rPr lang="en-US" altLang="en-US" i="1" dirty="0"/>
              <a:t>	</a:t>
            </a:r>
            <a:r>
              <a:rPr lang="en-US" altLang="en-US" i="1" dirty="0" err="1"/>
              <a:t>So,we</a:t>
            </a:r>
            <a:r>
              <a:rPr lang="en-US" altLang="en-US" i="1" dirty="0"/>
              <a:t> build edges (2,4) and (4,5) from the above sequences obtaining them in the following manner:</a:t>
            </a:r>
          </a:p>
          <a:p>
            <a:pPr>
              <a:buNone/>
            </a:pPr>
            <a:endParaRPr lang="en-US" altLang="en-US" i="1" dirty="0"/>
          </a:p>
          <a:p>
            <a:pPr>
              <a:buNone/>
            </a:pPr>
            <a:r>
              <a:rPr lang="en-US" altLang="en-US" i="1" dirty="0"/>
              <a:t>	</a:t>
            </a:r>
            <a:r>
              <a:rPr lang="en-US" altLang="en-US" sz="3200" b="1" dirty="0"/>
              <a:t>(2,4) = </a:t>
            </a:r>
            <a:r>
              <a:rPr lang="en-US" altLang="en-US" sz="3200" b="1" dirty="0">
                <a:solidFill>
                  <a:srgbClr val="009900"/>
                </a:solidFill>
              </a:rPr>
              <a:t>GGACTGACCT</a:t>
            </a:r>
            <a:r>
              <a:rPr lang="en-US" altLang="en-US" sz="3200" b="1" dirty="0">
                <a:solidFill>
                  <a:schemeClr val="folHlink"/>
                </a:solidFill>
              </a:rPr>
              <a:t>TGTGCTATGG</a:t>
            </a:r>
          </a:p>
          <a:p>
            <a:pPr>
              <a:buNone/>
            </a:pPr>
            <a:r>
              <a:rPr lang="en-US" altLang="en-US" sz="3200" b="1" dirty="0">
                <a:solidFill>
                  <a:srgbClr val="66CCFF"/>
                </a:solidFill>
              </a:rPr>
              <a:t>    </a:t>
            </a:r>
            <a:r>
              <a:rPr lang="en-US" altLang="en-US" sz="3200" b="1" dirty="0"/>
              <a:t>(4,5)</a:t>
            </a:r>
            <a:r>
              <a:rPr lang="en-US" altLang="en-US" sz="3200" b="1" dirty="0">
                <a:solidFill>
                  <a:srgbClr val="66CCFF"/>
                </a:solidFill>
              </a:rPr>
              <a:t> </a:t>
            </a:r>
            <a:r>
              <a:rPr lang="en-US" altLang="en-US" sz="3200" b="1" dirty="0"/>
              <a:t>= </a:t>
            </a:r>
            <a:r>
              <a:rPr lang="en-US" altLang="en-US" sz="3200" b="1" dirty="0">
                <a:solidFill>
                  <a:srgbClr val="009900"/>
                </a:solidFill>
              </a:rPr>
              <a:t>GAACTCAGCG</a:t>
            </a:r>
            <a:r>
              <a:rPr lang="en-US" altLang="en-US" sz="3200" b="1" dirty="0">
                <a:solidFill>
                  <a:schemeClr val="folHlink"/>
                </a:solidFill>
              </a:rPr>
              <a:t>CACGTAAGAC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90800" y="1828800"/>
            <a:ext cx="1828800" cy="373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71800" y="2057400"/>
            <a:ext cx="1676400" cy="396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71800" y="2057400"/>
            <a:ext cx="259080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90800" y="2514600"/>
            <a:ext cx="274320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66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/>
              <a:t>Step1.Random Path Generation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Path Construction</a:t>
            </a:r>
          </a:p>
          <a:p>
            <a:pPr lvl="1"/>
            <a:r>
              <a:rPr lang="en-US" altLang="en-US" dirty="0"/>
              <a:t>Pour T1 and T2 into T3.</a:t>
            </a:r>
          </a:p>
          <a:p>
            <a:pPr lvl="1"/>
            <a:r>
              <a:rPr lang="en-US" altLang="en-US" dirty="0"/>
              <a:t>In T3 many ligase reactions will take place.</a:t>
            </a:r>
          </a:p>
          <a:p>
            <a:pPr lvl="1"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/>
              <a:t>(</a:t>
            </a:r>
            <a:r>
              <a:rPr lang="en-US" altLang="en-US" dirty="0">
                <a:solidFill>
                  <a:schemeClr val="tx2"/>
                </a:solidFill>
              </a:rPr>
              <a:t>Ligase Reaction or ligation</a:t>
            </a:r>
            <a:r>
              <a:rPr lang="en-US" altLang="en-US" dirty="0"/>
              <a:t>: There is an enzyme called Ligase, that causes </a:t>
            </a:r>
            <a:r>
              <a:rPr lang="en-US" altLang="en-US" b="1" dirty="0">
                <a:solidFill>
                  <a:srgbClr val="FF0000"/>
                </a:solidFill>
              </a:rPr>
              <a:t>concatenation of two sequences in a unique strand.)</a:t>
            </a:r>
          </a:p>
          <a:p>
            <a:pPr lvl="1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4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Step1.Random Path Generation</a:t>
            </a:r>
            <a:br>
              <a:rPr lang="en-US" altLang="en-US" sz="2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None/>
            </a:pPr>
            <a:r>
              <a:rPr lang="en-US" altLang="en-US" sz="2800" dirty="0"/>
              <a:t>			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en-US" dirty="0"/>
              <a:t>By executing these 3 </a:t>
            </a:r>
            <a:r>
              <a:rPr lang="en-US" altLang="en-US" dirty="0" err="1"/>
              <a:t>operations,we</a:t>
            </a:r>
            <a:r>
              <a:rPr lang="en-US" altLang="en-US" dirty="0"/>
              <a:t> get many random paths for the following reasons: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en-US" dirty="0"/>
              <a:t>Consider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u</a:t>
            </a:r>
            <a:r>
              <a:rPr lang="en-US" altLang="en-US" dirty="0" err="1"/>
              <a:t>,S</a:t>
            </a:r>
            <a:r>
              <a:rPr lang="en-US" altLang="en-US" baseline="-25000" dirty="0" err="1"/>
              <a:t>v</a:t>
            </a:r>
            <a:r>
              <a:rPr lang="en-US" altLang="en-US" dirty="0" err="1"/>
              <a:t>,S</a:t>
            </a:r>
            <a:r>
              <a:rPr lang="en-US" altLang="en-US" baseline="-25000" dirty="0" err="1"/>
              <a:t>w</a:t>
            </a:r>
            <a:r>
              <a:rPr lang="en-US" altLang="en-US" dirty="0" err="1"/>
              <a:t>,S</a:t>
            </a:r>
            <a:r>
              <a:rPr lang="en-US" altLang="en-US" baseline="-25000" dirty="0" err="1"/>
              <a:t>uv</a:t>
            </a:r>
            <a:r>
              <a:rPr lang="en-US" altLang="en-US" dirty="0" err="1"/>
              <a:t>,S</a:t>
            </a:r>
            <a:r>
              <a:rPr lang="en-US" altLang="en-US" baseline="-25000" dirty="0" err="1"/>
              <a:t>vw</a:t>
            </a:r>
            <a:r>
              <a:rPr lang="en-US" altLang="en-US" dirty="0"/>
              <a:t> for </a:t>
            </a:r>
            <a:r>
              <a:rPr lang="en-US" altLang="en-US" dirty="0" err="1"/>
              <a:t>u,v,w</a:t>
            </a:r>
            <a:r>
              <a:rPr lang="en-US" altLang="en-US" dirty="0"/>
              <a:t> distinct vertices.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en-US" dirty="0"/>
              <a:t>10 base suffix of one S</a:t>
            </a:r>
            <a:r>
              <a:rPr lang="en-US" altLang="en-US" baseline="-25000" dirty="0"/>
              <a:t>u</a:t>
            </a:r>
            <a:r>
              <a:rPr lang="en-US" altLang="en-US" dirty="0"/>
              <a:t> sequence will bind to the 10 base prefix of one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uv</a:t>
            </a:r>
            <a:r>
              <a:rPr lang="en-US" altLang="en-US" dirty="0"/>
              <a:t> sequence.	(one is complement of the other.)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en-US" dirty="0"/>
              <a:t>At the same time 10-base suffix of same sequence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uv</a:t>
            </a:r>
            <a:r>
              <a:rPr lang="en-US" altLang="en-US" dirty="0"/>
              <a:t> binds to the 10-base prefix of one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v</a:t>
            </a:r>
            <a:r>
              <a:rPr lang="en-US" altLang="en-US" baseline="-25000" dirty="0"/>
              <a:t> </a:t>
            </a:r>
            <a:r>
              <a:rPr lang="en-US" altLang="en-US" dirty="0"/>
              <a:t>sequence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en-US" dirty="0" err="1"/>
              <a:t>S</a:t>
            </a:r>
            <a:r>
              <a:rPr lang="en-US" altLang="en-US" baseline="-25000" dirty="0" err="1"/>
              <a:t>v</a:t>
            </a:r>
            <a:r>
              <a:rPr lang="en-US" altLang="en-US" dirty="0"/>
              <a:t> 10-base suffix binds to the 10-base prefix of one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vw</a:t>
            </a:r>
            <a:r>
              <a:rPr lang="en-US" altLang="en-US" dirty="0"/>
              <a:t> sequence.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en-US" dirty="0"/>
              <a:t>The final double strand thus obtained encodes (</a:t>
            </a:r>
            <a:r>
              <a:rPr lang="en-US" altLang="en-US" dirty="0" err="1"/>
              <a:t>u,v,w</a:t>
            </a:r>
            <a:r>
              <a:rPr lang="en-US" altLang="en-US" dirty="0"/>
              <a:t>) in 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8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b="1" dirty="0"/>
              <a:t>Step 2</a:t>
            </a:r>
            <a:br>
              <a:rPr lang="en-US" altLang="en-US" sz="2800" b="1" dirty="0"/>
            </a:br>
            <a:r>
              <a:rPr lang="en-US" altLang="en-US" sz="2800" b="1" dirty="0"/>
              <a:t>“keep only those that start at s and end at t.”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08048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en-US" dirty="0"/>
              <a:t>Product of step 1 was amplified by PCR </a:t>
            </a:r>
            <a:r>
              <a:rPr lang="en-US" altLang="en-US" b="1" dirty="0"/>
              <a:t>(Polymerase Chain Reaction</a:t>
            </a:r>
            <a:r>
              <a:rPr lang="en-US" altLang="en-US" dirty="0" smtClean="0"/>
              <a:t>) using </a:t>
            </a:r>
            <a:r>
              <a:rPr lang="en-US" altLang="en-US" dirty="0"/>
              <a:t>primers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s</a:t>
            </a:r>
            <a:r>
              <a:rPr lang="en-US" altLang="en-US" dirty="0"/>
              <a:t> and S</a:t>
            </a:r>
            <a:r>
              <a:rPr lang="en-US" altLang="en-US" baseline="-25000" dirty="0"/>
              <a:t>t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By this, only those molecules encoding paths that begin with vertex s and end with vertex t were amplified.</a:t>
            </a:r>
          </a:p>
          <a:p>
            <a:pPr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21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Polymerase Chain Reaction - PCR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b="1" dirty="0"/>
              <a:t>PCR amplifies </a:t>
            </a:r>
            <a:r>
              <a:rPr lang="en-US" b="1" dirty="0" smtClean="0"/>
              <a:t>DNA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Makes </a:t>
            </a:r>
            <a:r>
              <a:rPr lang="en-US" dirty="0" smtClean="0"/>
              <a:t> </a:t>
            </a:r>
            <a:r>
              <a:rPr lang="en-US" dirty="0"/>
              <a:t>lots of copies of a few copies of DNA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Can copy different lengths of DNA, doesn’t have to copy the whole length of a DNA molecule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One gene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Several genes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Lots of </a:t>
            </a:r>
            <a:r>
              <a:rPr lang="en-US" dirty="0" smtClean="0"/>
              <a:t>genes</a:t>
            </a:r>
          </a:p>
          <a:p>
            <a:pPr lvl="2">
              <a:buFont typeface="Arial" pitchFamily="34" charset="0"/>
              <a:buChar char="•"/>
              <a:defRPr/>
            </a:pP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Bind </a:t>
            </a:r>
            <a:r>
              <a:rPr lang="en-US" dirty="0"/>
              <a:t>each primer to its appropriate strand</a:t>
            </a:r>
          </a:p>
          <a:p>
            <a:pPr lvl="3">
              <a:buFont typeface="Arial" pitchFamily="34" charset="0"/>
              <a:buChar char="–"/>
              <a:defRPr/>
            </a:pPr>
            <a:endParaRPr lang="en-US" dirty="0"/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One </a:t>
            </a:r>
            <a:r>
              <a:rPr lang="en-US" dirty="0"/>
              <a:t>primer binds to the 5’ end of one of the DNA strands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The other primer binds to the 3’ end of the anti-parallel DNA strand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Select </a:t>
            </a:r>
            <a:r>
              <a:rPr lang="en-US" dirty="0"/>
              <a:t>the region of DNA you want amplified</a:t>
            </a:r>
          </a:p>
          <a:p>
            <a:pPr marL="365760" lvl="1" indent="0">
              <a:buNone/>
              <a:defRPr/>
            </a:pPr>
            <a:endParaRPr lang="en-US" dirty="0"/>
          </a:p>
          <a:p>
            <a:pPr lvl="3">
              <a:buFont typeface="Arial" pitchFamily="34" charset="0"/>
              <a:buChar char="–"/>
              <a:defRPr/>
            </a:pPr>
            <a:endParaRPr lang="en-US" dirty="0"/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Copy each strand</a:t>
            </a:r>
          </a:p>
          <a:p>
            <a:pPr lvl="2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35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2493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 Step 3 </a:t>
            </a:r>
            <a:br>
              <a:rPr lang="en-US" altLang="en-US" sz="2800" dirty="0"/>
            </a:br>
            <a:r>
              <a:rPr lang="en-US" altLang="en-US" sz="2800" dirty="0"/>
              <a:t>“keep only those that visit exactly n vertices”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8048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en-US" dirty="0"/>
              <a:t>Product of step 2 is run on agarose gel and the </a:t>
            </a:r>
            <a:r>
              <a:rPr lang="en-US" altLang="en-US" b="1" dirty="0"/>
              <a:t>140bp </a:t>
            </a:r>
            <a:r>
              <a:rPr lang="en-US" altLang="en-US" dirty="0"/>
              <a:t>(since 7 vertices) band was </a:t>
            </a:r>
            <a:r>
              <a:rPr lang="en-US" altLang="en-US" dirty="0" smtClean="0"/>
              <a:t> kept.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algn="just">
              <a:buFont typeface="Courier New" pitchFamily="49" charset="0"/>
              <a:buChar char="o"/>
            </a:pPr>
            <a:r>
              <a:rPr lang="en-US" altLang="en-US" dirty="0" smtClean="0"/>
              <a:t> </a:t>
            </a:r>
            <a:r>
              <a:rPr lang="en-US" b="1" dirty="0" smtClean="0"/>
              <a:t> </a:t>
            </a:r>
            <a:r>
              <a:rPr lang="en-US" b="1" dirty="0" err="1"/>
              <a:t>Agarose</a:t>
            </a:r>
            <a:r>
              <a:rPr lang="en-US" b="1" dirty="0"/>
              <a:t> gel electrophoresis</a:t>
            </a:r>
            <a:r>
              <a:rPr lang="en-US" dirty="0"/>
              <a:t> </a:t>
            </a:r>
            <a:r>
              <a:rPr lang="en-US" dirty="0" smtClean="0"/>
              <a:t>method is used in step3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5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Gel Electrophoresis of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Gel electrophoresis detects the </a:t>
            </a:r>
            <a:r>
              <a:rPr lang="en-US" u="sng" dirty="0"/>
              <a:t>presence</a:t>
            </a:r>
            <a:r>
              <a:rPr lang="en-US" dirty="0"/>
              <a:t> of DNA in a sample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Gel electrophoresis detects the </a:t>
            </a:r>
            <a:r>
              <a:rPr lang="en-US" u="sng" dirty="0"/>
              <a:t>number of nucleotides</a:t>
            </a:r>
            <a:r>
              <a:rPr lang="en-US" dirty="0"/>
              <a:t> in a fragment of DNA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e.g., the number of nucleotides in a DNA region which was amplified by PCR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Is a rough estimate, is not exact, need more sophisticated sequencing techniques to get an exact number of </a:t>
            </a:r>
            <a:r>
              <a:rPr lang="en-US" dirty="0" smtClean="0"/>
              <a:t>nucleotides</a:t>
            </a:r>
          </a:p>
          <a:p>
            <a:pPr marL="365760" lvl="1" indent="0"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08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/>
              <a:t>Gel Electrophoresis of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7467600" cy="4873752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A sample which contains fragments of DNA is forced by an </a:t>
            </a:r>
            <a:r>
              <a:rPr lang="en-US" u="sng" dirty="0"/>
              <a:t>electrical current </a:t>
            </a:r>
            <a:r>
              <a:rPr lang="en-US" dirty="0"/>
              <a:t>through a firm </a:t>
            </a:r>
            <a:r>
              <a:rPr lang="en-US" u="sng" dirty="0"/>
              <a:t>gel </a:t>
            </a:r>
            <a:r>
              <a:rPr lang="en-US" dirty="0"/>
              <a:t>which is really a sieve with small holes of a fixed size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Phosphate group in DNA is negatively charged so it is moved towards a positive electrode by the current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Longer fragments have more nucleotides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So have a larger molecular weight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So are bigger in size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/>
              <a:t>So aren’t able to pass through the small holes in the gel and get hung up at the beginning of the gel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Shorter fragments are able to pass through and move farther along the gel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Fragments of intermediate length travel to about the middle of the </a:t>
            </a:r>
            <a:r>
              <a:rPr lang="en-US" dirty="0" smtClean="0"/>
              <a:t>gel.</a:t>
            </a: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The number of nucleotides are then estimated by comparing it to a known sample of DNA fragments which is run through the gel at the same time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1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Gel Electrophoresis of DNA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14" descr="f03-01B-P17555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4639" y="1506054"/>
            <a:ext cx="4098387" cy="484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485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01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dirty="0"/>
              <a:t>Step 3 </a:t>
            </a:r>
            <a:br>
              <a:rPr lang="en-US" altLang="en-US" sz="2800" dirty="0"/>
            </a:br>
            <a:r>
              <a:rPr lang="en-US" altLang="en-US" sz="2800" dirty="0"/>
              <a:t>“keep only those that visit exactly n vertices”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DNA is negatively charged.</a:t>
            </a:r>
          </a:p>
          <a:p>
            <a:r>
              <a:rPr lang="en-US" altLang="en-US" dirty="0"/>
              <a:t>Place DNA in a gel matrix at the negative end.  (Gel Electrophoresis)</a:t>
            </a:r>
          </a:p>
          <a:p>
            <a:r>
              <a:rPr lang="en-US" altLang="en-US" dirty="0"/>
              <a:t>Longer strands will not go as far as the shorter strands.</a:t>
            </a:r>
          </a:p>
          <a:p>
            <a:r>
              <a:rPr lang="en-US" altLang="en-US" dirty="0"/>
              <a:t>In our example we want DNA that is 7 </a:t>
            </a:r>
            <a:r>
              <a:rPr lang="en-US" altLang="en-US" dirty="0" err="1"/>
              <a:t>vertice</a:t>
            </a:r>
            <a:r>
              <a:rPr lang="en-US" altLang="en-US" dirty="0"/>
              <a:t> times 20 base pairs, or 140 base pairs long.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0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DNA COMPUTING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DNA computing</a:t>
            </a:r>
            <a:r>
              <a:rPr lang="en-US" dirty="0"/>
              <a:t> is a </a:t>
            </a:r>
            <a:r>
              <a:rPr lang="en-US" dirty="0" smtClean="0"/>
              <a:t>branch of</a:t>
            </a:r>
            <a:r>
              <a:rPr lang="en-US" dirty="0"/>
              <a:t> </a:t>
            </a:r>
            <a:r>
              <a:rPr lang="en-US" b="1" dirty="0"/>
              <a:t>computing</a:t>
            </a:r>
            <a:r>
              <a:rPr lang="en-US" dirty="0"/>
              <a:t> which </a:t>
            </a:r>
            <a:r>
              <a:rPr lang="en-US" dirty="0" smtClean="0"/>
              <a:t>uses </a:t>
            </a:r>
            <a:r>
              <a:rPr lang="en-US" b="1" dirty="0" smtClean="0"/>
              <a:t>DNA</a:t>
            </a:r>
            <a:r>
              <a:rPr lang="en-US" dirty="0"/>
              <a:t>, biochemistry, and molecular biology hardware, instead of the </a:t>
            </a:r>
            <a:r>
              <a:rPr lang="en-US" dirty="0" smtClean="0"/>
              <a:t>traditional </a:t>
            </a:r>
            <a:r>
              <a:rPr lang="en-US" dirty="0"/>
              <a:t>silicon-based </a:t>
            </a:r>
            <a:r>
              <a:rPr lang="en-US" b="1" dirty="0" smtClean="0"/>
              <a:t>computer </a:t>
            </a:r>
            <a:r>
              <a:rPr lang="en-US" dirty="0" smtClean="0"/>
              <a:t>technologies.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This field was initially developed by </a:t>
            </a:r>
            <a:r>
              <a:rPr lang="en-US" dirty="0" smtClean="0"/>
              <a:t>Leonard </a:t>
            </a:r>
            <a:r>
              <a:rPr lang="en-US" dirty="0" err="1"/>
              <a:t>Adleman</a:t>
            </a:r>
            <a:r>
              <a:rPr lang="en-US" dirty="0"/>
              <a:t> of the University of Southern California, in </a:t>
            </a:r>
            <a:r>
              <a:rPr lang="en-US" dirty="0" smtClean="0"/>
              <a:t>1994.</a:t>
            </a:r>
          </a:p>
          <a:p>
            <a:pPr marL="0" indent="0" algn="just">
              <a:buNone/>
            </a:pPr>
            <a:r>
              <a:rPr lang="en-US" baseline="30000" dirty="0" smtClean="0"/>
              <a:t> </a:t>
            </a:r>
          </a:p>
          <a:p>
            <a:pPr algn="just"/>
            <a:r>
              <a:rPr lang="en-US" dirty="0" err="1" smtClean="0"/>
              <a:t>Adleman</a:t>
            </a:r>
            <a:r>
              <a:rPr lang="en-US" dirty="0" smtClean="0"/>
              <a:t> </a:t>
            </a:r>
            <a:r>
              <a:rPr lang="en-US" dirty="0"/>
              <a:t>demonstrated a proof-of-concept use of DNA as a form of computation which solved </a:t>
            </a:r>
            <a:r>
              <a:rPr lang="en-US" dirty="0" smtClean="0"/>
              <a:t>the Hamiltonian </a:t>
            </a:r>
            <a:r>
              <a:rPr lang="en-US" dirty="0"/>
              <a:t>path </a:t>
            </a:r>
            <a:r>
              <a:rPr lang="en-US" dirty="0" smtClean="0"/>
              <a:t>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0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2800" b="1" dirty="0"/>
              <a:t>Step 4</a:t>
            </a:r>
            <a:br>
              <a:rPr lang="en-US" altLang="en-US" sz="2800" b="1" dirty="0"/>
            </a:br>
            <a:r>
              <a:rPr lang="en-US" altLang="en-US" sz="2800" b="1" dirty="0"/>
              <a:t>“keep only those that visit each vertex at least once”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dirty="0"/>
              <a:t>From the double stranded DNA product of step3, generate single stranded DNA.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Incubate the single stranded DNA with S</a:t>
            </a:r>
            <a:r>
              <a:rPr lang="en-US" altLang="en-US" baseline="-25000" dirty="0"/>
              <a:t>2</a:t>
            </a:r>
            <a:r>
              <a:rPr lang="en-US" altLang="en-US" dirty="0"/>
              <a:t> conjugated to the magnetic beads.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Only single stranded DNA molecules that contained the sequence S</a:t>
            </a:r>
            <a:r>
              <a:rPr lang="en-US" altLang="en-US" baseline="-25000" dirty="0"/>
              <a:t>2</a:t>
            </a:r>
            <a:r>
              <a:rPr lang="en-US" altLang="en-US" dirty="0"/>
              <a:t> annealed to the bound S</a:t>
            </a:r>
            <a:r>
              <a:rPr lang="en-US" altLang="en-US" baseline="-25000" dirty="0"/>
              <a:t>2</a:t>
            </a:r>
            <a:r>
              <a:rPr lang="en-US" altLang="en-US" dirty="0"/>
              <a:t> and were retained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Process is repeated successively with S</a:t>
            </a:r>
            <a:r>
              <a:rPr lang="en-US" altLang="en-US" baseline="-25000" dirty="0"/>
              <a:t>4</a:t>
            </a:r>
            <a:r>
              <a:rPr lang="en-US" altLang="en-US" dirty="0"/>
              <a:t>,S</a:t>
            </a:r>
            <a:r>
              <a:rPr lang="en-US" altLang="en-US" baseline="-25000" dirty="0"/>
              <a:t>6</a:t>
            </a:r>
            <a:r>
              <a:rPr lang="en-US" altLang="en-US" dirty="0"/>
              <a:t>,S</a:t>
            </a:r>
            <a:r>
              <a:rPr lang="en-US" altLang="en-US" baseline="-25000" dirty="0"/>
              <a:t>3</a:t>
            </a:r>
            <a:r>
              <a:rPr lang="en-US" altLang="en-US" dirty="0"/>
              <a:t>,S</a:t>
            </a:r>
            <a:r>
              <a:rPr lang="en-US" altLang="en-US" baseline="-25000" dirty="0"/>
              <a:t>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39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5:Obtaining 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Conduct a “graduated PCR” using a series of PCR amplifications.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Use primers for the start, s and the n</a:t>
            </a:r>
            <a:r>
              <a:rPr lang="en-US" altLang="en-US" baseline="30000" dirty="0"/>
              <a:t>th</a:t>
            </a:r>
            <a:r>
              <a:rPr lang="en-US" altLang="en-US" dirty="0"/>
              <a:t> item in the path.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So to find where vertex 4 lies in the path you would conduct a PCR using the primers from vertex s and vertex 4.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You would get a length of 60 base pairs.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60 / 20 nucleotides in the path = 3</a:t>
            </a:r>
            <a:r>
              <a:rPr lang="en-US" altLang="en-US" baseline="30000" dirty="0"/>
              <a:t>rd</a:t>
            </a:r>
            <a:r>
              <a:rPr lang="en-US" altLang="en-US" dirty="0"/>
              <a:t> vertex.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93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 of HDPP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1. Generate random paths through graph G. </a:t>
            </a:r>
            <a:r>
              <a:rPr lang="en-US" altLang="en-US" b="1" dirty="0"/>
              <a:t>(Annealing and Ligation)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2. Select paths that begin with V</a:t>
            </a:r>
            <a:r>
              <a:rPr lang="en-US" altLang="en-US" baseline="-25000" dirty="0"/>
              <a:t>in</a:t>
            </a:r>
            <a:r>
              <a:rPr lang="en-US" altLang="en-US" dirty="0"/>
              <a:t> and terminate with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out</a:t>
            </a:r>
            <a:r>
              <a:rPr lang="en-US" altLang="en-US" dirty="0"/>
              <a:t>. </a:t>
            </a:r>
            <a:r>
              <a:rPr lang="en-US" altLang="en-US" b="1" dirty="0"/>
              <a:t>(PCR with selected primers</a:t>
            </a:r>
            <a:r>
              <a:rPr lang="en-US" altLang="en-US" b="1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dirty="0"/>
              <a:t> 3. From step 2, select those paths with exactly n vertices. </a:t>
            </a:r>
            <a:r>
              <a:rPr lang="en-US" altLang="en-US" b="1" dirty="0"/>
              <a:t>(Gel purification)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4. From step 3, select those paths that contain every vertex. </a:t>
            </a:r>
            <a:r>
              <a:rPr lang="en-US" altLang="en-US" b="1" dirty="0"/>
              <a:t>(Magnetic bead purification</a:t>
            </a:r>
            <a:r>
              <a:rPr lang="en-US" altLang="en-US" b="1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dirty="0"/>
              <a:t> 5. If any paths exist from step 4, then there exists a Hamiltonian path. </a:t>
            </a:r>
            <a:r>
              <a:rPr lang="en-US" altLang="en-US" b="1" dirty="0"/>
              <a:t>(PCR)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6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7467600" cy="4873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5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</a:rPr>
              <a:t> DNA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COMPUTING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781358427"/>
              </p:ext>
            </p:extLst>
          </p:nvPr>
        </p:nvGraphicFramePr>
        <p:xfrm>
          <a:off x="533400" y="1828800"/>
          <a:ext cx="1828800" cy="1600200"/>
        </p:xfrm>
        <a:graphic>
          <a:graphicData uri="http://schemas.openxmlformats.org/presentationml/2006/ole">
            <p:oleObj spid="_x0000_s1198" name="Image" r:id="rId3" imgW="3164137" imgH="3164137" progId="">
              <p:embed/>
            </p:oleObj>
          </a:graphicData>
        </a:graphic>
      </p:graphicFrame>
      <p:pic>
        <p:nvPicPr>
          <p:cNvPr id="5" name="Picture 6" descr="D:\수용\My Documents\fig3-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" y="3921931"/>
            <a:ext cx="22098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7216590"/>
              </p:ext>
            </p:extLst>
          </p:nvPr>
        </p:nvGraphicFramePr>
        <p:xfrm>
          <a:off x="5867400" y="1676400"/>
          <a:ext cx="1325563" cy="1968500"/>
        </p:xfrm>
        <a:graphic>
          <a:graphicData uri="http://schemas.openxmlformats.org/presentationml/2006/ole">
            <p:oleObj spid="_x0000_s1199" name="Image" r:id="rId5" imgW="2198376" imgH="3265796" progId="">
              <p:embed/>
            </p:oleObj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462" y="4119823"/>
            <a:ext cx="1762125" cy="181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05462" y="6248400"/>
            <a:ext cx="216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ATGCTCGAAGCT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011001101010001</a:t>
            </a:r>
            <a:endParaRPr lang="en-US" altLang="ko-KR" dirty="0"/>
          </a:p>
        </p:txBody>
      </p:sp>
      <p:sp>
        <p:nvSpPr>
          <p:cNvPr id="10" name="Down Arrow 9"/>
          <p:cNvSpPr/>
          <p:nvPr/>
        </p:nvSpPr>
        <p:spPr>
          <a:xfrm>
            <a:off x="1295400" y="35052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486524" y="3646226"/>
            <a:ext cx="295276" cy="473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486524" y="5937250"/>
            <a:ext cx="295276" cy="311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293694" y="5844917"/>
            <a:ext cx="304800" cy="495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8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Hamiltonian path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/>
              <a:t>Hamiltonian</a:t>
            </a:r>
            <a:r>
              <a:rPr lang="en-US" sz="2800" dirty="0"/>
              <a:t> path </a:t>
            </a:r>
            <a:r>
              <a:rPr lang="en-US" sz="2800" dirty="0" smtClean="0"/>
              <a:t> </a:t>
            </a:r>
            <a:r>
              <a:rPr lang="en-US" sz="2800" dirty="0"/>
              <a:t>is a path in an undirected or directed </a:t>
            </a:r>
            <a:r>
              <a:rPr lang="en-US" sz="2800" b="1" dirty="0"/>
              <a:t>graph</a:t>
            </a:r>
            <a:r>
              <a:rPr lang="en-US" sz="2800" dirty="0"/>
              <a:t> that </a:t>
            </a:r>
            <a:r>
              <a:rPr lang="en-US" sz="2800" b="1" dirty="0">
                <a:solidFill>
                  <a:srgbClr val="FF0000"/>
                </a:solidFill>
              </a:rPr>
              <a:t>visits each vertex exactly </a:t>
            </a:r>
            <a:r>
              <a:rPr lang="en-US" sz="2800" b="1" dirty="0" smtClean="0">
                <a:solidFill>
                  <a:srgbClr val="FF0000"/>
                </a:solidFill>
              </a:rPr>
              <a:t>once.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2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Adleman’s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solution of the Hamiltonian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Path Problem(HPP).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81200"/>
            <a:ext cx="83058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800" b="1" dirty="0"/>
              <a:t>1.</a:t>
            </a:r>
            <a:r>
              <a:rPr lang="en-US" altLang="en-US" sz="2800" dirty="0"/>
              <a:t>Generate Random paths</a:t>
            </a:r>
          </a:p>
          <a:p>
            <a:pPr>
              <a:buNone/>
            </a:pPr>
            <a:r>
              <a:rPr lang="en-US" altLang="en-US" sz="2800" b="1" dirty="0"/>
              <a:t>2.</a:t>
            </a:r>
            <a:r>
              <a:rPr lang="en-US" altLang="en-US" sz="2800" dirty="0"/>
              <a:t>From all paths created in step 1, keep only those that start at s and end at t.</a:t>
            </a:r>
          </a:p>
          <a:p>
            <a:pPr>
              <a:buNone/>
            </a:pPr>
            <a:r>
              <a:rPr lang="en-US" altLang="en-US" sz="2800" b="1" dirty="0"/>
              <a:t>3</a:t>
            </a:r>
            <a:r>
              <a:rPr lang="en-US" altLang="en-US" sz="2800" dirty="0"/>
              <a:t>.From all remaining paths, keep only those that visit exactly n vertices.</a:t>
            </a:r>
          </a:p>
          <a:p>
            <a:pPr>
              <a:buNone/>
            </a:pPr>
            <a:r>
              <a:rPr lang="en-US" altLang="en-US" sz="2800" b="1" dirty="0"/>
              <a:t>4.</a:t>
            </a:r>
            <a:r>
              <a:rPr lang="en-US" altLang="en-US" sz="2800" dirty="0"/>
              <a:t>From all remaining paths, keep only those that visit each vertex at least once.</a:t>
            </a:r>
          </a:p>
          <a:p>
            <a:pPr>
              <a:buNone/>
            </a:pPr>
            <a:r>
              <a:rPr lang="en-US" altLang="en-US" sz="2800" b="1" dirty="0"/>
              <a:t>5.</a:t>
            </a:r>
            <a:r>
              <a:rPr lang="en-US" altLang="en-US" sz="2800" dirty="0"/>
              <a:t>if any path remains, return “yes</a:t>
            </a:r>
            <a:r>
              <a:rPr lang="en-US" altLang="en-US" sz="2800" dirty="0" smtClean="0"/>
              <a:t>”; otherwise</a:t>
            </a:r>
            <a:r>
              <a:rPr lang="en-US" altLang="en-US" sz="2800" dirty="0"/>
              <a:t>, return “no”.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0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 Step 1.Random Path Generation.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Assumptions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Random single stranded DNA sequences with 20 nucleotides are available.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Generation of 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number of copies of short DNA strands is easy to do.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Vertex representation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Each vertex v in the graph is associated with a random 20-mer sequence of DNA denoted by </a:t>
            </a:r>
            <a:r>
              <a:rPr lang="en-US" altLang="en-US" sz="2400" dirty="0" err="1"/>
              <a:t>S</a:t>
            </a:r>
            <a:r>
              <a:rPr lang="en-US" altLang="en-US" sz="2400" baseline="-25000" dirty="0" err="1"/>
              <a:t>v</a:t>
            </a:r>
            <a:r>
              <a:rPr lang="en-US" altLang="en-US" sz="2400" baseline="-25000" dirty="0"/>
              <a:t>.</a:t>
            </a:r>
            <a:r>
              <a:rPr lang="en-US" altLang="en-US" sz="2400" dirty="0"/>
              <a:t>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For each such sequence obtain its complement </a:t>
            </a:r>
            <a:r>
              <a:rPr lang="en-US" altLang="en-US" sz="2400" dirty="0" err="1"/>
              <a:t>S</a:t>
            </a:r>
            <a:r>
              <a:rPr lang="en-US" altLang="en-US" sz="2400" baseline="-25000" dirty="0" err="1"/>
              <a:t>v</a:t>
            </a:r>
            <a:r>
              <a:rPr lang="en-US" altLang="en-US" sz="2400" baseline="-25000" dirty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Generate many copies of each </a:t>
            </a:r>
            <a:r>
              <a:rPr lang="en-US" altLang="en-US" sz="2400" dirty="0" err="1"/>
              <a:t>S</a:t>
            </a:r>
            <a:r>
              <a:rPr lang="en-US" altLang="en-US" sz="2400" baseline="-25000" dirty="0" err="1"/>
              <a:t>v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sequence in test tube T</a:t>
            </a:r>
            <a:r>
              <a:rPr lang="en-US" altLang="en-US" sz="2400" baseline="-25000" dirty="0"/>
              <a:t>1.</a:t>
            </a:r>
            <a:endParaRPr lang="en-US" altLang="en-US" sz="2400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800" dirty="0"/>
              <a:t>	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alt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71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en-US" dirty="0"/>
              <a:t> 	  </a:t>
            </a:r>
            <a:r>
              <a:rPr lang="en-US" altLang="en-US" i="1" dirty="0"/>
              <a:t>For example, the sequences chosen to represent vertices 2,4 and 5 are  </a:t>
            </a:r>
            <a:r>
              <a:rPr lang="en-US" altLang="en-US" i="1" dirty="0" smtClean="0"/>
              <a:t>   </a:t>
            </a:r>
            <a:r>
              <a:rPr lang="en-US" altLang="en-US" i="1" dirty="0"/>
              <a:t>the  following:</a:t>
            </a:r>
          </a:p>
          <a:p>
            <a:pPr>
              <a:buNone/>
            </a:pPr>
            <a:endParaRPr lang="en-US" altLang="en-US" i="1" dirty="0"/>
          </a:p>
          <a:p>
            <a:pPr>
              <a:buNone/>
            </a:pPr>
            <a:r>
              <a:rPr lang="en-US" altLang="en-US" sz="2800" dirty="0"/>
              <a:t>		</a:t>
            </a:r>
          </a:p>
          <a:p>
            <a:pPr>
              <a:buNone/>
            </a:pPr>
            <a:r>
              <a:rPr lang="en-US" altLang="en-US" sz="2800" dirty="0"/>
              <a:t>		S</a:t>
            </a:r>
            <a:r>
              <a:rPr lang="en-US" altLang="en-US" sz="2800" baseline="-25000" dirty="0"/>
              <a:t>2   </a:t>
            </a:r>
            <a:r>
              <a:rPr lang="en-US" altLang="en-US" sz="2800" dirty="0"/>
              <a:t> =   </a:t>
            </a:r>
            <a:r>
              <a:rPr lang="en-US" altLang="en-US" sz="2800" b="1" dirty="0">
                <a:solidFill>
                  <a:schemeClr val="folHlink"/>
                </a:solidFill>
                <a:latin typeface="Courier New" pitchFamily="49" charset="0"/>
              </a:rPr>
              <a:t>GTCACACTTC</a:t>
            </a:r>
            <a:r>
              <a:rPr lang="en-US" altLang="en-US" sz="2800" b="1" dirty="0">
                <a:solidFill>
                  <a:srgbClr val="009900"/>
                </a:solidFill>
                <a:latin typeface="Courier New" pitchFamily="49" charset="0"/>
              </a:rPr>
              <a:t>GGACTGACCT</a:t>
            </a:r>
          </a:p>
          <a:p>
            <a:pPr>
              <a:buNone/>
            </a:pPr>
            <a:r>
              <a:rPr lang="en-US" altLang="en-US" sz="2800" dirty="0">
                <a:latin typeface="Courier New" pitchFamily="49" charset="0"/>
              </a:rPr>
              <a:t>		</a:t>
            </a:r>
            <a:r>
              <a:rPr lang="en-US" altLang="en-US" sz="2800" b="1" dirty="0">
                <a:latin typeface="Courier New" pitchFamily="49" charset="0"/>
              </a:rPr>
              <a:t>S</a:t>
            </a:r>
            <a:r>
              <a:rPr lang="en-US" altLang="en-US" sz="2800" b="1" baseline="-25000" dirty="0">
                <a:latin typeface="Courier New" pitchFamily="49" charset="0"/>
              </a:rPr>
              <a:t>4</a:t>
            </a:r>
            <a:r>
              <a:rPr lang="en-US" altLang="en-US" sz="2800" dirty="0">
                <a:latin typeface="Courier New" pitchFamily="49" charset="0"/>
              </a:rPr>
              <a:t> = </a:t>
            </a:r>
            <a:r>
              <a:rPr lang="en-US" altLang="en-US" sz="2800" b="1" dirty="0">
                <a:solidFill>
                  <a:schemeClr val="folHlink"/>
                </a:solidFill>
                <a:latin typeface="Courier New" pitchFamily="49" charset="0"/>
              </a:rPr>
              <a:t>TGTGCTATGG</a:t>
            </a:r>
            <a:r>
              <a:rPr lang="en-US" altLang="en-US" sz="2800" b="1" dirty="0">
                <a:solidFill>
                  <a:srgbClr val="009900"/>
                </a:solidFill>
                <a:latin typeface="Courier New" pitchFamily="49" charset="0"/>
              </a:rPr>
              <a:t>GAACTCAGCG</a:t>
            </a:r>
          </a:p>
          <a:p>
            <a:pPr>
              <a:buNone/>
            </a:pPr>
            <a:r>
              <a:rPr lang="en-US" altLang="en-US" sz="2800" dirty="0">
                <a:latin typeface="Courier New" pitchFamily="49" charset="0"/>
              </a:rPr>
              <a:t>		</a:t>
            </a:r>
            <a:r>
              <a:rPr lang="en-US" altLang="en-US" sz="2800" b="1" dirty="0">
                <a:latin typeface="Courier New" pitchFamily="49" charset="0"/>
              </a:rPr>
              <a:t>S</a:t>
            </a:r>
            <a:r>
              <a:rPr lang="en-US" altLang="en-US" sz="2800" b="1" baseline="-25000" dirty="0">
                <a:latin typeface="Courier New" pitchFamily="49" charset="0"/>
              </a:rPr>
              <a:t>5</a:t>
            </a:r>
            <a:r>
              <a:rPr lang="en-US" altLang="en-US" sz="2800" dirty="0">
                <a:latin typeface="Courier New" pitchFamily="49" charset="0"/>
              </a:rPr>
              <a:t> = </a:t>
            </a:r>
            <a:r>
              <a:rPr lang="en-US" altLang="en-US" sz="2800" b="1" dirty="0">
                <a:solidFill>
                  <a:schemeClr val="folHlink"/>
                </a:solidFill>
                <a:latin typeface="Courier New" pitchFamily="49" charset="0"/>
              </a:rPr>
              <a:t>CACGTAAGAC</a:t>
            </a:r>
            <a:r>
              <a:rPr lang="en-US" altLang="en-US" sz="2800" b="1" dirty="0">
                <a:solidFill>
                  <a:srgbClr val="009900"/>
                </a:solidFill>
                <a:latin typeface="Courier New" pitchFamily="49" charset="0"/>
              </a:rPr>
              <a:t>GGAGGAAAAA</a:t>
            </a:r>
          </a:p>
          <a:p>
            <a:pPr>
              <a:buNone/>
            </a:pPr>
            <a:endParaRPr lang="en-US" altLang="en-US" sz="2800" dirty="0">
              <a:solidFill>
                <a:srgbClr val="99FF99"/>
              </a:solidFill>
            </a:endParaRPr>
          </a:p>
          <a:p>
            <a:pPr>
              <a:buNone/>
            </a:pPr>
            <a:r>
              <a:rPr lang="en-US" altLang="en-US" i="1" dirty="0"/>
              <a:t>	The reverse complement of these sequences are:</a:t>
            </a:r>
          </a:p>
          <a:p>
            <a:pPr>
              <a:buNone/>
            </a:pPr>
            <a:r>
              <a:rPr lang="en-US" altLang="en-US" i="1" dirty="0"/>
              <a:t>		</a:t>
            </a:r>
          </a:p>
          <a:p>
            <a:pPr>
              <a:buNone/>
            </a:pPr>
            <a:r>
              <a:rPr lang="en-US" altLang="en-US" i="1" dirty="0"/>
              <a:t>		</a:t>
            </a:r>
            <a:r>
              <a:rPr lang="en-US" altLang="en-US" sz="2800" b="1" dirty="0">
                <a:latin typeface="Courier New" pitchFamily="49" charset="0"/>
              </a:rPr>
              <a:t>S</a:t>
            </a:r>
            <a:r>
              <a:rPr lang="en-US" altLang="en-US" sz="2800" b="1" baseline="-25000" dirty="0">
                <a:latin typeface="Courier New" pitchFamily="49" charset="0"/>
              </a:rPr>
              <a:t>2</a:t>
            </a:r>
            <a:r>
              <a:rPr lang="en-US" altLang="en-US" sz="2800" b="1" dirty="0">
                <a:latin typeface="Courier New" pitchFamily="49" charset="0"/>
              </a:rPr>
              <a:t> = </a:t>
            </a:r>
            <a:r>
              <a:rPr lang="en-US" altLang="en-US" sz="2800" b="1" dirty="0">
                <a:solidFill>
                  <a:schemeClr val="folHlink"/>
                </a:solidFill>
                <a:latin typeface="Courier New" pitchFamily="49" charset="0"/>
              </a:rPr>
              <a:t>AGGTCAGTCC</a:t>
            </a:r>
            <a:r>
              <a:rPr lang="en-US" altLang="en-US" sz="2800" b="1" dirty="0">
                <a:solidFill>
                  <a:srgbClr val="009900"/>
                </a:solidFill>
                <a:latin typeface="Courier New" pitchFamily="49" charset="0"/>
              </a:rPr>
              <a:t>GAAGTGTGAC</a:t>
            </a:r>
          </a:p>
          <a:p>
            <a:pPr>
              <a:buNone/>
            </a:pPr>
            <a:r>
              <a:rPr lang="en-US" altLang="en-US" sz="2800" b="1" dirty="0">
                <a:latin typeface="Courier New" pitchFamily="49" charset="0"/>
              </a:rPr>
              <a:t>		S</a:t>
            </a:r>
            <a:r>
              <a:rPr lang="en-US" altLang="en-US" sz="2800" b="1" baseline="-25000" dirty="0">
                <a:latin typeface="Courier New" pitchFamily="49" charset="0"/>
              </a:rPr>
              <a:t>4</a:t>
            </a:r>
            <a:r>
              <a:rPr lang="en-US" altLang="en-US" sz="2800" b="1" dirty="0">
                <a:latin typeface="Courier New" pitchFamily="49" charset="0"/>
              </a:rPr>
              <a:t> = </a:t>
            </a:r>
            <a:r>
              <a:rPr lang="en-US" altLang="en-US" sz="2800" b="1" dirty="0">
                <a:solidFill>
                  <a:schemeClr val="folHlink"/>
                </a:solidFill>
                <a:latin typeface="Courier New" pitchFamily="49" charset="0"/>
              </a:rPr>
              <a:t>CGCTGAGTTC</a:t>
            </a:r>
            <a:r>
              <a:rPr lang="en-US" altLang="en-US" sz="2800" b="1" dirty="0">
                <a:solidFill>
                  <a:srgbClr val="009900"/>
                </a:solidFill>
                <a:latin typeface="Courier New" pitchFamily="49" charset="0"/>
              </a:rPr>
              <a:t>CCATAGCACA</a:t>
            </a:r>
          </a:p>
          <a:p>
            <a:pPr>
              <a:buNone/>
            </a:pPr>
            <a:r>
              <a:rPr lang="en-US" altLang="en-US" sz="2800" b="1" dirty="0">
                <a:latin typeface="Courier New" pitchFamily="49" charset="0"/>
              </a:rPr>
              <a:t>		S</a:t>
            </a:r>
            <a:r>
              <a:rPr lang="en-US" altLang="en-US" sz="2800" b="1" baseline="-25000" dirty="0">
                <a:latin typeface="Courier New" pitchFamily="49" charset="0"/>
              </a:rPr>
              <a:t>5</a:t>
            </a:r>
            <a:r>
              <a:rPr lang="en-US" altLang="en-US" sz="2800" b="1" dirty="0">
                <a:latin typeface="Courier New" pitchFamily="49" charset="0"/>
              </a:rPr>
              <a:t> = </a:t>
            </a:r>
            <a:r>
              <a:rPr lang="en-US" altLang="en-US" sz="2800" b="1" dirty="0">
                <a:solidFill>
                  <a:schemeClr val="folHlink"/>
                </a:solidFill>
                <a:latin typeface="Courier New" pitchFamily="49" charset="0"/>
              </a:rPr>
              <a:t>TTTTTCCTCC</a:t>
            </a:r>
            <a:r>
              <a:rPr lang="en-US" altLang="en-US" sz="2800" b="1" dirty="0">
                <a:solidFill>
                  <a:srgbClr val="009900"/>
                </a:solidFill>
                <a:latin typeface="Courier New" pitchFamily="49" charset="0"/>
              </a:rPr>
              <a:t>GTCTTACGTG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84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Step1. Random Path Generation</a:t>
            </a:r>
            <a:r>
              <a:rPr lang="en-US" altLang="en-US" sz="2800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Edge representation</a:t>
            </a:r>
          </a:p>
          <a:p>
            <a:pPr lvl="1"/>
            <a:r>
              <a:rPr lang="en-US" altLang="en-US" sz="2400" dirty="0"/>
              <a:t>For each edge </a:t>
            </a:r>
            <a:r>
              <a:rPr lang="en-US" altLang="en-US" sz="2400" dirty="0" err="1"/>
              <a:t>u</a:t>
            </a:r>
            <a:r>
              <a:rPr lang="en-US" altLang="en-US" sz="2400" dirty="0" err="1">
                <a:sym typeface="Wingdings" pitchFamily="2" charset="2"/>
              </a:rPr>
              <a:t>v</a:t>
            </a:r>
            <a:r>
              <a:rPr lang="en-US" altLang="en-US" sz="2400" dirty="0">
                <a:sym typeface="Wingdings" pitchFamily="2" charset="2"/>
              </a:rPr>
              <a:t> in the graph, 	</a:t>
            </a:r>
            <a:r>
              <a:rPr lang="en-US" altLang="en-US" sz="2400" dirty="0" err="1">
                <a:sym typeface="Wingdings" pitchFamily="2" charset="2"/>
              </a:rPr>
              <a:t>S</a:t>
            </a:r>
            <a:r>
              <a:rPr lang="en-US" altLang="en-US" sz="2400" baseline="-25000" dirty="0" err="1">
                <a:sym typeface="Wingdings" pitchFamily="2" charset="2"/>
              </a:rPr>
              <a:t>uv</a:t>
            </a:r>
            <a:r>
              <a:rPr lang="en-US" altLang="en-US" sz="2400" baseline="-25000" dirty="0">
                <a:sym typeface="Wingdings" pitchFamily="2" charset="2"/>
              </a:rPr>
              <a:t> </a:t>
            </a:r>
            <a:r>
              <a:rPr lang="en-US" altLang="en-US" sz="2400" dirty="0">
                <a:sym typeface="Wingdings" pitchFamily="2" charset="2"/>
              </a:rPr>
              <a:t>is created that is 3’ 10-mer of S</a:t>
            </a:r>
            <a:r>
              <a:rPr lang="en-US" altLang="en-US" sz="2400" baseline="-25000" dirty="0">
                <a:sym typeface="Wingdings" pitchFamily="2" charset="2"/>
              </a:rPr>
              <a:t>u </a:t>
            </a:r>
            <a:r>
              <a:rPr lang="en-US" altLang="en-US" sz="2400" dirty="0">
                <a:sym typeface="Wingdings" pitchFamily="2" charset="2"/>
              </a:rPr>
              <a:t>followed by 5’ 	10-mer of </a:t>
            </a:r>
            <a:r>
              <a:rPr lang="en-US" altLang="en-US" sz="2400" dirty="0" err="1">
                <a:sym typeface="Wingdings" pitchFamily="2" charset="2"/>
              </a:rPr>
              <a:t>S</a:t>
            </a:r>
            <a:r>
              <a:rPr lang="en-US" altLang="en-US" sz="2400" baseline="-25000" dirty="0" err="1">
                <a:sym typeface="Wingdings" pitchFamily="2" charset="2"/>
              </a:rPr>
              <a:t>v</a:t>
            </a:r>
            <a:endParaRPr lang="en-US" altLang="en-US" sz="2400" baseline="-25000" dirty="0">
              <a:sym typeface="Wingdings" pitchFamily="2" charset="2"/>
            </a:endParaRPr>
          </a:p>
          <a:p>
            <a:pPr lvl="1"/>
            <a:r>
              <a:rPr lang="en-US" altLang="en-US" sz="2400" dirty="0">
                <a:sym typeface="Wingdings" pitchFamily="2" charset="2"/>
              </a:rPr>
              <a:t>If u=s then it is all of S</a:t>
            </a:r>
            <a:r>
              <a:rPr lang="en-US" altLang="en-US" sz="2400" baseline="-25000" dirty="0">
                <a:sym typeface="Wingdings" pitchFamily="2" charset="2"/>
              </a:rPr>
              <a:t>u</a:t>
            </a:r>
            <a:r>
              <a:rPr lang="en-US" altLang="en-US" sz="2400" dirty="0">
                <a:sym typeface="Wingdings" pitchFamily="2" charset="2"/>
              </a:rPr>
              <a:t> or if v=t then it is all of </a:t>
            </a:r>
            <a:r>
              <a:rPr lang="en-US" altLang="en-US" sz="2400" dirty="0" err="1">
                <a:sym typeface="Wingdings" pitchFamily="2" charset="2"/>
              </a:rPr>
              <a:t>S</a:t>
            </a:r>
            <a:r>
              <a:rPr lang="en-US" altLang="en-US" sz="2400" baseline="-25000" dirty="0" err="1">
                <a:sym typeface="Wingdings" pitchFamily="2" charset="2"/>
              </a:rPr>
              <a:t>v</a:t>
            </a:r>
            <a:r>
              <a:rPr lang="en-US" altLang="en-US" sz="2400" baseline="-25000" dirty="0">
                <a:sym typeface="Wingdings" pitchFamily="2" charset="2"/>
              </a:rPr>
              <a:t>.</a:t>
            </a:r>
            <a:r>
              <a:rPr lang="en-US" altLang="en-US" sz="2400" dirty="0">
                <a:sym typeface="Wingdings" pitchFamily="2" charset="2"/>
              </a:rPr>
              <a:t>(</a:t>
            </a:r>
            <a:r>
              <a:rPr lang="en-US" altLang="en-US" sz="2400" dirty="0" err="1">
                <a:sym typeface="Wingdings" pitchFamily="2" charset="2"/>
              </a:rPr>
              <a:t>i.e.each</a:t>
            </a:r>
            <a:r>
              <a:rPr lang="en-US" altLang="en-US" sz="2400" dirty="0">
                <a:sym typeface="Wingdings" pitchFamily="2" charset="2"/>
              </a:rPr>
              <a:t> edge denoted by 20-mer while the edge that involves either s or t is a 30-mer.)</a:t>
            </a:r>
          </a:p>
          <a:p>
            <a:pPr lvl="1"/>
            <a:r>
              <a:rPr lang="en-US" altLang="en-US" sz="2400" dirty="0">
                <a:sym typeface="Wingdings" pitchFamily="2" charset="2"/>
              </a:rPr>
              <a:t>With this construction, </a:t>
            </a:r>
            <a:r>
              <a:rPr lang="en-US" altLang="en-US" sz="2400" dirty="0" err="1">
                <a:sym typeface="Wingdings" pitchFamily="2" charset="2"/>
              </a:rPr>
              <a:t>S</a:t>
            </a:r>
            <a:r>
              <a:rPr lang="en-US" altLang="en-US" sz="2400" baseline="-25000" dirty="0" err="1">
                <a:sym typeface="Wingdings" pitchFamily="2" charset="2"/>
              </a:rPr>
              <a:t>uv</a:t>
            </a:r>
            <a:r>
              <a:rPr lang="en-US" altLang="en-US" sz="2400" baseline="-25000" dirty="0">
                <a:sym typeface="Wingdings" pitchFamily="2" charset="2"/>
              </a:rPr>
              <a:t> </a:t>
            </a:r>
            <a:r>
              <a:rPr lang="en-US" altLang="en-US" sz="2400" dirty="0">
                <a:sym typeface="Wingdings" pitchFamily="2" charset="2"/>
              </a:rPr>
              <a:t>= </a:t>
            </a:r>
            <a:r>
              <a:rPr lang="en-US" altLang="en-US" sz="2400" dirty="0" err="1">
                <a:sym typeface="Wingdings" pitchFamily="2" charset="2"/>
              </a:rPr>
              <a:t>S</a:t>
            </a:r>
            <a:r>
              <a:rPr lang="en-US" altLang="en-US" sz="2400" baseline="-25000" dirty="0" err="1">
                <a:sym typeface="Wingdings" pitchFamily="2" charset="2"/>
              </a:rPr>
              <a:t>vu</a:t>
            </a:r>
            <a:r>
              <a:rPr lang="en-US" altLang="en-US" sz="2400" dirty="0">
                <a:sym typeface="Wingdings" pitchFamily="2" charset="2"/>
              </a:rPr>
              <a:t>. 			(Preservation of Edge Orientation.)</a:t>
            </a:r>
          </a:p>
          <a:p>
            <a:pPr lvl="1"/>
            <a:r>
              <a:rPr lang="en-US" altLang="en-US" sz="2400" dirty="0">
                <a:sym typeface="Wingdings" pitchFamily="2" charset="2"/>
              </a:rPr>
              <a:t>Generate many copies of each </a:t>
            </a:r>
            <a:r>
              <a:rPr lang="en-US" altLang="en-US" sz="2400" dirty="0" err="1">
                <a:sym typeface="Wingdings" pitchFamily="2" charset="2"/>
              </a:rPr>
              <a:t>S</a:t>
            </a:r>
            <a:r>
              <a:rPr lang="en-US" altLang="en-US" sz="2400" baseline="-25000" dirty="0" err="1">
                <a:sym typeface="Wingdings" pitchFamily="2" charset="2"/>
              </a:rPr>
              <a:t>uv</a:t>
            </a:r>
            <a:r>
              <a:rPr lang="en-US" altLang="en-US" sz="2400" dirty="0">
                <a:sym typeface="Wingdings" pitchFamily="2" charset="2"/>
              </a:rPr>
              <a:t> sequence in test tube T</a:t>
            </a:r>
            <a:r>
              <a:rPr lang="en-US" altLang="en-US" sz="2400" baseline="-25000" dirty="0">
                <a:sym typeface="Wingdings" pitchFamily="2" charset="2"/>
              </a:rPr>
              <a:t>2</a:t>
            </a:r>
            <a:endParaRPr lang="en-US" altLang="en-US" sz="2400" dirty="0">
              <a:sym typeface="Wingdings" pitchFamily="2" charset="2"/>
            </a:endParaRPr>
          </a:p>
          <a:p>
            <a:pPr>
              <a:buNone/>
            </a:pPr>
            <a:r>
              <a:rPr lang="en-US" altLang="en-US" sz="2800" dirty="0"/>
              <a:t>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0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Edge representation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E15B26-7355-4ED2-83ED-463EB4816D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4384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2438400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32766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EDGE(2,4)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46482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5’         S3            3’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46482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5’           S4             3’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5600" y="53340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EDGE(3,4)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04900" y="25498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       S2             3’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2900" y="2549857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          S4          3’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2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470</TotalTime>
  <Words>935</Words>
  <Application>Microsoft Office PowerPoint</Application>
  <PresentationFormat>On-screen Show (4:3)</PresentationFormat>
  <Paragraphs>175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Oriel</vt:lpstr>
      <vt:lpstr>Image</vt:lpstr>
      <vt:lpstr>Finding Hamiltonian path using DNA COMPUTING</vt:lpstr>
      <vt:lpstr>DNA COMPUTING</vt:lpstr>
      <vt:lpstr> DNA COMPUTING</vt:lpstr>
      <vt:lpstr>Hamiltonian path</vt:lpstr>
      <vt:lpstr>Adleman’s solution of the Hamiltonian Path Problem(HPP).</vt:lpstr>
      <vt:lpstr> Step 1.Random Path Generation.</vt:lpstr>
      <vt:lpstr>Slide 7</vt:lpstr>
      <vt:lpstr>Step1. Random Path Generation.</vt:lpstr>
      <vt:lpstr>Edge representation </vt:lpstr>
      <vt:lpstr>Slide 10</vt:lpstr>
      <vt:lpstr>Step1.Random Path Generation</vt:lpstr>
      <vt:lpstr>Step1.Random Path Generation </vt:lpstr>
      <vt:lpstr>Step 2 “keep only those that start at s and end at t.” </vt:lpstr>
      <vt:lpstr>Polymerase Chain Reaction - PCR</vt:lpstr>
      <vt:lpstr>  Step 3  “keep only those that visit exactly n vertices” </vt:lpstr>
      <vt:lpstr>Gel Electrophoresis of DNA</vt:lpstr>
      <vt:lpstr>Gel Electrophoresis of DNA</vt:lpstr>
      <vt:lpstr>Gel Electrophoresis of DNA</vt:lpstr>
      <vt:lpstr>Step 3  “keep only those that visit exactly n vertices” </vt:lpstr>
      <vt:lpstr>Step 4 “keep only those that visit each vertex at least once”</vt:lpstr>
      <vt:lpstr>Step 5:Obtaining the Answer</vt:lpstr>
      <vt:lpstr>Recap of HDPP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COMPUTING</dc:title>
  <dc:creator>SIGN IN</dc:creator>
  <cp:lastModifiedBy>jereesh</cp:lastModifiedBy>
  <cp:revision>60</cp:revision>
  <dcterms:created xsi:type="dcterms:W3CDTF">2016-03-01T15:55:43Z</dcterms:created>
  <dcterms:modified xsi:type="dcterms:W3CDTF">2017-02-06T06:10:09Z</dcterms:modified>
</cp:coreProperties>
</file>