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89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8.xml.rels" ContentType="application/vnd.openxmlformats-package.relationships+xml"/>
  <Override PartName="/ppt/notesSlides/notesSlide8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_rels/presentation.xml.rels" ContentType="application/vnd.openxmlformats-package.relationships+xml"/>
  <Override PartName="/ppt/media/image61.wmf" ContentType="image/x-wmf"/>
  <Override PartName="/ppt/media/image60.wmf" ContentType="image/x-wmf"/>
  <Override PartName="/ppt/media/image57.wmf" ContentType="image/x-wmf"/>
  <Override PartName="/ppt/media/image56.wmf" ContentType="image/x-wmf"/>
  <Override PartName="/ppt/media/image55.wmf" ContentType="image/x-wmf"/>
  <Override PartName="/ppt/media/image54.wmf" ContentType="image/x-wmf"/>
  <Override PartName="/ppt/media/image64.png" ContentType="image/png"/>
  <Override PartName="/ppt/media/image53.wmf" ContentType="image/x-wmf"/>
  <Override PartName="/ppt/media/image62.png" ContentType="image/png"/>
  <Override PartName="/ppt/media/image51.wmf" ContentType="image/x-wmf"/>
  <Override PartName="/ppt/media/image50.wmf" ContentType="image/x-wmf"/>
  <Override PartName="/ppt/media/image49.wmf" ContentType="image/x-wmf"/>
  <Override PartName="/ppt/media/image48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59.wmf" ContentType="image/x-wmf"/>
  <Override PartName="/ppt/media/image11.png" ContentType="image/png"/>
  <Override PartName="/ppt/media/image30.wmf" ContentType="image/x-wmf"/>
  <Override PartName="/ppt/media/image21.png" ContentType="image/png"/>
  <Override PartName="/ppt/media/image6.png" ContentType="image/png"/>
  <Override PartName="/ppt/media/image40.wmf" ContentType="image/x-wmf"/>
  <Override PartName="/ppt/media/image1.png" ContentType="image/png"/>
  <Override PartName="/ppt/media/image36.png" ContentType="image/png"/>
  <Override PartName="/ppt/media/image22.png" ContentType="image/png"/>
  <Override PartName="/ppt/media/image7.png" ContentType="image/png"/>
  <Override PartName="/ppt/media/image41.wmf" ContentType="image/x-wmf"/>
  <Override PartName="/ppt/media/image2.png" ContentType="image/png"/>
  <Override PartName="/ppt/media/image37.png" ContentType="image/png"/>
  <Override PartName="/ppt/media/image38.png" ContentType="image/png"/>
  <Override PartName="/ppt/media/image47.wmf" ContentType="image/x-wmf"/>
  <Override PartName="/ppt/media/image8.png" ContentType="image/png"/>
  <Override PartName="/ppt/media/image23.png" ContentType="image/png"/>
  <Override PartName="/ppt/media/image17.jpeg" ContentType="image/jpeg"/>
  <Override PartName="/ppt/media/image3.png" ContentType="image/png"/>
  <Override PartName="/ppt/media/image42.wmf" ContentType="image/x-wmf"/>
  <Override PartName="/ppt/media/image58.wmf" ContentType="image/x-wmf"/>
  <Override PartName="/ppt/media/image10.png" ContentType="image/png"/>
  <Override PartName="/ppt/media/image9.png" ContentType="image/png"/>
  <Override PartName="/ppt/media/image24.png" ContentType="image/png"/>
  <Override PartName="/ppt/media/image4.png" ContentType="image/png"/>
  <Override PartName="/ppt/media/image43.wmf" ContentType="image/x-wmf"/>
  <Override PartName="/ppt/media/image25.png" ContentType="image/png"/>
  <Override PartName="/ppt/media/image26.png" ContentType="image/png"/>
  <Override PartName="/ppt/media/image27.png" ContentType="image/png"/>
  <Override PartName="/ppt/media/image39.png" ContentType="image/png"/>
  <Override PartName="/ppt/media/image28.wmf" ContentType="image/x-wmf"/>
  <Override PartName="/ppt/media/image29.wmf" ContentType="image/x-wmf"/>
  <Override PartName="/ppt/media/image63.png" ContentType="image/png"/>
  <Override PartName="/ppt/media/image52.wmf" ContentType="image/x-wmf"/>
  <Override PartName="/ppt/media/image31.jpeg" ContentType="image/jpe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4.png" ContentType="image/png"/>
  <Override PartName="/ppt/media/image12.png" ContentType="image/png"/>
  <Override PartName="/ppt/media/image45.jpeg" ContentType="image/jpeg"/>
  <Override PartName="/ppt/media/image46.png" ContentType="image/png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9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_rels/slide89.xml.rels" ContentType="application/vnd.openxmlformats-package.relationships+xml"/>
  <Override PartName="/ppt/slides/_rels/slide88.xml.rels" ContentType="application/vnd.openxmlformats-package.relationships+xml"/>
  <Override PartName="/ppt/slides/_rels/slide87.xml.rels" ContentType="application/vnd.openxmlformats-package.relationships+xml"/>
  <Override PartName="/ppt/slides/_rels/slide78.xml.rels" ContentType="application/vnd.openxmlformats-package.relationships+xml"/>
  <Override PartName="/ppt/slides/_rels/slide76.xml.rels" ContentType="application/vnd.openxmlformats-package.relationships+xml"/>
  <Override PartName="/ppt/slides/_rels/slide75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79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80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90.xml.rels" ContentType="application/vnd.openxmlformats-package.relationships+xml"/>
  <Override PartName="/ppt/slides/_rels/slide19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84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1.xml.rels" ContentType="application/vnd.openxmlformats-package.relationships+xml"/>
  <Override PartName="/ppt/slides/_rels/slide23.xml.rels" ContentType="application/vnd.openxmlformats-package.relationships+xml"/>
  <Override PartName="/ppt/slides/_rels/slide85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82.xml.rels" ContentType="application/vnd.openxmlformats-package.relationships+xml"/>
  <Override PartName="/ppt/slides/_rels/slide24.xml.rels" ContentType="application/vnd.openxmlformats-package.relationships+xml"/>
  <Override PartName="/ppt/slides/_rels/slide86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79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8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EBBB0FD-D158-44C5-85BA-38BC9E7A80C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45396C8-C7B1-4A84-A9D8-1E5FD60ABE6E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9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9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0E70C98-D137-4539-91D3-BB7AF32A5C17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9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9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4DCF037-D241-4B70-98A3-AB78E7AF184B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0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0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D0D2425-5E09-45E4-AD10-3F50B9B2DEC8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0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D358B87-CF8D-4A3A-A86D-D4750ED83CD8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0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0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E316B57-A781-4DE1-9A95-37C6E809A97B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1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1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43976DA-61D4-48DF-8E92-460202BFB22C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1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1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48581CF-BFDA-4356-A929-74AF833B0656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1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1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D7A93B5-1A6B-4E5A-968C-3A5A78CD8EB9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19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2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F08EDAA-1E21-4956-B667-11854DA12560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22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2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DD6C53D-24A3-4DED-97CD-F49876C572E8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71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17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763A401-408F-4ADB-B2C0-5D263B1EE1CD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25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2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614BF3A-9A24-4735-BCF3-788F3ED99D13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784CE3D-737C-425F-A6B8-3AF3A3D02682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EB67E62-E98C-4278-8A44-465742547AB4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3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6A26619-ACAE-4B59-94D2-4DF0B65C0951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053AE3E-234B-439E-8286-DD1A8C10A329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DF85DD9-EC77-4485-AD6B-9D3057FCD636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7AD7B47-16D8-4033-9ACA-9B50F4CA8854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DACFDCE-7ABE-4EFC-8333-B551DE2E6DBF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1056197-CF4B-4D6C-8E7E-70945A3C56FE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ACC1956-13F4-43EF-866F-2882ED622FE4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74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17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1E398D0-2F1D-4AB3-9E0E-41BC4D7182B8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55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5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D7962D4-E20D-49BC-BD4F-CB47E8B4137F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58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5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7AF89F1-2E0E-4227-8E0D-0E82B04A8BD1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61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6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55CFEF4-5999-4FC1-B399-F527343AE754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64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6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BAE2546-555B-4342-9438-567A5D1F0EBF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67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6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3FB9780-DEFD-4F91-9952-7D496DFB45B0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70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7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95CC788-8DA7-4EBF-BC75-7EB0355C03DF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73" name="PlaceHolder 2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70200" cy="3427200"/>
          </a:xfrm>
          <a:prstGeom prst="rect">
            <a:avLst/>
          </a:prstGeom>
        </p:spPr>
      </p:sp>
      <p:sp>
        <p:nvSpPr>
          <p:cNvPr id="1274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1080" rIns="9108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4281815-129A-43FF-AD23-A5ABDA37340E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76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7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C499063-D5A9-4029-AA05-21A9EC656A8C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79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8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277439A-2B05-4309-97F1-2274AE8BBEA3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82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8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5549DE9-8CB4-4784-AED4-D7B4A7B363A7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7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1F94701-E104-45B1-A46F-339D4FE97F7F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85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8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2F7D126-7A90-4B8A-9F1E-3A67C96DB9A2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88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8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EDA8581-655C-425A-8474-844DEAAFEC8D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91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9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52549FD-6914-4941-B721-6CF082612C35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94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9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0FA783E-4995-4D1A-8DCC-D895E05CE57B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97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9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E4D4A9E-4481-497E-9690-73C26F23F3BF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00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0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CAACA7C-4701-489D-BC41-401782412B04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03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0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7118D9C-2240-4DED-A32C-C98823B1781E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8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8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6C9761A-4C9D-4EEA-A862-7E3477446A6B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06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0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894D4D8-DD1A-4CCE-B015-C1AF65C4C6F2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09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1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2E42BBD-233F-40DE-A6FA-EC2B48F8D1F7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12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1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5919CA1-96CA-406E-B5E5-7FE4304D2C70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15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1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BE6E107-A6D9-4C5A-B347-FD791919849D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18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1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31D8128-A580-4CCD-BA3E-379308A34F14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F48831C-0A71-467E-88D2-D2C7D67E3849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F0E0D7E-9952-4A6E-9DE5-66FB70D20549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8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8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2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C9B454A-E1F8-4B3F-8325-41E54E0AEDE0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210DB7B-4666-471F-A7F8-34E224931FD0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30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3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A1EBE76-02D6-486A-BE42-29E0705ECEE9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33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3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97804E5-73A6-4463-B30D-489B850179E1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36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3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3C3123F-2FF5-4978-BDD9-260552E48854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3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4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7227CC7-B5D0-4CE0-A2DA-75D747B56EBB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42" name="PlaceHolder 2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70200" cy="3427200"/>
          </a:xfrm>
          <a:prstGeom prst="rect">
            <a:avLst/>
          </a:prstGeom>
        </p:spPr>
      </p:sp>
      <p:sp>
        <p:nvSpPr>
          <p:cNvPr id="1343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1080" rIns="9108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876FDF6-694F-4AE8-BCDB-303AADD8EC74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8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8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297D5C6-AE78-451D-9CC4-D85762D45E5F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8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9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193CA7C-81FC-4DD1-8F2F-E5BF79F2F25F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45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4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6E2ADE0-7788-40B4-9A0C-441E86713F80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48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4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1DAD7B2-5AD5-463C-A452-98029B08A53F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51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5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A720E1C-202B-4715-9F8D-0C46CD981CAE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54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5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5B6CDA6-20F1-4431-A3C3-66873B200511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9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9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E7A8BBB-191D-4DAC-9E25-C2670F2401F5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57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35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7357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7357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7357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3716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3716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7357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7357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7357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3716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3716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7357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357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357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357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7357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7357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3716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3716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7357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7357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7357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3716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3716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7357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7357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7357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7357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7357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7357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3716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3716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7357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7357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7357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3716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3716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7357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7357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3716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7357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0" y="6324480"/>
            <a:ext cx="9143640" cy="53316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781680" y="638172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A981A8D-7A88-4C78-AE62-145E2588F52B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C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l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i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c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k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 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t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o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 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e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d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i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t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 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M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a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s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t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e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r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 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t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i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t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l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e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 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s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t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y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l</a:t>
            </a: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/>
          </p:nvPr>
        </p:nvSpPr>
        <p:spPr>
          <a:xfrm>
            <a:off x="0" y="6324480"/>
            <a:ext cx="9143640" cy="53316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6781680" y="638172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6318C07-3695-43E4-AFDE-7FD328E0CB60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ftr"/>
          </p:nvPr>
        </p:nvSpPr>
        <p:spPr>
          <a:xfrm>
            <a:off x="0" y="6324480"/>
            <a:ext cx="9143640" cy="53316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/>
          </p:nvPr>
        </p:nvSpPr>
        <p:spPr>
          <a:xfrm>
            <a:off x="6781680" y="638172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253145C-4A04-4B9F-B665-DC258813822B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e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image" Target="../media/image42.wmf"/><Relationship Id="rId3" Type="http://schemas.openxmlformats.org/officeDocument/2006/relationships/image" Target="../media/image43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wmf"/><Relationship Id="rId2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54.wmf"/><Relationship Id="rId2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57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8.wmf"/><Relationship Id="rId2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9.wmf"/><Relationship Id="rId2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60.wmf"/><Relationship Id="rId2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150192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66ff"/>
                </a:solidFill>
                <a:latin typeface="Arial"/>
              </a:rPr>
              <a:t>CSC 594 Topics in AI –</a:t>
            </a:r>
            <a:br/>
            <a:r>
              <a:rPr b="1" lang="en-US" sz="3200" spc="-1" strike="noStrike">
                <a:solidFill>
                  <a:srgbClr val="0066ff"/>
                </a:solidFill>
                <a:latin typeface="Arial"/>
              </a:rPr>
              <a:t>Natural Language Processing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371600" y="2895480"/>
            <a:ext cx="6400440" cy="2364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Spring 2016/17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6. Part-Of-Speech Tagging, HMM (1)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(Some slides adapted from Jurafsky &amp; Martin, and 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Raymond Mooney at UT Austin)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Closed Class Words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Examples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prepositions: </a:t>
            </a:r>
            <a:r>
              <a:rPr b="0" i="1" lang="en-US" sz="2400" spc="-1" strike="noStrike">
                <a:solidFill>
                  <a:srgbClr val="009999"/>
                </a:solidFill>
                <a:latin typeface="Arial"/>
              </a:rPr>
              <a:t>on, under, over,</a:t>
            </a:r>
            <a:r>
              <a:rPr b="0" lang="en-US" sz="2400" spc="-1" strike="noStrike">
                <a:solidFill>
                  <a:srgbClr val="009999"/>
                </a:solidFill>
                <a:latin typeface="Arial"/>
              </a:rPr>
              <a:t> 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particles: </a:t>
            </a:r>
            <a:r>
              <a:rPr b="0" i="1" lang="en-US" sz="2400" spc="-1" strike="noStrike">
                <a:solidFill>
                  <a:srgbClr val="009999"/>
                </a:solidFill>
                <a:latin typeface="Arial"/>
              </a:rPr>
              <a:t>up, down, on, off, 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determiners: </a:t>
            </a:r>
            <a:r>
              <a:rPr b="0" i="1" lang="en-US" sz="2400" spc="-1" strike="noStrike">
                <a:solidFill>
                  <a:srgbClr val="009999"/>
                </a:solidFill>
                <a:latin typeface="Arial"/>
              </a:rPr>
              <a:t>a, an, the, 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pronouns: </a:t>
            </a:r>
            <a:r>
              <a:rPr b="0" i="1" lang="en-US" sz="2400" spc="-1" strike="noStrike">
                <a:solidFill>
                  <a:srgbClr val="009999"/>
                </a:solidFill>
                <a:latin typeface="Arial"/>
              </a:rPr>
              <a:t>she, who, I, 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conjunctions: </a:t>
            </a:r>
            <a:r>
              <a:rPr b="0" i="1" lang="en-US" sz="2400" spc="-1" strike="noStrike">
                <a:solidFill>
                  <a:srgbClr val="009999"/>
                </a:solidFill>
                <a:latin typeface="Arial"/>
              </a:rPr>
              <a:t>and, but, or, 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auxiliary verbs: </a:t>
            </a:r>
            <a:r>
              <a:rPr b="0" i="1" lang="en-US" sz="2400" spc="-1" strike="noStrike">
                <a:solidFill>
                  <a:srgbClr val="009999"/>
                </a:solidFill>
                <a:latin typeface="Arial"/>
              </a:rPr>
              <a:t>can, may should, 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numerals: </a:t>
            </a:r>
            <a:r>
              <a:rPr b="0" i="1" lang="en-US" sz="2400" spc="-1" strike="noStrike">
                <a:solidFill>
                  <a:srgbClr val="009999"/>
                </a:solidFill>
                <a:latin typeface="Arial"/>
              </a:rPr>
              <a:t>one, two, three, third, 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65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13D531D-162D-4BB9-B514-747A2873317B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Prepositions from CELEX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Picture 5" descr=""/>
          <p:cNvPicPr/>
          <p:nvPr/>
        </p:nvPicPr>
        <p:blipFill>
          <a:blip r:embed="rId1"/>
          <a:stretch/>
        </p:blipFill>
        <p:spPr>
          <a:xfrm>
            <a:off x="304920" y="1327320"/>
            <a:ext cx="8610120" cy="3371400"/>
          </a:xfrm>
          <a:prstGeom prst="rect">
            <a:avLst/>
          </a:prstGeom>
          <a:ln>
            <a:noFill/>
          </a:ln>
          <a:effectLst>
            <a:outerShdw algn="ctr" dir="2700000" dist="35638" rotWithShape="0">
              <a:srgbClr val="808080"/>
            </a:outerShdw>
          </a:effectLst>
        </p:spPr>
      </p:pic>
      <p:sp>
        <p:nvSpPr>
          <p:cNvPr id="168" name="TextShape 2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ABC06CA-80CE-4C39-8394-E1B7EF895198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English Particles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Picture 5" descr=""/>
          <p:cNvPicPr/>
          <p:nvPr/>
        </p:nvPicPr>
        <p:blipFill>
          <a:blip r:embed="rId1"/>
          <a:stretch/>
        </p:blipFill>
        <p:spPr>
          <a:xfrm>
            <a:off x="182520" y="1469880"/>
            <a:ext cx="8838720" cy="2174400"/>
          </a:xfrm>
          <a:prstGeom prst="rect">
            <a:avLst/>
          </a:prstGeom>
          <a:ln>
            <a:noFill/>
          </a:ln>
          <a:effectLst>
            <a:outerShdw algn="ctr" dir="2700000" dist="35638" rotWithShape="0">
              <a:srgbClr val="808080"/>
            </a:outerShdw>
          </a:effectLst>
        </p:spPr>
      </p:pic>
      <p:sp>
        <p:nvSpPr>
          <p:cNvPr id="172" name="TextShape 2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229173C-E53B-4C14-A532-8F79EE73BD0A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Conjunctions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Picture 5" descr=""/>
          <p:cNvPicPr/>
          <p:nvPr/>
        </p:nvPicPr>
        <p:blipFill>
          <a:blip r:embed="rId1"/>
          <a:stretch/>
        </p:blipFill>
        <p:spPr>
          <a:xfrm>
            <a:off x="90360" y="1371600"/>
            <a:ext cx="8838720" cy="4350960"/>
          </a:xfrm>
          <a:prstGeom prst="rect">
            <a:avLst/>
          </a:prstGeom>
          <a:ln>
            <a:noFill/>
          </a:ln>
          <a:effectLst>
            <a:outerShdw algn="ctr" dir="2700000" dist="35638" rotWithShape="0">
              <a:srgbClr val="808080"/>
            </a:outerShdw>
          </a:effectLst>
        </p:spPr>
      </p:pic>
      <p:sp>
        <p:nvSpPr>
          <p:cNvPr id="176" name="TextShape 2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67CF1D6-114A-4DC6-81D2-DA0F448FCE75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0" y="228600"/>
            <a:ext cx="8915040" cy="1066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POS Tagging</a:t>
            </a:r>
            <a:br/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Choosing a Tagset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80880" y="1548720"/>
            <a:ext cx="8229240" cy="4495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There are so many parts of speech, potential distinctions we can draw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do POS tagging, we need to choose a standard set of tags to work with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Could pick very coarse tagsets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N, V, Adj, Adv.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More commonly used set is finer grained, the “Penn TreeBank tagset”, 45 tags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PRP$, WRB, WP$, VBG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Even more fine-grained tagsets exist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514C512-2CB1-4777-8762-F1C5A92D5F34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-20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66ff"/>
                </a:solidFill>
                <a:latin typeface="Arial"/>
              </a:rPr>
              <a:t>Penn TreeBank POS Tagset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Picture 7" descr=""/>
          <p:cNvPicPr/>
          <p:nvPr/>
        </p:nvPicPr>
        <p:blipFill>
          <a:blip r:embed="rId1"/>
          <a:stretch/>
        </p:blipFill>
        <p:spPr>
          <a:xfrm>
            <a:off x="914400" y="990720"/>
            <a:ext cx="7162560" cy="5554440"/>
          </a:xfrm>
          <a:prstGeom prst="rect">
            <a:avLst/>
          </a:prstGeom>
          <a:ln>
            <a:noFill/>
          </a:ln>
          <a:effectLst>
            <a:outerShdw algn="ctr" dir="2700000" dist="35638" rotWithShape="0">
              <a:srgbClr val="808080"/>
            </a:outerShdw>
          </a:effectLst>
        </p:spPr>
      </p:pic>
      <p:sp>
        <p:nvSpPr>
          <p:cNvPr id="184" name="TextShape 2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3F600CA-0251-4EED-BDC8-CEEBE2A81C84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Using the Penn Tagset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The/DT grand/JJ jury/NN commented/VBD on/IN a/DT number/NN of/IN other/JJ topics/NNS ./.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Prepositions and subordinating conjunctions marked IN (“although/IN I/PRP..”)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Except the preposition/complementizer “to” is just marked “TO”.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2A3C829-B9E3-49C3-A919-B332332E3FE6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POS Tagging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8672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Words often have more than one POS: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back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door = JJ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 my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back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= NN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Win the voters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back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= RB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Promised to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back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the bill = VB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POS tagging problem is to determine the POS tag for a particular instance of a word.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93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43800C8-168B-41B7-8F36-EF02E1B5C0A5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156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How Hard is POS Tagging? Measuring Ambiguity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Picture 3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8686440" cy="3715920"/>
          </a:xfrm>
          <a:prstGeom prst="rect">
            <a:avLst/>
          </a:prstGeom>
          <a:ln>
            <a:noFill/>
          </a:ln>
          <a:effectLst>
            <a:outerShdw algn="ctr" blurRad="63500" dir="2700000" dist="37674" rotWithShape="0">
              <a:srgbClr val="000000">
                <a:alpha val="75000"/>
              </a:srgbClr>
            </a:outerShdw>
          </a:effectLst>
        </p:spPr>
      </p:pic>
      <p:sp>
        <p:nvSpPr>
          <p:cNvPr id="196" name="TextShape 2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BCCB2E5-D9A0-4B35-B064-9BE61CA725AF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Two Methods for POS Tagging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33520" indent="-5331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Rule-based tagging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33520" indent="-5331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Stochastic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Probabilistic sequence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5280" indent="-3805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HMM (Hidden Markov Model) tagging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5280" indent="-3805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MEMMs (Maximum Entropy Markov Models)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201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743CF57-7450-4EB7-92E8-9E9E857752B5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POS Tagging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371600"/>
            <a:ext cx="8229240" cy="2971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process of assigning a part-of-speech or lexical class marker to each word in a sentence (and all sentences in a collection).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Input: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the lead paint is unsafe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Output: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the/Det lead/N paint/N is/V unsafe/Adj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854038B-1C02-43F5-ADAC-22232A0CFF35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POS Tagging as Sequence Classification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380880" y="1587960"/>
            <a:ext cx="8534160" cy="383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We are given a sentence (an “observation” or “sequence of observations”)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Secretariat is expected to race tomorrow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What is the best sequence of tags that corresponds to this sequence of observations?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Probabilistic 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Consider all possible sequences of tags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Out of this universe of sequences, choose the tag sequence which is most probable given the observation sequence of n words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ahoma"/>
                <a:ea typeface="ＭＳ Ｐゴシック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…w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ahoma"/>
                <a:ea typeface="ＭＳ Ｐゴシック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C72A0EC-AD92-446A-B831-D2A03C61CB93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503210D-6BA7-426F-92B1-659DD596F73C}" type="slidenum">
              <a:rPr b="0" lang="en-IN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57200" y="2008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Classification Learning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Typical machine learning addresses the problem of classifying a feature-vector description into a fixed number of classes.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There are many standard learning methods for this task: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Decision Trees and Rule Learning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Naïve Bayes and Bayesian Networks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Logistic Regression / Maximum Entropy (MaxEnt)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Perceptron and Neural Networks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Support Vector Machines (SVMs)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Nearest-Neighbor / Instance-Based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4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Raymond Mooney (UT Austin)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fld id="{7EA412ED-9994-4E92-9666-2C4EEEE73E04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Beyond Classification Learning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Standard classification problem assumes individual cases are disconnected and independent (i.i.d.: independently and identically distributed).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Many NLP problems do not satisfy this assumption and involve making many connected decisions, each resolving a different ambiguity, but which are mutually dependent.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More sophisticated learning and inference techniques are needed to handle such situations in general.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Raymond Mooney (UT Austin)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fld id="{03363889-67AD-4B79-8453-C8A723032F20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Sequence Labeling Problem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685800" y="1371600"/>
            <a:ext cx="7772040" cy="2895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Many NLP problems can viewed as sequence labeling.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Each token in a sequence is assigned a label.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Labels of tokens are dependent on the labels of other tokens in the sequence, particularly their neighbors (not i.i.d).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7" name="Group 3"/>
          <p:cNvGrpSpPr/>
          <p:nvPr/>
        </p:nvGrpSpPr>
        <p:grpSpPr>
          <a:xfrm>
            <a:off x="738360" y="4384800"/>
            <a:ext cx="7737120" cy="1598760"/>
            <a:chOff x="738360" y="4384800"/>
            <a:chExt cx="7737120" cy="1598760"/>
          </a:xfrm>
        </p:grpSpPr>
        <p:sp>
          <p:nvSpPr>
            <p:cNvPr id="218" name="CustomShape 4"/>
            <p:cNvSpPr/>
            <p:nvPr/>
          </p:nvSpPr>
          <p:spPr>
            <a:xfrm>
              <a:off x="1770120" y="4925880"/>
              <a:ext cx="596520" cy="377640"/>
            </a:xfrm>
            <a:prstGeom prst="rect">
              <a:avLst/>
            </a:prstGeom>
            <a:solidFill>
              <a:srgbClr val="66ccff"/>
            </a:solidFill>
            <a:ln w="38160">
              <a:solidFill>
                <a:srgbClr val="0066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5"/>
            <p:cNvSpPr/>
            <p:nvPr/>
          </p:nvSpPr>
          <p:spPr>
            <a:xfrm>
              <a:off x="2867040" y="4900680"/>
              <a:ext cx="499680" cy="452160"/>
            </a:xfrm>
            <a:prstGeom prst="ellipse">
              <a:avLst/>
            </a:prstGeom>
            <a:solidFill>
              <a:srgbClr val="ff0000"/>
            </a:solidFill>
            <a:ln w="5724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6"/>
            <p:cNvSpPr/>
            <p:nvPr/>
          </p:nvSpPr>
          <p:spPr>
            <a:xfrm>
              <a:off x="4994280" y="4384800"/>
              <a:ext cx="612360" cy="103464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28440">
              <a:solidFill>
                <a:srgbClr val="cc00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7"/>
            <p:cNvSpPr/>
            <p:nvPr/>
          </p:nvSpPr>
          <p:spPr>
            <a:xfrm>
              <a:off x="3719520" y="4815000"/>
              <a:ext cx="925200" cy="512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44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8"/>
            <p:cNvSpPr/>
            <p:nvPr/>
          </p:nvSpPr>
          <p:spPr>
            <a:xfrm>
              <a:off x="6275520" y="4653000"/>
              <a:ext cx="926640" cy="682200"/>
            </a:xfrm>
            <a:prstGeom prst="rect">
              <a:avLst/>
            </a:prstGeom>
            <a:solidFill>
              <a:srgbClr val="ff7c80"/>
            </a:solidFill>
            <a:ln w="38160">
              <a:solidFill>
                <a:srgbClr val="0066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9"/>
            <p:cNvSpPr/>
            <p:nvPr/>
          </p:nvSpPr>
          <p:spPr>
            <a:xfrm>
              <a:off x="911160" y="4894200"/>
              <a:ext cx="499680" cy="452160"/>
            </a:xfrm>
            <a:prstGeom prst="ellipse">
              <a:avLst/>
            </a:prstGeom>
            <a:solidFill>
              <a:srgbClr val="ff0000"/>
            </a:solidFill>
            <a:ln w="5724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10"/>
            <p:cNvSpPr/>
            <p:nvPr/>
          </p:nvSpPr>
          <p:spPr>
            <a:xfrm>
              <a:off x="738360" y="5524560"/>
              <a:ext cx="7737120" cy="45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000000"/>
                  </a:solidFill>
                  <a:latin typeface="Times New Roman"/>
                </a:rPr>
                <a:t>foo        bar         blam     zonk       zonk            bar           blam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25" name="CustomShape 11"/>
            <p:cNvSpPr/>
            <p:nvPr/>
          </p:nvSpPr>
          <p:spPr>
            <a:xfrm>
              <a:off x="7737480" y="4784760"/>
              <a:ext cx="499680" cy="452160"/>
            </a:xfrm>
            <a:prstGeom prst="ellipse">
              <a:avLst/>
            </a:prstGeom>
            <a:solidFill>
              <a:srgbClr val="ff0000"/>
            </a:solidFill>
            <a:ln w="5724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6" name="TextShape 12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Raymond Mooney (UT Austin)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27" name="CustomShape 13"/>
          <p:cNvSpPr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fld id="{261A142C-B226-4968-88F0-8050E7945B0B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30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Information Extraction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685800" y="1371600"/>
            <a:ext cx="7772040" cy="484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Identify phrases in language that refer to specific types of entities and relations in text.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Named entity recognition is task of identifying names of people, places, organizations, etc. in text.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2400" spc="-1" strike="noStrike">
                <a:solidFill>
                  <a:srgbClr val="ff3300"/>
                </a:solidFill>
                <a:latin typeface="Arial"/>
              </a:rPr>
              <a:t>people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cc00"/>
                </a:solidFill>
                <a:latin typeface="Arial"/>
              </a:rPr>
              <a:t>organizations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cc0099"/>
                </a:solidFill>
                <a:latin typeface="Arial"/>
              </a:rPr>
              <a:t>places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Michael Dell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is the CEO of  </a:t>
            </a:r>
            <a:r>
              <a:rPr b="0" lang="en-US" sz="2000" spc="-1" strike="noStrike">
                <a:solidFill>
                  <a:srgbClr val="00cc00"/>
                </a:solidFill>
                <a:latin typeface="Arial"/>
              </a:rPr>
              <a:t>Dell Computer Corporation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and lives in </a:t>
            </a:r>
            <a:r>
              <a:rPr b="0" lang="en-US" sz="2000" spc="-1" strike="noStrike">
                <a:solidFill>
                  <a:srgbClr val="cc0099"/>
                </a:solidFill>
                <a:latin typeface="Arial"/>
              </a:rPr>
              <a:t>Austin Texas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Extract pieces of information relevant to a specific  application, e.g. used car ads: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make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33cc33"/>
                </a:solidFill>
                <a:latin typeface="Arial"/>
              </a:rPr>
              <a:t>model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cc0099"/>
                </a:solidFill>
                <a:latin typeface="Arial"/>
              </a:rPr>
              <a:t>year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3399ff"/>
                </a:solidFill>
                <a:latin typeface="Arial"/>
              </a:rPr>
              <a:t>mileage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ff9900"/>
                </a:solidFill>
                <a:latin typeface="Arial"/>
              </a:rPr>
              <a:t>price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 sale, </a:t>
            </a:r>
            <a:r>
              <a:rPr b="0" lang="en-US" sz="2000" spc="-1" strike="noStrike">
                <a:solidFill>
                  <a:srgbClr val="cc0099"/>
                </a:solidFill>
                <a:latin typeface="Arial"/>
              </a:rPr>
              <a:t>2002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Toyota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33cc33"/>
                </a:solidFill>
                <a:latin typeface="Arial"/>
              </a:rPr>
              <a:t>Prius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 </a:t>
            </a:r>
            <a:r>
              <a:rPr b="0" lang="en-US" sz="2000" spc="-1" strike="noStrike">
                <a:solidFill>
                  <a:srgbClr val="3399ff"/>
                </a:solidFill>
                <a:latin typeface="Arial"/>
              </a:rPr>
              <a:t>20,000 mi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000" spc="-1" strike="noStrike">
                <a:solidFill>
                  <a:srgbClr val="ff9900"/>
                </a:solidFill>
                <a:latin typeface="Arial"/>
              </a:rPr>
              <a:t>$15K or best offer.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Available starting July 30, 2006.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Raymond Mooney (UT Austin)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fld id="{A00D8DD0-25BD-4ABF-87C7-53451FBCE816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Semantic Role Labeling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each clause, determine the semantic role played by each noun phrase that is an argument to the verb.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9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3300"/>
                </a:solidFill>
                <a:latin typeface="Arial"/>
              </a:rPr>
              <a:t>agent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ff9900"/>
                </a:solidFill>
                <a:latin typeface="Arial"/>
              </a:rPr>
              <a:t>patient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000" spc="-1" strike="noStrike">
                <a:solidFill>
                  <a:srgbClr val="00cc00"/>
                </a:solidFill>
                <a:latin typeface="Arial"/>
              </a:rPr>
              <a:t>source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000" spc="-1" strike="noStrike">
                <a:solidFill>
                  <a:srgbClr val="3399ff"/>
                </a:solidFill>
                <a:latin typeface="Arial"/>
              </a:rPr>
              <a:t>destination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000" spc="-1" strike="noStrike">
                <a:solidFill>
                  <a:srgbClr val="cc3399"/>
                </a:solidFill>
                <a:latin typeface="Arial"/>
              </a:rPr>
              <a:t>instrument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ff33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ff3300"/>
                </a:solidFill>
                <a:latin typeface="Arial"/>
              </a:rPr>
              <a:t>John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drove </a:t>
            </a:r>
            <a:r>
              <a:rPr b="0" lang="en-US" sz="2000" spc="-1" strike="noStrike">
                <a:solidFill>
                  <a:srgbClr val="e97c05"/>
                </a:solidFill>
                <a:latin typeface="Arial"/>
              </a:rPr>
              <a:t>Mary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from </a:t>
            </a:r>
            <a:r>
              <a:rPr b="0" lang="en-US" sz="2000" spc="-1" strike="noStrike">
                <a:solidFill>
                  <a:srgbClr val="00cc00"/>
                </a:solidFill>
                <a:latin typeface="Arial"/>
              </a:rPr>
              <a:t>Austin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to </a:t>
            </a:r>
            <a:r>
              <a:rPr b="0" lang="en-US" sz="2000" spc="-1" strike="noStrike">
                <a:solidFill>
                  <a:srgbClr val="3399ff"/>
                </a:solidFill>
                <a:latin typeface="Arial"/>
              </a:rPr>
              <a:t>Dallas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in </a:t>
            </a:r>
            <a:r>
              <a:rPr b="0" lang="en-US" sz="2000" spc="-1" strike="noStrike">
                <a:solidFill>
                  <a:srgbClr val="cc3399"/>
                </a:solidFill>
                <a:latin typeface="Arial"/>
              </a:rPr>
              <a:t>his Toyota Prius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cc3399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cc3399"/>
                </a:solidFill>
                <a:latin typeface="Arial"/>
              </a:rPr>
              <a:t>The hammer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broke </a:t>
            </a:r>
            <a:r>
              <a:rPr b="0" lang="en-US" sz="2000" spc="-1" strike="noStrike">
                <a:solidFill>
                  <a:srgbClr val="e97c05"/>
                </a:solidFill>
                <a:latin typeface="Arial"/>
              </a:rPr>
              <a:t>the window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Also referred to a “case role analysis,” “thematic analysis,” and “shallow semantic parsing”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Raymond Mooney (UT Austin)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fld id="{7BD0E99F-69BE-4476-B79E-4873F224779A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Bioinformatics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Sequence labeling also valuable in labeling genetic sequences in genome analysis.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extron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intron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AGC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TAACGTTC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GATACG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GATTACA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GCCT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Raymond Mooney (UT Austin)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fld id="{ADA0CB31-0335-49D8-814E-BA0F213D4BA5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66ff"/>
                </a:solidFill>
                <a:latin typeface="Arial"/>
              </a:rPr>
              <a:t>Problems with Sequence Labeling as Classification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 easy to integrate information from category of tokens on both sides.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Difficult to propagate uncertainty between decisions and “collectively” determine the most likely joint assignment of categories to all of the tokens in a sequence.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Raymond Mooney (UT Austin)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fld id="{3A608685-4445-4262-B101-B5D4FF72ADE8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Probabilistic Sequence Models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Probabilistic sequence models allow integrating uncertainty over multiple, interdependent classifications and collectively determine the most likely global assignment.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Two standard models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Hidden Markov Model  (HMM)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Conditional Random Field (CRF)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Raymond Mooney (UT Austin)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fld id="{2B056FEA-5FF4-4037-9130-2D138BAFAEFD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Markov Model / Markov Chain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finite state machine with probabilistic state transitions.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Makes Markov assumption that next state only depends on the current state and independent of previous history.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Raymond Mooney (UT Austin)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fld id="{EE2510A6-A4F6-49F2-83A4-D9C515D23CE6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Why is POS Tagging Useful?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04920" y="1523880"/>
            <a:ext cx="8610120" cy="4190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First step of a vast number of practical tasks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Helps in stemming/lemmatization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Parsing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Need to know if a word is an N or V before you can parse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Parsers can build trees directly on the POS tags instead of maintaining a lexicon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Information Extraction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Finding names, relations, 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Machine Translation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Selecting words of specific Parts of Speech (e.g. nouns) in pre-processing documents (for IR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10CAE1A-61E5-4811-8DF1-74412A27A7AA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Getting to HMMs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We want, out of all sequences of n tags t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ahoma"/>
                <a:ea typeface="ＭＳ Ｐゴシック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…t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ahoma"/>
                <a:ea typeface="ＭＳ Ｐゴシック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the single tag sequence such that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P(t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ahoma"/>
                <a:ea typeface="ＭＳ Ｐゴシック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…t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ahoma"/>
                <a:ea typeface="ＭＳ Ｐゴシック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|w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ahoma"/>
                <a:ea typeface="ＭＳ Ｐゴシック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…w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ahoma"/>
                <a:ea typeface="ＭＳ Ｐゴシック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) is highest.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Hat ^ means “our estimate of the best one”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Argmax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ahoma"/>
                <a:ea typeface="ＭＳ Ｐゴシック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f(x) means “the x such that f(x) is maximized”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Picture 4" descr=""/>
          <p:cNvPicPr/>
          <p:nvPr/>
        </p:nvPicPr>
        <p:blipFill>
          <a:blip r:embed="rId1">
            <a:alphaModFix amt="75000"/>
          </a:blip>
          <a:stretch/>
        </p:blipFill>
        <p:spPr>
          <a:xfrm>
            <a:off x="2271240" y="2809440"/>
            <a:ext cx="4348080" cy="1173600"/>
          </a:xfrm>
          <a:prstGeom prst="rect">
            <a:avLst/>
          </a:prstGeom>
          <a:ln>
            <a:noFill/>
          </a:ln>
          <a:effectLst>
            <a:outerShdw algn="ctr" blurRad="63500" dir="2700000" dist="35638" rotWithShape="0">
              <a:srgbClr val="000000">
                <a:alpha val="75000"/>
              </a:srgbClr>
            </a:outerShdw>
          </a:effectLst>
        </p:spPr>
      </p:pic>
      <p:sp>
        <p:nvSpPr>
          <p:cNvPr id="255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8062EEDF-88A3-4AF9-AE92-83F7FDA469D8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Getting to HMMs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This equation should give us the best tag sequence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But how to make it operational? How to compute this value?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Intuition of Bayesian inference: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Use Bayes rule to transform this equation into a set of probabilities that are easier to compute (and give the right answer)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9" name="Picture 4" descr=""/>
          <p:cNvPicPr/>
          <p:nvPr/>
        </p:nvPicPr>
        <p:blipFill>
          <a:blip r:embed="rId1"/>
          <a:stretch/>
        </p:blipFill>
        <p:spPr>
          <a:xfrm>
            <a:off x="2684160" y="1885680"/>
            <a:ext cx="3450600" cy="931320"/>
          </a:xfrm>
          <a:prstGeom prst="rect">
            <a:avLst/>
          </a:prstGeom>
          <a:ln>
            <a:noFill/>
          </a:ln>
        </p:spPr>
      </p:pic>
      <p:sp>
        <p:nvSpPr>
          <p:cNvPr id="260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261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3AD40B8-606E-439D-830E-092F5E49B80C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230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Using Bayes Rule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Picture 3" descr=""/>
          <p:cNvPicPr/>
          <p:nvPr/>
        </p:nvPicPr>
        <p:blipFill>
          <a:blip r:embed="rId1"/>
          <a:stretch/>
        </p:blipFill>
        <p:spPr>
          <a:xfrm>
            <a:off x="2197440" y="1371600"/>
            <a:ext cx="3489480" cy="1089000"/>
          </a:xfrm>
          <a:prstGeom prst="rect">
            <a:avLst/>
          </a:prstGeom>
          <a:ln>
            <a:noFill/>
          </a:ln>
        </p:spPr>
      </p:pic>
      <p:pic>
        <p:nvPicPr>
          <p:cNvPr id="264" name="Picture 4" descr=""/>
          <p:cNvPicPr/>
          <p:nvPr/>
        </p:nvPicPr>
        <p:blipFill>
          <a:blip r:embed="rId2"/>
          <a:stretch/>
        </p:blipFill>
        <p:spPr>
          <a:xfrm>
            <a:off x="1752480" y="3581280"/>
            <a:ext cx="4914720" cy="1396800"/>
          </a:xfrm>
          <a:prstGeom prst="rect">
            <a:avLst/>
          </a:prstGeom>
          <a:ln>
            <a:noFill/>
          </a:ln>
        </p:spPr>
      </p:pic>
      <p:pic>
        <p:nvPicPr>
          <p:cNvPr id="265" name="Picture 5" descr=""/>
          <p:cNvPicPr/>
          <p:nvPr/>
        </p:nvPicPr>
        <p:blipFill>
          <a:blip r:embed="rId3"/>
          <a:stretch/>
        </p:blipFill>
        <p:spPr>
          <a:xfrm>
            <a:off x="1752480" y="4978440"/>
            <a:ext cx="4795200" cy="1085400"/>
          </a:xfrm>
          <a:prstGeom prst="rect">
            <a:avLst/>
          </a:prstGeom>
          <a:ln>
            <a:noFill/>
          </a:ln>
        </p:spPr>
      </p:pic>
      <p:pic>
        <p:nvPicPr>
          <p:cNvPr id="266" name="Picture 4" descr=""/>
          <p:cNvPicPr/>
          <p:nvPr/>
        </p:nvPicPr>
        <p:blipFill>
          <a:blip r:embed="rId4"/>
          <a:stretch/>
        </p:blipFill>
        <p:spPr>
          <a:xfrm>
            <a:off x="1752480" y="2770200"/>
            <a:ext cx="3657240" cy="987120"/>
          </a:xfrm>
          <a:prstGeom prst="rect">
            <a:avLst/>
          </a:prstGeom>
          <a:ln>
            <a:noFill/>
          </a:ln>
        </p:spPr>
      </p:pic>
      <p:sp>
        <p:nvSpPr>
          <p:cNvPr id="267" name="CustomShape 2"/>
          <p:cNvSpPr/>
          <p:nvPr/>
        </p:nvSpPr>
        <p:spPr>
          <a:xfrm>
            <a:off x="5973120" y="1676520"/>
            <a:ext cx="2057040" cy="516960"/>
          </a:xfrm>
          <a:prstGeom prst="rect">
            <a:avLst/>
          </a:prstGeom>
          <a:ln>
            <a:solidFill>
              <a:srgbClr val="2f2f98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Know this.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269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96457B5-188B-4815-BDDD-4841ED46B887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nodeType="clickEffect" fill="hold">
                      <p:stCondLst>
                        <p:cond delay="indefinite"/>
                      </p:stCondLst>
                      <p:childTnLst>
                        <p:par>
                          <p:cTn id="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nodeType="clickEffect" fill="hold">
                      <p:stCondLst>
                        <p:cond delay="indefinite"/>
                      </p:stCondLst>
                      <p:childTnLst>
                        <p:par>
                          <p:cTn id="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nodeType="clickEffect" fill="hold">
                      <p:stCondLst>
                        <p:cond delay="indefinite"/>
                      </p:stCondLst>
                      <p:childTnLst>
                        <p:par>
                          <p:cTn id="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nodeType="clickEffect" fill="hold">
                      <p:stCondLst>
                        <p:cond delay="indefinite"/>
                      </p:stCondLst>
                      <p:childTnLst>
                        <p:par>
                          <p:cTn id="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nodeType="clickEffect" fill="hold">
                      <p:stCondLst>
                        <p:cond delay="indefinite"/>
                      </p:stCondLst>
                      <p:childTnLst>
                        <p:par>
                          <p:cTn id="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2008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Likelihood and Prior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Picture 3" descr=""/>
          <p:cNvPicPr/>
          <p:nvPr/>
        </p:nvPicPr>
        <p:blipFill>
          <a:blip r:embed="rId1"/>
          <a:stretch/>
        </p:blipFill>
        <p:spPr>
          <a:xfrm>
            <a:off x="2133720" y="1371600"/>
            <a:ext cx="5130360" cy="1623600"/>
          </a:xfrm>
          <a:prstGeom prst="rect">
            <a:avLst/>
          </a:prstGeom>
          <a:ln>
            <a:noFill/>
          </a:ln>
        </p:spPr>
      </p:pic>
      <p:pic>
        <p:nvPicPr>
          <p:cNvPr id="272" name="Picture 4" descr=""/>
          <p:cNvPicPr/>
          <p:nvPr/>
        </p:nvPicPr>
        <p:blipFill>
          <a:blip r:embed="rId2"/>
          <a:srcRect l="0" t="13548" r="0" b="0"/>
          <a:stretch/>
        </p:blipFill>
        <p:spPr>
          <a:xfrm>
            <a:off x="2590920" y="2912760"/>
            <a:ext cx="4025520" cy="945720"/>
          </a:xfrm>
          <a:prstGeom prst="rect">
            <a:avLst/>
          </a:prstGeom>
          <a:ln>
            <a:noFill/>
          </a:ln>
        </p:spPr>
      </p:pic>
      <p:pic>
        <p:nvPicPr>
          <p:cNvPr id="273" name="Picture 5" descr=""/>
          <p:cNvPicPr/>
          <p:nvPr/>
        </p:nvPicPr>
        <p:blipFill>
          <a:blip r:embed="rId3"/>
          <a:stretch/>
        </p:blipFill>
        <p:spPr>
          <a:xfrm>
            <a:off x="2590920" y="4038480"/>
            <a:ext cx="3524400" cy="1025640"/>
          </a:xfrm>
          <a:prstGeom prst="rect">
            <a:avLst/>
          </a:prstGeom>
          <a:ln>
            <a:noFill/>
          </a:ln>
        </p:spPr>
      </p:pic>
      <p:pic>
        <p:nvPicPr>
          <p:cNvPr id="274" name="Picture 6" descr=""/>
          <p:cNvPicPr/>
          <p:nvPr/>
        </p:nvPicPr>
        <p:blipFill>
          <a:blip r:embed="rId4"/>
          <a:stretch/>
        </p:blipFill>
        <p:spPr>
          <a:xfrm>
            <a:off x="970920" y="5184000"/>
            <a:ext cx="7797600" cy="980640"/>
          </a:xfrm>
          <a:prstGeom prst="rect">
            <a:avLst/>
          </a:prstGeom>
          <a:ln w="9360">
            <a:solidFill>
              <a:srgbClr val="c00000"/>
            </a:solidFill>
            <a:miter/>
          </a:ln>
        </p:spPr>
      </p:pic>
      <p:pic>
        <p:nvPicPr>
          <p:cNvPr id="275" name="Picture 7" descr=""/>
          <p:cNvPicPr/>
          <p:nvPr/>
        </p:nvPicPr>
        <p:blipFill>
          <a:blip r:embed="rId5"/>
          <a:stretch/>
        </p:blipFill>
        <p:spPr>
          <a:xfrm>
            <a:off x="685800" y="1828800"/>
            <a:ext cx="993240" cy="1066320"/>
          </a:xfrm>
          <a:prstGeom prst="rect">
            <a:avLst/>
          </a:prstGeom>
          <a:ln>
            <a:noFill/>
          </a:ln>
        </p:spPr>
      </p:pic>
      <p:pic>
        <p:nvPicPr>
          <p:cNvPr id="276" name="Picture 8" descr=""/>
          <p:cNvPicPr/>
          <p:nvPr/>
        </p:nvPicPr>
        <p:blipFill>
          <a:blip r:embed="rId6"/>
          <a:stretch/>
        </p:blipFill>
        <p:spPr>
          <a:xfrm>
            <a:off x="914400" y="4038480"/>
            <a:ext cx="858600" cy="1066320"/>
          </a:xfrm>
          <a:prstGeom prst="rect">
            <a:avLst/>
          </a:prstGeom>
          <a:ln>
            <a:noFill/>
          </a:ln>
        </p:spPr>
      </p:pic>
      <p:sp>
        <p:nvSpPr>
          <p:cNvPr id="277" name="TextShape 2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022651D-F900-4551-8261-B03F15592023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nodeType="clickEffect" fill="hold">
                      <p:stCondLst>
                        <p:cond delay="indefinite"/>
                      </p:stCondLst>
                      <p:childTnLst>
                        <p:par>
                          <p:cTn id="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nodeType="clickEffect" fill="hold">
                      <p:stCondLst>
                        <p:cond delay="indefinite"/>
                      </p:stCondLst>
                      <p:childTnLst>
                        <p:par>
                          <p:cTn id="1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Two Kinds of Probabilities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380880" y="1295280"/>
            <a:ext cx="8762760" cy="472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Tag transition 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probabilities -- p(t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ahoma"/>
                <a:ea typeface="ＭＳ Ｐゴシック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|t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ahoma"/>
                <a:ea typeface="ＭＳ Ｐゴシック"/>
              </a:rPr>
              <a:t>i-1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Determiners likely to precede adjs and nouns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That/DT flight/NN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The/DT yellow/JJ hat/NN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So we expect P(NN|DT) and P(JJ|DT) to be high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Compute P(NN|DT) by counting in a labeled corpus: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Picture 4" descr=""/>
          <p:cNvPicPr/>
          <p:nvPr/>
        </p:nvPicPr>
        <p:blipFill>
          <a:blip r:embed="rId1"/>
          <a:stretch/>
        </p:blipFill>
        <p:spPr>
          <a:xfrm>
            <a:off x="1455120" y="3616920"/>
            <a:ext cx="2971440" cy="877680"/>
          </a:xfrm>
          <a:prstGeom prst="rect">
            <a:avLst/>
          </a:prstGeom>
          <a:ln>
            <a:noFill/>
          </a:ln>
        </p:spPr>
      </p:pic>
      <p:pic>
        <p:nvPicPr>
          <p:cNvPr id="282" name="Picture 5" descr=""/>
          <p:cNvPicPr/>
          <p:nvPr/>
        </p:nvPicPr>
        <p:blipFill>
          <a:blip r:embed="rId2"/>
          <a:stretch/>
        </p:blipFill>
        <p:spPr>
          <a:xfrm>
            <a:off x="1455120" y="4509360"/>
            <a:ext cx="6470280" cy="931680"/>
          </a:xfrm>
          <a:prstGeom prst="rect">
            <a:avLst/>
          </a:prstGeom>
          <a:ln>
            <a:noFill/>
          </a:ln>
        </p:spPr>
      </p:pic>
      <p:sp>
        <p:nvSpPr>
          <p:cNvPr id="283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284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3ADC195-FB53-429A-9C84-CF1E5204FA80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4" dur="indefinite" restart="never" nodeType="tmRoot">
          <p:childTnLst>
            <p:seq>
              <p:cTn id="10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Two Kinds of Probabilities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442440" y="1371600"/>
            <a:ext cx="8320320" cy="472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2"/>
            </a:pPr>
            <a:r>
              <a:rPr b="1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Word likelihood/emission 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probabilities p(w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ahoma"/>
                <a:ea typeface="ＭＳ Ｐゴシック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|t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ahoma"/>
                <a:ea typeface="ＭＳ Ｐゴシック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VBZ (3sg Pres Verb) likely to be “is”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Compute P(is|VBZ) by counting in a labeled corpus: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Picture 4" descr=""/>
          <p:cNvPicPr/>
          <p:nvPr/>
        </p:nvPicPr>
        <p:blipFill>
          <a:blip r:embed="rId1"/>
          <a:stretch/>
        </p:blipFill>
        <p:spPr>
          <a:xfrm>
            <a:off x="1415880" y="2905200"/>
            <a:ext cx="2801880" cy="973080"/>
          </a:xfrm>
          <a:prstGeom prst="rect">
            <a:avLst/>
          </a:prstGeom>
          <a:ln>
            <a:noFill/>
          </a:ln>
        </p:spPr>
      </p:pic>
      <p:pic>
        <p:nvPicPr>
          <p:cNvPr id="288" name="Picture 5" descr=""/>
          <p:cNvPicPr/>
          <p:nvPr/>
        </p:nvPicPr>
        <p:blipFill>
          <a:blip r:embed="rId2"/>
          <a:stretch/>
        </p:blipFill>
        <p:spPr>
          <a:xfrm>
            <a:off x="1415880" y="3878640"/>
            <a:ext cx="6855120" cy="969480"/>
          </a:xfrm>
          <a:prstGeom prst="rect">
            <a:avLst/>
          </a:prstGeom>
          <a:ln>
            <a:noFill/>
          </a:ln>
        </p:spPr>
      </p:pic>
      <p:sp>
        <p:nvSpPr>
          <p:cNvPr id="289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290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0E659CF-6865-44D5-A57A-9EA53F655777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6" dur="indefinite" restart="never" nodeType="tmRoot">
          <p:childTnLst>
            <p:seq>
              <p:cTn id="10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Example: The Verb “race”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228600" y="1538640"/>
            <a:ext cx="86864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Secretariat/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NNP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is/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VBZ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expected/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VBN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to/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TO </a:t>
            </a:r>
            <a:r>
              <a:rPr b="1" lang="en-US" sz="2400" spc="-1" strike="noStrike">
                <a:solidFill>
                  <a:srgbClr val="a50021"/>
                </a:solidFill>
                <a:latin typeface="Tahoma"/>
                <a:ea typeface="ＭＳ Ｐゴシック"/>
              </a:rPr>
              <a:t>race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VB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tomorrow/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NR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People/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NNS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continue/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VB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to/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TO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inquire/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VB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the/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DT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reason/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NN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for/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the/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DT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  <a:r>
              <a:rPr b="1" lang="en-US" sz="2400" spc="-1" strike="noStrike">
                <a:solidFill>
                  <a:srgbClr val="a50021"/>
                </a:solidFill>
                <a:latin typeface="Tahoma"/>
                <a:ea typeface="ＭＳ Ｐゴシック"/>
              </a:rPr>
              <a:t>race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NN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for/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IN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outer/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JJ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space/</a:t>
            </a:r>
            <a:r>
              <a:rPr b="0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NN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How do we pick the right tag?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294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A52D231-8A84-44FD-9EDB-52BA0CD4BBEA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8" dur="indefinite" restart="never" nodeType="tmRoot">
          <p:childTnLst>
            <p:seq>
              <p:cTn id="109" dur="indefinite" nodeType="mainSeq">
                <p:childTnLst>
                  <p:par>
                    <p:cTn id="110" nodeType="clickEffect" fill="hold">
                      <p:stCondLst>
                        <p:cond delay="indefinite"/>
                      </p:stCondLst>
                      <p:childTnLst>
                        <p:par>
                          <p:cTn id="1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nodeType="clickEffect" fill="hold">
                      <p:stCondLst>
                        <p:cond delay="indefinite"/>
                      </p:stCondLst>
                      <p:childTnLst>
                        <p:par>
                          <p:cTn id="1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nodeType="clickEffect" fill="hold">
                      <p:stCondLst>
                        <p:cond delay="indefinite"/>
                      </p:stCondLst>
                      <p:childTnLst>
                        <p:par>
                          <p:cTn id="1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21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Disambiguating “race”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Picture 3" descr=""/>
          <p:cNvPicPr/>
          <p:nvPr/>
        </p:nvPicPr>
        <p:blipFill>
          <a:blip r:embed="rId1"/>
          <a:stretch/>
        </p:blipFill>
        <p:spPr>
          <a:xfrm>
            <a:off x="265320" y="1404000"/>
            <a:ext cx="8597880" cy="1789560"/>
          </a:xfrm>
          <a:prstGeom prst="rect">
            <a:avLst/>
          </a:prstGeom>
          <a:ln>
            <a:noFill/>
          </a:ln>
        </p:spPr>
      </p:pic>
      <p:pic>
        <p:nvPicPr>
          <p:cNvPr id="297" name="Picture 4" descr=""/>
          <p:cNvPicPr/>
          <p:nvPr/>
        </p:nvPicPr>
        <p:blipFill>
          <a:blip r:embed="rId2"/>
          <a:stretch/>
        </p:blipFill>
        <p:spPr>
          <a:xfrm>
            <a:off x="265320" y="3578040"/>
            <a:ext cx="8597880" cy="1802880"/>
          </a:xfrm>
          <a:prstGeom prst="rect">
            <a:avLst/>
          </a:prstGeom>
          <a:ln>
            <a:noFill/>
          </a:ln>
        </p:spPr>
      </p:pic>
      <p:sp>
        <p:nvSpPr>
          <p:cNvPr id="298" name="TextShape 2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D464ED7-0819-4720-AFB9-7DED562A1D51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8" dur="indefinite" restart="never" nodeType="tmRoot">
          <p:childTnLst>
            <p:seq>
              <p:cTn id="1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914400" y="1371600"/>
            <a:ext cx="4571640" cy="48002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"/>
          <p:cNvSpPr/>
          <p:nvPr/>
        </p:nvSpPr>
        <p:spPr>
          <a:xfrm>
            <a:off x="838080" y="1203840"/>
            <a:ext cx="4235040" cy="4571640"/>
          </a:xfrm>
          <a:prstGeom prst="roundRect">
            <a:avLst>
              <a:gd name="adj" fmla="val 15971"/>
            </a:avLst>
          </a:prstGeom>
          <a:solidFill>
            <a:schemeClr val="accent1">
              <a:alpha val="23000"/>
            </a:schemeClr>
          </a:solidFill>
          <a:ln>
            <a:round/>
          </a:ln>
          <a:effectLst>
            <a:outerShdw blurRad="40000" dir="5400000" dist="20160" rotWithShape="0">
              <a:srgbClr val="000000">
                <a:alpha val="86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2" name="CustomShape 3"/>
          <p:cNvSpPr/>
          <p:nvPr/>
        </p:nvSpPr>
        <p:spPr>
          <a:xfrm>
            <a:off x="7580520" y="1189080"/>
            <a:ext cx="1282680" cy="4571640"/>
          </a:xfrm>
          <a:prstGeom prst="roundRect">
            <a:avLst>
              <a:gd name="adj" fmla="val 16667"/>
            </a:avLst>
          </a:prstGeom>
          <a:solidFill>
            <a:schemeClr val="accent1">
              <a:alpha val="23000"/>
            </a:schemeClr>
          </a:solidFill>
          <a:ln>
            <a:round/>
          </a:ln>
          <a:effectLst>
            <a:outerShdw blurRad="40000" dir="5400000" dist="20160" rotWithShape="0">
              <a:srgbClr val="000000">
                <a:alpha val="86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3" name="TextShape 4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04" name="TextShape 5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FE4A41B-287D-4563-9424-B82BC88CDAE0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05" name="CustomShape 6"/>
          <p:cNvSpPr/>
          <p:nvPr/>
        </p:nvSpPr>
        <p:spPr>
          <a:xfrm>
            <a:off x="457200" y="1418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Disambiguating “race”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06" name="Picture 3" descr=""/>
          <p:cNvPicPr/>
          <p:nvPr/>
        </p:nvPicPr>
        <p:blipFill>
          <a:blip r:embed="rId1"/>
          <a:stretch/>
        </p:blipFill>
        <p:spPr>
          <a:xfrm>
            <a:off x="265320" y="1404000"/>
            <a:ext cx="8597880" cy="1789560"/>
          </a:xfrm>
          <a:prstGeom prst="rect">
            <a:avLst/>
          </a:prstGeom>
          <a:ln>
            <a:noFill/>
          </a:ln>
        </p:spPr>
      </p:pic>
      <p:pic>
        <p:nvPicPr>
          <p:cNvPr id="307" name="Picture 4" descr=""/>
          <p:cNvPicPr/>
          <p:nvPr/>
        </p:nvPicPr>
        <p:blipFill>
          <a:blip r:embed="rId2"/>
          <a:stretch/>
        </p:blipFill>
        <p:spPr>
          <a:xfrm>
            <a:off x="265320" y="3578040"/>
            <a:ext cx="8597880" cy="180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0" dur="indefinite" restart="never" nodeType="tmRoot">
          <p:childTnLst>
            <p:seq>
              <p:cTn id="1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457200" y="975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Example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380880" y="1265760"/>
            <a:ext cx="8229240" cy="4419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P(NN|TO) = .00047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P(VB|TO) = .83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P(race|NN) = .00057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P(race|VB) = .00012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P(NR|VB) = .0027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P(NR|NN) = .0012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P(VB|TO)P(NR|VB)P(race|VB) = .00000027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P(NN|TO)P(NR|NN)P(race|NN)=.00000000032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So we (correctly) choose the verb tag for “race”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Picture 4" descr=""/>
          <p:cNvPicPr/>
          <p:nvPr/>
        </p:nvPicPr>
        <p:blipFill>
          <a:blip r:embed="rId1"/>
          <a:stretch/>
        </p:blipFill>
        <p:spPr>
          <a:xfrm>
            <a:off x="3699360" y="2561400"/>
            <a:ext cx="5105160" cy="1069560"/>
          </a:xfrm>
          <a:prstGeom prst="rect">
            <a:avLst/>
          </a:prstGeom>
          <a:ln>
            <a:noFill/>
          </a:ln>
        </p:spPr>
      </p:pic>
      <p:pic>
        <p:nvPicPr>
          <p:cNvPr id="311" name="Picture 3" descr=""/>
          <p:cNvPicPr/>
          <p:nvPr/>
        </p:nvPicPr>
        <p:blipFill>
          <a:blip r:embed="rId2"/>
          <a:stretch/>
        </p:blipFill>
        <p:spPr>
          <a:xfrm>
            <a:off x="3699360" y="1113480"/>
            <a:ext cx="5105160" cy="1061640"/>
          </a:xfrm>
          <a:prstGeom prst="rect">
            <a:avLst/>
          </a:prstGeom>
          <a:ln>
            <a:noFill/>
          </a:ln>
        </p:spPr>
      </p:pic>
      <p:sp>
        <p:nvSpPr>
          <p:cNvPr id="312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13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8375D1F5-17F7-410D-8F54-B0E1638BD04F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2" dur="indefinite" restart="never" nodeType="tmRoot">
          <p:childTnLst>
            <p:seq>
              <p:cTn id="1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Parts of Speech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8 (ish) traditional parts of speech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Noun, verb, adjective, preposition, adverb, article, interjection, pronoun, conjunction, etc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Called: parts-of-speech, lexical categories, word classes, morphological classes, lexical tags...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Lots of debate within linguistics about the number, nature, and universality of these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We’ll completely ignore this debate.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E809814-EAFD-4116-BFC7-8C356E20DB86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457200" y="2008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Hidden Markov Models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What we’ve just described is called a Hidden Markov Model (HMM)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This is a kind of </a:t>
            </a:r>
            <a:r>
              <a:rPr b="0" i="1" lang="en-US" sz="2400" spc="-1" strike="noStrike">
                <a:solidFill>
                  <a:srgbClr val="333399"/>
                </a:solidFill>
                <a:latin typeface="Tahoma"/>
                <a:ea typeface="ＭＳ Ｐゴシック"/>
              </a:rPr>
              <a:t>generative</a:t>
            </a: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 model.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There is a </a:t>
            </a:r>
            <a:r>
              <a:rPr b="0" lang="en-US" sz="2000" spc="-1" strike="noStrike">
                <a:solidFill>
                  <a:srgbClr val="c00000"/>
                </a:solidFill>
                <a:latin typeface="Tahoma"/>
                <a:ea typeface="ＭＳ Ｐゴシック"/>
              </a:rPr>
              <a:t>hidden 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underlying generator of observable events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The hidden generator can be modeled as a network of states and transitions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We want to infer the underlying state sequence given the observed event sequence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17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23DB397-19C8-4347-99E6-B0D6694E6063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4" dur="indefinite" restart="never" nodeType="tmRoot">
          <p:childTnLst>
            <p:seq>
              <p:cTn id="1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838080" y="1295280"/>
            <a:ext cx="8152920" cy="457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States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 = q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, q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…q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N;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Observations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O= o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, o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…o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N;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Each observation is a symbol from a vocabulary V = {v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ahoma"/>
                <a:ea typeface="ＭＳ Ｐゴシック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,v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ahoma"/>
                <a:ea typeface="ＭＳ Ｐゴシック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,…v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ahoma"/>
                <a:ea typeface="ＭＳ Ｐゴシック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Transition probabilities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Transition probability matrix A = {a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ij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Observation likelihoods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probability matrix B={b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(k)}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Special initial probability vector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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471960" y="1861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Hidden Markov Models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21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C572FB6-895F-4229-80C1-F0E84EA7E3C6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1828800" y="5715000"/>
            <a:ext cx="3390840" cy="406440"/>
          </a:xfrm>
          <a:prstGeom prst="rect">
            <a:avLst/>
          </a:prstGeom>
          <a:ln>
            <a:noFill/>
          </a:ln>
        </p:spPr>
      </p:pic>
      <p:pic>
        <p:nvPicPr>
          <p:cNvPr id="323" name="" descr=""/>
          <p:cNvPicPr/>
          <p:nvPr/>
        </p:nvPicPr>
        <p:blipFill>
          <a:blip r:embed="rId2"/>
          <a:stretch/>
        </p:blipFill>
        <p:spPr>
          <a:xfrm>
            <a:off x="1981080" y="3276720"/>
            <a:ext cx="4863960" cy="457200"/>
          </a:xfrm>
          <a:prstGeom prst="rect">
            <a:avLst/>
          </a:prstGeom>
          <a:ln>
            <a:noFill/>
          </a:ln>
        </p:spPr>
      </p:pic>
      <p:pic>
        <p:nvPicPr>
          <p:cNvPr id="324" name="" descr=""/>
          <p:cNvPicPr/>
          <p:nvPr/>
        </p:nvPicPr>
        <p:blipFill>
          <a:blip r:embed="rId3"/>
          <a:stretch/>
        </p:blipFill>
        <p:spPr>
          <a:xfrm>
            <a:off x="1981080" y="4572000"/>
            <a:ext cx="3746520" cy="40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6" dur="indefinite" restart="never" nodeType="tmRoot">
          <p:childTnLst>
            <p:seq>
              <p:cTn id="1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HMMs for Ice Cream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You are a climatologist in the year 2799 studying global warming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You can’t find any records of the weather in Baltimore for summer of 2007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But you find Jason Eisner’s diary which lists how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many ice-creams Jason ate every day that summer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Your job: figure out how hot it was each day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Picture 4" descr=""/>
          <p:cNvPicPr/>
          <p:nvPr/>
        </p:nvPicPr>
        <p:blipFill>
          <a:blip r:embed="rId1"/>
          <a:stretch/>
        </p:blipFill>
        <p:spPr>
          <a:xfrm>
            <a:off x="8153280" y="2819520"/>
            <a:ext cx="650520" cy="990360"/>
          </a:xfrm>
          <a:prstGeom prst="rect">
            <a:avLst/>
          </a:prstGeom>
          <a:ln>
            <a:noFill/>
          </a:ln>
        </p:spPr>
      </p:pic>
      <p:sp>
        <p:nvSpPr>
          <p:cNvPr id="328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29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82A6CDF9-3EAE-480D-AE17-3E3311C14CB5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8" dur="indefinite" restart="never" nodeType="tmRoot">
          <p:childTnLst>
            <p:seq>
              <p:cTn id="139" dur="indefinite" nodeType="mainSeq">
                <p:childTnLst>
                  <p:par>
                    <p:cTn id="140" nodeType="clickEffect" fill="hold">
                      <p:stCondLst>
                        <p:cond delay="indefinite"/>
                      </p:stCondLst>
                      <p:childTnLst>
                        <p:par>
                          <p:cTn id="1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Verdana"/>
                <a:ea typeface="ＭＳ Ｐゴシック"/>
              </a:rPr>
              <a:t>Eisner Task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Given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Ice Cream Observation Sequence: 1,2,3,2,2,2,3…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Produce: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Hidden Weather Sequence: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H,C,H,H,H,C, C…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33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2B53317-9E53-4AC9-94AF-A2E360098C1A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5" dur="indefinite" restart="never" nodeType="tmRoot">
          <p:childTnLst>
            <p:seq>
              <p:cTn id="1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Verdana"/>
                <a:ea typeface="ＭＳ Ｐゴシック"/>
              </a:rPr>
              <a:t>HMM for Ice Cream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Picture 3" descr=""/>
          <p:cNvPicPr/>
          <p:nvPr/>
        </p:nvPicPr>
        <p:blipFill>
          <a:blip r:embed="rId1"/>
          <a:stretch/>
        </p:blipFill>
        <p:spPr>
          <a:xfrm>
            <a:off x="1076760" y="1531440"/>
            <a:ext cx="6913080" cy="3308040"/>
          </a:xfrm>
          <a:prstGeom prst="rect">
            <a:avLst/>
          </a:prstGeom>
          <a:ln>
            <a:noFill/>
          </a:ln>
        </p:spPr>
      </p:pic>
      <p:sp>
        <p:nvSpPr>
          <p:cNvPr id="336" name="TextShape 2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3D6664A-BD62-400F-996E-881E02011C52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Verdana"/>
                <a:ea typeface="ＭＳ Ｐゴシック"/>
              </a:rPr>
              <a:t>Ice Cream HMM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228600" y="1219320"/>
            <a:ext cx="8762760" cy="1828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Let’s just do 131 as the sequence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How many underlying state (hot/cold) sequences are there?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How do you pick the right one?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Picture 3" descr=""/>
          <p:cNvPicPr/>
          <p:nvPr/>
        </p:nvPicPr>
        <p:blipFill>
          <a:blip r:embed="rId1"/>
          <a:stretch/>
        </p:blipFill>
        <p:spPr>
          <a:xfrm>
            <a:off x="3293640" y="2298240"/>
            <a:ext cx="4266720" cy="2041200"/>
          </a:xfrm>
          <a:prstGeom prst="rect">
            <a:avLst/>
          </a:prstGeom>
          <a:ln>
            <a:noFill/>
          </a:ln>
        </p:spPr>
      </p:pic>
      <p:sp>
        <p:nvSpPr>
          <p:cNvPr id="341" name="CustomShape 3"/>
          <p:cNvSpPr/>
          <p:nvPr/>
        </p:nvSpPr>
        <p:spPr>
          <a:xfrm>
            <a:off x="1451520" y="2126160"/>
            <a:ext cx="673560" cy="2284200"/>
          </a:xfrm>
          <a:prstGeom prst="rect">
            <a:avLst/>
          </a:prstGeom>
          <a:ln>
            <a:solidFill>
              <a:srgbClr val="2f2f98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HHH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HHC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HCH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HCC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CCC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CCH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CHC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CHH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1389600" y="5158800"/>
            <a:ext cx="3017160" cy="363960"/>
          </a:xfrm>
          <a:prstGeom prst="rect">
            <a:avLst/>
          </a:prstGeom>
          <a:ln>
            <a:solidFill>
              <a:srgbClr val="2f2f98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Argmax P(sequence | 1 3 1)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3" name="TextShape 5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44" name="TextShape 6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1CC92DE-D08C-4670-AE86-648348B324DC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nodeType="clickEffect" fill="hold">
                      <p:stCondLst>
                        <p:cond delay="indefinite"/>
                      </p:stCondLst>
                      <p:childTnLst>
                        <p:par>
                          <p:cTn id="1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2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nodeType="clickEffect" fill="hold">
                      <p:stCondLst>
                        <p:cond delay="indefinite"/>
                      </p:stCondLst>
                      <p:childTnLst>
                        <p:par>
                          <p:cTn id="15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Verdana"/>
                <a:ea typeface="ＭＳ Ｐゴシック"/>
              </a:rPr>
              <a:t>Ice Cream HMM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380880" y="1219320"/>
            <a:ext cx="8229240" cy="1218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Let’s just do 1 sequence: CHC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198720" y="1828800"/>
            <a:ext cx="2474640" cy="638280"/>
          </a:xfrm>
          <a:prstGeom prst="rect">
            <a:avLst/>
          </a:prstGeom>
          <a:ln>
            <a:solidFill>
              <a:srgbClr val="2f2f98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Cold as the initial state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P(Cold|Start)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184320" y="2438280"/>
            <a:ext cx="3020400" cy="638280"/>
          </a:xfrm>
          <a:prstGeom prst="rect">
            <a:avLst/>
          </a:prstGeom>
          <a:ln>
            <a:solidFill>
              <a:srgbClr val="2f2f98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Observing a 1 on a cold day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P(1 | Cold)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591840" y="3200400"/>
            <a:ext cx="2275200" cy="638280"/>
          </a:xfrm>
          <a:prstGeom prst="rect">
            <a:avLst/>
          </a:prstGeom>
          <a:ln>
            <a:solidFill>
              <a:srgbClr val="2f2f98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Hot as the next state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P(Hot | Cold)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0" name="CustomShape 6"/>
          <p:cNvSpPr/>
          <p:nvPr/>
        </p:nvSpPr>
        <p:spPr>
          <a:xfrm>
            <a:off x="556200" y="3809880"/>
            <a:ext cx="2919960" cy="638280"/>
          </a:xfrm>
          <a:prstGeom prst="rect">
            <a:avLst/>
          </a:prstGeom>
          <a:ln>
            <a:solidFill>
              <a:srgbClr val="2f2f98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Observing a 3 on a hot day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P(3 | Hot)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1" name="CustomShape 7"/>
          <p:cNvSpPr/>
          <p:nvPr/>
        </p:nvSpPr>
        <p:spPr>
          <a:xfrm>
            <a:off x="1265760" y="4419720"/>
            <a:ext cx="2387880" cy="638280"/>
          </a:xfrm>
          <a:prstGeom prst="rect">
            <a:avLst/>
          </a:prstGeom>
          <a:ln>
            <a:solidFill>
              <a:srgbClr val="2f2f98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Cold as the next state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P(Cold|Hot)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2" name="CustomShape 8"/>
          <p:cNvSpPr/>
          <p:nvPr/>
        </p:nvSpPr>
        <p:spPr>
          <a:xfrm>
            <a:off x="1229760" y="5105520"/>
            <a:ext cx="3020400" cy="638280"/>
          </a:xfrm>
          <a:prstGeom prst="rect">
            <a:avLst/>
          </a:prstGeom>
          <a:ln>
            <a:solidFill>
              <a:srgbClr val="2f2f98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Observing a 1 on a cold day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P(1 | Cold)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3" name="CustomShape 9"/>
          <p:cNvSpPr/>
          <p:nvPr/>
        </p:nvSpPr>
        <p:spPr>
          <a:xfrm>
            <a:off x="4419720" y="1828800"/>
            <a:ext cx="506160" cy="3656520"/>
          </a:xfrm>
          <a:prstGeom prst="rect">
            <a:avLst/>
          </a:prstGeom>
          <a:ln>
            <a:solidFill>
              <a:srgbClr val="2f2f98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.2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.5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.5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54" name="Picture 3" descr=""/>
          <p:cNvPicPr/>
          <p:nvPr/>
        </p:nvPicPr>
        <p:blipFill>
          <a:blip r:embed="rId1"/>
          <a:stretch/>
        </p:blipFill>
        <p:spPr>
          <a:xfrm>
            <a:off x="5162400" y="1905120"/>
            <a:ext cx="3981240" cy="1904760"/>
          </a:xfrm>
          <a:prstGeom prst="rect">
            <a:avLst/>
          </a:prstGeom>
          <a:ln>
            <a:noFill/>
          </a:ln>
        </p:spPr>
      </p:pic>
      <p:sp>
        <p:nvSpPr>
          <p:cNvPr id="355" name="CustomShape 10"/>
          <p:cNvSpPr/>
          <p:nvPr/>
        </p:nvSpPr>
        <p:spPr>
          <a:xfrm>
            <a:off x="5611320" y="4724280"/>
            <a:ext cx="749520" cy="363960"/>
          </a:xfrm>
          <a:prstGeom prst="rect">
            <a:avLst/>
          </a:prstGeom>
          <a:ln>
            <a:solidFill>
              <a:srgbClr val="2f2f98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.0024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6" name="TextShape 11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57" name="TextShape 12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D99ED1E-BC84-4ACC-9349-5728BF70689A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nodeType="clickEffect" fill="hold">
                      <p:stCondLst>
                        <p:cond delay="indefinite"/>
                      </p:stCondLst>
                      <p:childTnLst>
                        <p:par>
                          <p:cTn id="16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nodeType="clickEffect" fill="hold">
                      <p:stCondLst>
                        <p:cond delay="indefinite"/>
                      </p:stCondLst>
                      <p:childTnLst>
                        <p:par>
                          <p:cTn id="1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nodeType="clickEffect" fill="hold">
                      <p:stCondLst>
                        <p:cond delay="indefinite"/>
                      </p:stCondLst>
                      <p:childTnLst>
                        <p:par>
                          <p:cTn id="1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nodeType="clickEffect" fill="hold">
                      <p:stCondLst>
                        <p:cond delay="indefinite"/>
                      </p:stCondLst>
                      <p:childTnLst>
                        <p:par>
                          <p:cTn id="1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nodeType="clickEffect" fill="hold">
                      <p:stCondLst>
                        <p:cond delay="indefinite"/>
                      </p:stCondLst>
                      <p:childTnLst>
                        <p:par>
                          <p:cTn id="1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nodeType="clickEffect" fill="hold">
                      <p:stCondLst>
                        <p:cond delay="indefinite"/>
                      </p:stCondLst>
                      <p:childTnLst>
                        <p:par>
                          <p:cTn id="1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nodeType="clickEffect" fill="hold">
                      <p:stCondLst>
                        <p:cond delay="indefinite"/>
                      </p:stCondLst>
                      <p:childTnLst>
                        <p:par>
                          <p:cTn id="1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nodeType="clickEffect" fill="hold">
                      <p:stCondLst>
                        <p:cond delay="indefinite"/>
                      </p:stCondLst>
                      <p:childTnLst>
                        <p:par>
                          <p:cTn id="2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20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nodeType="clickEffect" fill="hold">
                      <p:stCondLst>
                        <p:cond delay="indefinite"/>
                      </p:stCondLst>
                      <p:childTnLst>
                        <p:par>
                          <p:cTn id="2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0" y="22860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Verdana"/>
                <a:ea typeface="ＭＳ Ｐゴシック"/>
              </a:rPr>
              <a:t>POS Transition Probabilities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9" name="Picture 3" descr=""/>
          <p:cNvPicPr/>
          <p:nvPr/>
        </p:nvPicPr>
        <p:blipFill>
          <a:blip r:embed="rId1"/>
          <a:stretch/>
        </p:blipFill>
        <p:spPr>
          <a:xfrm>
            <a:off x="914400" y="1369080"/>
            <a:ext cx="7265520" cy="4174920"/>
          </a:xfrm>
          <a:prstGeom prst="rect">
            <a:avLst/>
          </a:prstGeom>
          <a:ln>
            <a:noFill/>
          </a:ln>
        </p:spPr>
      </p:pic>
      <p:sp>
        <p:nvSpPr>
          <p:cNvPr id="360" name="TextShape 2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3789681-01CC-4B83-BFC2-E2F4E533C824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9" dur="indefinite" restart="never" nodeType="tmRoot">
          <p:childTnLst>
            <p:seq>
              <p:cTn id="2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486720" y="1418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Verdana"/>
                <a:ea typeface="ＭＳ Ｐゴシック"/>
              </a:rPr>
              <a:t>Observation Likelihoods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3" name="Picture 3" descr=""/>
          <p:cNvPicPr/>
          <p:nvPr/>
        </p:nvPicPr>
        <p:blipFill>
          <a:blip r:embed="rId1"/>
          <a:stretch/>
        </p:blipFill>
        <p:spPr>
          <a:xfrm>
            <a:off x="990720" y="1155240"/>
            <a:ext cx="7540200" cy="5108040"/>
          </a:xfrm>
          <a:prstGeom prst="rect">
            <a:avLst/>
          </a:prstGeom>
          <a:ln>
            <a:noFill/>
          </a:ln>
        </p:spPr>
      </p:pic>
      <p:sp>
        <p:nvSpPr>
          <p:cNvPr id="364" name="TextShape 2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A305FD5-9464-4093-893D-60D056EAD0C2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1" dur="indefinite" restart="never" nodeType="tmRoot">
          <p:childTnLst>
            <p:seq>
              <p:cTn id="2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Verdana"/>
                <a:ea typeface="ＭＳ Ｐゴシック"/>
              </a:rPr>
              <a:t>Question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380880" y="1219320"/>
            <a:ext cx="8229240" cy="304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If there are 30 or so tags in the Penn 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And the average sentence is around 20 words...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How many tag sequences do we have to enumerate to argmax over in the worst case scenario?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4100040" y="2991600"/>
            <a:ext cx="985680" cy="639000"/>
          </a:xfrm>
          <a:prstGeom prst="rect">
            <a:avLst/>
          </a:prstGeom>
          <a:ln>
            <a:solidFill>
              <a:srgbClr val="b5dcde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30</a:t>
            </a:r>
            <a:r>
              <a:rPr b="0" lang="en-IN" sz="3600" spc="-1" strike="noStrike" baseline="30000">
                <a:solidFill>
                  <a:srgbClr val="000000"/>
                </a:solidFill>
                <a:latin typeface="Arial"/>
                <a:ea typeface="ＭＳ Ｐゴシック"/>
              </a:rPr>
              <a:t>20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69" name="TextShape 4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70" name="TextShape 5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42B0510-CC59-4324-B370-F943DCD7030C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nodeType="clickEffect" fill="hold">
                      <p:stCondLst>
                        <p:cond delay="indefinite"/>
                      </p:stCondLst>
                      <p:childTnLst>
                        <p:par>
                          <p:cTn id="2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1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POS examples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80880" y="1371600"/>
            <a:ext cx="84578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noun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400" spc="-1" strike="noStrike">
                <a:solidFill>
                  <a:srgbClr val="009999"/>
                </a:solidFill>
                <a:latin typeface="Arial"/>
              </a:rPr>
              <a:t>chair, bandwidth, pacing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verb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400" spc="-1" strike="noStrike">
                <a:solidFill>
                  <a:srgbClr val="009999"/>
                </a:solidFill>
                <a:latin typeface="Arial"/>
              </a:rPr>
              <a:t>study, debate, munch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ADJ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adjective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400" spc="-1" strike="noStrike">
                <a:solidFill>
                  <a:srgbClr val="009999"/>
                </a:solidFill>
                <a:latin typeface="Arial"/>
              </a:rPr>
              <a:t>purple, tall, ridiculous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adverb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400" spc="-1" strike="noStrike">
                <a:solidFill>
                  <a:srgbClr val="009999"/>
                </a:solidFill>
                <a:latin typeface="Arial"/>
              </a:rPr>
              <a:t>unfortunately, slowly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preposition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400" spc="-1" strike="noStrike">
                <a:solidFill>
                  <a:srgbClr val="009999"/>
                </a:solidFill>
                <a:latin typeface="Arial"/>
              </a:rPr>
              <a:t>of, by,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pronoun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400" spc="-1" strike="noStrike">
                <a:solidFill>
                  <a:srgbClr val="009999"/>
                </a:solidFill>
                <a:latin typeface="Arial"/>
              </a:rPr>
              <a:t>I, me, mine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determiner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400" spc="-1" strike="noStrike">
                <a:solidFill>
                  <a:srgbClr val="009999"/>
                </a:solidFill>
                <a:latin typeface="Arial"/>
              </a:rPr>
              <a:t>the, a, that, those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52BE317-3C63-4A21-ACD8-ED427A28C804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Verdana"/>
                <a:ea typeface="ＭＳ Ｐゴシック"/>
              </a:rPr>
              <a:t>Three Problems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Given this framework there are 3 problems that we can pose to an HMM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Given an observation sequence, what is the probability of that sequence given a model?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Given an observation sequence and a model, what is the most likely state sequence?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Given an observation sequence, find the best model parameters for a partially specified model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74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C0682E0-09B2-4236-91CD-9EB18FF93E6E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0" dur="indefinite" restart="never" nodeType="tmRoot">
          <p:childTnLst>
            <p:seq>
              <p:cTn id="22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457200" y="171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Problem 1:</a:t>
            </a:r>
            <a:br/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Obserbation Likelihood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The probability of a sequence given a model...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Used in model development... How do I know if some change I made to the model is making things better?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And in classification tasks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Word spotting in ASR, language identification, speaker identification, author identification, 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Train one HMM model per class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Given an observation, pass it to each model and compute P(seq|model).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7" name="Picture 4" descr=""/>
          <p:cNvPicPr/>
          <p:nvPr/>
        </p:nvPicPr>
        <p:blipFill>
          <a:blip r:embed="rId1"/>
          <a:stretch/>
        </p:blipFill>
        <p:spPr>
          <a:xfrm>
            <a:off x="838080" y="2057400"/>
            <a:ext cx="7454520" cy="649080"/>
          </a:xfrm>
          <a:prstGeom prst="rect">
            <a:avLst/>
          </a:prstGeom>
          <a:ln>
            <a:noFill/>
          </a:ln>
        </p:spPr>
      </p:pic>
      <p:sp>
        <p:nvSpPr>
          <p:cNvPr id="378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79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225338C-621B-42EC-823D-F72625FF9E33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2" dur="indefinite" restart="never" nodeType="tmRoot">
          <p:childTnLst>
            <p:seq>
              <p:cTn id="22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457200" y="171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Problem 2:</a:t>
            </a:r>
            <a:br/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Decoding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Most probable state sequence given a model and an observation sequence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Typically used in tagging problems, where the tags correspond to hidden states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As we’ll see almost any problem can be cast as a sequence labeling problem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2" name="Picture 4" descr=""/>
          <p:cNvPicPr/>
          <p:nvPr/>
        </p:nvPicPr>
        <p:blipFill>
          <a:blip r:embed="rId1"/>
          <a:stretch/>
        </p:blipFill>
        <p:spPr>
          <a:xfrm>
            <a:off x="685800" y="2286000"/>
            <a:ext cx="8152920" cy="1131480"/>
          </a:xfrm>
          <a:prstGeom prst="rect">
            <a:avLst/>
          </a:prstGeom>
          <a:ln>
            <a:noFill/>
          </a:ln>
        </p:spPr>
      </p:pic>
      <p:sp>
        <p:nvSpPr>
          <p:cNvPr id="383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84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BEF951A-C465-4EE1-984C-6FA9052A1536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4" dur="indefinite" restart="never" nodeType="tmRoot">
          <p:childTnLst>
            <p:seq>
              <p:cTn id="22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457200" y="1861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Problem 3:</a:t>
            </a:r>
            <a:br/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Learning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Infer the best model parameters, given a partial model and an observation sequence...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That is, fill in the A and B tables with the right numbers...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The numbers that make the observation sequence most likely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Useful for getting an HMM without having to hire annotators...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That is, you tell me how many tags there are and give me a boatload of untagged text, and I can give you back a part of speech tagger.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88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70CF2AA-FFA5-4155-842C-EF3A1E96EA12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6" dur="indefinite" restart="never" nodeType="tmRoot">
          <p:childTnLst>
            <p:seq>
              <p:cTn id="22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Solutions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Problem 2: Viterbi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Problem 1: Forward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Problem 3: Forward-Backward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An instance of 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92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872DA939-F846-47AF-BFFE-D4494FCDB13A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8" dur="indefinite" restart="never" nodeType="tmRoot">
          <p:childTnLst>
            <p:seq>
              <p:cTn id="2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457200" y="171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Problem 2: Decoding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Ok, assume we have a complete model that can give us what we need. Recall that we need to get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We could just enumerate all paths (as we did with the ice cream example) given the input and use the model to assign probabilities to each.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Not a good idea.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Luckily dynamic programming helps us here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5" name="Picture 4" descr=""/>
          <p:cNvPicPr/>
          <p:nvPr/>
        </p:nvPicPr>
        <p:blipFill>
          <a:blip r:embed="rId1">
            <a:alphaModFix amt="75000"/>
          </a:blip>
          <a:stretch/>
        </p:blipFill>
        <p:spPr>
          <a:xfrm>
            <a:off x="2463120" y="2362320"/>
            <a:ext cx="3937320" cy="1063080"/>
          </a:xfrm>
          <a:prstGeom prst="rect">
            <a:avLst/>
          </a:prstGeom>
          <a:ln>
            <a:noFill/>
          </a:ln>
          <a:effectLst>
            <a:outerShdw algn="ctr" blurRad="63500" dir="2700000" dist="35638" rotWithShape="0">
              <a:srgbClr val="000000">
                <a:alpha val="75000"/>
              </a:srgbClr>
            </a:outerShdw>
          </a:effectLst>
        </p:spPr>
      </p:pic>
      <p:sp>
        <p:nvSpPr>
          <p:cNvPr id="396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397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37944CC-0429-4704-B2FE-62188DF04821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0" dur="indefinite" restart="never" nodeType="tmRoot">
          <p:childTnLst>
            <p:seq>
              <p:cTn id="2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457200" y="171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Intuition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380880" y="1253520"/>
            <a:ext cx="8229240" cy="5257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Consider a state sequence (tag sequence) that ends at some state j (i.e., has a particular tag T at the end)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The probability of that tag sequence can be broken into parts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The probability of the BEST tag sequence up through j-1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Multiplied by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the transition probability from the tag at the end of the j-1 sequence to 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And the observation probability of the observed word given tag 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401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1122AB6-ED1E-441F-919C-E0B041701B4A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2" dur="indefinite" restart="never" nodeType="tmRoot">
          <p:childTnLst>
            <p:seq>
              <p:cTn id="2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Verdana"/>
                <a:ea typeface="ＭＳ Ｐゴシック"/>
              </a:rPr>
              <a:t>Viterbi Algorithm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457200" y="1371600"/>
            <a:ext cx="8229240" cy="4910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Create an array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Columns corresponding to observations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Rows corresponding to possible hidden states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Recursively compute the probability of the most likely subsequence of states that accounts for the first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observations and ends in state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j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Also record “backpointers” that subsequently allow backtracing the most probable state sequence.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405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06BE06A-AAFF-4F23-8B64-4A631425342B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825480" y="3772080"/>
            <a:ext cx="7442280" cy="68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4" dur="indefinite" restart="never" nodeType="tmRoot">
          <p:childTnLst>
            <p:seq>
              <p:cTn id="2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Computing the Viterbi Scores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Initialization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Recursion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Termination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Shape 3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46C13C0-A534-442F-95F8-D3FF739A9D92}" type="slidenum">
              <a:rPr b="0" lang="en-IN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10" name="TextShape 4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Raymond Mooney at UT Austin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fld id="{72BFAA25-5797-45F6-8A60-DE3CD64601CC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pic>
        <p:nvPicPr>
          <p:cNvPr id="412" name="" descr=""/>
          <p:cNvPicPr/>
          <p:nvPr/>
        </p:nvPicPr>
        <p:blipFill>
          <a:blip r:embed="rId1"/>
          <a:stretch/>
        </p:blipFill>
        <p:spPr>
          <a:xfrm>
            <a:off x="1346040" y="1994040"/>
            <a:ext cx="3911760" cy="546120"/>
          </a:xfrm>
          <a:prstGeom prst="rect">
            <a:avLst/>
          </a:prstGeom>
          <a:ln>
            <a:noFill/>
          </a:ln>
        </p:spPr>
      </p:pic>
      <p:pic>
        <p:nvPicPr>
          <p:cNvPr id="413" name="" descr=""/>
          <p:cNvPicPr/>
          <p:nvPr/>
        </p:nvPicPr>
        <p:blipFill>
          <a:blip r:embed="rId2"/>
          <a:stretch/>
        </p:blipFill>
        <p:spPr>
          <a:xfrm>
            <a:off x="1346040" y="2959200"/>
            <a:ext cx="6718320" cy="838080"/>
          </a:xfrm>
          <a:prstGeom prst="rect">
            <a:avLst/>
          </a:prstGeom>
          <a:ln>
            <a:noFill/>
          </a:ln>
        </p:spPr>
      </p:pic>
      <p:pic>
        <p:nvPicPr>
          <p:cNvPr id="414" name="" descr=""/>
          <p:cNvPicPr/>
          <p:nvPr/>
        </p:nvPicPr>
        <p:blipFill>
          <a:blip r:embed="rId3"/>
          <a:stretch/>
        </p:blipFill>
        <p:spPr>
          <a:xfrm>
            <a:off x="1346040" y="4292640"/>
            <a:ext cx="3911760" cy="81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6" dur="indefinite" restart="never" nodeType="tmRoot">
          <p:childTnLst>
            <p:seq>
              <p:cTn id="2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Viterbi Backpointers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2104920" y="224964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3"/>
          <p:cNvSpPr/>
          <p:nvPr/>
        </p:nvSpPr>
        <p:spPr>
          <a:xfrm>
            <a:off x="1739160" y="2165400"/>
            <a:ext cx="35460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2104920" y="264312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5"/>
          <p:cNvSpPr/>
          <p:nvPr/>
        </p:nvSpPr>
        <p:spPr>
          <a:xfrm>
            <a:off x="1739160" y="2558880"/>
            <a:ext cx="35460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0" name="CustomShape 6"/>
          <p:cNvSpPr/>
          <p:nvPr/>
        </p:nvSpPr>
        <p:spPr>
          <a:xfrm>
            <a:off x="2104920" y="414648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7"/>
          <p:cNvSpPr/>
          <p:nvPr/>
        </p:nvSpPr>
        <p:spPr>
          <a:xfrm>
            <a:off x="1742400" y="4062240"/>
            <a:ext cx="38664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Times New Roman"/>
              </a:rPr>
              <a:t>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2" name="CustomShape 8"/>
          <p:cNvSpPr/>
          <p:nvPr/>
        </p:nvSpPr>
        <p:spPr>
          <a:xfrm>
            <a:off x="2005200" y="2984400"/>
            <a:ext cx="2862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3" name="CustomShape 9"/>
          <p:cNvSpPr/>
          <p:nvPr/>
        </p:nvSpPr>
        <p:spPr>
          <a:xfrm>
            <a:off x="3224160" y="223848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0"/>
          <p:cNvSpPr/>
          <p:nvPr/>
        </p:nvSpPr>
        <p:spPr>
          <a:xfrm>
            <a:off x="3224160" y="263052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1"/>
          <p:cNvSpPr/>
          <p:nvPr/>
        </p:nvSpPr>
        <p:spPr>
          <a:xfrm>
            <a:off x="3224160" y="413532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2"/>
          <p:cNvSpPr/>
          <p:nvPr/>
        </p:nvSpPr>
        <p:spPr>
          <a:xfrm>
            <a:off x="3124440" y="2971800"/>
            <a:ext cx="2862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7" name="CustomShape 13"/>
          <p:cNvSpPr/>
          <p:nvPr/>
        </p:nvSpPr>
        <p:spPr>
          <a:xfrm>
            <a:off x="1224000" y="3208320"/>
            <a:ext cx="1551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4"/>
          <p:cNvSpPr/>
          <p:nvPr/>
        </p:nvSpPr>
        <p:spPr>
          <a:xfrm>
            <a:off x="857520" y="3124080"/>
            <a:ext cx="35460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Times New Roman"/>
              </a:rPr>
              <a:t>0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9" name="CustomShape 15"/>
          <p:cNvSpPr/>
          <p:nvPr/>
        </p:nvSpPr>
        <p:spPr>
          <a:xfrm>
            <a:off x="7861320" y="3205080"/>
            <a:ext cx="1551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6"/>
          <p:cNvSpPr/>
          <p:nvPr/>
        </p:nvSpPr>
        <p:spPr>
          <a:xfrm>
            <a:off x="8053560" y="3084480"/>
            <a:ext cx="36252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Times New Roman"/>
              </a:rPr>
              <a:t>F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1" name="Line 17"/>
          <p:cNvSpPr/>
          <p:nvPr/>
        </p:nvSpPr>
        <p:spPr>
          <a:xfrm>
            <a:off x="2261880" y="2333520"/>
            <a:ext cx="1001880" cy="20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Line 18"/>
          <p:cNvSpPr/>
          <p:nvPr/>
        </p:nvSpPr>
        <p:spPr>
          <a:xfrm>
            <a:off x="2238120" y="2393640"/>
            <a:ext cx="986040" cy="32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Line 19"/>
          <p:cNvSpPr/>
          <p:nvPr/>
        </p:nvSpPr>
        <p:spPr>
          <a:xfrm>
            <a:off x="2238120" y="2393640"/>
            <a:ext cx="1009800" cy="17654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20"/>
          <p:cNvSpPr/>
          <p:nvPr/>
        </p:nvSpPr>
        <p:spPr>
          <a:xfrm>
            <a:off x="2238120" y="2393640"/>
            <a:ext cx="1009800" cy="951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Line 21"/>
          <p:cNvSpPr/>
          <p:nvPr/>
        </p:nvSpPr>
        <p:spPr>
          <a:xfrm flipV="1">
            <a:off x="2261880" y="2322360"/>
            <a:ext cx="962280" cy="4046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22"/>
          <p:cNvSpPr/>
          <p:nvPr/>
        </p:nvSpPr>
        <p:spPr>
          <a:xfrm>
            <a:off x="2261880" y="2727000"/>
            <a:ext cx="986040" cy="47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23"/>
          <p:cNvSpPr/>
          <p:nvPr/>
        </p:nvSpPr>
        <p:spPr>
          <a:xfrm>
            <a:off x="2238120" y="2666880"/>
            <a:ext cx="986040" cy="15526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24"/>
          <p:cNvSpPr/>
          <p:nvPr/>
        </p:nvSpPr>
        <p:spPr>
          <a:xfrm flipV="1">
            <a:off x="2238120" y="2322360"/>
            <a:ext cx="986040" cy="19684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25"/>
          <p:cNvSpPr/>
          <p:nvPr/>
        </p:nvSpPr>
        <p:spPr>
          <a:xfrm flipV="1">
            <a:off x="2261880" y="2655720"/>
            <a:ext cx="986040" cy="15746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26"/>
          <p:cNvSpPr/>
          <p:nvPr/>
        </p:nvSpPr>
        <p:spPr>
          <a:xfrm flipV="1">
            <a:off x="2238120" y="4219560"/>
            <a:ext cx="986040" cy="712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27"/>
          <p:cNvSpPr/>
          <p:nvPr/>
        </p:nvSpPr>
        <p:spPr>
          <a:xfrm flipV="1">
            <a:off x="2261880" y="3332160"/>
            <a:ext cx="951120" cy="898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28"/>
          <p:cNvSpPr/>
          <p:nvPr/>
        </p:nvSpPr>
        <p:spPr>
          <a:xfrm>
            <a:off x="2238120" y="2786040"/>
            <a:ext cx="974880" cy="5824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3" name="Group 29"/>
          <p:cNvGrpSpPr/>
          <p:nvPr/>
        </p:nvGrpSpPr>
        <p:grpSpPr>
          <a:xfrm>
            <a:off x="3365280" y="2209680"/>
            <a:ext cx="1172520" cy="2065320"/>
            <a:chOff x="3365280" y="2209680"/>
            <a:chExt cx="1172520" cy="2065320"/>
          </a:xfrm>
        </p:grpSpPr>
        <p:sp>
          <p:nvSpPr>
            <p:cNvPr id="444" name="CustomShape 30"/>
            <p:cNvSpPr/>
            <p:nvPr/>
          </p:nvSpPr>
          <p:spPr>
            <a:xfrm>
              <a:off x="4351320" y="2209680"/>
              <a:ext cx="156240" cy="168120"/>
            </a:xfrm>
            <a:prstGeom prst="ellipse">
              <a:avLst/>
            </a:prstGeom>
            <a:solidFill>
              <a:srgbClr val="c00000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31"/>
            <p:cNvSpPr/>
            <p:nvPr/>
          </p:nvSpPr>
          <p:spPr>
            <a:xfrm>
              <a:off x="4351320" y="2602800"/>
              <a:ext cx="156240" cy="168120"/>
            </a:xfrm>
            <a:prstGeom prst="ellipse">
              <a:avLst/>
            </a:prstGeom>
            <a:solidFill>
              <a:srgbClr val="c00000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32"/>
            <p:cNvSpPr/>
            <p:nvPr/>
          </p:nvSpPr>
          <p:spPr>
            <a:xfrm>
              <a:off x="4351320" y="4106880"/>
              <a:ext cx="156240" cy="168120"/>
            </a:xfrm>
            <a:prstGeom prst="ellipse">
              <a:avLst/>
            </a:prstGeom>
            <a:solidFill>
              <a:srgbClr val="c00000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33"/>
            <p:cNvSpPr/>
            <p:nvPr/>
          </p:nvSpPr>
          <p:spPr>
            <a:xfrm>
              <a:off x="4251600" y="2943720"/>
              <a:ext cx="286200" cy="1005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Symbol"/>
                </a:rPr>
                <a:t>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Symbol"/>
                </a:rPr>
                <a:t>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Symbol"/>
                </a:rPr>
                <a:t>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48" name="Line 34"/>
            <p:cNvSpPr/>
            <p:nvPr/>
          </p:nvSpPr>
          <p:spPr>
            <a:xfrm>
              <a:off x="3388320" y="2305800"/>
              <a:ext cx="1002240" cy="19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Line 35"/>
            <p:cNvSpPr/>
            <p:nvPr/>
          </p:nvSpPr>
          <p:spPr>
            <a:xfrm>
              <a:off x="3365280" y="2365560"/>
              <a:ext cx="986040" cy="3211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Line 36"/>
            <p:cNvSpPr/>
            <p:nvPr/>
          </p:nvSpPr>
          <p:spPr>
            <a:xfrm>
              <a:off x="3365280" y="2365560"/>
              <a:ext cx="1009080" cy="1765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Line 37"/>
            <p:cNvSpPr/>
            <p:nvPr/>
          </p:nvSpPr>
          <p:spPr>
            <a:xfrm>
              <a:off x="3365280" y="2365560"/>
              <a:ext cx="1010160" cy="9507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Line 38"/>
            <p:cNvSpPr/>
            <p:nvPr/>
          </p:nvSpPr>
          <p:spPr>
            <a:xfrm flipV="1">
              <a:off x="3388320" y="2293920"/>
              <a:ext cx="963000" cy="4050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Line 39"/>
            <p:cNvSpPr/>
            <p:nvPr/>
          </p:nvSpPr>
          <p:spPr>
            <a:xfrm>
              <a:off x="3388320" y="2698920"/>
              <a:ext cx="986040" cy="475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Line 40"/>
            <p:cNvSpPr/>
            <p:nvPr/>
          </p:nvSpPr>
          <p:spPr>
            <a:xfrm>
              <a:off x="3365280" y="2639160"/>
              <a:ext cx="986040" cy="15516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Line 41"/>
            <p:cNvSpPr/>
            <p:nvPr/>
          </p:nvSpPr>
          <p:spPr>
            <a:xfrm flipV="1">
              <a:off x="3365280" y="2293920"/>
              <a:ext cx="986040" cy="19684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Line 42"/>
            <p:cNvSpPr/>
            <p:nvPr/>
          </p:nvSpPr>
          <p:spPr>
            <a:xfrm flipV="1">
              <a:off x="3388320" y="2627280"/>
              <a:ext cx="986040" cy="1575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Line 43"/>
            <p:cNvSpPr/>
            <p:nvPr/>
          </p:nvSpPr>
          <p:spPr>
            <a:xfrm flipV="1">
              <a:off x="3365280" y="4190760"/>
              <a:ext cx="986040" cy="716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Line 44"/>
            <p:cNvSpPr/>
            <p:nvPr/>
          </p:nvSpPr>
          <p:spPr>
            <a:xfrm flipV="1">
              <a:off x="3388320" y="3304440"/>
              <a:ext cx="951120" cy="898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Line 45"/>
            <p:cNvSpPr/>
            <p:nvPr/>
          </p:nvSpPr>
          <p:spPr>
            <a:xfrm>
              <a:off x="3365280" y="2758320"/>
              <a:ext cx="974160" cy="5821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0" name="CustomShape 46"/>
          <p:cNvSpPr/>
          <p:nvPr/>
        </p:nvSpPr>
        <p:spPr>
          <a:xfrm>
            <a:off x="6119640" y="222264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47"/>
          <p:cNvSpPr/>
          <p:nvPr/>
        </p:nvSpPr>
        <p:spPr>
          <a:xfrm>
            <a:off x="6119640" y="261468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48"/>
          <p:cNvSpPr/>
          <p:nvPr/>
        </p:nvSpPr>
        <p:spPr>
          <a:xfrm>
            <a:off x="6119640" y="411948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49"/>
          <p:cNvSpPr/>
          <p:nvPr/>
        </p:nvSpPr>
        <p:spPr>
          <a:xfrm>
            <a:off x="6020280" y="2955960"/>
            <a:ext cx="2862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464" name="Group 50"/>
          <p:cNvGrpSpPr/>
          <p:nvPr/>
        </p:nvGrpSpPr>
        <p:grpSpPr>
          <a:xfrm>
            <a:off x="6260760" y="2193840"/>
            <a:ext cx="1172520" cy="2064960"/>
            <a:chOff x="6260760" y="2193840"/>
            <a:chExt cx="1172520" cy="2064960"/>
          </a:xfrm>
        </p:grpSpPr>
        <p:sp>
          <p:nvSpPr>
            <p:cNvPr id="465" name="CustomShape 51"/>
            <p:cNvSpPr/>
            <p:nvPr/>
          </p:nvSpPr>
          <p:spPr>
            <a:xfrm>
              <a:off x="7247160" y="2193840"/>
              <a:ext cx="156240" cy="168120"/>
            </a:xfrm>
            <a:prstGeom prst="ellipse">
              <a:avLst/>
            </a:prstGeom>
            <a:solidFill>
              <a:srgbClr val="c00000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52"/>
            <p:cNvSpPr/>
            <p:nvPr/>
          </p:nvSpPr>
          <p:spPr>
            <a:xfrm>
              <a:off x="7247160" y="2586960"/>
              <a:ext cx="156240" cy="168120"/>
            </a:xfrm>
            <a:prstGeom prst="ellipse">
              <a:avLst/>
            </a:prstGeom>
            <a:solidFill>
              <a:srgbClr val="c00000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53"/>
            <p:cNvSpPr/>
            <p:nvPr/>
          </p:nvSpPr>
          <p:spPr>
            <a:xfrm>
              <a:off x="7247160" y="4090680"/>
              <a:ext cx="156240" cy="168120"/>
            </a:xfrm>
            <a:prstGeom prst="ellipse">
              <a:avLst/>
            </a:prstGeom>
            <a:solidFill>
              <a:srgbClr val="c00000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54"/>
            <p:cNvSpPr/>
            <p:nvPr/>
          </p:nvSpPr>
          <p:spPr>
            <a:xfrm>
              <a:off x="7147080" y="2927880"/>
              <a:ext cx="286200" cy="1005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Symbol"/>
                </a:rPr>
                <a:t>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Symbol"/>
                </a:rPr>
                <a:t>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Symbol"/>
                </a:rPr>
                <a:t>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469" name="Line 55"/>
            <p:cNvSpPr/>
            <p:nvPr/>
          </p:nvSpPr>
          <p:spPr>
            <a:xfrm>
              <a:off x="6283800" y="2289960"/>
              <a:ext cx="1002600" cy="19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Line 56"/>
            <p:cNvSpPr/>
            <p:nvPr/>
          </p:nvSpPr>
          <p:spPr>
            <a:xfrm>
              <a:off x="6260760" y="2349720"/>
              <a:ext cx="986040" cy="3211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Line 57"/>
            <p:cNvSpPr/>
            <p:nvPr/>
          </p:nvSpPr>
          <p:spPr>
            <a:xfrm>
              <a:off x="6260760" y="2349720"/>
              <a:ext cx="1009080" cy="1765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Line 58"/>
            <p:cNvSpPr/>
            <p:nvPr/>
          </p:nvSpPr>
          <p:spPr>
            <a:xfrm>
              <a:off x="6260760" y="2349720"/>
              <a:ext cx="1010160" cy="9507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Line 59"/>
            <p:cNvSpPr/>
            <p:nvPr/>
          </p:nvSpPr>
          <p:spPr>
            <a:xfrm flipV="1">
              <a:off x="6283800" y="2278080"/>
              <a:ext cx="963000" cy="4050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Line 60"/>
            <p:cNvSpPr/>
            <p:nvPr/>
          </p:nvSpPr>
          <p:spPr>
            <a:xfrm>
              <a:off x="6283800" y="2683080"/>
              <a:ext cx="986040" cy="475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Line 61"/>
            <p:cNvSpPr/>
            <p:nvPr/>
          </p:nvSpPr>
          <p:spPr>
            <a:xfrm>
              <a:off x="6260760" y="2623320"/>
              <a:ext cx="986040" cy="15516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Line 62"/>
            <p:cNvSpPr/>
            <p:nvPr/>
          </p:nvSpPr>
          <p:spPr>
            <a:xfrm flipV="1">
              <a:off x="6260760" y="2278080"/>
              <a:ext cx="986040" cy="19684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Line 63"/>
            <p:cNvSpPr/>
            <p:nvPr/>
          </p:nvSpPr>
          <p:spPr>
            <a:xfrm flipV="1">
              <a:off x="6283800" y="2611440"/>
              <a:ext cx="986040" cy="1575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Line 64"/>
            <p:cNvSpPr/>
            <p:nvPr/>
          </p:nvSpPr>
          <p:spPr>
            <a:xfrm flipV="1">
              <a:off x="6260760" y="4174920"/>
              <a:ext cx="986040" cy="716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Line 65"/>
            <p:cNvSpPr/>
            <p:nvPr/>
          </p:nvSpPr>
          <p:spPr>
            <a:xfrm flipV="1">
              <a:off x="6283800" y="3288600"/>
              <a:ext cx="951120" cy="898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Line 66"/>
            <p:cNvSpPr/>
            <p:nvPr/>
          </p:nvSpPr>
          <p:spPr>
            <a:xfrm>
              <a:off x="6260760" y="2742480"/>
              <a:ext cx="974160" cy="5821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1" name="CustomShape 67"/>
          <p:cNvSpPr/>
          <p:nvPr/>
        </p:nvSpPr>
        <p:spPr>
          <a:xfrm>
            <a:off x="4911480" y="2157480"/>
            <a:ext cx="94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82" name="CustomShape 68"/>
          <p:cNvSpPr/>
          <p:nvPr/>
        </p:nvSpPr>
        <p:spPr>
          <a:xfrm>
            <a:off x="4930560" y="2550960"/>
            <a:ext cx="94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83" name="CustomShape 69"/>
          <p:cNvSpPr/>
          <p:nvPr/>
        </p:nvSpPr>
        <p:spPr>
          <a:xfrm>
            <a:off x="4943160" y="3116160"/>
            <a:ext cx="94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84" name="CustomShape 70"/>
          <p:cNvSpPr/>
          <p:nvPr/>
        </p:nvSpPr>
        <p:spPr>
          <a:xfrm>
            <a:off x="4894920" y="3970440"/>
            <a:ext cx="94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85" name="CustomShape 71"/>
          <p:cNvSpPr/>
          <p:nvPr/>
        </p:nvSpPr>
        <p:spPr>
          <a:xfrm>
            <a:off x="2002680" y="4524480"/>
            <a:ext cx="35496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6" name="CustomShape 72"/>
          <p:cNvSpPr/>
          <p:nvPr/>
        </p:nvSpPr>
        <p:spPr>
          <a:xfrm>
            <a:off x="3116880" y="4524480"/>
            <a:ext cx="35496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7" name="CustomShape 73"/>
          <p:cNvSpPr/>
          <p:nvPr/>
        </p:nvSpPr>
        <p:spPr>
          <a:xfrm>
            <a:off x="4236120" y="4524480"/>
            <a:ext cx="35496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Times New Roman"/>
              </a:rPr>
              <a:t>3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8" name="CustomShape 74"/>
          <p:cNvSpPr/>
          <p:nvPr/>
        </p:nvSpPr>
        <p:spPr>
          <a:xfrm>
            <a:off x="6046920" y="4524480"/>
            <a:ext cx="50580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Times New Roman"/>
              </a:rPr>
              <a:t>T-1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9" name="CustomShape 75"/>
          <p:cNvSpPr/>
          <p:nvPr/>
        </p:nvSpPr>
        <p:spPr>
          <a:xfrm>
            <a:off x="7155000" y="4524480"/>
            <a:ext cx="37476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Times New Roman"/>
              </a:rPr>
              <a:t>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0" name="Line 76"/>
          <p:cNvSpPr/>
          <p:nvPr/>
        </p:nvSpPr>
        <p:spPr>
          <a:xfrm flipV="1">
            <a:off x="1357200" y="2365200"/>
            <a:ext cx="744480" cy="8683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Line 77"/>
          <p:cNvSpPr/>
          <p:nvPr/>
        </p:nvSpPr>
        <p:spPr>
          <a:xfrm flipV="1">
            <a:off x="1379520" y="2759040"/>
            <a:ext cx="722160" cy="5331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Line 78"/>
          <p:cNvSpPr/>
          <p:nvPr/>
        </p:nvSpPr>
        <p:spPr>
          <a:xfrm>
            <a:off x="1357200" y="3352680"/>
            <a:ext cx="782640" cy="909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79"/>
          <p:cNvSpPr/>
          <p:nvPr/>
        </p:nvSpPr>
        <p:spPr>
          <a:xfrm>
            <a:off x="7380000" y="2336760"/>
            <a:ext cx="503280" cy="8920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Line 80"/>
          <p:cNvSpPr/>
          <p:nvPr/>
        </p:nvSpPr>
        <p:spPr>
          <a:xfrm>
            <a:off x="7403760" y="2671560"/>
            <a:ext cx="479520" cy="5572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Line 81"/>
          <p:cNvSpPr/>
          <p:nvPr/>
        </p:nvSpPr>
        <p:spPr>
          <a:xfrm flipV="1">
            <a:off x="7403760" y="3348000"/>
            <a:ext cx="479520" cy="826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Line 82"/>
          <p:cNvSpPr/>
          <p:nvPr/>
        </p:nvSpPr>
        <p:spPr>
          <a:xfrm>
            <a:off x="1379520" y="3292200"/>
            <a:ext cx="725400" cy="1126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83"/>
          <p:cNvSpPr/>
          <p:nvPr/>
        </p:nvSpPr>
        <p:spPr>
          <a:xfrm flipV="1">
            <a:off x="7375320" y="3288960"/>
            <a:ext cx="485640" cy="43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84"/>
          <p:cNvSpPr/>
          <p:nvPr/>
        </p:nvSpPr>
        <p:spPr>
          <a:xfrm>
            <a:off x="7315200" y="2755800"/>
            <a:ext cx="588600" cy="468000"/>
          </a:xfrm>
          <a:custGeom>
            <a:avLst/>
            <a:gdLst/>
            <a:ahLst/>
            <a:rect l="l" t="t" r="r" b="b"/>
            <a:pathLst>
              <a:path w="589547" h="469231">
                <a:moveTo>
                  <a:pt x="589547" y="469231"/>
                </a:moveTo>
                <a:cubicBezTo>
                  <a:pt x="404060" y="400049"/>
                  <a:pt x="218574" y="330868"/>
                  <a:pt x="120316" y="252663"/>
                </a:cubicBezTo>
                <a:cubicBezTo>
                  <a:pt x="22058" y="174458"/>
                  <a:pt x="11029" y="87229"/>
                  <a:pt x="0" y="0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85"/>
          <p:cNvSpPr/>
          <p:nvPr/>
        </p:nvSpPr>
        <p:spPr>
          <a:xfrm>
            <a:off x="6243480" y="2095560"/>
            <a:ext cx="1058400" cy="539280"/>
          </a:xfrm>
          <a:custGeom>
            <a:avLst/>
            <a:gdLst/>
            <a:ahLst/>
            <a:rect l="l" t="t" r="r" b="b"/>
            <a:pathLst>
              <a:path w="1058779" h="539416">
                <a:moveTo>
                  <a:pt x="1058779" y="118311"/>
                </a:moveTo>
                <a:cubicBezTo>
                  <a:pt x="864268" y="59155"/>
                  <a:pt x="669758" y="0"/>
                  <a:pt x="493295" y="70184"/>
                </a:cubicBezTo>
                <a:cubicBezTo>
                  <a:pt x="316832" y="140368"/>
                  <a:pt x="158416" y="339892"/>
                  <a:pt x="0" y="539416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86"/>
          <p:cNvSpPr/>
          <p:nvPr/>
        </p:nvSpPr>
        <p:spPr>
          <a:xfrm>
            <a:off x="6148440" y="2719440"/>
            <a:ext cx="1142640" cy="564840"/>
          </a:xfrm>
          <a:custGeom>
            <a:avLst/>
            <a:gdLst/>
            <a:ahLst/>
            <a:rect l="l" t="t" r="r" b="b"/>
            <a:pathLst>
              <a:path w="1143000" h="565484">
                <a:moveTo>
                  <a:pt x="1143000" y="0"/>
                </a:moveTo>
                <a:cubicBezTo>
                  <a:pt x="1027697" y="133350"/>
                  <a:pt x="912395" y="266700"/>
                  <a:pt x="721895" y="360947"/>
                </a:cubicBezTo>
                <a:cubicBezTo>
                  <a:pt x="531395" y="455194"/>
                  <a:pt x="265697" y="510339"/>
                  <a:pt x="0" y="565484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87"/>
          <p:cNvSpPr/>
          <p:nvPr/>
        </p:nvSpPr>
        <p:spPr>
          <a:xfrm>
            <a:off x="6232680" y="2743200"/>
            <a:ext cx="1022040" cy="1383840"/>
          </a:xfrm>
          <a:custGeom>
            <a:avLst/>
            <a:gdLst/>
            <a:ahLst/>
            <a:rect l="l" t="t" r="r" b="b"/>
            <a:pathLst>
              <a:path w="1022684" h="1383632">
                <a:moveTo>
                  <a:pt x="1022684" y="1383632"/>
                </a:moveTo>
                <a:cubicBezTo>
                  <a:pt x="746960" y="1258302"/>
                  <a:pt x="471236" y="1132973"/>
                  <a:pt x="300789" y="902368"/>
                </a:cubicBezTo>
                <a:cubicBezTo>
                  <a:pt x="130342" y="671763"/>
                  <a:pt x="65171" y="335881"/>
                  <a:pt x="0" y="0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88"/>
          <p:cNvSpPr/>
          <p:nvPr/>
        </p:nvSpPr>
        <p:spPr>
          <a:xfrm>
            <a:off x="3284640" y="2001960"/>
            <a:ext cx="1095120" cy="307440"/>
          </a:xfrm>
          <a:custGeom>
            <a:avLst/>
            <a:gdLst/>
            <a:ahLst/>
            <a:rect l="l" t="t" r="r" b="b"/>
            <a:pathLst>
              <a:path w="1094874" h="308810">
                <a:moveTo>
                  <a:pt x="1094874" y="308810"/>
                </a:moveTo>
                <a:cubicBezTo>
                  <a:pt x="939466" y="162426"/>
                  <a:pt x="784058" y="16042"/>
                  <a:pt x="601579" y="8021"/>
                </a:cubicBezTo>
                <a:cubicBezTo>
                  <a:pt x="419100" y="0"/>
                  <a:pt x="209550" y="130342"/>
                  <a:pt x="0" y="260684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89"/>
          <p:cNvSpPr/>
          <p:nvPr/>
        </p:nvSpPr>
        <p:spPr>
          <a:xfrm>
            <a:off x="3332160" y="2346480"/>
            <a:ext cx="1034640" cy="396360"/>
          </a:xfrm>
          <a:custGeom>
            <a:avLst/>
            <a:gdLst/>
            <a:ahLst/>
            <a:rect l="l" t="t" r="r" b="b"/>
            <a:pathLst>
              <a:path w="1034716" h="397042">
                <a:moveTo>
                  <a:pt x="1034716" y="360947"/>
                </a:moveTo>
                <a:cubicBezTo>
                  <a:pt x="790074" y="378994"/>
                  <a:pt x="545432" y="397042"/>
                  <a:pt x="372979" y="336884"/>
                </a:cubicBezTo>
                <a:cubicBezTo>
                  <a:pt x="200526" y="276726"/>
                  <a:pt x="0" y="0"/>
                  <a:pt x="0" y="0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90"/>
          <p:cNvSpPr/>
          <p:nvPr/>
        </p:nvSpPr>
        <p:spPr>
          <a:xfrm>
            <a:off x="3260880" y="3693960"/>
            <a:ext cx="1106280" cy="480600"/>
          </a:xfrm>
          <a:custGeom>
            <a:avLst/>
            <a:gdLst/>
            <a:ahLst/>
            <a:rect l="l" t="t" r="r" b="b"/>
            <a:pathLst>
              <a:path w="1106905" h="481263">
                <a:moveTo>
                  <a:pt x="1106905" y="481263"/>
                </a:moveTo>
                <a:cubicBezTo>
                  <a:pt x="970547" y="346910"/>
                  <a:pt x="834189" y="212557"/>
                  <a:pt x="649705" y="132347"/>
                </a:cubicBezTo>
                <a:cubicBezTo>
                  <a:pt x="465221" y="52137"/>
                  <a:pt x="232610" y="26068"/>
                  <a:pt x="0" y="0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91"/>
          <p:cNvSpPr/>
          <p:nvPr/>
        </p:nvSpPr>
        <p:spPr>
          <a:xfrm>
            <a:off x="2214720" y="2581200"/>
            <a:ext cx="1045800" cy="161640"/>
          </a:xfrm>
          <a:custGeom>
            <a:avLst/>
            <a:gdLst/>
            <a:ahLst/>
            <a:rect l="l" t="t" r="r" b="b"/>
            <a:pathLst>
              <a:path w="1046747" h="162427">
                <a:moveTo>
                  <a:pt x="1046747" y="162427"/>
                </a:moveTo>
                <a:cubicBezTo>
                  <a:pt x="827170" y="87229"/>
                  <a:pt x="607594" y="12032"/>
                  <a:pt x="433136" y="6016"/>
                </a:cubicBezTo>
                <a:cubicBezTo>
                  <a:pt x="258678" y="0"/>
                  <a:pt x="129339" y="63166"/>
                  <a:pt x="0" y="126332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92"/>
          <p:cNvSpPr/>
          <p:nvPr/>
        </p:nvSpPr>
        <p:spPr>
          <a:xfrm>
            <a:off x="2201760" y="4013280"/>
            <a:ext cx="1022040" cy="221760"/>
          </a:xfrm>
          <a:custGeom>
            <a:avLst/>
            <a:gdLst/>
            <a:ahLst/>
            <a:rect l="l" t="t" r="r" b="b"/>
            <a:pathLst>
              <a:path w="1022684" h="222585">
                <a:moveTo>
                  <a:pt x="1022684" y="222585"/>
                </a:moveTo>
                <a:cubicBezTo>
                  <a:pt x="861260" y="117308"/>
                  <a:pt x="699836" y="12032"/>
                  <a:pt x="529389" y="6016"/>
                </a:cubicBezTo>
                <a:cubicBezTo>
                  <a:pt x="358942" y="0"/>
                  <a:pt x="179471" y="93245"/>
                  <a:pt x="0" y="186490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93"/>
          <p:cNvSpPr/>
          <p:nvPr/>
        </p:nvSpPr>
        <p:spPr>
          <a:xfrm>
            <a:off x="1274760" y="2322360"/>
            <a:ext cx="914040" cy="914040"/>
          </a:xfrm>
          <a:custGeom>
            <a:avLst/>
            <a:gdLst/>
            <a:ahLst/>
            <a:rect l="l" t="t" r="r" b="b"/>
            <a:pathLst>
              <a:path w="914400" h="914400">
                <a:moveTo>
                  <a:pt x="914400" y="0"/>
                </a:moveTo>
                <a:cubicBezTo>
                  <a:pt x="611605" y="26068"/>
                  <a:pt x="308811" y="52137"/>
                  <a:pt x="156411" y="204537"/>
                </a:cubicBezTo>
                <a:cubicBezTo>
                  <a:pt x="4011" y="356937"/>
                  <a:pt x="2005" y="635668"/>
                  <a:pt x="0" y="914400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94"/>
          <p:cNvSpPr/>
          <p:nvPr/>
        </p:nvSpPr>
        <p:spPr>
          <a:xfrm>
            <a:off x="1371600" y="2790720"/>
            <a:ext cx="782280" cy="531360"/>
          </a:xfrm>
          <a:custGeom>
            <a:avLst/>
            <a:gdLst/>
            <a:ahLst/>
            <a:rect l="l" t="t" r="r" b="b"/>
            <a:pathLst>
              <a:path w="782053" h="531395">
                <a:moveTo>
                  <a:pt x="782053" y="0"/>
                </a:moveTo>
                <a:cubicBezTo>
                  <a:pt x="726908" y="179471"/>
                  <a:pt x="671763" y="358943"/>
                  <a:pt x="541421" y="445169"/>
                </a:cubicBezTo>
                <a:cubicBezTo>
                  <a:pt x="411079" y="531395"/>
                  <a:pt x="205539" y="524376"/>
                  <a:pt x="0" y="517358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95"/>
          <p:cNvSpPr/>
          <p:nvPr/>
        </p:nvSpPr>
        <p:spPr>
          <a:xfrm>
            <a:off x="1287360" y="3392640"/>
            <a:ext cx="866520" cy="850680"/>
          </a:xfrm>
          <a:custGeom>
            <a:avLst/>
            <a:gdLst/>
            <a:ahLst/>
            <a:rect l="l" t="t" r="r" b="b"/>
            <a:pathLst>
              <a:path w="866274" h="850231">
                <a:moveTo>
                  <a:pt x="866274" y="842211"/>
                </a:moveTo>
                <a:cubicBezTo>
                  <a:pt x="673768" y="846221"/>
                  <a:pt x="481263" y="850231"/>
                  <a:pt x="336884" y="709863"/>
                </a:cubicBezTo>
                <a:cubicBezTo>
                  <a:pt x="192505" y="569495"/>
                  <a:pt x="96252" y="284747"/>
                  <a:pt x="0" y="0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96"/>
          <p:cNvSpPr/>
          <p:nvPr/>
        </p:nvSpPr>
        <p:spPr>
          <a:xfrm>
            <a:off x="2189160" y="2357280"/>
            <a:ext cx="1071360" cy="1804680"/>
          </a:xfrm>
          <a:custGeom>
            <a:avLst/>
            <a:gdLst/>
            <a:ahLst/>
            <a:rect l="l" t="t" r="r" b="b"/>
            <a:pathLst>
              <a:path w="1070811" h="1804737">
                <a:moveTo>
                  <a:pt x="1070811" y="0"/>
                </a:moveTo>
                <a:cubicBezTo>
                  <a:pt x="811129" y="120316"/>
                  <a:pt x="551448" y="240632"/>
                  <a:pt x="372979" y="541422"/>
                </a:cubicBezTo>
                <a:cubicBezTo>
                  <a:pt x="194510" y="842212"/>
                  <a:pt x="97255" y="1323474"/>
                  <a:pt x="0" y="1804737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TextShape 97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Raymond Mooney at UT Austin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12" name="CustomShape 98"/>
          <p:cNvSpPr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fld id="{FDF85F4A-061B-4CB4-A053-612391ED0525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8" dur="indefinite" restart="never" nodeType="tmRoot">
          <p:childTnLst>
            <p:seq>
              <p:cTn id="2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POS Tagging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80880" y="1219320"/>
            <a:ext cx="82292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process of assigning a part-of-speech or lexical class marker to each word in a collection.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848600" y="2303280"/>
            <a:ext cx="5638320" cy="40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590a0e"/>
                </a:solidFill>
                <a:latin typeface="Tahoma"/>
                <a:ea typeface="ＭＳ Ｐゴシック"/>
              </a:rPr>
              <a:t>	</a:t>
            </a:r>
            <a:r>
              <a:rPr b="0" lang="en-IN" sz="2400" spc="-1" strike="noStrike">
                <a:solidFill>
                  <a:srgbClr val="590a0e"/>
                </a:solidFill>
                <a:latin typeface="Tahoma"/>
                <a:ea typeface="ＭＳ Ｐゴシック"/>
              </a:rPr>
              <a:t>	</a:t>
            </a:r>
            <a:r>
              <a:rPr b="0" lang="en-IN" sz="2400" spc="-1" strike="noStrike" u="sng">
                <a:solidFill>
                  <a:srgbClr val="009999"/>
                </a:solidFill>
                <a:uFillTx/>
                <a:latin typeface="Tahoma"/>
                <a:ea typeface="ＭＳ Ｐゴシック"/>
              </a:rPr>
              <a:t>WORD</a:t>
            </a:r>
            <a:r>
              <a:rPr b="0" lang="en-IN" sz="2400" spc="-1" strike="noStrike" u="sng">
                <a:solidFill>
                  <a:srgbClr val="009999"/>
                </a:solidFill>
                <a:uFillTx/>
                <a:latin typeface="Tahoma"/>
                <a:ea typeface="ＭＳ Ｐゴシック"/>
              </a:rPr>
              <a:t>	</a:t>
            </a:r>
            <a:r>
              <a:rPr b="0" lang="en-IN" sz="2400" spc="-1" strike="noStrike" u="sng">
                <a:solidFill>
                  <a:srgbClr val="009999"/>
                </a:solidFill>
                <a:uFillTx/>
                <a:latin typeface="Tahoma"/>
                <a:ea typeface="ＭＳ Ｐゴシック"/>
              </a:rPr>
              <a:t>	</a:t>
            </a:r>
            <a:r>
              <a:rPr b="0" lang="en-IN" sz="2400" spc="-1" strike="noStrike" u="sng">
                <a:solidFill>
                  <a:srgbClr val="009999"/>
                </a:solidFill>
                <a:uFillTx/>
                <a:latin typeface="Tahoma"/>
                <a:ea typeface="ＭＳ Ｐゴシック"/>
              </a:rPr>
              <a:t>tag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1" lang="en-IN" sz="2400" spc="-1" strike="noStrike">
                <a:solidFill>
                  <a:srgbClr val="590a0e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590a0e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the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DET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koala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N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put 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V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the 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DET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keys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N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on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P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the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DET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table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	</a:t>
            </a:r>
            <a:r>
              <a:rPr b="1" lang="en-IN" sz="2400" spc="-1" strike="noStrike">
                <a:solidFill>
                  <a:srgbClr val="009999"/>
                </a:solidFill>
                <a:latin typeface="Tahoma"/>
                <a:ea typeface="ＭＳ Ｐゴシック"/>
              </a:rPr>
              <a:t>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7E1ED2D-A747-4232-858A-AD13E44A292A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Viterbi Backtrace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TextShape 2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B29F9FF-F9E7-4FBF-A6AA-2A7DEA3E43F6}" type="slidenum">
              <a:rPr b="0" lang="en-IN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2104920" y="224964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4"/>
          <p:cNvSpPr/>
          <p:nvPr/>
        </p:nvSpPr>
        <p:spPr>
          <a:xfrm>
            <a:off x="1739160" y="2165400"/>
            <a:ext cx="35460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17" name="CustomShape 5"/>
          <p:cNvSpPr/>
          <p:nvPr/>
        </p:nvSpPr>
        <p:spPr>
          <a:xfrm>
            <a:off x="2104920" y="264312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6"/>
          <p:cNvSpPr/>
          <p:nvPr/>
        </p:nvSpPr>
        <p:spPr>
          <a:xfrm>
            <a:off x="1739160" y="2558880"/>
            <a:ext cx="35460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19" name="CustomShape 7"/>
          <p:cNvSpPr/>
          <p:nvPr/>
        </p:nvSpPr>
        <p:spPr>
          <a:xfrm>
            <a:off x="2104920" y="414648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8"/>
          <p:cNvSpPr/>
          <p:nvPr/>
        </p:nvSpPr>
        <p:spPr>
          <a:xfrm>
            <a:off x="1742400" y="4062240"/>
            <a:ext cx="38664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Times New Roman"/>
              </a:rPr>
              <a:t>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21" name="CustomShape 9"/>
          <p:cNvSpPr/>
          <p:nvPr/>
        </p:nvSpPr>
        <p:spPr>
          <a:xfrm>
            <a:off x="2005200" y="2984400"/>
            <a:ext cx="2862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22" name="CustomShape 10"/>
          <p:cNvSpPr/>
          <p:nvPr/>
        </p:nvSpPr>
        <p:spPr>
          <a:xfrm>
            <a:off x="3224160" y="223848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1"/>
          <p:cNvSpPr/>
          <p:nvPr/>
        </p:nvSpPr>
        <p:spPr>
          <a:xfrm>
            <a:off x="3224160" y="263052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2"/>
          <p:cNvSpPr/>
          <p:nvPr/>
        </p:nvSpPr>
        <p:spPr>
          <a:xfrm>
            <a:off x="3224160" y="413532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3"/>
          <p:cNvSpPr/>
          <p:nvPr/>
        </p:nvSpPr>
        <p:spPr>
          <a:xfrm>
            <a:off x="3124440" y="2971800"/>
            <a:ext cx="2862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26" name="CustomShape 14"/>
          <p:cNvSpPr/>
          <p:nvPr/>
        </p:nvSpPr>
        <p:spPr>
          <a:xfrm>
            <a:off x="1224000" y="3208320"/>
            <a:ext cx="1551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5"/>
          <p:cNvSpPr/>
          <p:nvPr/>
        </p:nvSpPr>
        <p:spPr>
          <a:xfrm>
            <a:off x="857520" y="3124080"/>
            <a:ext cx="35460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Times New Roman"/>
              </a:rPr>
              <a:t>0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28" name="CustomShape 16"/>
          <p:cNvSpPr/>
          <p:nvPr/>
        </p:nvSpPr>
        <p:spPr>
          <a:xfrm>
            <a:off x="7861320" y="3205080"/>
            <a:ext cx="1551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7"/>
          <p:cNvSpPr/>
          <p:nvPr/>
        </p:nvSpPr>
        <p:spPr>
          <a:xfrm>
            <a:off x="8053560" y="3084480"/>
            <a:ext cx="36252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Times New Roman"/>
              </a:rPr>
              <a:t>F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30" name="Line 18"/>
          <p:cNvSpPr/>
          <p:nvPr/>
        </p:nvSpPr>
        <p:spPr>
          <a:xfrm>
            <a:off x="2261880" y="2333520"/>
            <a:ext cx="1001880" cy="205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Line 19"/>
          <p:cNvSpPr/>
          <p:nvPr/>
        </p:nvSpPr>
        <p:spPr>
          <a:xfrm>
            <a:off x="2238120" y="2393640"/>
            <a:ext cx="986040" cy="32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Line 20"/>
          <p:cNvSpPr/>
          <p:nvPr/>
        </p:nvSpPr>
        <p:spPr>
          <a:xfrm>
            <a:off x="2238120" y="2393640"/>
            <a:ext cx="1009800" cy="17654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Line 21"/>
          <p:cNvSpPr/>
          <p:nvPr/>
        </p:nvSpPr>
        <p:spPr>
          <a:xfrm>
            <a:off x="2238120" y="2393640"/>
            <a:ext cx="1009800" cy="9511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Line 22"/>
          <p:cNvSpPr/>
          <p:nvPr/>
        </p:nvSpPr>
        <p:spPr>
          <a:xfrm flipV="1">
            <a:off x="2261880" y="2322360"/>
            <a:ext cx="962280" cy="4046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Line 23"/>
          <p:cNvSpPr/>
          <p:nvPr/>
        </p:nvSpPr>
        <p:spPr>
          <a:xfrm>
            <a:off x="2261880" y="2727000"/>
            <a:ext cx="986040" cy="47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Line 24"/>
          <p:cNvSpPr/>
          <p:nvPr/>
        </p:nvSpPr>
        <p:spPr>
          <a:xfrm>
            <a:off x="2238120" y="2666880"/>
            <a:ext cx="986040" cy="15526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Line 25"/>
          <p:cNvSpPr/>
          <p:nvPr/>
        </p:nvSpPr>
        <p:spPr>
          <a:xfrm flipV="1">
            <a:off x="2238120" y="2322360"/>
            <a:ext cx="986040" cy="19684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Line 26"/>
          <p:cNvSpPr/>
          <p:nvPr/>
        </p:nvSpPr>
        <p:spPr>
          <a:xfrm flipV="1">
            <a:off x="2261880" y="2655720"/>
            <a:ext cx="986040" cy="15746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Line 27"/>
          <p:cNvSpPr/>
          <p:nvPr/>
        </p:nvSpPr>
        <p:spPr>
          <a:xfrm flipV="1">
            <a:off x="2238120" y="4219560"/>
            <a:ext cx="986040" cy="712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28"/>
          <p:cNvSpPr/>
          <p:nvPr/>
        </p:nvSpPr>
        <p:spPr>
          <a:xfrm flipV="1">
            <a:off x="2261880" y="3332160"/>
            <a:ext cx="951120" cy="898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Line 29"/>
          <p:cNvSpPr/>
          <p:nvPr/>
        </p:nvSpPr>
        <p:spPr>
          <a:xfrm>
            <a:off x="2238120" y="2786040"/>
            <a:ext cx="974880" cy="5824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2" name="Group 30"/>
          <p:cNvGrpSpPr/>
          <p:nvPr/>
        </p:nvGrpSpPr>
        <p:grpSpPr>
          <a:xfrm>
            <a:off x="3365280" y="2209680"/>
            <a:ext cx="1172520" cy="2065320"/>
            <a:chOff x="3365280" y="2209680"/>
            <a:chExt cx="1172520" cy="2065320"/>
          </a:xfrm>
        </p:grpSpPr>
        <p:sp>
          <p:nvSpPr>
            <p:cNvPr id="543" name="CustomShape 31"/>
            <p:cNvSpPr/>
            <p:nvPr/>
          </p:nvSpPr>
          <p:spPr>
            <a:xfrm>
              <a:off x="4351320" y="2209680"/>
              <a:ext cx="156240" cy="168120"/>
            </a:xfrm>
            <a:prstGeom prst="ellipse">
              <a:avLst/>
            </a:prstGeom>
            <a:solidFill>
              <a:srgbClr val="c00000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32"/>
            <p:cNvSpPr/>
            <p:nvPr/>
          </p:nvSpPr>
          <p:spPr>
            <a:xfrm>
              <a:off x="4351320" y="2602800"/>
              <a:ext cx="156240" cy="168120"/>
            </a:xfrm>
            <a:prstGeom prst="ellipse">
              <a:avLst/>
            </a:prstGeom>
            <a:solidFill>
              <a:srgbClr val="c00000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33"/>
            <p:cNvSpPr/>
            <p:nvPr/>
          </p:nvSpPr>
          <p:spPr>
            <a:xfrm>
              <a:off x="4351320" y="4106880"/>
              <a:ext cx="156240" cy="168120"/>
            </a:xfrm>
            <a:prstGeom prst="ellipse">
              <a:avLst/>
            </a:prstGeom>
            <a:solidFill>
              <a:srgbClr val="c00000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34"/>
            <p:cNvSpPr/>
            <p:nvPr/>
          </p:nvSpPr>
          <p:spPr>
            <a:xfrm>
              <a:off x="4251600" y="2943720"/>
              <a:ext cx="286200" cy="1005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Symbol"/>
                </a:rPr>
                <a:t>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Symbol"/>
                </a:rPr>
                <a:t>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Symbol"/>
                </a:rPr>
                <a:t>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547" name="Line 35"/>
            <p:cNvSpPr/>
            <p:nvPr/>
          </p:nvSpPr>
          <p:spPr>
            <a:xfrm>
              <a:off x="3388320" y="2305800"/>
              <a:ext cx="1002240" cy="19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Line 36"/>
            <p:cNvSpPr/>
            <p:nvPr/>
          </p:nvSpPr>
          <p:spPr>
            <a:xfrm>
              <a:off x="3365280" y="2365560"/>
              <a:ext cx="986040" cy="3211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Line 37"/>
            <p:cNvSpPr/>
            <p:nvPr/>
          </p:nvSpPr>
          <p:spPr>
            <a:xfrm>
              <a:off x="3365280" y="2365560"/>
              <a:ext cx="1009080" cy="17658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Line 38"/>
            <p:cNvSpPr/>
            <p:nvPr/>
          </p:nvSpPr>
          <p:spPr>
            <a:xfrm>
              <a:off x="3365280" y="2365560"/>
              <a:ext cx="1010160" cy="9507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Line 39"/>
            <p:cNvSpPr/>
            <p:nvPr/>
          </p:nvSpPr>
          <p:spPr>
            <a:xfrm flipV="1">
              <a:off x="3388320" y="2293920"/>
              <a:ext cx="963000" cy="4050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Line 40"/>
            <p:cNvSpPr/>
            <p:nvPr/>
          </p:nvSpPr>
          <p:spPr>
            <a:xfrm>
              <a:off x="3388320" y="2698920"/>
              <a:ext cx="986040" cy="475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Line 41"/>
            <p:cNvSpPr/>
            <p:nvPr/>
          </p:nvSpPr>
          <p:spPr>
            <a:xfrm>
              <a:off x="3365280" y="2639160"/>
              <a:ext cx="986040" cy="15516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Line 42"/>
            <p:cNvSpPr/>
            <p:nvPr/>
          </p:nvSpPr>
          <p:spPr>
            <a:xfrm flipV="1">
              <a:off x="3365280" y="2293920"/>
              <a:ext cx="986040" cy="19684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Line 43"/>
            <p:cNvSpPr/>
            <p:nvPr/>
          </p:nvSpPr>
          <p:spPr>
            <a:xfrm flipV="1">
              <a:off x="3388320" y="2627280"/>
              <a:ext cx="986040" cy="1575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Line 44"/>
            <p:cNvSpPr/>
            <p:nvPr/>
          </p:nvSpPr>
          <p:spPr>
            <a:xfrm flipV="1">
              <a:off x="3365280" y="4190760"/>
              <a:ext cx="986040" cy="716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Line 45"/>
            <p:cNvSpPr/>
            <p:nvPr/>
          </p:nvSpPr>
          <p:spPr>
            <a:xfrm flipV="1">
              <a:off x="3388320" y="3304440"/>
              <a:ext cx="951120" cy="898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Line 46"/>
            <p:cNvSpPr/>
            <p:nvPr/>
          </p:nvSpPr>
          <p:spPr>
            <a:xfrm>
              <a:off x="3365280" y="2758320"/>
              <a:ext cx="974160" cy="5821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9" name="CustomShape 47"/>
          <p:cNvSpPr/>
          <p:nvPr/>
        </p:nvSpPr>
        <p:spPr>
          <a:xfrm>
            <a:off x="6119640" y="222264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48"/>
          <p:cNvSpPr/>
          <p:nvPr/>
        </p:nvSpPr>
        <p:spPr>
          <a:xfrm>
            <a:off x="6119640" y="261468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49"/>
          <p:cNvSpPr/>
          <p:nvPr/>
        </p:nvSpPr>
        <p:spPr>
          <a:xfrm>
            <a:off x="6119640" y="4119480"/>
            <a:ext cx="156960" cy="167760"/>
          </a:xfrm>
          <a:prstGeom prst="ellipse">
            <a:avLst/>
          </a:prstGeom>
          <a:solidFill>
            <a:srgbClr val="c00000"/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50"/>
          <p:cNvSpPr/>
          <p:nvPr/>
        </p:nvSpPr>
        <p:spPr>
          <a:xfrm>
            <a:off x="6020280" y="2955960"/>
            <a:ext cx="2862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563" name="Group 51"/>
          <p:cNvGrpSpPr/>
          <p:nvPr/>
        </p:nvGrpSpPr>
        <p:grpSpPr>
          <a:xfrm>
            <a:off x="6260760" y="2193840"/>
            <a:ext cx="1172520" cy="2064960"/>
            <a:chOff x="6260760" y="2193840"/>
            <a:chExt cx="1172520" cy="2064960"/>
          </a:xfrm>
        </p:grpSpPr>
        <p:sp>
          <p:nvSpPr>
            <p:cNvPr id="564" name="CustomShape 52"/>
            <p:cNvSpPr/>
            <p:nvPr/>
          </p:nvSpPr>
          <p:spPr>
            <a:xfrm>
              <a:off x="7247160" y="2193840"/>
              <a:ext cx="156240" cy="168120"/>
            </a:xfrm>
            <a:prstGeom prst="ellipse">
              <a:avLst/>
            </a:prstGeom>
            <a:solidFill>
              <a:srgbClr val="c00000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53"/>
            <p:cNvSpPr/>
            <p:nvPr/>
          </p:nvSpPr>
          <p:spPr>
            <a:xfrm>
              <a:off x="7247160" y="2586960"/>
              <a:ext cx="156240" cy="168120"/>
            </a:xfrm>
            <a:prstGeom prst="ellipse">
              <a:avLst/>
            </a:prstGeom>
            <a:solidFill>
              <a:srgbClr val="c00000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54"/>
            <p:cNvSpPr/>
            <p:nvPr/>
          </p:nvSpPr>
          <p:spPr>
            <a:xfrm>
              <a:off x="7247160" y="4090680"/>
              <a:ext cx="156240" cy="168120"/>
            </a:xfrm>
            <a:prstGeom prst="ellipse">
              <a:avLst/>
            </a:prstGeom>
            <a:solidFill>
              <a:srgbClr val="c00000"/>
            </a:solidFill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55"/>
            <p:cNvSpPr/>
            <p:nvPr/>
          </p:nvSpPr>
          <p:spPr>
            <a:xfrm>
              <a:off x="7147080" y="2927880"/>
              <a:ext cx="286200" cy="1005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Symbol"/>
                </a:rPr>
                <a:t>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Symbol"/>
                </a:rPr>
                <a:t>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2000" spc="-1" strike="noStrike">
                  <a:solidFill>
                    <a:srgbClr val="000000"/>
                  </a:solidFill>
                  <a:latin typeface="Symbol"/>
                </a:rPr>
                <a:t>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568" name="Line 56"/>
            <p:cNvSpPr/>
            <p:nvPr/>
          </p:nvSpPr>
          <p:spPr>
            <a:xfrm>
              <a:off x="6283800" y="2289960"/>
              <a:ext cx="1002600" cy="19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Line 57"/>
            <p:cNvSpPr/>
            <p:nvPr/>
          </p:nvSpPr>
          <p:spPr>
            <a:xfrm>
              <a:off x="6260760" y="2349720"/>
              <a:ext cx="986040" cy="3211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Line 58"/>
            <p:cNvSpPr/>
            <p:nvPr/>
          </p:nvSpPr>
          <p:spPr>
            <a:xfrm>
              <a:off x="6260760" y="2349720"/>
              <a:ext cx="1009080" cy="17654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Line 59"/>
            <p:cNvSpPr/>
            <p:nvPr/>
          </p:nvSpPr>
          <p:spPr>
            <a:xfrm>
              <a:off x="6260760" y="2349720"/>
              <a:ext cx="1010160" cy="9507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Line 60"/>
            <p:cNvSpPr/>
            <p:nvPr/>
          </p:nvSpPr>
          <p:spPr>
            <a:xfrm flipV="1">
              <a:off x="6283800" y="2278080"/>
              <a:ext cx="963000" cy="4050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Line 61"/>
            <p:cNvSpPr/>
            <p:nvPr/>
          </p:nvSpPr>
          <p:spPr>
            <a:xfrm>
              <a:off x="6283800" y="2683080"/>
              <a:ext cx="986040" cy="475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Line 62"/>
            <p:cNvSpPr/>
            <p:nvPr/>
          </p:nvSpPr>
          <p:spPr>
            <a:xfrm>
              <a:off x="6260760" y="2623320"/>
              <a:ext cx="986040" cy="15516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Line 63"/>
            <p:cNvSpPr/>
            <p:nvPr/>
          </p:nvSpPr>
          <p:spPr>
            <a:xfrm flipV="1">
              <a:off x="6260760" y="2278080"/>
              <a:ext cx="986040" cy="196848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Line 64"/>
            <p:cNvSpPr/>
            <p:nvPr/>
          </p:nvSpPr>
          <p:spPr>
            <a:xfrm flipV="1">
              <a:off x="6283800" y="2611440"/>
              <a:ext cx="986040" cy="1575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Line 65"/>
            <p:cNvSpPr/>
            <p:nvPr/>
          </p:nvSpPr>
          <p:spPr>
            <a:xfrm flipV="1">
              <a:off x="6260760" y="4174920"/>
              <a:ext cx="986040" cy="7164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Line 66"/>
            <p:cNvSpPr/>
            <p:nvPr/>
          </p:nvSpPr>
          <p:spPr>
            <a:xfrm flipV="1">
              <a:off x="6283800" y="3288600"/>
              <a:ext cx="951120" cy="8982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Line 67"/>
            <p:cNvSpPr/>
            <p:nvPr/>
          </p:nvSpPr>
          <p:spPr>
            <a:xfrm>
              <a:off x="6260760" y="2742480"/>
              <a:ext cx="974160" cy="5821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0" name="CustomShape 68"/>
          <p:cNvSpPr/>
          <p:nvPr/>
        </p:nvSpPr>
        <p:spPr>
          <a:xfrm>
            <a:off x="4911480" y="2157480"/>
            <a:ext cx="94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81" name="CustomShape 69"/>
          <p:cNvSpPr/>
          <p:nvPr/>
        </p:nvSpPr>
        <p:spPr>
          <a:xfrm>
            <a:off x="4930560" y="2550960"/>
            <a:ext cx="94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82" name="CustomShape 70"/>
          <p:cNvSpPr/>
          <p:nvPr/>
        </p:nvSpPr>
        <p:spPr>
          <a:xfrm>
            <a:off x="4943160" y="3116160"/>
            <a:ext cx="94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83" name="CustomShape 71"/>
          <p:cNvSpPr/>
          <p:nvPr/>
        </p:nvSpPr>
        <p:spPr>
          <a:xfrm>
            <a:off x="4894920" y="3970440"/>
            <a:ext cx="94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en-IN" sz="2000" spc="-1" strike="noStrike">
                <a:solidFill>
                  <a:srgbClr val="000000"/>
                </a:solidFill>
                <a:latin typeface="Symbol"/>
              </a:rPr>
              <a:t>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84" name="CustomShape 72"/>
          <p:cNvSpPr/>
          <p:nvPr/>
        </p:nvSpPr>
        <p:spPr>
          <a:xfrm>
            <a:off x="2002680" y="4524480"/>
            <a:ext cx="35496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85" name="CustomShape 73"/>
          <p:cNvSpPr/>
          <p:nvPr/>
        </p:nvSpPr>
        <p:spPr>
          <a:xfrm>
            <a:off x="3116880" y="4524480"/>
            <a:ext cx="35496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86" name="CustomShape 74"/>
          <p:cNvSpPr/>
          <p:nvPr/>
        </p:nvSpPr>
        <p:spPr>
          <a:xfrm>
            <a:off x="4236120" y="4524480"/>
            <a:ext cx="35496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Times New Roman"/>
              </a:rPr>
              <a:t>3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87" name="CustomShape 75"/>
          <p:cNvSpPr/>
          <p:nvPr/>
        </p:nvSpPr>
        <p:spPr>
          <a:xfrm>
            <a:off x="6046920" y="4524480"/>
            <a:ext cx="50580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Times New Roman"/>
              </a:rPr>
              <a:t>T-1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88" name="CustomShape 76"/>
          <p:cNvSpPr/>
          <p:nvPr/>
        </p:nvSpPr>
        <p:spPr>
          <a:xfrm>
            <a:off x="7155000" y="4524480"/>
            <a:ext cx="37476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Times New Roman"/>
              </a:rPr>
              <a:t>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89" name="Line 77"/>
          <p:cNvSpPr/>
          <p:nvPr/>
        </p:nvSpPr>
        <p:spPr>
          <a:xfrm flipV="1">
            <a:off x="1357200" y="2365200"/>
            <a:ext cx="744480" cy="8683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Line 78"/>
          <p:cNvSpPr/>
          <p:nvPr/>
        </p:nvSpPr>
        <p:spPr>
          <a:xfrm flipV="1">
            <a:off x="1379520" y="2759040"/>
            <a:ext cx="722160" cy="5331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Line 79"/>
          <p:cNvSpPr/>
          <p:nvPr/>
        </p:nvSpPr>
        <p:spPr>
          <a:xfrm>
            <a:off x="1357200" y="3352680"/>
            <a:ext cx="782640" cy="9097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Line 80"/>
          <p:cNvSpPr/>
          <p:nvPr/>
        </p:nvSpPr>
        <p:spPr>
          <a:xfrm>
            <a:off x="7380000" y="2336760"/>
            <a:ext cx="503280" cy="8920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Line 81"/>
          <p:cNvSpPr/>
          <p:nvPr/>
        </p:nvSpPr>
        <p:spPr>
          <a:xfrm>
            <a:off x="7403760" y="2671560"/>
            <a:ext cx="479520" cy="5572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82"/>
          <p:cNvSpPr/>
          <p:nvPr/>
        </p:nvSpPr>
        <p:spPr>
          <a:xfrm flipV="1">
            <a:off x="7403760" y="3348000"/>
            <a:ext cx="479520" cy="826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83"/>
          <p:cNvSpPr/>
          <p:nvPr/>
        </p:nvSpPr>
        <p:spPr>
          <a:xfrm>
            <a:off x="1379520" y="3292200"/>
            <a:ext cx="725400" cy="1126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84"/>
          <p:cNvSpPr/>
          <p:nvPr/>
        </p:nvSpPr>
        <p:spPr>
          <a:xfrm flipV="1">
            <a:off x="7375320" y="3288960"/>
            <a:ext cx="485640" cy="432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85"/>
          <p:cNvSpPr/>
          <p:nvPr/>
        </p:nvSpPr>
        <p:spPr>
          <a:xfrm>
            <a:off x="7315200" y="2755800"/>
            <a:ext cx="588600" cy="468000"/>
          </a:xfrm>
          <a:custGeom>
            <a:avLst/>
            <a:gdLst/>
            <a:ahLst/>
            <a:rect l="l" t="t" r="r" b="b"/>
            <a:pathLst>
              <a:path w="589547" h="469231">
                <a:moveTo>
                  <a:pt x="589547" y="469231"/>
                </a:moveTo>
                <a:cubicBezTo>
                  <a:pt x="404060" y="400049"/>
                  <a:pt x="218574" y="330868"/>
                  <a:pt x="120316" y="252663"/>
                </a:cubicBezTo>
                <a:cubicBezTo>
                  <a:pt x="22058" y="174458"/>
                  <a:pt x="11029" y="87229"/>
                  <a:pt x="0" y="0"/>
                </a:cubicBezTo>
              </a:path>
            </a:pathLst>
          </a:cu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86"/>
          <p:cNvSpPr/>
          <p:nvPr/>
        </p:nvSpPr>
        <p:spPr>
          <a:xfrm>
            <a:off x="6243480" y="2095560"/>
            <a:ext cx="1058400" cy="539280"/>
          </a:xfrm>
          <a:custGeom>
            <a:avLst/>
            <a:gdLst/>
            <a:ahLst/>
            <a:rect l="l" t="t" r="r" b="b"/>
            <a:pathLst>
              <a:path w="1058779" h="539416">
                <a:moveTo>
                  <a:pt x="1058779" y="118311"/>
                </a:moveTo>
                <a:cubicBezTo>
                  <a:pt x="864268" y="59155"/>
                  <a:pt x="669758" y="0"/>
                  <a:pt x="493295" y="70184"/>
                </a:cubicBezTo>
                <a:cubicBezTo>
                  <a:pt x="316832" y="140368"/>
                  <a:pt x="158416" y="339892"/>
                  <a:pt x="0" y="539416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87"/>
          <p:cNvSpPr/>
          <p:nvPr/>
        </p:nvSpPr>
        <p:spPr>
          <a:xfrm>
            <a:off x="6148440" y="2719440"/>
            <a:ext cx="1142640" cy="564840"/>
          </a:xfrm>
          <a:custGeom>
            <a:avLst/>
            <a:gdLst/>
            <a:ahLst/>
            <a:rect l="l" t="t" r="r" b="b"/>
            <a:pathLst>
              <a:path w="1143000" h="565484">
                <a:moveTo>
                  <a:pt x="1143000" y="0"/>
                </a:moveTo>
                <a:cubicBezTo>
                  <a:pt x="1027697" y="133350"/>
                  <a:pt x="912395" y="266700"/>
                  <a:pt x="721895" y="360947"/>
                </a:cubicBezTo>
                <a:cubicBezTo>
                  <a:pt x="531395" y="455194"/>
                  <a:pt x="265697" y="510339"/>
                  <a:pt x="0" y="565484"/>
                </a:cubicBezTo>
              </a:path>
            </a:pathLst>
          </a:cu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88"/>
          <p:cNvSpPr/>
          <p:nvPr/>
        </p:nvSpPr>
        <p:spPr>
          <a:xfrm>
            <a:off x="6232680" y="2743200"/>
            <a:ext cx="1022040" cy="1383840"/>
          </a:xfrm>
          <a:custGeom>
            <a:avLst/>
            <a:gdLst/>
            <a:ahLst/>
            <a:rect l="l" t="t" r="r" b="b"/>
            <a:pathLst>
              <a:path w="1022684" h="1383632">
                <a:moveTo>
                  <a:pt x="1022684" y="1383632"/>
                </a:moveTo>
                <a:cubicBezTo>
                  <a:pt x="746960" y="1258302"/>
                  <a:pt x="471236" y="1132973"/>
                  <a:pt x="300789" y="902368"/>
                </a:cubicBezTo>
                <a:cubicBezTo>
                  <a:pt x="130342" y="671763"/>
                  <a:pt x="65171" y="335881"/>
                  <a:pt x="0" y="0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89"/>
          <p:cNvSpPr/>
          <p:nvPr/>
        </p:nvSpPr>
        <p:spPr>
          <a:xfrm>
            <a:off x="3284640" y="2001960"/>
            <a:ext cx="1095120" cy="307440"/>
          </a:xfrm>
          <a:custGeom>
            <a:avLst/>
            <a:gdLst/>
            <a:ahLst/>
            <a:rect l="l" t="t" r="r" b="b"/>
            <a:pathLst>
              <a:path w="1094874" h="308810">
                <a:moveTo>
                  <a:pt x="1094874" y="308810"/>
                </a:moveTo>
                <a:cubicBezTo>
                  <a:pt x="939466" y="162426"/>
                  <a:pt x="784058" y="16042"/>
                  <a:pt x="601579" y="8021"/>
                </a:cubicBezTo>
                <a:cubicBezTo>
                  <a:pt x="419100" y="0"/>
                  <a:pt x="209550" y="130342"/>
                  <a:pt x="0" y="260684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90"/>
          <p:cNvSpPr/>
          <p:nvPr/>
        </p:nvSpPr>
        <p:spPr>
          <a:xfrm>
            <a:off x="3332160" y="2346480"/>
            <a:ext cx="1034640" cy="396360"/>
          </a:xfrm>
          <a:custGeom>
            <a:avLst/>
            <a:gdLst/>
            <a:ahLst/>
            <a:rect l="l" t="t" r="r" b="b"/>
            <a:pathLst>
              <a:path w="1034716" h="397042">
                <a:moveTo>
                  <a:pt x="1034716" y="360947"/>
                </a:moveTo>
                <a:cubicBezTo>
                  <a:pt x="790074" y="378994"/>
                  <a:pt x="545432" y="397042"/>
                  <a:pt x="372979" y="336884"/>
                </a:cubicBezTo>
                <a:cubicBezTo>
                  <a:pt x="200526" y="276726"/>
                  <a:pt x="0" y="0"/>
                  <a:pt x="0" y="0"/>
                </a:cubicBezTo>
              </a:path>
            </a:pathLst>
          </a:cu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91"/>
          <p:cNvSpPr/>
          <p:nvPr/>
        </p:nvSpPr>
        <p:spPr>
          <a:xfrm>
            <a:off x="3260880" y="3693960"/>
            <a:ext cx="1106280" cy="480600"/>
          </a:xfrm>
          <a:custGeom>
            <a:avLst/>
            <a:gdLst/>
            <a:ahLst/>
            <a:rect l="l" t="t" r="r" b="b"/>
            <a:pathLst>
              <a:path w="1106905" h="481263">
                <a:moveTo>
                  <a:pt x="1106905" y="481263"/>
                </a:moveTo>
                <a:cubicBezTo>
                  <a:pt x="970547" y="346910"/>
                  <a:pt x="834189" y="212557"/>
                  <a:pt x="649705" y="132347"/>
                </a:cubicBezTo>
                <a:cubicBezTo>
                  <a:pt x="465221" y="52137"/>
                  <a:pt x="232610" y="26068"/>
                  <a:pt x="0" y="0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92"/>
          <p:cNvSpPr/>
          <p:nvPr/>
        </p:nvSpPr>
        <p:spPr>
          <a:xfrm>
            <a:off x="2214720" y="2581200"/>
            <a:ext cx="1045800" cy="161640"/>
          </a:xfrm>
          <a:custGeom>
            <a:avLst/>
            <a:gdLst/>
            <a:ahLst/>
            <a:rect l="l" t="t" r="r" b="b"/>
            <a:pathLst>
              <a:path w="1046747" h="162427">
                <a:moveTo>
                  <a:pt x="1046747" y="162427"/>
                </a:moveTo>
                <a:cubicBezTo>
                  <a:pt x="827170" y="87229"/>
                  <a:pt x="607594" y="12032"/>
                  <a:pt x="433136" y="6016"/>
                </a:cubicBezTo>
                <a:cubicBezTo>
                  <a:pt x="258678" y="0"/>
                  <a:pt x="129339" y="63166"/>
                  <a:pt x="0" y="126332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93"/>
          <p:cNvSpPr/>
          <p:nvPr/>
        </p:nvSpPr>
        <p:spPr>
          <a:xfrm>
            <a:off x="2201760" y="4013280"/>
            <a:ext cx="1022040" cy="221760"/>
          </a:xfrm>
          <a:custGeom>
            <a:avLst/>
            <a:gdLst/>
            <a:ahLst/>
            <a:rect l="l" t="t" r="r" b="b"/>
            <a:pathLst>
              <a:path w="1022684" h="222585">
                <a:moveTo>
                  <a:pt x="1022684" y="222585"/>
                </a:moveTo>
                <a:cubicBezTo>
                  <a:pt x="861260" y="117308"/>
                  <a:pt x="699836" y="12032"/>
                  <a:pt x="529389" y="6016"/>
                </a:cubicBezTo>
                <a:cubicBezTo>
                  <a:pt x="358942" y="0"/>
                  <a:pt x="179471" y="93245"/>
                  <a:pt x="0" y="186490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94"/>
          <p:cNvSpPr/>
          <p:nvPr/>
        </p:nvSpPr>
        <p:spPr>
          <a:xfrm>
            <a:off x="1274760" y="2322360"/>
            <a:ext cx="914040" cy="914040"/>
          </a:xfrm>
          <a:custGeom>
            <a:avLst/>
            <a:gdLst/>
            <a:ahLst/>
            <a:rect l="l" t="t" r="r" b="b"/>
            <a:pathLst>
              <a:path w="914400" h="914400">
                <a:moveTo>
                  <a:pt x="914400" y="0"/>
                </a:moveTo>
                <a:cubicBezTo>
                  <a:pt x="611605" y="26068"/>
                  <a:pt x="308811" y="52137"/>
                  <a:pt x="156411" y="204537"/>
                </a:cubicBezTo>
                <a:cubicBezTo>
                  <a:pt x="4011" y="356937"/>
                  <a:pt x="2005" y="635668"/>
                  <a:pt x="0" y="914400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CustomShape 95"/>
          <p:cNvSpPr/>
          <p:nvPr/>
        </p:nvSpPr>
        <p:spPr>
          <a:xfrm>
            <a:off x="1371600" y="2790720"/>
            <a:ext cx="782280" cy="531360"/>
          </a:xfrm>
          <a:custGeom>
            <a:avLst/>
            <a:gdLst/>
            <a:ahLst/>
            <a:rect l="l" t="t" r="r" b="b"/>
            <a:pathLst>
              <a:path w="782053" h="531395">
                <a:moveTo>
                  <a:pt x="782053" y="0"/>
                </a:moveTo>
                <a:cubicBezTo>
                  <a:pt x="726908" y="179471"/>
                  <a:pt x="671763" y="358943"/>
                  <a:pt x="541421" y="445169"/>
                </a:cubicBezTo>
                <a:cubicBezTo>
                  <a:pt x="411079" y="531395"/>
                  <a:pt x="205539" y="524376"/>
                  <a:pt x="0" y="517358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96"/>
          <p:cNvSpPr/>
          <p:nvPr/>
        </p:nvSpPr>
        <p:spPr>
          <a:xfrm>
            <a:off x="1287360" y="3392640"/>
            <a:ext cx="866520" cy="850680"/>
          </a:xfrm>
          <a:custGeom>
            <a:avLst/>
            <a:gdLst/>
            <a:ahLst/>
            <a:rect l="l" t="t" r="r" b="b"/>
            <a:pathLst>
              <a:path w="866274" h="850231">
                <a:moveTo>
                  <a:pt x="866274" y="842211"/>
                </a:moveTo>
                <a:cubicBezTo>
                  <a:pt x="673768" y="846221"/>
                  <a:pt x="481263" y="850231"/>
                  <a:pt x="336884" y="709863"/>
                </a:cubicBezTo>
                <a:cubicBezTo>
                  <a:pt x="192505" y="569495"/>
                  <a:pt x="96252" y="284747"/>
                  <a:pt x="0" y="0"/>
                </a:cubicBezTo>
              </a:path>
            </a:pathLst>
          </a:cu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97"/>
          <p:cNvSpPr/>
          <p:nvPr/>
        </p:nvSpPr>
        <p:spPr>
          <a:xfrm>
            <a:off x="2189160" y="2357280"/>
            <a:ext cx="1071360" cy="1804680"/>
          </a:xfrm>
          <a:custGeom>
            <a:avLst/>
            <a:gdLst/>
            <a:ahLst/>
            <a:rect l="l" t="t" r="r" b="b"/>
            <a:pathLst>
              <a:path w="1070811" h="1804737">
                <a:moveTo>
                  <a:pt x="1070811" y="0"/>
                </a:moveTo>
                <a:cubicBezTo>
                  <a:pt x="811129" y="120316"/>
                  <a:pt x="551448" y="240632"/>
                  <a:pt x="372979" y="541422"/>
                </a:cubicBezTo>
                <a:cubicBezTo>
                  <a:pt x="194510" y="842212"/>
                  <a:pt x="97255" y="1323474"/>
                  <a:pt x="0" y="1804737"/>
                </a:cubicBezTo>
              </a:path>
            </a:pathLst>
          </a:cu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98"/>
          <p:cNvSpPr/>
          <p:nvPr/>
        </p:nvSpPr>
        <p:spPr>
          <a:xfrm>
            <a:off x="4487760" y="2743200"/>
            <a:ext cx="1587240" cy="561600"/>
          </a:xfrm>
          <a:custGeom>
            <a:avLst/>
            <a:gdLst/>
            <a:ahLst/>
            <a:rect l="l" t="t" r="r" b="b"/>
            <a:pathLst>
              <a:path w="1588168" h="561474">
                <a:moveTo>
                  <a:pt x="1588168" y="553453"/>
                </a:moveTo>
                <a:cubicBezTo>
                  <a:pt x="1389647" y="557463"/>
                  <a:pt x="1191126" y="561474"/>
                  <a:pt x="926432" y="469232"/>
                </a:cubicBezTo>
                <a:cubicBezTo>
                  <a:pt x="661738" y="376990"/>
                  <a:pt x="330869" y="188495"/>
                  <a:pt x="0" y="0"/>
                </a:cubicBezTo>
              </a:path>
            </a:pathLst>
          </a:cu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99"/>
          <p:cNvSpPr/>
          <p:nvPr/>
        </p:nvSpPr>
        <p:spPr>
          <a:xfrm>
            <a:off x="1617840" y="5415120"/>
            <a:ext cx="612396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b050"/>
                </a:solidFill>
                <a:latin typeface="Times New Roman"/>
              </a:rPr>
              <a:t>Most likely Sequence: s</a:t>
            </a:r>
            <a:r>
              <a:rPr b="0" lang="en-IN" sz="2800" spc="-1" strike="noStrike" baseline="-25000">
                <a:solidFill>
                  <a:srgbClr val="00b050"/>
                </a:solidFill>
                <a:latin typeface="Times New Roman"/>
              </a:rPr>
              <a:t>0 </a:t>
            </a:r>
            <a:r>
              <a:rPr b="0" lang="en-IN" sz="2800" spc="-1" strike="noStrike">
                <a:solidFill>
                  <a:srgbClr val="00b050"/>
                </a:solidFill>
                <a:latin typeface="Times New Roman"/>
              </a:rPr>
              <a:t>s</a:t>
            </a:r>
            <a:r>
              <a:rPr b="0" lang="en-IN" sz="2800" spc="-1" strike="noStrike" baseline="-25000">
                <a:solidFill>
                  <a:srgbClr val="00b050"/>
                </a:solidFill>
                <a:latin typeface="Times New Roman"/>
              </a:rPr>
              <a:t>N </a:t>
            </a:r>
            <a:r>
              <a:rPr b="0" lang="en-IN" sz="2800" spc="-1" strike="noStrike">
                <a:solidFill>
                  <a:srgbClr val="00b050"/>
                </a:solidFill>
                <a:latin typeface="Times New Roman"/>
              </a:rPr>
              <a:t>s</a:t>
            </a:r>
            <a:r>
              <a:rPr b="0" lang="en-IN" sz="2800" spc="-1" strike="noStrike" baseline="-25000">
                <a:solidFill>
                  <a:srgbClr val="00b050"/>
                </a:solidFill>
                <a:latin typeface="Times New Roman"/>
              </a:rPr>
              <a:t>1</a:t>
            </a:r>
            <a:r>
              <a:rPr b="0" lang="en-IN" sz="2800" spc="-1" strike="noStrike">
                <a:solidFill>
                  <a:srgbClr val="00b050"/>
                </a:solidFill>
                <a:latin typeface="Times New Roman"/>
              </a:rPr>
              <a:t> s</a:t>
            </a:r>
            <a:r>
              <a:rPr b="0" lang="en-IN" sz="2800" spc="-1" strike="noStrike" baseline="-25000">
                <a:solidFill>
                  <a:srgbClr val="00b050"/>
                </a:solidFill>
                <a:latin typeface="Times New Roman"/>
              </a:rPr>
              <a:t>2</a:t>
            </a:r>
            <a:r>
              <a:rPr b="0" lang="en-IN" sz="2800" spc="-1" strike="noStrike">
                <a:solidFill>
                  <a:srgbClr val="00b050"/>
                </a:solidFill>
                <a:latin typeface="Times New Roman"/>
              </a:rPr>
              <a:t> …s</a:t>
            </a:r>
            <a:r>
              <a:rPr b="0" lang="en-IN" sz="2800" spc="-1" strike="noStrike" baseline="-25000">
                <a:solidFill>
                  <a:srgbClr val="00b050"/>
                </a:solidFill>
                <a:latin typeface="Times New Roman"/>
              </a:rPr>
              <a:t>2</a:t>
            </a:r>
            <a:r>
              <a:rPr b="0" lang="en-IN" sz="2800" spc="-1" strike="noStrike">
                <a:solidFill>
                  <a:srgbClr val="00b050"/>
                </a:solidFill>
                <a:latin typeface="Times New Roman"/>
              </a:rPr>
              <a:t> s</a:t>
            </a:r>
            <a:r>
              <a:rPr b="0" lang="en-IN" sz="2800" spc="-1" strike="noStrike" baseline="-25000">
                <a:solidFill>
                  <a:srgbClr val="00b050"/>
                </a:solidFill>
                <a:latin typeface="Times New Roman"/>
              </a:rPr>
              <a:t>F</a:t>
            </a:r>
            <a:r>
              <a:rPr b="0" lang="en-IN" sz="2800" spc="-1" strike="noStrike">
                <a:solidFill>
                  <a:srgbClr val="00b050"/>
                </a:solidFill>
                <a:latin typeface="Times New Roman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12" name="TextShape 100"/>
          <p:cNvSpPr txBox="1"/>
          <p:nvPr/>
        </p:nvSpPr>
        <p:spPr>
          <a:xfrm>
            <a:off x="5040" y="632952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Raymond Mooney at UT Austin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13" name="CustomShape 101"/>
          <p:cNvSpPr/>
          <p:nvPr/>
        </p:nvSpPr>
        <p:spPr>
          <a:xfrm>
            <a:off x="6786720" y="6386760"/>
            <a:ext cx="2133360" cy="47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</a:pPr>
            <a:fld id="{69BC2CF0-7656-4050-B473-2BD6784C4D3C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0" dur="indefinite" restart="never" nodeType="tmRoot">
          <p:childTnLst>
            <p:seq>
              <p:cTn id="241" dur="indefinite" nodeType="mainSeq">
                <p:childTnLst>
                  <p:par>
                    <p:cTn id="242" nodeType="clickEffect" fill="hold">
                      <p:stCondLst>
                        <p:cond delay="indefinite"/>
                      </p:stCondLst>
                      <p:childTnLst>
                        <p:par>
                          <p:cTn id="2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Picture 2" descr=""/>
          <p:cNvPicPr/>
          <p:nvPr/>
        </p:nvPicPr>
        <p:blipFill>
          <a:blip r:embed="rId1"/>
          <a:stretch/>
        </p:blipFill>
        <p:spPr>
          <a:xfrm>
            <a:off x="250560" y="1170000"/>
            <a:ext cx="8762760" cy="4973400"/>
          </a:xfrm>
          <a:prstGeom prst="rect">
            <a:avLst/>
          </a:prstGeom>
          <a:ln>
            <a:noFill/>
          </a:ln>
        </p:spPr>
      </p:pic>
      <p:sp>
        <p:nvSpPr>
          <p:cNvPr id="615" name="TextShape 1"/>
          <p:cNvSpPr txBox="1"/>
          <p:nvPr/>
        </p:nvSpPr>
        <p:spPr>
          <a:xfrm>
            <a:off x="457200" y="82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Verdana"/>
                <a:ea typeface="ＭＳ Ｐゴシック"/>
              </a:rPr>
              <a:t>The Viterbi Algorithm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6" name="Picture 4" descr=""/>
          <p:cNvPicPr/>
          <p:nvPr/>
        </p:nvPicPr>
        <p:blipFill>
          <a:blip r:embed="rId2"/>
          <a:stretch/>
        </p:blipFill>
        <p:spPr>
          <a:xfrm>
            <a:off x="7391520" y="1695960"/>
            <a:ext cx="1479240" cy="1752120"/>
          </a:xfrm>
          <a:prstGeom prst="rect">
            <a:avLst/>
          </a:prstGeom>
          <a:ln>
            <a:noFill/>
          </a:ln>
        </p:spPr>
      </p:pic>
      <p:sp>
        <p:nvSpPr>
          <p:cNvPr id="617" name="TextShape 2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8C608E7-FA03-4E97-8B9F-2A3696ACCE6E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6" dur="indefinite" restart="never" nodeType="tmRoot">
          <p:childTnLst>
            <p:seq>
              <p:cTn id="247" dur="indefinite" nodeType="mainSeq">
                <p:childTnLst>
                  <p:par>
                    <p:cTn id="248" nodeType="clickEffect" fill="hold">
                      <p:stCondLst>
                        <p:cond delay="indefinite"/>
                      </p:stCondLst>
                      <p:childTnLst>
                        <p:par>
                          <p:cTn id="2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Shape 1"/>
          <p:cNvSpPr txBox="1"/>
          <p:nvPr/>
        </p:nvSpPr>
        <p:spPr>
          <a:xfrm>
            <a:off x="457200" y="-20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Viterbi Example (1): Ice Cream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TextShape 2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621" name="TextShape 3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F3071BA-CC9E-4773-8946-40390A6B6AF0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622" name="Picture 1" descr=""/>
          <p:cNvPicPr/>
          <p:nvPr/>
        </p:nvPicPr>
        <p:blipFill>
          <a:blip r:embed="rId1"/>
          <a:stretch/>
        </p:blipFill>
        <p:spPr>
          <a:xfrm>
            <a:off x="1323360" y="957960"/>
            <a:ext cx="6496560" cy="532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4" dur="indefinite" restart="never" nodeType="tmRoot">
          <p:childTnLst>
            <p:seq>
              <p:cTn id="25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extShape 1"/>
          <p:cNvSpPr txBox="1"/>
          <p:nvPr/>
        </p:nvSpPr>
        <p:spPr>
          <a:xfrm>
            <a:off x="457200" y="9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  <a:ea typeface="ＭＳ Ｐゴシック"/>
              </a:rPr>
              <a:t>Viterbi Example (1)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TextShape 2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25" name="TextShape 3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C43B36A-8AB5-4801-AE32-42571D5B194E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626" name="" descr=""/>
          <p:cNvPicPr/>
          <p:nvPr/>
        </p:nvPicPr>
        <p:blipFill>
          <a:blip r:embed="rId1"/>
          <a:stretch/>
        </p:blipFill>
        <p:spPr>
          <a:xfrm>
            <a:off x="482760" y="1206360"/>
            <a:ext cx="8305920" cy="420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6" dur="indefinite" restart="never" nodeType="tmRoot">
          <p:childTnLst>
            <p:seq>
              <p:cTn id="2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Viterbi Summary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Create an array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With columns corresponding to inputs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Rows corresponding to possible states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Sweep through the array in one pass filling the columns left to right using our transition probs and observations probs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Dynamic programming key is that we need only store the MAX prob path to each cell, (not all paths).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630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D2BED97-AF45-46DE-B5D3-0C87BE7F1D47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8" dur="indefinite" restart="never" nodeType="tmRoot">
          <p:childTnLst>
            <p:seq>
              <p:cTn id="2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Evaluation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 once you have you POS tagger running how do you evaluate it?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Overall error rate with respect to a gold-standard test set.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Error rates on particular tags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Error rates on particular words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Tag confusions...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634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C6CB99F-994C-44E8-A9DB-52B37D9BE435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0" dur="indefinite" restart="never" nodeType="tmRoot">
          <p:childTnLst>
            <p:seq>
              <p:cTn id="2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Error Analysis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Look at a confusion matrix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See what errors are causing problems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Noun (NN) vs ProperNoun (NNP) vs Adj (JJ)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Preterite (VBD) vs Participle (VBN) vs Adjective (JJ)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7" name="Picture 5" descr=""/>
          <p:cNvPicPr/>
          <p:nvPr/>
        </p:nvPicPr>
        <p:blipFill>
          <a:blip r:embed="rId1"/>
          <a:stretch/>
        </p:blipFill>
        <p:spPr>
          <a:xfrm>
            <a:off x="1440360" y="1868040"/>
            <a:ext cx="5716440" cy="2482200"/>
          </a:xfrm>
          <a:prstGeom prst="rect">
            <a:avLst/>
          </a:prstGeom>
          <a:ln>
            <a:noFill/>
          </a:ln>
        </p:spPr>
      </p:pic>
      <p:sp>
        <p:nvSpPr>
          <p:cNvPr id="638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639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662ADE7-416F-4226-AEDA-554682B5E935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2" dur="indefinite" restart="never" nodeType="tmRoot">
          <p:childTnLst>
            <p:seq>
              <p:cTn id="2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Evaluation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result is compared with a manually coded “Gold Standard”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Typically accuracy reaches 96-97%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may be compared with result for a baseline tagger (one that uses no context).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Important: 100% is impossible even for human annotators.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643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1DF5721-0A3F-4FBC-B2AE-98ACA58C45B9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4" dur="indefinite" restart="never" nodeType="tmRoot">
          <p:childTnLst>
            <p:seq>
              <p:cTn id="26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Shape 1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440"/>
              </a:spcBef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Fish sleep.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CustomShape 2"/>
          <p:cNvSpPr/>
          <p:nvPr/>
        </p:nvSpPr>
        <p:spPr>
          <a:xfrm>
            <a:off x="609480" y="42696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66ff"/>
                </a:solidFill>
                <a:latin typeface="Verdana"/>
                <a:ea typeface="ＭＳ Ｐゴシック"/>
              </a:rPr>
              <a:t>Viterbi Example (2)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646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47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7E3A0B7-E29A-4D4C-A3C1-F8172CEAF3B9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6" dur="indefinite" restart="never" nodeType="tmRoot">
          <p:childTnLst>
            <p:seq>
              <p:cTn id="26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A Simple POS HMM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9" name="Group 2"/>
          <p:cNvGrpSpPr/>
          <p:nvPr/>
        </p:nvGrpSpPr>
        <p:grpSpPr>
          <a:xfrm>
            <a:off x="685800" y="1752480"/>
            <a:ext cx="7772040" cy="2833920"/>
            <a:chOff x="685800" y="1752480"/>
            <a:chExt cx="7772040" cy="2833920"/>
          </a:xfrm>
        </p:grpSpPr>
        <p:grpSp>
          <p:nvGrpSpPr>
            <p:cNvPr id="650" name="Group 3"/>
            <p:cNvGrpSpPr/>
            <p:nvPr/>
          </p:nvGrpSpPr>
          <p:grpSpPr>
            <a:xfrm>
              <a:off x="685800" y="2743200"/>
              <a:ext cx="761760" cy="761760"/>
              <a:chOff x="685800" y="2743200"/>
              <a:chExt cx="761760" cy="761760"/>
            </a:xfrm>
          </p:grpSpPr>
          <p:sp>
            <p:nvSpPr>
              <p:cNvPr id="651" name="CustomShape 4"/>
              <p:cNvSpPr/>
              <p:nvPr/>
            </p:nvSpPr>
            <p:spPr>
              <a:xfrm>
                <a:off x="685800" y="2743200"/>
                <a:ext cx="761760" cy="76176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2" name="CustomShape 5"/>
              <p:cNvSpPr/>
              <p:nvPr/>
            </p:nvSpPr>
            <p:spPr>
              <a:xfrm>
                <a:off x="726480" y="2819520"/>
                <a:ext cx="62604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start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653" name="Group 6"/>
            <p:cNvGrpSpPr/>
            <p:nvPr/>
          </p:nvGrpSpPr>
          <p:grpSpPr>
            <a:xfrm>
              <a:off x="2819520" y="2743200"/>
              <a:ext cx="761760" cy="761760"/>
              <a:chOff x="2819520" y="2743200"/>
              <a:chExt cx="761760" cy="761760"/>
            </a:xfrm>
          </p:grpSpPr>
          <p:sp>
            <p:nvSpPr>
              <p:cNvPr id="654" name="CustomShape 7"/>
              <p:cNvSpPr/>
              <p:nvPr/>
            </p:nvSpPr>
            <p:spPr>
              <a:xfrm>
                <a:off x="2819520" y="2743200"/>
                <a:ext cx="761760" cy="76176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5" name="CustomShape 8"/>
              <p:cNvSpPr/>
              <p:nvPr/>
            </p:nvSpPr>
            <p:spPr>
              <a:xfrm>
                <a:off x="2872800" y="2819520"/>
                <a:ext cx="68688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noun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656" name="Group 9"/>
            <p:cNvGrpSpPr/>
            <p:nvPr/>
          </p:nvGrpSpPr>
          <p:grpSpPr>
            <a:xfrm>
              <a:off x="5257800" y="2743200"/>
              <a:ext cx="761760" cy="761760"/>
              <a:chOff x="5257800" y="2743200"/>
              <a:chExt cx="761760" cy="761760"/>
            </a:xfrm>
          </p:grpSpPr>
          <p:sp>
            <p:nvSpPr>
              <p:cNvPr id="657" name="CustomShape 10"/>
              <p:cNvSpPr/>
              <p:nvPr/>
            </p:nvSpPr>
            <p:spPr>
              <a:xfrm>
                <a:off x="5257800" y="2743200"/>
                <a:ext cx="761760" cy="76176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8" name="CustomShape 11"/>
              <p:cNvSpPr/>
              <p:nvPr/>
            </p:nvSpPr>
            <p:spPr>
              <a:xfrm>
                <a:off x="5307840" y="2819520"/>
                <a:ext cx="62460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verb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659" name="Group 12"/>
            <p:cNvGrpSpPr/>
            <p:nvPr/>
          </p:nvGrpSpPr>
          <p:grpSpPr>
            <a:xfrm>
              <a:off x="7696080" y="2666880"/>
              <a:ext cx="761760" cy="761760"/>
              <a:chOff x="7696080" y="2666880"/>
              <a:chExt cx="761760" cy="761760"/>
            </a:xfrm>
          </p:grpSpPr>
          <p:sp>
            <p:nvSpPr>
              <p:cNvPr id="660" name="CustomShape 13"/>
              <p:cNvSpPr/>
              <p:nvPr/>
            </p:nvSpPr>
            <p:spPr>
              <a:xfrm>
                <a:off x="7696080" y="2666880"/>
                <a:ext cx="761760" cy="76176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" name="CustomShape 14"/>
              <p:cNvSpPr/>
              <p:nvPr/>
            </p:nvSpPr>
            <p:spPr>
              <a:xfrm>
                <a:off x="7733520" y="2743200"/>
                <a:ext cx="62460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end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662" name="Line 15"/>
            <p:cNvSpPr/>
            <p:nvPr/>
          </p:nvSpPr>
          <p:spPr>
            <a:xfrm>
              <a:off x="1447560" y="3124080"/>
              <a:ext cx="137160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Line 16"/>
            <p:cNvSpPr/>
            <p:nvPr/>
          </p:nvSpPr>
          <p:spPr>
            <a:xfrm>
              <a:off x="3504960" y="2971800"/>
              <a:ext cx="175284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Line 17"/>
            <p:cNvSpPr/>
            <p:nvPr/>
          </p:nvSpPr>
          <p:spPr>
            <a:xfrm flipH="1">
              <a:off x="3581280" y="3276360"/>
              <a:ext cx="16765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Line 18"/>
            <p:cNvSpPr/>
            <p:nvPr/>
          </p:nvSpPr>
          <p:spPr>
            <a:xfrm>
              <a:off x="6019560" y="3124080"/>
              <a:ext cx="16765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19"/>
            <p:cNvSpPr/>
            <p:nvPr/>
          </p:nvSpPr>
          <p:spPr>
            <a:xfrm>
              <a:off x="1295280" y="2209680"/>
              <a:ext cx="4114440" cy="609120"/>
            </a:xfrm>
            <a:custGeom>
              <a:avLst/>
              <a:gdLst/>
              <a:ahLst/>
              <a:rect l="l" t="t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20"/>
            <p:cNvSpPr/>
            <p:nvPr/>
          </p:nvSpPr>
          <p:spPr>
            <a:xfrm>
              <a:off x="3352680" y="3352680"/>
              <a:ext cx="4419360" cy="863280"/>
            </a:xfrm>
            <a:custGeom>
              <a:avLst/>
              <a:gdLst/>
              <a:ahLst/>
              <a:rect l="l" t="t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21"/>
            <p:cNvSpPr/>
            <p:nvPr/>
          </p:nvSpPr>
          <p:spPr>
            <a:xfrm>
              <a:off x="5587920" y="2006640"/>
              <a:ext cx="850680" cy="888480"/>
            </a:xfrm>
            <a:custGeom>
              <a:avLst/>
              <a:gdLst/>
              <a:ahLst/>
              <a:rect l="l" t="t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22"/>
            <p:cNvSpPr/>
            <p:nvPr/>
          </p:nvSpPr>
          <p:spPr>
            <a:xfrm>
              <a:off x="2336760" y="3352680"/>
              <a:ext cx="952200" cy="990360"/>
            </a:xfrm>
            <a:custGeom>
              <a:avLst/>
              <a:gdLst/>
              <a:ahLst/>
              <a:rect l="l" t="t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23"/>
            <p:cNvSpPr/>
            <p:nvPr/>
          </p:nvSpPr>
          <p:spPr>
            <a:xfrm>
              <a:off x="1949400" y="2757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671" name="CustomShape 24"/>
            <p:cNvSpPr/>
            <p:nvPr/>
          </p:nvSpPr>
          <p:spPr>
            <a:xfrm>
              <a:off x="2879640" y="175248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672" name="CustomShape 25"/>
            <p:cNvSpPr/>
            <p:nvPr/>
          </p:nvSpPr>
          <p:spPr>
            <a:xfrm>
              <a:off x="3946680" y="25909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673" name="CustomShape 26"/>
            <p:cNvSpPr/>
            <p:nvPr/>
          </p:nvSpPr>
          <p:spPr>
            <a:xfrm>
              <a:off x="6613560" y="27432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0.7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674" name="CustomShape 27"/>
            <p:cNvSpPr/>
            <p:nvPr/>
          </p:nvSpPr>
          <p:spPr>
            <a:xfrm>
              <a:off x="6004080" y="175248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675" name="CustomShape 28"/>
            <p:cNvSpPr/>
            <p:nvPr/>
          </p:nvSpPr>
          <p:spPr>
            <a:xfrm>
              <a:off x="4098960" y="32767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676" name="CustomShape 29"/>
            <p:cNvSpPr/>
            <p:nvPr/>
          </p:nvSpPr>
          <p:spPr>
            <a:xfrm>
              <a:off x="2041560" y="403848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677" name="CustomShape 30"/>
            <p:cNvSpPr/>
            <p:nvPr/>
          </p:nvSpPr>
          <p:spPr>
            <a:xfrm>
              <a:off x="5318280" y="41911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678" name="TextShape 31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79" name="TextShape 32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CD763DA-E564-43F0-9E68-55FE8B7028E1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8" dur="indefinite" restart="never" nodeType="tmRoot">
          <p:childTnLst>
            <p:seq>
              <p:cTn id="26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Why is POS Tagging Useful?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04920" y="1219320"/>
            <a:ext cx="8610120" cy="4960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First step of a vast number of practical tasks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Speech synthesis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How to pronounce 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lead</a:t>
            </a: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”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INsult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inSULT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OBject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obJECT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OVERflow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overFLOW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DIScount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disCOUNT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CONtent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conTENT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Parsing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Need to know if a word is an N or V before you can parse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Information extraction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Finding names, relations, 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Machine Translation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53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86FE9C15-F27B-4656-9744-253E367F2795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Word Emission Probabilities</a:t>
            </a:r>
            <a:br/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P ( word | state 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TextShape 2"/>
          <p:cNvSpPr txBox="1"/>
          <p:nvPr/>
        </p:nvSpPr>
        <p:spPr>
          <a:xfrm>
            <a:off x="457200" y="16221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two-word language:  “fish” and “sleep”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Suppose in our training corpus,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fish” appears 8 times as a noun and 5 times as a verb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sleep” appears twice as a noun and 5 times as a verb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Emission probabilities: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Noun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P(fish | noun) 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0.8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P(sleep | noun) 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0.2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Verb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P(fish | verb) 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0.5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P(sleep | verb) 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0.5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83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2F08D94-488C-4217-9935-9BAAA85668F3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0" dur="indefinite" restart="never" nodeType="tmRoot">
          <p:childTnLst>
            <p:seq>
              <p:cTn id="27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Viterbi Probabilities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687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357F712-9E9D-4FB6-A7A8-4F517129461E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688" name="" descr=""/>
          <p:cNvPicPr/>
          <p:nvPr/>
        </p:nvPicPr>
        <p:blipFill>
          <a:blip r:embed="rId1"/>
          <a:stretch/>
        </p:blipFill>
        <p:spPr>
          <a:xfrm>
            <a:off x="1346040" y="1739880"/>
            <a:ext cx="6095880" cy="405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2" dur="indefinite" restart="never" nodeType="tmRoot">
          <p:childTnLst>
            <p:seq>
              <p:cTn id="27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TextShape 1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0" name="Group 2"/>
          <p:cNvGrpSpPr/>
          <p:nvPr/>
        </p:nvGrpSpPr>
        <p:grpSpPr>
          <a:xfrm>
            <a:off x="1729080" y="228600"/>
            <a:ext cx="5796000" cy="2187720"/>
            <a:chOff x="1729080" y="228600"/>
            <a:chExt cx="5796000" cy="2187720"/>
          </a:xfrm>
        </p:grpSpPr>
        <p:grpSp>
          <p:nvGrpSpPr>
            <p:cNvPr id="691" name="Group 3"/>
            <p:cNvGrpSpPr/>
            <p:nvPr/>
          </p:nvGrpSpPr>
          <p:grpSpPr>
            <a:xfrm>
              <a:off x="1729080" y="956880"/>
              <a:ext cx="624600" cy="559800"/>
              <a:chOff x="1729080" y="956880"/>
              <a:chExt cx="624600" cy="559800"/>
            </a:xfrm>
          </p:grpSpPr>
          <p:sp>
            <p:nvSpPr>
              <p:cNvPr id="692" name="CustomShape 4"/>
              <p:cNvSpPr/>
              <p:nvPr/>
            </p:nvSpPr>
            <p:spPr>
              <a:xfrm>
                <a:off x="175248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3" name="CustomShape 5"/>
              <p:cNvSpPr/>
              <p:nvPr/>
            </p:nvSpPr>
            <p:spPr>
              <a:xfrm>
                <a:off x="1729080" y="1086120"/>
                <a:ext cx="62460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start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694" name="Group 6"/>
            <p:cNvGrpSpPr/>
            <p:nvPr/>
          </p:nvGrpSpPr>
          <p:grpSpPr>
            <a:xfrm>
              <a:off x="3302280" y="956880"/>
              <a:ext cx="685440" cy="559800"/>
              <a:chOff x="3302280" y="956880"/>
              <a:chExt cx="685440" cy="559800"/>
            </a:xfrm>
          </p:grpSpPr>
          <p:sp>
            <p:nvSpPr>
              <p:cNvPr id="695" name="CustomShape 7"/>
              <p:cNvSpPr/>
              <p:nvPr/>
            </p:nvSpPr>
            <p:spPr>
              <a:xfrm>
                <a:off x="332460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6" name="CustomShape 8"/>
              <p:cNvSpPr/>
              <p:nvPr/>
            </p:nvSpPr>
            <p:spPr>
              <a:xfrm>
                <a:off x="3302280" y="1086120"/>
                <a:ext cx="68544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noun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697" name="Group 9"/>
            <p:cNvGrpSpPr/>
            <p:nvPr/>
          </p:nvGrpSpPr>
          <p:grpSpPr>
            <a:xfrm>
              <a:off x="5106240" y="956880"/>
              <a:ext cx="623160" cy="559800"/>
              <a:chOff x="5106240" y="956880"/>
              <a:chExt cx="623160" cy="559800"/>
            </a:xfrm>
          </p:grpSpPr>
          <p:sp>
            <p:nvSpPr>
              <p:cNvPr id="698" name="CustomShape 10"/>
              <p:cNvSpPr/>
              <p:nvPr/>
            </p:nvSpPr>
            <p:spPr>
              <a:xfrm>
                <a:off x="512136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9" name="CustomShape 11"/>
              <p:cNvSpPr/>
              <p:nvPr/>
            </p:nvSpPr>
            <p:spPr>
              <a:xfrm>
                <a:off x="5106240" y="108612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verb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700" name="Group 12"/>
            <p:cNvGrpSpPr/>
            <p:nvPr/>
          </p:nvGrpSpPr>
          <p:grpSpPr>
            <a:xfrm>
              <a:off x="6901920" y="900720"/>
              <a:ext cx="623160" cy="559800"/>
              <a:chOff x="6901920" y="900720"/>
              <a:chExt cx="623160" cy="559800"/>
            </a:xfrm>
          </p:grpSpPr>
          <p:sp>
            <p:nvSpPr>
              <p:cNvPr id="701" name="CustomShape 13"/>
              <p:cNvSpPr/>
              <p:nvPr/>
            </p:nvSpPr>
            <p:spPr>
              <a:xfrm>
                <a:off x="6918120" y="90072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2" name="CustomShape 14"/>
              <p:cNvSpPr/>
              <p:nvPr/>
            </p:nvSpPr>
            <p:spPr>
              <a:xfrm>
                <a:off x="6901920" y="95544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end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703" name="Line 15"/>
            <p:cNvSpPr/>
            <p:nvPr/>
          </p:nvSpPr>
          <p:spPr>
            <a:xfrm>
              <a:off x="2313720" y="1236600"/>
              <a:ext cx="10108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Line 16"/>
            <p:cNvSpPr/>
            <p:nvPr/>
          </p:nvSpPr>
          <p:spPr>
            <a:xfrm>
              <a:off x="3830040" y="1124640"/>
              <a:ext cx="1291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Line 17"/>
            <p:cNvSpPr/>
            <p:nvPr/>
          </p:nvSpPr>
          <p:spPr>
            <a:xfrm flipH="1">
              <a:off x="3886200" y="1348560"/>
              <a:ext cx="123516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Line 18"/>
            <p:cNvSpPr/>
            <p:nvPr/>
          </p:nvSpPr>
          <p:spPr>
            <a:xfrm>
              <a:off x="5682600" y="1236600"/>
              <a:ext cx="12355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19"/>
            <p:cNvSpPr/>
            <p:nvPr/>
          </p:nvSpPr>
          <p:spPr>
            <a:xfrm>
              <a:off x="2201760" y="564840"/>
              <a:ext cx="3031560" cy="447840"/>
            </a:xfrm>
            <a:custGeom>
              <a:avLst/>
              <a:gdLst/>
              <a:ahLst/>
              <a:rect l="l" t="t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20"/>
            <p:cNvSpPr/>
            <p:nvPr/>
          </p:nvSpPr>
          <p:spPr>
            <a:xfrm>
              <a:off x="3717720" y="1404720"/>
              <a:ext cx="3256200" cy="634320"/>
            </a:xfrm>
            <a:custGeom>
              <a:avLst/>
              <a:gdLst/>
              <a:ahLst/>
              <a:rect l="l" t="t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21"/>
            <p:cNvSpPr/>
            <p:nvPr/>
          </p:nvSpPr>
          <p:spPr>
            <a:xfrm>
              <a:off x="5364720" y="415440"/>
              <a:ext cx="626760" cy="653040"/>
            </a:xfrm>
            <a:custGeom>
              <a:avLst/>
              <a:gdLst/>
              <a:ahLst/>
              <a:rect l="l" t="t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22"/>
            <p:cNvSpPr/>
            <p:nvPr/>
          </p:nvSpPr>
          <p:spPr>
            <a:xfrm>
              <a:off x="2969280" y="1404720"/>
              <a:ext cx="701640" cy="727920"/>
            </a:xfrm>
            <a:custGeom>
              <a:avLst/>
              <a:gdLst/>
              <a:ahLst/>
              <a:rect l="l" t="t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23"/>
            <p:cNvSpPr/>
            <p:nvPr/>
          </p:nvSpPr>
          <p:spPr>
            <a:xfrm>
              <a:off x="2679480" y="9673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12" name="CustomShape 24"/>
            <p:cNvSpPr/>
            <p:nvPr/>
          </p:nvSpPr>
          <p:spPr>
            <a:xfrm>
              <a:off x="336492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13" name="CustomShape 25"/>
            <p:cNvSpPr/>
            <p:nvPr/>
          </p:nvSpPr>
          <p:spPr>
            <a:xfrm>
              <a:off x="4151160" y="8445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14" name="CustomShape 26"/>
            <p:cNvSpPr/>
            <p:nvPr/>
          </p:nvSpPr>
          <p:spPr>
            <a:xfrm>
              <a:off x="6116400" y="95688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0.7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15" name="CustomShape 27"/>
            <p:cNvSpPr/>
            <p:nvPr/>
          </p:nvSpPr>
          <p:spPr>
            <a:xfrm>
              <a:off x="566820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16" name="CustomShape 28"/>
            <p:cNvSpPr/>
            <p:nvPr/>
          </p:nvSpPr>
          <p:spPr>
            <a:xfrm>
              <a:off x="4262400" y="13489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17" name="CustomShape 29"/>
            <p:cNvSpPr/>
            <p:nvPr/>
          </p:nvSpPr>
          <p:spPr>
            <a:xfrm>
              <a:off x="2747520" y="19101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18" name="CustomShape 30"/>
            <p:cNvSpPr/>
            <p:nvPr/>
          </p:nvSpPr>
          <p:spPr>
            <a:xfrm>
              <a:off x="5160600" y="202104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719" name="TextShape 31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20" name="TextShape 32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84AE66DB-40DB-40EE-9247-40B8186ABA5F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721" name="" descr=""/>
          <p:cNvPicPr/>
          <p:nvPr/>
        </p:nvPicPr>
        <p:blipFill>
          <a:blip r:embed="rId1"/>
          <a:stretch/>
        </p:blipFill>
        <p:spPr>
          <a:xfrm>
            <a:off x="1434960" y="2781360"/>
            <a:ext cx="6095880" cy="405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4" dur="indefinite" restart="never" nodeType="tmRoot">
          <p:childTnLst>
            <p:seq>
              <p:cTn id="27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Shape 1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23" name="Group 2"/>
          <p:cNvGrpSpPr/>
          <p:nvPr/>
        </p:nvGrpSpPr>
        <p:grpSpPr>
          <a:xfrm>
            <a:off x="1729080" y="228600"/>
            <a:ext cx="5796000" cy="2187720"/>
            <a:chOff x="1729080" y="228600"/>
            <a:chExt cx="5796000" cy="2187720"/>
          </a:xfrm>
        </p:grpSpPr>
        <p:grpSp>
          <p:nvGrpSpPr>
            <p:cNvPr id="724" name="Group 3"/>
            <p:cNvGrpSpPr/>
            <p:nvPr/>
          </p:nvGrpSpPr>
          <p:grpSpPr>
            <a:xfrm>
              <a:off x="1729080" y="956880"/>
              <a:ext cx="624600" cy="559800"/>
              <a:chOff x="1729080" y="956880"/>
              <a:chExt cx="624600" cy="559800"/>
            </a:xfrm>
          </p:grpSpPr>
          <p:sp>
            <p:nvSpPr>
              <p:cNvPr id="725" name="CustomShape 4"/>
              <p:cNvSpPr/>
              <p:nvPr/>
            </p:nvSpPr>
            <p:spPr>
              <a:xfrm>
                <a:off x="175248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6" name="CustomShape 5"/>
              <p:cNvSpPr/>
              <p:nvPr/>
            </p:nvSpPr>
            <p:spPr>
              <a:xfrm>
                <a:off x="1729080" y="1086120"/>
                <a:ext cx="62460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start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727" name="Group 6"/>
            <p:cNvGrpSpPr/>
            <p:nvPr/>
          </p:nvGrpSpPr>
          <p:grpSpPr>
            <a:xfrm>
              <a:off x="3302280" y="956880"/>
              <a:ext cx="685440" cy="559800"/>
              <a:chOff x="3302280" y="956880"/>
              <a:chExt cx="685440" cy="559800"/>
            </a:xfrm>
          </p:grpSpPr>
          <p:sp>
            <p:nvSpPr>
              <p:cNvPr id="728" name="CustomShape 7"/>
              <p:cNvSpPr/>
              <p:nvPr/>
            </p:nvSpPr>
            <p:spPr>
              <a:xfrm>
                <a:off x="332460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9" name="CustomShape 8"/>
              <p:cNvSpPr/>
              <p:nvPr/>
            </p:nvSpPr>
            <p:spPr>
              <a:xfrm>
                <a:off x="3302280" y="1086120"/>
                <a:ext cx="68544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noun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730" name="Group 9"/>
            <p:cNvGrpSpPr/>
            <p:nvPr/>
          </p:nvGrpSpPr>
          <p:grpSpPr>
            <a:xfrm>
              <a:off x="5106240" y="956880"/>
              <a:ext cx="623160" cy="559800"/>
              <a:chOff x="5106240" y="956880"/>
              <a:chExt cx="623160" cy="559800"/>
            </a:xfrm>
          </p:grpSpPr>
          <p:sp>
            <p:nvSpPr>
              <p:cNvPr id="731" name="CustomShape 10"/>
              <p:cNvSpPr/>
              <p:nvPr/>
            </p:nvSpPr>
            <p:spPr>
              <a:xfrm>
                <a:off x="512136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CustomShape 11"/>
              <p:cNvSpPr/>
              <p:nvPr/>
            </p:nvSpPr>
            <p:spPr>
              <a:xfrm>
                <a:off x="5106240" y="108612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verb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733" name="Group 12"/>
            <p:cNvGrpSpPr/>
            <p:nvPr/>
          </p:nvGrpSpPr>
          <p:grpSpPr>
            <a:xfrm>
              <a:off x="6901920" y="900720"/>
              <a:ext cx="623160" cy="559800"/>
              <a:chOff x="6901920" y="900720"/>
              <a:chExt cx="623160" cy="559800"/>
            </a:xfrm>
          </p:grpSpPr>
          <p:sp>
            <p:nvSpPr>
              <p:cNvPr id="734" name="CustomShape 13"/>
              <p:cNvSpPr/>
              <p:nvPr/>
            </p:nvSpPr>
            <p:spPr>
              <a:xfrm>
                <a:off x="6918120" y="90072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5" name="CustomShape 14"/>
              <p:cNvSpPr/>
              <p:nvPr/>
            </p:nvSpPr>
            <p:spPr>
              <a:xfrm>
                <a:off x="6901920" y="95544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end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736" name="Line 15"/>
            <p:cNvSpPr/>
            <p:nvPr/>
          </p:nvSpPr>
          <p:spPr>
            <a:xfrm>
              <a:off x="2313720" y="1236600"/>
              <a:ext cx="10108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Line 16"/>
            <p:cNvSpPr/>
            <p:nvPr/>
          </p:nvSpPr>
          <p:spPr>
            <a:xfrm>
              <a:off x="3830040" y="1124640"/>
              <a:ext cx="1291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Line 17"/>
            <p:cNvSpPr/>
            <p:nvPr/>
          </p:nvSpPr>
          <p:spPr>
            <a:xfrm flipH="1">
              <a:off x="3886200" y="1348560"/>
              <a:ext cx="123516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Line 18"/>
            <p:cNvSpPr/>
            <p:nvPr/>
          </p:nvSpPr>
          <p:spPr>
            <a:xfrm>
              <a:off x="5682600" y="1236600"/>
              <a:ext cx="12355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19"/>
            <p:cNvSpPr/>
            <p:nvPr/>
          </p:nvSpPr>
          <p:spPr>
            <a:xfrm>
              <a:off x="2201760" y="564840"/>
              <a:ext cx="3031560" cy="447840"/>
            </a:xfrm>
            <a:custGeom>
              <a:avLst/>
              <a:gdLst/>
              <a:ahLst/>
              <a:rect l="l" t="t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CustomShape 20"/>
            <p:cNvSpPr/>
            <p:nvPr/>
          </p:nvSpPr>
          <p:spPr>
            <a:xfrm>
              <a:off x="3717720" y="1404720"/>
              <a:ext cx="3256200" cy="634320"/>
            </a:xfrm>
            <a:custGeom>
              <a:avLst/>
              <a:gdLst/>
              <a:ahLst/>
              <a:rect l="l" t="t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CustomShape 21"/>
            <p:cNvSpPr/>
            <p:nvPr/>
          </p:nvSpPr>
          <p:spPr>
            <a:xfrm>
              <a:off x="5364720" y="415440"/>
              <a:ext cx="626760" cy="653040"/>
            </a:xfrm>
            <a:custGeom>
              <a:avLst/>
              <a:gdLst/>
              <a:ahLst/>
              <a:rect l="l" t="t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CustomShape 22"/>
            <p:cNvSpPr/>
            <p:nvPr/>
          </p:nvSpPr>
          <p:spPr>
            <a:xfrm>
              <a:off x="2969280" y="1404720"/>
              <a:ext cx="701640" cy="727920"/>
            </a:xfrm>
            <a:custGeom>
              <a:avLst/>
              <a:gdLst/>
              <a:ahLst/>
              <a:rect l="l" t="t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23"/>
            <p:cNvSpPr/>
            <p:nvPr/>
          </p:nvSpPr>
          <p:spPr>
            <a:xfrm>
              <a:off x="2679480" y="9673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45" name="CustomShape 24"/>
            <p:cNvSpPr/>
            <p:nvPr/>
          </p:nvSpPr>
          <p:spPr>
            <a:xfrm>
              <a:off x="336492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46" name="CustomShape 25"/>
            <p:cNvSpPr/>
            <p:nvPr/>
          </p:nvSpPr>
          <p:spPr>
            <a:xfrm>
              <a:off x="4151160" y="8445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47" name="CustomShape 26"/>
            <p:cNvSpPr/>
            <p:nvPr/>
          </p:nvSpPr>
          <p:spPr>
            <a:xfrm>
              <a:off x="6116400" y="95688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0.7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48" name="CustomShape 27"/>
            <p:cNvSpPr/>
            <p:nvPr/>
          </p:nvSpPr>
          <p:spPr>
            <a:xfrm>
              <a:off x="566820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49" name="CustomShape 28"/>
            <p:cNvSpPr/>
            <p:nvPr/>
          </p:nvSpPr>
          <p:spPr>
            <a:xfrm>
              <a:off x="4262400" y="13489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50" name="CustomShape 29"/>
            <p:cNvSpPr/>
            <p:nvPr/>
          </p:nvSpPr>
          <p:spPr>
            <a:xfrm>
              <a:off x="2747520" y="19101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51" name="CustomShape 30"/>
            <p:cNvSpPr/>
            <p:nvPr/>
          </p:nvSpPr>
          <p:spPr>
            <a:xfrm>
              <a:off x="5160600" y="202104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752" name="CustomShape 31"/>
          <p:cNvSpPr/>
          <p:nvPr/>
        </p:nvSpPr>
        <p:spPr>
          <a:xfrm>
            <a:off x="380880" y="2362320"/>
            <a:ext cx="1904760" cy="364680"/>
          </a:xfrm>
          <a:prstGeom prst="rect">
            <a:avLst/>
          </a:prstGeom>
          <a:noFill/>
          <a:ln w="1908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Token 1:  fish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53" name="Line 32"/>
          <p:cNvSpPr/>
          <p:nvPr/>
        </p:nvSpPr>
        <p:spPr>
          <a:xfrm>
            <a:off x="3581280" y="3962160"/>
            <a:ext cx="457200" cy="45720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Line 33"/>
          <p:cNvSpPr/>
          <p:nvPr/>
        </p:nvSpPr>
        <p:spPr>
          <a:xfrm>
            <a:off x="3581280" y="4114800"/>
            <a:ext cx="457200" cy="106668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TextShape 34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56" name="TextShape 35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7BC1398-1BA0-41EB-9513-E184D22AABEB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757" name="" descr=""/>
          <p:cNvPicPr/>
          <p:nvPr/>
        </p:nvPicPr>
        <p:blipFill>
          <a:blip r:embed="rId1"/>
          <a:stretch/>
        </p:blipFill>
        <p:spPr>
          <a:xfrm>
            <a:off x="1434960" y="2781360"/>
            <a:ext cx="6095880" cy="402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6" dur="indefinite" restart="never" nodeType="tmRoot">
          <p:childTnLst>
            <p:seq>
              <p:cTn id="27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TextShape 1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9" name="Group 2"/>
          <p:cNvGrpSpPr/>
          <p:nvPr/>
        </p:nvGrpSpPr>
        <p:grpSpPr>
          <a:xfrm>
            <a:off x="1729080" y="228600"/>
            <a:ext cx="5796000" cy="2187720"/>
            <a:chOff x="1729080" y="228600"/>
            <a:chExt cx="5796000" cy="2187720"/>
          </a:xfrm>
        </p:grpSpPr>
        <p:grpSp>
          <p:nvGrpSpPr>
            <p:cNvPr id="760" name="Group 3"/>
            <p:cNvGrpSpPr/>
            <p:nvPr/>
          </p:nvGrpSpPr>
          <p:grpSpPr>
            <a:xfrm>
              <a:off x="1729080" y="956880"/>
              <a:ext cx="624600" cy="559800"/>
              <a:chOff x="1729080" y="956880"/>
              <a:chExt cx="624600" cy="559800"/>
            </a:xfrm>
          </p:grpSpPr>
          <p:sp>
            <p:nvSpPr>
              <p:cNvPr id="761" name="CustomShape 4"/>
              <p:cNvSpPr/>
              <p:nvPr/>
            </p:nvSpPr>
            <p:spPr>
              <a:xfrm>
                <a:off x="175248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2" name="CustomShape 5"/>
              <p:cNvSpPr/>
              <p:nvPr/>
            </p:nvSpPr>
            <p:spPr>
              <a:xfrm>
                <a:off x="1729080" y="1086120"/>
                <a:ext cx="62460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start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763" name="Group 6"/>
            <p:cNvGrpSpPr/>
            <p:nvPr/>
          </p:nvGrpSpPr>
          <p:grpSpPr>
            <a:xfrm>
              <a:off x="3302280" y="956880"/>
              <a:ext cx="685440" cy="559800"/>
              <a:chOff x="3302280" y="956880"/>
              <a:chExt cx="685440" cy="559800"/>
            </a:xfrm>
          </p:grpSpPr>
          <p:sp>
            <p:nvSpPr>
              <p:cNvPr id="764" name="CustomShape 7"/>
              <p:cNvSpPr/>
              <p:nvPr/>
            </p:nvSpPr>
            <p:spPr>
              <a:xfrm>
                <a:off x="332460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5" name="CustomShape 8"/>
              <p:cNvSpPr/>
              <p:nvPr/>
            </p:nvSpPr>
            <p:spPr>
              <a:xfrm>
                <a:off x="3302280" y="1086120"/>
                <a:ext cx="68544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noun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766" name="Group 9"/>
            <p:cNvGrpSpPr/>
            <p:nvPr/>
          </p:nvGrpSpPr>
          <p:grpSpPr>
            <a:xfrm>
              <a:off x="5106240" y="956880"/>
              <a:ext cx="623160" cy="559800"/>
              <a:chOff x="5106240" y="956880"/>
              <a:chExt cx="623160" cy="559800"/>
            </a:xfrm>
          </p:grpSpPr>
          <p:sp>
            <p:nvSpPr>
              <p:cNvPr id="767" name="CustomShape 10"/>
              <p:cNvSpPr/>
              <p:nvPr/>
            </p:nvSpPr>
            <p:spPr>
              <a:xfrm>
                <a:off x="512136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8" name="CustomShape 11"/>
              <p:cNvSpPr/>
              <p:nvPr/>
            </p:nvSpPr>
            <p:spPr>
              <a:xfrm>
                <a:off x="5106240" y="108612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verb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769" name="Group 12"/>
            <p:cNvGrpSpPr/>
            <p:nvPr/>
          </p:nvGrpSpPr>
          <p:grpSpPr>
            <a:xfrm>
              <a:off x="6901920" y="900720"/>
              <a:ext cx="623160" cy="559800"/>
              <a:chOff x="6901920" y="900720"/>
              <a:chExt cx="623160" cy="559800"/>
            </a:xfrm>
          </p:grpSpPr>
          <p:sp>
            <p:nvSpPr>
              <p:cNvPr id="770" name="CustomShape 13"/>
              <p:cNvSpPr/>
              <p:nvPr/>
            </p:nvSpPr>
            <p:spPr>
              <a:xfrm>
                <a:off x="6918120" y="90072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1" name="CustomShape 14"/>
              <p:cNvSpPr/>
              <p:nvPr/>
            </p:nvSpPr>
            <p:spPr>
              <a:xfrm>
                <a:off x="6901920" y="95544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end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772" name="Line 15"/>
            <p:cNvSpPr/>
            <p:nvPr/>
          </p:nvSpPr>
          <p:spPr>
            <a:xfrm>
              <a:off x="2313720" y="1236600"/>
              <a:ext cx="10108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Line 16"/>
            <p:cNvSpPr/>
            <p:nvPr/>
          </p:nvSpPr>
          <p:spPr>
            <a:xfrm>
              <a:off x="3830040" y="1124640"/>
              <a:ext cx="1291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Line 17"/>
            <p:cNvSpPr/>
            <p:nvPr/>
          </p:nvSpPr>
          <p:spPr>
            <a:xfrm flipH="1">
              <a:off x="3886200" y="1348560"/>
              <a:ext cx="123516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Line 18"/>
            <p:cNvSpPr/>
            <p:nvPr/>
          </p:nvSpPr>
          <p:spPr>
            <a:xfrm>
              <a:off x="5682600" y="1236600"/>
              <a:ext cx="12355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19"/>
            <p:cNvSpPr/>
            <p:nvPr/>
          </p:nvSpPr>
          <p:spPr>
            <a:xfrm>
              <a:off x="2201760" y="564840"/>
              <a:ext cx="3031560" cy="447840"/>
            </a:xfrm>
            <a:custGeom>
              <a:avLst/>
              <a:gdLst/>
              <a:ahLst/>
              <a:rect l="l" t="t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20"/>
            <p:cNvSpPr/>
            <p:nvPr/>
          </p:nvSpPr>
          <p:spPr>
            <a:xfrm>
              <a:off x="3717720" y="1404720"/>
              <a:ext cx="3256200" cy="634320"/>
            </a:xfrm>
            <a:custGeom>
              <a:avLst/>
              <a:gdLst/>
              <a:ahLst/>
              <a:rect l="l" t="t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21"/>
            <p:cNvSpPr/>
            <p:nvPr/>
          </p:nvSpPr>
          <p:spPr>
            <a:xfrm>
              <a:off x="5364720" y="415440"/>
              <a:ext cx="626760" cy="653040"/>
            </a:xfrm>
            <a:custGeom>
              <a:avLst/>
              <a:gdLst/>
              <a:ahLst/>
              <a:rect l="l" t="t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22"/>
            <p:cNvSpPr/>
            <p:nvPr/>
          </p:nvSpPr>
          <p:spPr>
            <a:xfrm>
              <a:off x="2969280" y="1404720"/>
              <a:ext cx="701640" cy="727920"/>
            </a:xfrm>
            <a:custGeom>
              <a:avLst/>
              <a:gdLst/>
              <a:ahLst/>
              <a:rect l="l" t="t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23"/>
            <p:cNvSpPr/>
            <p:nvPr/>
          </p:nvSpPr>
          <p:spPr>
            <a:xfrm>
              <a:off x="2679480" y="9673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81" name="CustomShape 24"/>
            <p:cNvSpPr/>
            <p:nvPr/>
          </p:nvSpPr>
          <p:spPr>
            <a:xfrm>
              <a:off x="336492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82" name="CustomShape 25"/>
            <p:cNvSpPr/>
            <p:nvPr/>
          </p:nvSpPr>
          <p:spPr>
            <a:xfrm>
              <a:off x="4151160" y="8445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83" name="CustomShape 26"/>
            <p:cNvSpPr/>
            <p:nvPr/>
          </p:nvSpPr>
          <p:spPr>
            <a:xfrm>
              <a:off x="6116400" y="95688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0.7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84" name="CustomShape 27"/>
            <p:cNvSpPr/>
            <p:nvPr/>
          </p:nvSpPr>
          <p:spPr>
            <a:xfrm>
              <a:off x="566820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85" name="CustomShape 28"/>
            <p:cNvSpPr/>
            <p:nvPr/>
          </p:nvSpPr>
          <p:spPr>
            <a:xfrm>
              <a:off x="4262400" y="13489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86" name="CustomShape 29"/>
            <p:cNvSpPr/>
            <p:nvPr/>
          </p:nvSpPr>
          <p:spPr>
            <a:xfrm>
              <a:off x="2747520" y="19101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787" name="CustomShape 30"/>
            <p:cNvSpPr/>
            <p:nvPr/>
          </p:nvSpPr>
          <p:spPr>
            <a:xfrm>
              <a:off x="5160600" y="202104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788" name="CustomShape 31"/>
          <p:cNvSpPr/>
          <p:nvPr/>
        </p:nvSpPr>
        <p:spPr>
          <a:xfrm>
            <a:off x="380880" y="2362320"/>
            <a:ext cx="1904760" cy="364680"/>
          </a:xfrm>
          <a:prstGeom prst="rect">
            <a:avLst/>
          </a:prstGeom>
          <a:noFill/>
          <a:ln w="1908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Token 1:  fish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9" name="Line 32"/>
          <p:cNvSpPr/>
          <p:nvPr/>
        </p:nvSpPr>
        <p:spPr>
          <a:xfrm>
            <a:off x="3581280" y="3962160"/>
            <a:ext cx="685800" cy="53352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Line 33"/>
          <p:cNvSpPr/>
          <p:nvPr/>
        </p:nvSpPr>
        <p:spPr>
          <a:xfrm>
            <a:off x="3581280" y="4114800"/>
            <a:ext cx="609480" cy="106668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TextShape 34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92" name="TextShape 35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A509331-698C-476A-BD6B-262130E4B6E2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793" name="" descr=""/>
          <p:cNvPicPr/>
          <p:nvPr/>
        </p:nvPicPr>
        <p:blipFill>
          <a:blip r:embed="rId1"/>
          <a:stretch/>
        </p:blipFill>
        <p:spPr>
          <a:xfrm>
            <a:off x="1434960" y="2781360"/>
            <a:ext cx="6095880" cy="401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8" dur="indefinite" restart="never" nodeType="tmRoot">
          <p:childTnLst>
            <p:seq>
              <p:cTn id="27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Shape 1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5" name="Group 2"/>
          <p:cNvGrpSpPr/>
          <p:nvPr/>
        </p:nvGrpSpPr>
        <p:grpSpPr>
          <a:xfrm>
            <a:off x="1729080" y="228600"/>
            <a:ext cx="5796000" cy="2187720"/>
            <a:chOff x="1729080" y="228600"/>
            <a:chExt cx="5796000" cy="2187720"/>
          </a:xfrm>
        </p:grpSpPr>
        <p:grpSp>
          <p:nvGrpSpPr>
            <p:cNvPr id="796" name="Group 3"/>
            <p:cNvGrpSpPr/>
            <p:nvPr/>
          </p:nvGrpSpPr>
          <p:grpSpPr>
            <a:xfrm>
              <a:off x="1729080" y="956880"/>
              <a:ext cx="624600" cy="559800"/>
              <a:chOff x="1729080" y="956880"/>
              <a:chExt cx="624600" cy="559800"/>
            </a:xfrm>
          </p:grpSpPr>
          <p:sp>
            <p:nvSpPr>
              <p:cNvPr id="797" name="CustomShape 4"/>
              <p:cNvSpPr/>
              <p:nvPr/>
            </p:nvSpPr>
            <p:spPr>
              <a:xfrm>
                <a:off x="175248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8" name="CustomShape 5"/>
              <p:cNvSpPr/>
              <p:nvPr/>
            </p:nvSpPr>
            <p:spPr>
              <a:xfrm>
                <a:off x="1729080" y="1086120"/>
                <a:ext cx="62460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start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799" name="Group 6"/>
            <p:cNvGrpSpPr/>
            <p:nvPr/>
          </p:nvGrpSpPr>
          <p:grpSpPr>
            <a:xfrm>
              <a:off x="3302280" y="956880"/>
              <a:ext cx="685440" cy="559800"/>
              <a:chOff x="3302280" y="956880"/>
              <a:chExt cx="685440" cy="559800"/>
            </a:xfrm>
          </p:grpSpPr>
          <p:sp>
            <p:nvSpPr>
              <p:cNvPr id="800" name="CustomShape 7"/>
              <p:cNvSpPr/>
              <p:nvPr/>
            </p:nvSpPr>
            <p:spPr>
              <a:xfrm>
                <a:off x="332460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1" name="CustomShape 8"/>
              <p:cNvSpPr/>
              <p:nvPr/>
            </p:nvSpPr>
            <p:spPr>
              <a:xfrm>
                <a:off x="3302280" y="1086120"/>
                <a:ext cx="68544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noun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802" name="Group 9"/>
            <p:cNvGrpSpPr/>
            <p:nvPr/>
          </p:nvGrpSpPr>
          <p:grpSpPr>
            <a:xfrm>
              <a:off x="5106240" y="956880"/>
              <a:ext cx="623160" cy="559800"/>
              <a:chOff x="5106240" y="956880"/>
              <a:chExt cx="623160" cy="559800"/>
            </a:xfrm>
          </p:grpSpPr>
          <p:sp>
            <p:nvSpPr>
              <p:cNvPr id="803" name="CustomShape 10"/>
              <p:cNvSpPr/>
              <p:nvPr/>
            </p:nvSpPr>
            <p:spPr>
              <a:xfrm>
                <a:off x="512136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4" name="CustomShape 11"/>
              <p:cNvSpPr/>
              <p:nvPr/>
            </p:nvSpPr>
            <p:spPr>
              <a:xfrm>
                <a:off x="5106240" y="108612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verb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805" name="Group 12"/>
            <p:cNvGrpSpPr/>
            <p:nvPr/>
          </p:nvGrpSpPr>
          <p:grpSpPr>
            <a:xfrm>
              <a:off x="6901920" y="900720"/>
              <a:ext cx="623160" cy="559800"/>
              <a:chOff x="6901920" y="900720"/>
              <a:chExt cx="623160" cy="559800"/>
            </a:xfrm>
          </p:grpSpPr>
          <p:sp>
            <p:nvSpPr>
              <p:cNvPr id="806" name="CustomShape 13"/>
              <p:cNvSpPr/>
              <p:nvPr/>
            </p:nvSpPr>
            <p:spPr>
              <a:xfrm>
                <a:off x="6918120" y="90072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7" name="CustomShape 14"/>
              <p:cNvSpPr/>
              <p:nvPr/>
            </p:nvSpPr>
            <p:spPr>
              <a:xfrm>
                <a:off x="6901920" y="95544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end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808" name="Line 15"/>
            <p:cNvSpPr/>
            <p:nvPr/>
          </p:nvSpPr>
          <p:spPr>
            <a:xfrm>
              <a:off x="2313720" y="1236600"/>
              <a:ext cx="10108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Line 16"/>
            <p:cNvSpPr/>
            <p:nvPr/>
          </p:nvSpPr>
          <p:spPr>
            <a:xfrm>
              <a:off x="3830040" y="1124640"/>
              <a:ext cx="1291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Line 17"/>
            <p:cNvSpPr/>
            <p:nvPr/>
          </p:nvSpPr>
          <p:spPr>
            <a:xfrm flipH="1">
              <a:off x="3886200" y="1348560"/>
              <a:ext cx="123516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Line 18"/>
            <p:cNvSpPr/>
            <p:nvPr/>
          </p:nvSpPr>
          <p:spPr>
            <a:xfrm>
              <a:off x="5682600" y="1236600"/>
              <a:ext cx="12355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19"/>
            <p:cNvSpPr/>
            <p:nvPr/>
          </p:nvSpPr>
          <p:spPr>
            <a:xfrm>
              <a:off x="2201760" y="564840"/>
              <a:ext cx="3031560" cy="447840"/>
            </a:xfrm>
            <a:custGeom>
              <a:avLst/>
              <a:gdLst/>
              <a:ahLst/>
              <a:rect l="l" t="t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20"/>
            <p:cNvSpPr/>
            <p:nvPr/>
          </p:nvSpPr>
          <p:spPr>
            <a:xfrm>
              <a:off x="3717720" y="1404720"/>
              <a:ext cx="3256200" cy="634320"/>
            </a:xfrm>
            <a:custGeom>
              <a:avLst/>
              <a:gdLst/>
              <a:ahLst/>
              <a:rect l="l" t="t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21"/>
            <p:cNvSpPr/>
            <p:nvPr/>
          </p:nvSpPr>
          <p:spPr>
            <a:xfrm>
              <a:off x="5364720" y="415440"/>
              <a:ext cx="626760" cy="653040"/>
            </a:xfrm>
            <a:custGeom>
              <a:avLst/>
              <a:gdLst/>
              <a:ahLst/>
              <a:rect l="l" t="t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22"/>
            <p:cNvSpPr/>
            <p:nvPr/>
          </p:nvSpPr>
          <p:spPr>
            <a:xfrm>
              <a:off x="2969280" y="1404720"/>
              <a:ext cx="701640" cy="727920"/>
            </a:xfrm>
            <a:custGeom>
              <a:avLst/>
              <a:gdLst/>
              <a:ahLst/>
              <a:rect l="l" t="t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23"/>
            <p:cNvSpPr/>
            <p:nvPr/>
          </p:nvSpPr>
          <p:spPr>
            <a:xfrm>
              <a:off x="2679480" y="9673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17" name="CustomShape 24"/>
            <p:cNvSpPr/>
            <p:nvPr/>
          </p:nvSpPr>
          <p:spPr>
            <a:xfrm>
              <a:off x="336492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18" name="CustomShape 25"/>
            <p:cNvSpPr/>
            <p:nvPr/>
          </p:nvSpPr>
          <p:spPr>
            <a:xfrm>
              <a:off x="4151160" y="8445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19" name="CustomShape 26"/>
            <p:cNvSpPr/>
            <p:nvPr/>
          </p:nvSpPr>
          <p:spPr>
            <a:xfrm>
              <a:off x="6116400" y="95688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0.7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20" name="CustomShape 27"/>
            <p:cNvSpPr/>
            <p:nvPr/>
          </p:nvSpPr>
          <p:spPr>
            <a:xfrm>
              <a:off x="566820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21" name="CustomShape 28"/>
            <p:cNvSpPr/>
            <p:nvPr/>
          </p:nvSpPr>
          <p:spPr>
            <a:xfrm>
              <a:off x="4262400" y="13489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22" name="CustomShape 29"/>
            <p:cNvSpPr/>
            <p:nvPr/>
          </p:nvSpPr>
          <p:spPr>
            <a:xfrm>
              <a:off x="2747520" y="19101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23" name="CustomShape 30"/>
            <p:cNvSpPr/>
            <p:nvPr/>
          </p:nvSpPr>
          <p:spPr>
            <a:xfrm>
              <a:off x="5160600" y="202104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824" name="CustomShape 31"/>
          <p:cNvSpPr/>
          <p:nvPr/>
        </p:nvSpPr>
        <p:spPr>
          <a:xfrm>
            <a:off x="380880" y="2362320"/>
            <a:ext cx="2437920" cy="753480"/>
          </a:xfrm>
          <a:prstGeom prst="rect">
            <a:avLst/>
          </a:prstGeom>
          <a:noFill/>
          <a:ln w="1908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Token 2:  sleep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(if ‘fish’ is verb)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5" name="Line 32"/>
          <p:cNvSpPr/>
          <p:nvPr/>
        </p:nvSpPr>
        <p:spPr>
          <a:xfrm>
            <a:off x="3581280" y="3962160"/>
            <a:ext cx="685800" cy="53352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Line 33"/>
          <p:cNvSpPr/>
          <p:nvPr/>
        </p:nvSpPr>
        <p:spPr>
          <a:xfrm>
            <a:off x="3581280" y="4114800"/>
            <a:ext cx="609480" cy="106668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34"/>
          <p:cNvSpPr/>
          <p:nvPr/>
        </p:nvSpPr>
        <p:spPr>
          <a:xfrm>
            <a:off x="4343400" y="4267080"/>
            <a:ext cx="609120" cy="609120"/>
          </a:xfrm>
          <a:prstGeom prst="ellipse">
            <a:avLst/>
          </a:prstGeom>
          <a:noFill/>
          <a:ln w="381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35"/>
          <p:cNvSpPr/>
          <p:nvPr/>
        </p:nvSpPr>
        <p:spPr>
          <a:xfrm>
            <a:off x="5105520" y="4191120"/>
            <a:ext cx="456840" cy="456840"/>
          </a:xfrm>
          <a:prstGeom prst="ellipse">
            <a:avLst/>
          </a:prstGeom>
          <a:noFill/>
          <a:ln w="381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36"/>
          <p:cNvSpPr/>
          <p:nvPr/>
        </p:nvSpPr>
        <p:spPr>
          <a:xfrm>
            <a:off x="5105520" y="4952880"/>
            <a:ext cx="456840" cy="456840"/>
          </a:xfrm>
          <a:prstGeom prst="ellipse">
            <a:avLst/>
          </a:prstGeom>
          <a:noFill/>
          <a:ln w="381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TextShape 37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31" name="TextShape 38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09A570C-96F5-428D-A864-BEFCFE36A1D0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832" name="" descr=""/>
          <p:cNvPicPr/>
          <p:nvPr/>
        </p:nvPicPr>
        <p:blipFill>
          <a:blip r:embed="rId1"/>
          <a:stretch/>
        </p:blipFill>
        <p:spPr>
          <a:xfrm>
            <a:off x="1434960" y="2781360"/>
            <a:ext cx="6095880" cy="39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0" dur="indefinite" restart="never" nodeType="tmRoot">
          <p:childTnLst>
            <p:seq>
              <p:cTn id="28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TextShape 1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34" name="Group 2"/>
          <p:cNvGrpSpPr/>
          <p:nvPr/>
        </p:nvGrpSpPr>
        <p:grpSpPr>
          <a:xfrm>
            <a:off x="1729080" y="228600"/>
            <a:ext cx="5796000" cy="2187720"/>
            <a:chOff x="1729080" y="228600"/>
            <a:chExt cx="5796000" cy="2187720"/>
          </a:xfrm>
        </p:grpSpPr>
        <p:grpSp>
          <p:nvGrpSpPr>
            <p:cNvPr id="835" name="Group 3"/>
            <p:cNvGrpSpPr/>
            <p:nvPr/>
          </p:nvGrpSpPr>
          <p:grpSpPr>
            <a:xfrm>
              <a:off x="1729080" y="956880"/>
              <a:ext cx="624600" cy="559800"/>
              <a:chOff x="1729080" y="956880"/>
              <a:chExt cx="624600" cy="559800"/>
            </a:xfrm>
          </p:grpSpPr>
          <p:sp>
            <p:nvSpPr>
              <p:cNvPr id="836" name="CustomShape 4"/>
              <p:cNvSpPr/>
              <p:nvPr/>
            </p:nvSpPr>
            <p:spPr>
              <a:xfrm>
                <a:off x="175248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7" name="CustomShape 5"/>
              <p:cNvSpPr/>
              <p:nvPr/>
            </p:nvSpPr>
            <p:spPr>
              <a:xfrm>
                <a:off x="1729080" y="1086120"/>
                <a:ext cx="62460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start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838" name="Group 6"/>
            <p:cNvGrpSpPr/>
            <p:nvPr/>
          </p:nvGrpSpPr>
          <p:grpSpPr>
            <a:xfrm>
              <a:off x="3302280" y="956880"/>
              <a:ext cx="685440" cy="559800"/>
              <a:chOff x="3302280" y="956880"/>
              <a:chExt cx="685440" cy="559800"/>
            </a:xfrm>
          </p:grpSpPr>
          <p:sp>
            <p:nvSpPr>
              <p:cNvPr id="839" name="CustomShape 7"/>
              <p:cNvSpPr/>
              <p:nvPr/>
            </p:nvSpPr>
            <p:spPr>
              <a:xfrm>
                <a:off x="332460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CustomShape 8"/>
              <p:cNvSpPr/>
              <p:nvPr/>
            </p:nvSpPr>
            <p:spPr>
              <a:xfrm>
                <a:off x="3302280" y="1086120"/>
                <a:ext cx="68544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noun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841" name="Group 9"/>
            <p:cNvGrpSpPr/>
            <p:nvPr/>
          </p:nvGrpSpPr>
          <p:grpSpPr>
            <a:xfrm>
              <a:off x="5106240" y="956880"/>
              <a:ext cx="623160" cy="559800"/>
              <a:chOff x="5106240" y="956880"/>
              <a:chExt cx="623160" cy="559800"/>
            </a:xfrm>
          </p:grpSpPr>
          <p:sp>
            <p:nvSpPr>
              <p:cNvPr id="842" name="CustomShape 10"/>
              <p:cNvSpPr/>
              <p:nvPr/>
            </p:nvSpPr>
            <p:spPr>
              <a:xfrm>
                <a:off x="512136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CustomShape 11"/>
              <p:cNvSpPr/>
              <p:nvPr/>
            </p:nvSpPr>
            <p:spPr>
              <a:xfrm>
                <a:off x="5106240" y="108612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verb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844" name="Group 12"/>
            <p:cNvGrpSpPr/>
            <p:nvPr/>
          </p:nvGrpSpPr>
          <p:grpSpPr>
            <a:xfrm>
              <a:off x="6901920" y="900720"/>
              <a:ext cx="623160" cy="559800"/>
              <a:chOff x="6901920" y="900720"/>
              <a:chExt cx="623160" cy="559800"/>
            </a:xfrm>
          </p:grpSpPr>
          <p:sp>
            <p:nvSpPr>
              <p:cNvPr id="845" name="CustomShape 13"/>
              <p:cNvSpPr/>
              <p:nvPr/>
            </p:nvSpPr>
            <p:spPr>
              <a:xfrm>
                <a:off x="6918120" y="90072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6" name="CustomShape 14"/>
              <p:cNvSpPr/>
              <p:nvPr/>
            </p:nvSpPr>
            <p:spPr>
              <a:xfrm>
                <a:off x="6901920" y="95544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end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847" name="Line 15"/>
            <p:cNvSpPr/>
            <p:nvPr/>
          </p:nvSpPr>
          <p:spPr>
            <a:xfrm>
              <a:off x="2313720" y="1236600"/>
              <a:ext cx="10108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Line 16"/>
            <p:cNvSpPr/>
            <p:nvPr/>
          </p:nvSpPr>
          <p:spPr>
            <a:xfrm>
              <a:off x="3830040" y="1124640"/>
              <a:ext cx="1291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Line 17"/>
            <p:cNvSpPr/>
            <p:nvPr/>
          </p:nvSpPr>
          <p:spPr>
            <a:xfrm flipH="1">
              <a:off x="3886200" y="1348560"/>
              <a:ext cx="123516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Line 18"/>
            <p:cNvSpPr/>
            <p:nvPr/>
          </p:nvSpPr>
          <p:spPr>
            <a:xfrm>
              <a:off x="5682600" y="1236600"/>
              <a:ext cx="12355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19"/>
            <p:cNvSpPr/>
            <p:nvPr/>
          </p:nvSpPr>
          <p:spPr>
            <a:xfrm>
              <a:off x="2201760" y="564840"/>
              <a:ext cx="3031560" cy="447840"/>
            </a:xfrm>
            <a:custGeom>
              <a:avLst/>
              <a:gdLst/>
              <a:ahLst/>
              <a:rect l="l" t="t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20"/>
            <p:cNvSpPr/>
            <p:nvPr/>
          </p:nvSpPr>
          <p:spPr>
            <a:xfrm>
              <a:off x="3717720" y="1404720"/>
              <a:ext cx="3256200" cy="634320"/>
            </a:xfrm>
            <a:custGeom>
              <a:avLst/>
              <a:gdLst/>
              <a:ahLst/>
              <a:rect l="l" t="t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21"/>
            <p:cNvSpPr/>
            <p:nvPr/>
          </p:nvSpPr>
          <p:spPr>
            <a:xfrm>
              <a:off x="5364720" y="415440"/>
              <a:ext cx="626760" cy="653040"/>
            </a:xfrm>
            <a:custGeom>
              <a:avLst/>
              <a:gdLst/>
              <a:ahLst/>
              <a:rect l="l" t="t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22"/>
            <p:cNvSpPr/>
            <p:nvPr/>
          </p:nvSpPr>
          <p:spPr>
            <a:xfrm>
              <a:off x="2969280" y="1404720"/>
              <a:ext cx="701640" cy="727920"/>
            </a:xfrm>
            <a:custGeom>
              <a:avLst/>
              <a:gdLst/>
              <a:ahLst/>
              <a:rect l="l" t="t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23"/>
            <p:cNvSpPr/>
            <p:nvPr/>
          </p:nvSpPr>
          <p:spPr>
            <a:xfrm>
              <a:off x="2679480" y="9673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56" name="CustomShape 24"/>
            <p:cNvSpPr/>
            <p:nvPr/>
          </p:nvSpPr>
          <p:spPr>
            <a:xfrm>
              <a:off x="336492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57" name="CustomShape 25"/>
            <p:cNvSpPr/>
            <p:nvPr/>
          </p:nvSpPr>
          <p:spPr>
            <a:xfrm>
              <a:off x="4151160" y="8445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58" name="CustomShape 26"/>
            <p:cNvSpPr/>
            <p:nvPr/>
          </p:nvSpPr>
          <p:spPr>
            <a:xfrm>
              <a:off x="6116400" y="95688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0.7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59" name="CustomShape 27"/>
            <p:cNvSpPr/>
            <p:nvPr/>
          </p:nvSpPr>
          <p:spPr>
            <a:xfrm>
              <a:off x="566820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60" name="CustomShape 28"/>
            <p:cNvSpPr/>
            <p:nvPr/>
          </p:nvSpPr>
          <p:spPr>
            <a:xfrm>
              <a:off x="4262400" y="13489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61" name="CustomShape 29"/>
            <p:cNvSpPr/>
            <p:nvPr/>
          </p:nvSpPr>
          <p:spPr>
            <a:xfrm>
              <a:off x="2747520" y="19101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62" name="CustomShape 30"/>
            <p:cNvSpPr/>
            <p:nvPr/>
          </p:nvSpPr>
          <p:spPr>
            <a:xfrm>
              <a:off x="5160600" y="202104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863" name="CustomShape 31"/>
          <p:cNvSpPr/>
          <p:nvPr/>
        </p:nvSpPr>
        <p:spPr>
          <a:xfrm>
            <a:off x="380880" y="2362320"/>
            <a:ext cx="2437920" cy="753480"/>
          </a:xfrm>
          <a:prstGeom prst="rect">
            <a:avLst/>
          </a:prstGeom>
          <a:noFill/>
          <a:ln w="1908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Token 2:  sleep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(if ‘fish’ is verb)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4" name="Line 32"/>
          <p:cNvSpPr/>
          <p:nvPr/>
        </p:nvSpPr>
        <p:spPr>
          <a:xfrm>
            <a:off x="3581280" y="3962160"/>
            <a:ext cx="685800" cy="53352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Line 33"/>
          <p:cNvSpPr/>
          <p:nvPr/>
        </p:nvSpPr>
        <p:spPr>
          <a:xfrm>
            <a:off x="3581280" y="4114800"/>
            <a:ext cx="609480" cy="106668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34"/>
          <p:cNvSpPr/>
          <p:nvPr/>
        </p:nvSpPr>
        <p:spPr>
          <a:xfrm>
            <a:off x="4343400" y="4267080"/>
            <a:ext cx="609120" cy="609120"/>
          </a:xfrm>
          <a:prstGeom prst="ellipse">
            <a:avLst/>
          </a:prstGeom>
          <a:noFill/>
          <a:ln w="381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TextShape 35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8" name="TextShape 36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E0EC05A-5E9E-4D3D-A94E-CFE72AD9FD95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869" name="" descr=""/>
          <p:cNvPicPr/>
          <p:nvPr/>
        </p:nvPicPr>
        <p:blipFill>
          <a:blip r:embed="rId1"/>
          <a:stretch/>
        </p:blipFill>
        <p:spPr>
          <a:xfrm>
            <a:off x="1434960" y="2781360"/>
            <a:ext cx="6095880" cy="396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2" dur="indefinite" restart="never" nodeType="tmRoot">
          <p:childTnLst>
            <p:seq>
              <p:cTn id="28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TextShape 1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71" name="Group 2"/>
          <p:cNvGrpSpPr/>
          <p:nvPr/>
        </p:nvGrpSpPr>
        <p:grpSpPr>
          <a:xfrm>
            <a:off x="1729080" y="228600"/>
            <a:ext cx="5796000" cy="2187720"/>
            <a:chOff x="1729080" y="228600"/>
            <a:chExt cx="5796000" cy="2187720"/>
          </a:xfrm>
        </p:grpSpPr>
        <p:grpSp>
          <p:nvGrpSpPr>
            <p:cNvPr id="872" name="Group 3"/>
            <p:cNvGrpSpPr/>
            <p:nvPr/>
          </p:nvGrpSpPr>
          <p:grpSpPr>
            <a:xfrm>
              <a:off x="1729080" y="956880"/>
              <a:ext cx="624600" cy="559800"/>
              <a:chOff x="1729080" y="956880"/>
              <a:chExt cx="624600" cy="559800"/>
            </a:xfrm>
          </p:grpSpPr>
          <p:sp>
            <p:nvSpPr>
              <p:cNvPr id="873" name="CustomShape 4"/>
              <p:cNvSpPr/>
              <p:nvPr/>
            </p:nvSpPr>
            <p:spPr>
              <a:xfrm>
                <a:off x="175248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CustomShape 5"/>
              <p:cNvSpPr/>
              <p:nvPr/>
            </p:nvSpPr>
            <p:spPr>
              <a:xfrm>
                <a:off x="1729080" y="1086120"/>
                <a:ext cx="62460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start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875" name="Group 6"/>
            <p:cNvGrpSpPr/>
            <p:nvPr/>
          </p:nvGrpSpPr>
          <p:grpSpPr>
            <a:xfrm>
              <a:off x="3302280" y="956880"/>
              <a:ext cx="685440" cy="559800"/>
              <a:chOff x="3302280" y="956880"/>
              <a:chExt cx="685440" cy="559800"/>
            </a:xfrm>
          </p:grpSpPr>
          <p:sp>
            <p:nvSpPr>
              <p:cNvPr id="876" name="CustomShape 7"/>
              <p:cNvSpPr/>
              <p:nvPr/>
            </p:nvSpPr>
            <p:spPr>
              <a:xfrm>
                <a:off x="332460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CustomShape 8"/>
              <p:cNvSpPr/>
              <p:nvPr/>
            </p:nvSpPr>
            <p:spPr>
              <a:xfrm>
                <a:off x="3302280" y="1086120"/>
                <a:ext cx="68544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noun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878" name="Group 9"/>
            <p:cNvGrpSpPr/>
            <p:nvPr/>
          </p:nvGrpSpPr>
          <p:grpSpPr>
            <a:xfrm>
              <a:off x="5106240" y="956880"/>
              <a:ext cx="623160" cy="559800"/>
              <a:chOff x="5106240" y="956880"/>
              <a:chExt cx="623160" cy="559800"/>
            </a:xfrm>
          </p:grpSpPr>
          <p:sp>
            <p:nvSpPr>
              <p:cNvPr id="879" name="CustomShape 10"/>
              <p:cNvSpPr/>
              <p:nvPr/>
            </p:nvSpPr>
            <p:spPr>
              <a:xfrm>
                <a:off x="512136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0" name="CustomShape 11"/>
              <p:cNvSpPr/>
              <p:nvPr/>
            </p:nvSpPr>
            <p:spPr>
              <a:xfrm>
                <a:off x="5106240" y="108612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verb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881" name="Group 12"/>
            <p:cNvGrpSpPr/>
            <p:nvPr/>
          </p:nvGrpSpPr>
          <p:grpSpPr>
            <a:xfrm>
              <a:off x="6901920" y="900720"/>
              <a:ext cx="623160" cy="559800"/>
              <a:chOff x="6901920" y="900720"/>
              <a:chExt cx="623160" cy="559800"/>
            </a:xfrm>
          </p:grpSpPr>
          <p:sp>
            <p:nvSpPr>
              <p:cNvPr id="882" name="CustomShape 13"/>
              <p:cNvSpPr/>
              <p:nvPr/>
            </p:nvSpPr>
            <p:spPr>
              <a:xfrm>
                <a:off x="6918120" y="90072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CustomShape 14"/>
              <p:cNvSpPr/>
              <p:nvPr/>
            </p:nvSpPr>
            <p:spPr>
              <a:xfrm>
                <a:off x="6901920" y="95544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end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884" name="Line 15"/>
            <p:cNvSpPr/>
            <p:nvPr/>
          </p:nvSpPr>
          <p:spPr>
            <a:xfrm>
              <a:off x="2313720" y="1236600"/>
              <a:ext cx="10108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Line 16"/>
            <p:cNvSpPr/>
            <p:nvPr/>
          </p:nvSpPr>
          <p:spPr>
            <a:xfrm>
              <a:off x="3830040" y="1124640"/>
              <a:ext cx="1291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Line 17"/>
            <p:cNvSpPr/>
            <p:nvPr/>
          </p:nvSpPr>
          <p:spPr>
            <a:xfrm flipH="1">
              <a:off x="3886200" y="1348560"/>
              <a:ext cx="123516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Line 18"/>
            <p:cNvSpPr/>
            <p:nvPr/>
          </p:nvSpPr>
          <p:spPr>
            <a:xfrm>
              <a:off x="5682600" y="1236600"/>
              <a:ext cx="12355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19"/>
            <p:cNvSpPr/>
            <p:nvPr/>
          </p:nvSpPr>
          <p:spPr>
            <a:xfrm>
              <a:off x="2201760" y="564840"/>
              <a:ext cx="3031560" cy="447840"/>
            </a:xfrm>
            <a:custGeom>
              <a:avLst/>
              <a:gdLst/>
              <a:ahLst/>
              <a:rect l="l" t="t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20"/>
            <p:cNvSpPr/>
            <p:nvPr/>
          </p:nvSpPr>
          <p:spPr>
            <a:xfrm>
              <a:off x="3717720" y="1404720"/>
              <a:ext cx="3256200" cy="634320"/>
            </a:xfrm>
            <a:custGeom>
              <a:avLst/>
              <a:gdLst/>
              <a:ahLst/>
              <a:rect l="l" t="t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21"/>
            <p:cNvSpPr/>
            <p:nvPr/>
          </p:nvSpPr>
          <p:spPr>
            <a:xfrm>
              <a:off x="5364720" y="415440"/>
              <a:ext cx="626760" cy="653040"/>
            </a:xfrm>
            <a:custGeom>
              <a:avLst/>
              <a:gdLst/>
              <a:ahLst/>
              <a:rect l="l" t="t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22"/>
            <p:cNvSpPr/>
            <p:nvPr/>
          </p:nvSpPr>
          <p:spPr>
            <a:xfrm>
              <a:off x="2969280" y="1404720"/>
              <a:ext cx="701640" cy="727920"/>
            </a:xfrm>
            <a:custGeom>
              <a:avLst/>
              <a:gdLst/>
              <a:ahLst/>
              <a:rect l="l" t="t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23"/>
            <p:cNvSpPr/>
            <p:nvPr/>
          </p:nvSpPr>
          <p:spPr>
            <a:xfrm>
              <a:off x="2679480" y="9673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93" name="CustomShape 24"/>
            <p:cNvSpPr/>
            <p:nvPr/>
          </p:nvSpPr>
          <p:spPr>
            <a:xfrm>
              <a:off x="336492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94" name="CustomShape 25"/>
            <p:cNvSpPr/>
            <p:nvPr/>
          </p:nvSpPr>
          <p:spPr>
            <a:xfrm>
              <a:off x="4151160" y="8445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95" name="CustomShape 26"/>
            <p:cNvSpPr/>
            <p:nvPr/>
          </p:nvSpPr>
          <p:spPr>
            <a:xfrm>
              <a:off x="6116400" y="95688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0.7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96" name="CustomShape 27"/>
            <p:cNvSpPr/>
            <p:nvPr/>
          </p:nvSpPr>
          <p:spPr>
            <a:xfrm>
              <a:off x="566820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97" name="CustomShape 28"/>
            <p:cNvSpPr/>
            <p:nvPr/>
          </p:nvSpPr>
          <p:spPr>
            <a:xfrm>
              <a:off x="4262400" y="13489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98" name="CustomShape 29"/>
            <p:cNvSpPr/>
            <p:nvPr/>
          </p:nvSpPr>
          <p:spPr>
            <a:xfrm>
              <a:off x="2747520" y="19101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99" name="CustomShape 30"/>
            <p:cNvSpPr/>
            <p:nvPr/>
          </p:nvSpPr>
          <p:spPr>
            <a:xfrm>
              <a:off x="5160600" y="202104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900" name="CustomShape 31"/>
          <p:cNvSpPr/>
          <p:nvPr/>
        </p:nvSpPr>
        <p:spPr>
          <a:xfrm>
            <a:off x="380880" y="2362320"/>
            <a:ext cx="2590560" cy="753480"/>
          </a:xfrm>
          <a:prstGeom prst="rect">
            <a:avLst/>
          </a:prstGeom>
          <a:noFill/>
          <a:ln w="1908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Token 2:  sleep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(if ‘fish’ is a noun)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1" name="Line 32"/>
          <p:cNvSpPr/>
          <p:nvPr/>
        </p:nvSpPr>
        <p:spPr>
          <a:xfrm>
            <a:off x="3581280" y="3962160"/>
            <a:ext cx="685800" cy="53352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Line 33"/>
          <p:cNvSpPr/>
          <p:nvPr/>
        </p:nvSpPr>
        <p:spPr>
          <a:xfrm>
            <a:off x="3581280" y="4114800"/>
            <a:ext cx="609480" cy="106668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CustomShape 34"/>
          <p:cNvSpPr/>
          <p:nvPr/>
        </p:nvSpPr>
        <p:spPr>
          <a:xfrm>
            <a:off x="4267080" y="4952880"/>
            <a:ext cx="609120" cy="609120"/>
          </a:xfrm>
          <a:prstGeom prst="ellipse">
            <a:avLst/>
          </a:prstGeom>
          <a:noFill/>
          <a:ln w="381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35"/>
          <p:cNvSpPr/>
          <p:nvPr/>
        </p:nvSpPr>
        <p:spPr>
          <a:xfrm>
            <a:off x="5257800" y="4572000"/>
            <a:ext cx="456840" cy="456840"/>
          </a:xfrm>
          <a:prstGeom prst="ellipse">
            <a:avLst/>
          </a:prstGeom>
          <a:noFill/>
          <a:ln w="381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36"/>
          <p:cNvSpPr/>
          <p:nvPr/>
        </p:nvSpPr>
        <p:spPr>
          <a:xfrm>
            <a:off x="5257800" y="5334120"/>
            <a:ext cx="456840" cy="456840"/>
          </a:xfrm>
          <a:prstGeom prst="ellipse">
            <a:avLst/>
          </a:prstGeom>
          <a:noFill/>
          <a:ln w="381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TextShape 37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07" name="TextShape 38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44DBD1C-A086-4C82-9490-71E705E50DCF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908" name="" descr=""/>
          <p:cNvPicPr/>
          <p:nvPr/>
        </p:nvPicPr>
        <p:blipFill>
          <a:blip r:embed="rId1"/>
          <a:stretch/>
        </p:blipFill>
        <p:spPr>
          <a:xfrm>
            <a:off x="1434960" y="2781360"/>
            <a:ext cx="6222960" cy="394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4" dur="indefinite" restart="never" nodeType="tmRoot">
          <p:childTnLst>
            <p:seq>
              <p:cTn id="28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TextShape 1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0" name="Group 2"/>
          <p:cNvGrpSpPr/>
          <p:nvPr/>
        </p:nvGrpSpPr>
        <p:grpSpPr>
          <a:xfrm>
            <a:off x="1729080" y="228600"/>
            <a:ext cx="5796000" cy="2187720"/>
            <a:chOff x="1729080" y="228600"/>
            <a:chExt cx="5796000" cy="2187720"/>
          </a:xfrm>
        </p:grpSpPr>
        <p:grpSp>
          <p:nvGrpSpPr>
            <p:cNvPr id="911" name="Group 3"/>
            <p:cNvGrpSpPr/>
            <p:nvPr/>
          </p:nvGrpSpPr>
          <p:grpSpPr>
            <a:xfrm>
              <a:off x="1729080" y="956880"/>
              <a:ext cx="624600" cy="559800"/>
              <a:chOff x="1729080" y="956880"/>
              <a:chExt cx="624600" cy="559800"/>
            </a:xfrm>
          </p:grpSpPr>
          <p:sp>
            <p:nvSpPr>
              <p:cNvPr id="912" name="CustomShape 4"/>
              <p:cNvSpPr/>
              <p:nvPr/>
            </p:nvSpPr>
            <p:spPr>
              <a:xfrm>
                <a:off x="175248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3" name="CustomShape 5"/>
              <p:cNvSpPr/>
              <p:nvPr/>
            </p:nvSpPr>
            <p:spPr>
              <a:xfrm>
                <a:off x="1729080" y="1086120"/>
                <a:ext cx="62460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start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914" name="Group 6"/>
            <p:cNvGrpSpPr/>
            <p:nvPr/>
          </p:nvGrpSpPr>
          <p:grpSpPr>
            <a:xfrm>
              <a:off x="3302280" y="956880"/>
              <a:ext cx="685440" cy="559800"/>
              <a:chOff x="3302280" y="956880"/>
              <a:chExt cx="685440" cy="559800"/>
            </a:xfrm>
          </p:grpSpPr>
          <p:sp>
            <p:nvSpPr>
              <p:cNvPr id="915" name="CustomShape 7"/>
              <p:cNvSpPr/>
              <p:nvPr/>
            </p:nvSpPr>
            <p:spPr>
              <a:xfrm>
                <a:off x="332460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6" name="CustomShape 8"/>
              <p:cNvSpPr/>
              <p:nvPr/>
            </p:nvSpPr>
            <p:spPr>
              <a:xfrm>
                <a:off x="3302280" y="1086120"/>
                <a:ext cx="68544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noun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917" name="Group 9"/>
            <p:cNvGrpSpPr/>
            <p:nvPr/>
          </p:nvGrpSpPr>
          <p:grpSpPr>
            <a:xfrm>
              <a:off x="5106240" y="956880"/>
              <a:ext cx="623160" cy="559800"/>
              <a:chOff x="5106240" y="956880"/>
              <a:chExt cx="623160" cy="559800"/>
            </a:xfrm>
          </p:grpSpPr>
          <p:sp>
            <p:nvSpPr>
              <p:cNvPr id="918" name="CustomShape 10"/>
              <p:cNvSpPr/>
              <p:nvPr/>
            </p:nvSpPr>
            <p:spPr>
              <a:xfrm>
                <a:off x="512136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9" name="CustomShape 11"/>
              <p:cNvSpPr/>
              <p:nvPr/>
            </p:nvSpPr>
            <p:spPr>
              <a:xfrm>
                <a:off x="5106240" y="108612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verb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920" name="Group 12"/>
            <p:cNvGrpSpPr/>
            <p:nvPr/>
          </p:nvGrpSpPr>
          <p:grpSpPr>
            <a:xfrm>
              <a:off x="6901920" y="900720"/>
              <a:ext cx="623160" cy="559800"/>
              <a:chOff x="6901920" y="900720"/>
              <a:chExt cx="623160" cy="559800"/>
            </a:xfrm>
          </p:grpSpPr>
          <p:sp>
            <p:nvSpPr>
              <p:cNvPr id="921" name="CustomShape 13"/>
              <p:cNvSpPr/>
              <p:nvPr/>
            </p:nvSpPr>
            <p:spPr>
              <a:xfrm>
                <a:off x="6918120" y="90072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2" name="CustomShape 14"/>
              <p:cNvSpPr/>
              <p:nvPr/>
            </p:nvSpPr>
            <p:spPr>
              <a:xfrm>
                <a:off x="6901920" y="95544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end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923" name="Line 15"/>
            <p:cNvSpPr/>
            <p:nvPr/>
          </p:nvSpPr>
          <p:spPr>
            <a:xfrm>
              <a:off x="2313720" y="1236600"/>
              <a:ext cx="10108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Line 16"/>
            <p:cNvSpPr/>
            <p:nvPr/>
          </p:nvSpPr>
          <p:spPr>
            <a:xfrm>
              <a:off x="3830040" y="1124640"/>
              <a:ext cx="1291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Line 17"/>
            <p:cNvSpPr/>
            <p:nvPr/>
          </p:nvSpPr>
          <p:spPr>
            <a:xfrm flipH="1">
              <a:off x="3886200" y="1348560"/>
              <a:ext cx="123516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Line 18"/>
            <p:cNvSpPr/>
            <p:nvPr/>
          </p:nvSpPr>
          <p:spPr>
            <a:xfrm>
              <a:off x="5682600" y="1236600"/>
              <a:ext cx="12355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19"/>
            <p:cNvSpPr/>
            <p:nvPr/>
          </p:nvSpPr>
          <p:spPr>
            <a:xfrm>
              <a:off x="2201760" y="564840"/>
              <a:ext cx="3031560" cy="447840"/>
            </a:xfrm>
            <a:custGeom>
              <a:avLst/>
              <a:gdLst/>
              <a:ahLst/>
              <a:rect l="l" t="t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20"/>
            <p:cNvSpPr/>
            <p:nvPr/>
          </p:nvSpPr>
          <p:spPr>
            <a:xfrm>
              <a:off x="3717720" y="1404720"/>
              <a:ext cx="3256200" cy="634320"/>
            </a:xfrm>
            <a:custGeom>
              <a:avLst/>
              <a:gdLst/>
              <a:ahLst/>
              <a:rect l="l" t="t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21"/>
            <p:cNvSpPr/>
            <p:nvPr/>
          </p:nvSpPr>
          <p:spPr>
            <a:xfrm>
              <a:off x="5364720" y="415440"/>
              <a:ext cx="626760" cy="653040"/>
            </a:xfrm>
            <a:custGeom>
              <a:avLst/>
              <a:gdLst/>
              <a:ahLst/>
              <a:rect l="l" t="t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22"/>
            <p:cNvSpPr/>
            <p:nvPr/>
          </p:nvSpPr>
          <p:spPr>
            <a:xfrm>
              <a:off x="2969280" y="1404720"/>
              <a:ext cx="701640" cy="727920"/>
            </a:xfrm>
            <a:custGeom>
              <a:avLst/>
              <a:gdLst/>
              <a:ahLst/>
              <a:rect l="l" t="t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23"/>
            <p:cNvSpPr/>
            <p:nvPr/>
          </p:nvSpPr>
          <p:spPr>
            <a:xfrm>
              <a:off x="2679480" y="9673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32" name="CustomShape 24"/>
            <p:cNvSpPr/>
            <p:nvPr/>
          </p:nvSpPr>
          <p:spPr>
            <a:xfrm>
              <a:off x="336492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33" name="CustomShape 25"/>
            <p:cNvSpPr/>
            <p:nvPr/>
          </p:nvSpPr>
          <p:spPr>
            <a:xfrm>
              <a:off x="4151160" y="8445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34" name="CustomShape 26"/>
            <p:cNvSpPr/>
            <p:nvPr/>
          </p:nvSpPr>
          <p:spPr>
            <a:xfrm>
              <a:off x="6116400" y="95688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0.7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35" name="CustomShape 27"/>
            <p:cNvSpPr/>
            <p:nvPr/>
          </p:nvSpPr>
          <p:spPr>
            <a:xfrm>
              <a:off x="566820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36" name="CustomShape 28"/>
            <p:cNvSpPr/>
            <p:nvPr/>
          </p:nvSpPr>
          <p:spPr>
            <a:xfrm>
              <a:off x="4262400" y="13489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37" name="CustomShape 29"/>
            <p:cNvSpPr/>
            <p:nvPr/>
          </p:nvSpPr>
          <p:spPr>
            <a:xfrm>
              <a:off x="2747520" y="19101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38" name="CustomShape 30"/>
            <p:cNvSpPr/>
            <p:nvPr/>
          </p:nvSpPr>
          <p:spPr>
            <a:xfrm>
              <a:off x="5160600" y="202104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939" name="CustomShape 31"/>
          <p:cNvSpPr/>
          <p:nvPr/>
        </p:nvSpPr>
        <p:spPr>
          <a:xfrm>
            <a:off x="380880" y="2362320"/>
            <a:ext cx="2590560" cy="753480"/>
          </a:xfrm>
          <a:prstGeom prst="rect">
            <a:avLst/>
          </a:prstGeom>
          <a:noFill/>
          <a:ln w="1908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Token 2:  sleep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(if ‘fish’ is a noun)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0" name="Line 32"/>
          <p:cNvSpPr/>
          <p:nvPr/>
        </p:nvSpPr>
        <p:spPr>
          <a:xfrm>
            <a:off x="3581280" y="3962160"/>
            <a:ext cx="685800" cy="53352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Line 33"/>
          <p:cNvSpPr/>
          <p:nvPr/>
        </p:nvSpPr>
        <p:spPr>
          <a:xfrm>
            <a:off x="3581280" y="4114800"/>
            <a:ext cx="609480" cy="106668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TextShape 34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43" name="TextShape 35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D2F2247-54F1-4C4F-9C48-136E91F8B435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944" name="" descr=""/>
          <p:cNvPicPr/>
          <p:nvPr/>
        </p:nvPicPr>
        <p:blipFill>
          <a:blip r:embed="rId1"/>
          <a:stretch/>
        </p:blipFill>
        <p:spPr>
          <a:xfrm>
            <a:off x="1434960" y="2781360"/>
            <a:ext cx="6222960" cy="393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6" dur="indefinite" restart="never" nodeType="tmRoot">
          <p:childTnLst>
            <p:seq>
              <p:cTn id="28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TextShape 1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46" name="Group 2"/>
          <p:cNvGrpSpPr/>
          <p:nvPr/>
        </p:nvGrpSpPr>
        <p:grpSpPr>
          <a:xfrm>
            <a:off x="1729080" y="228600"/>
            <a:ext cx="5796000" cy="2187720"/>
            <a:chOff x="1729080" y="228600"/>
            <a:chExt cx="5796000" cy="2187720"/>
          </a:xfrm>
        </p:grpSpPr>
        <p:grpSp>
          <p:nvGrpSpPr>
            <p:cNvPr id="947" name="Group 3"/>
            <p:cNvGrpSpPr/>
            <p:nvPr/>
          </p:nvGrpSpPr>
          <p:grpSpPr>
            <a:xfrm>
              <a:off x="1729080" y="956880"/>
              <a:ext cx="624600" cy="559800"/>
              <a:chOff x="1729080" y="956880"/>
              <a:chExt cx="624600" cy="559800"/>
            </a:xfrm>
          </p:grpSpPr>
          <p:sp>
            <p:nvSpPr>
              <p:cNvPr id="948" name="CustomShape 4"/>
              <p:cNvSpPr/>
              <p:nvPr/>
            </p:nvSpPr>
            <p:spPr>
              <a:xfrm>
                <a:off x="175248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9" name="CustomShape 5"/>
              <p:cNvSpPr/>
              <p:nvPr/>
            </p:nvSpPr>
            <p:spPr>
              <a:xfrm>
                <a:off x="1729080" y="1086120"/>
                <a:ext cx="62460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start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950" name="Group 6"/>
            <p:cNvGrpSpPr/>
            <p:nvPr/>
          </p:nvGrpSpPr>
          <p:grpSpPr>
            <a:xfrm>
              <a:off x="3302280" y="956880"/>
              <a:ext cx="685440" cy="559800"/>
              <a:chOff x="3302280" y="956880"/>
              <a:chExt cx="685440" cy="559800"/>
            </a:xfrm>
          </p:grpSpPr>
          <p:sp>
            <p:nvSpPr>
              <p:cNvPr id="951" name="CustomShape 7"/>
              <p:cNvSpPr/>
              <p:nvPr/>
            </p:nvSpPr>
            <p:spPr>
              <a:xfrm>
                <a:off x="332460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2" name="CustomShape 8"/>
              <p:cNvSpPr/>
              <p:nvPr/>
            </p:nvSpPr>
            <p:spPr>
              <a:xfrm>
                <a:off x="3302280" y="1086120"/>
                <a:ext cx="68544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noun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953" name="Group 9"/>
            <p:cNvGrpSpPr/>
            <p:nvPr/>
          </p:nvGrpSpPr>
          <p:grpSpPr>
            <a:xfrm>
              <a:off x="5106240" y="956880"/>
              <a:ext cx="623160" cy="559800"/>
              <a:chOff x="5106240" y="956880"/>
              <a:chExt cx="623160" cy="559800"/>
            </a:xfrm>
          </p:grpSpPr>
          <p:sp>
            <p:nvSpPr>
              <p:cNvPr id="954" name="CustomShape 10"/>
              <p:cNvSpPr/>
              <p:nvPr/>
            </p:nvSpPr>
            <p:spPr>
              <a:xfrm>
                <a:off x="512136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5" name="CustomShape 11"/>
              <p:cNvSpPr/>
              <p:nvPr/>
            </p:nvSpPr>
            <p:spPr>
              <a:xfrm>
                <a:off x="5106240" y="108612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verb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956" name="Group 12"/>
            <p:cNvGrpSpPr/>
            <p:nvPr/>
          </p:nvGrpSpPr>
          <p:grpSpPr>
            <a:xfrm>
              <a:off x="6901920" y="900720"/>
              <a:ext cx="623160" cy="559800"/>
              <a:chOff x="6901920" y="900720"/>
              <a:chExt cx="623160" cy="559800"/>
            </a:xfrm>
          </p:grpSpPr>
          <p:sp>
            <p:nvSpPr>
              <p:cNvPr id="957" name="CustomShape 13"/>
              <p:cNvSpPr/>
              <p:nvPr/>
            </p:nvSpPr>
            <p:spPr>
              <a:xfrm>
                <a:off x="6918120" y="90072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8" name="CustomShape 14"/>
              <p:cNvSpPr/>
              <p:nvPr/>
            </p:nvSpPr>
            <p:spPr>
              <a:xfrm>
                <a:off x="6901920" y="95544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end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959" name="Line 15"/>
            <p:cNvSpPr/>
            <p:nvPr/>
          </p:nvSpPr>
          <p:spPr>
            <a:xfrm>
              <a:off x="2313720" y="1236600"/>
              <a:ext cx="10108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Line 16"/>
            <p:cNvSpPr/>
            <p:nvPr/>
          </p:nvSpPr>
          <p:spPr>
            <a:xfrm>
              <a:off x="3830040" y="1124640"/>
              <a:ext cx="1291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Line 17"/>
            <p:cNvSpPr/>
            <p:nvPr/>
          </p:nvSpPr>
          <p:spPr>
            <a:xfrm flipH="1">
              <a:off x="3886200" y="1348560"/>
              <a:ext cx="123516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Line 18"/>
            <p:cNvSpPr/>
            <p:nvPr/>
          </p:nvSpPr>
          <p:spPr>
            <a:xfrm>
              <a:off x="5682600" y="1236600"/>
              <a:ext cx="12355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19"/>
            <p:cNvSpPr/>
            <p:nvPr/>
          </p:nvSpPr>
          <p:spPr>
            <a:xfrm>
              <a:off x="2201760" y="564840"/>
              <a:ext cx="3031560" cy="447840"/>
            </a:xfrm>
            <a:custGeom>
              <a:avLst/>
              <a:gdLst/>
              <a:ahLst/>
              <a:rect l="l" t="t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20"/>
            <p:cNvSpPr/>
            <p:nvPr/>
          </p:nvSpPr>
          <p:spPr>
            <a:xfrm>
              <a:off x="3717720" y="1404720"/>
              <a:ext cx="3256200" cy="634320"/>
            </a:xfrm>
            <a:custGeom>
              <a:avLst/>
              <a:gdLst/>
              <a:ahLst/>
              <a:rect l="l" t="t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CustomShape 21"/>
            <p:cNvSpPr/>
            <p:nvPr/>
          </p:nvSpPr>
          <p:spPr>
            <a:xfrm>
              <a:off x="5364720" y="415440"/>
              <a:ext cx="626760" cy="653040"/>
            </a:xfrm>
            <a:custGeom>
              <a:avLst/>
              <a:gdLst/>
              <a:ahLst/>
              <a:rect l="l" t="t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22"/>
            <p:cNvSpPr/>
            <p:nvPr/>
          </p:nvSpPr>
          <p:spPr>
            <a:xfrm>
              <a:off x="2969280" y="1404720"/>
              <a:ext cx="701640" cy="727920"/>
            </a:xfrm>
            <a:custGeom>
              <a:avLst/>
              <a:gdLst/>
              <a:ahLst/>
              <a:rect l="l" t="t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CustomShape 23"/>
            <p:cNvSpPr/>
            <p:nvPr/>
          </p:nvSpPr>
          <p:spPr>
            <a:xfrm>
              <a:off x="2679480" y="9673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68" name="CustomShape 24"/>
            <p:cNvSpPr/>
            <p:nvPr/>
          </p:nvSpPr>
          <p:spPr>
            <a:xfrm>
              <a:off x="336492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69" name="CustomShape 25"/>
            <p:cNvSpPr/>
            <p:nvPr/>
          </p:nvSpPr>
          <p:spPr>
            <a:xfrm>
              <a:off x="4151160" y="8445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70" name="CustomShape 26"/>
            <p:cNvSpPr/>
            <p:nvPr/>
          </p:nvSpPr>
          <p:spPr>
            <a:xfrm>
              <a:off x="6116400" y="95688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0.7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71" name="CustomShape 27"/>
            <p:cNvSpPr/>
            <p:nvPr/>
          </p:nvSpPr>
          <p:spPr>
            <a:xfrm>
              <a:off x="566820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72" name="CustomShape 28"/>
            <p:cNvSpPr/>
            <p:nvPr/>
          </p:nvSpPr>
          <p:spPr>
            <a:xfrm>
              <a:off x="4262400" y="13489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73" name="CustomShape 29"/>
            <p:cNvSpPr/>
            <p:nvPr/>
          </p:nvSpPr>
          <p:spPr>
            <a:xfrm>
              <a:off x="2747520" y="19101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74" name="CustomShape 30"/>
            <p:cNvSpPr/>
            <p:nvPr/>
          </p:nvSpPr>
          <p:spPr>
            <a:xfrm>
              <a:off x="5160600" y="202104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975" name="CustomShape 31"/>
          <p:cNvSpPr/>
          <p:nvPr/>
        </p:nvSpPr>
        <p:spPr>
          <a:xfrm>
            <a:off x="380880" y="2362320"/>
            <a:ext cx="2590560" cy="913320"/>
          </a:xfrm>
          <a:prstGeom prst="rect">
            <a:avLst/>
          </a:prstGeom>
          <a:noFill/>
          <a:ln w="1908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Token 2:  sleep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take maximum,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set back pointers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6" name="Line 32"/>
          <p:cNvSpPr/>
          <p:nvPr/>
        </p:nvSpPr>
        <p:spPr>
          <a:xfrm>
            <a:off x="3581280" y="3962160"/>
            <a:ext cx="685800" cy="53352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Line 33"/>
          <p:cNvSpPr/>
          <p:nvPr/>
        </p:nvSpPr>
        <p:spPr>
          <a:xfrm>
            <a:off x="3581280" y="4114800"/>
            <a:ext cx="609480" cy="106668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Line 34"/>
          <p:cNvSpPr/>
          <p:nvPr/>
        </p:nvSpPr>
        <p:spPr>
          <a:xfrm>
            <a:off x="5486400" y="4419360"/>
            <a:ext cx="914400" cy="360"/>
          </a:xfrm>
          <a:prstGeom prst="line">
            <a:avLst/>
          </a:prstGeom>
          <a:ln w="381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Line 35"/>
          <p:cNvSpPr/>
          <p:nvPr/>
        </p:nvSpPr>
        <p:spPr>
          <a:xfrm>
            <a:off x="5486400" y="5181480"/>
            <a:ext cx="914400" cy="360"/>
          </a:xfrm>
          <a:prstGeom prst="line">
            <a:avLst/>
          </a:prstGeom>
          <a:ln w="381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Line 36"/>
          <p:cNvSpPr/>
          <p:nvPr/>
        </p:nvSpPr>
        <p:spPr>
          <a:xfrm flipH="1">
            <a:off x="4876560" y="4800600"/>
            <a:ext cx="533520" cy="380880"/>
          </a:xfrm>
          <a:prstGeom prst="line">
            <a:avLst/>
          </a:prstGeom>
          <a:ln w="38160">
            <a:solidFill>
              <a:srgbClr val="ff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Line 37"/>
          <p:cNvSpPr/>
          <p:nvPr/>
        </p:nvSpPr>
        <p:spPr>
          <a:xfrm flipH="1" flipV="1">
            <a:off x="4876560" y="5333760"/>
            <a:ext cx="609840" cy="152640"/>
          </a:xfrm>
          <a:prstGeom prst="line">
            <a:avLst/>
          </a:prstGeom>
          <a:ln w="38160">
            <a:solidFill>
              <a:srgbClr val="ff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TextShape 38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83" name="TextShape 39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927ED58-7C5F-4549-B52B-F4F421DF7A76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984" name="" descr=""/>
          <p:cNvPicPr/>
          <p:nvPr/>
        </p:nvPicPr>
        <p:blipFill>
          <a:blip r:embed="rId1"/>
          <a:stretch/>
        </p:blipFill>
        <p:spPr>
          <a:xfrm>
            <a:off x="1434960" y="2781360"/>
            <a:ext cx="6222960" cy="393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8" dur="indefinite" restart="never" nodeType="tmRoot">
          <p:childTnLst>
            <p:seq>
              <p:cTn id="28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Open and Closed Classes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Closed class: a small fixed membership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Prepositions: of, in, by, 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Auxiliaries: may, can, will had, been, 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Pronouns: I, you, she, mine, his, them, …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Usually </a:t>
            </a: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function words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(short common words which play a role in grammar)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Open class: new ones can be created all the time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English has 4: Nouns, Verbs, Adjectives, Adverbs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Many languages have these 4, but not all!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4834514-A855-4C76-A749-1677A241E4B8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TextShape 1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86" name="Group 2"/>
          <p:cNvGrpSpPr/>
          <p:nvPr/>
        </p:nvGrpSpPr>
        <p:grpSpPr>
          <a:xfrm>
            <a:off x="1729080" y="228600"/>
            <a:ext cx="5796000" cy="2187720"/>
            <a:chOff x="1729080" y="228600"/>
            <a:chExt cx="5796000" cy="2187720"/>
          </a:xfrm>
        </p:grpSpPr>
        <p:grpSp>
          <p:nvGrpSpPr>
            <p:cNvPr id="987" name="Group 3"/>
            <p:cNvGrpSpPr/>
            <p:nvPr/>
          </p:nvGrpSpPr>
          <p:grpSpPr>
            <a:xfrm>
              <a:off x="1729080" y="956880"/>
              <a:ext cx="624600" cy="559800"/>
              <a:chOff x="1729080" y="956880"/>
              <a:chExt cx="624600" cy="559800"/>
            </a:xfrm>
          </p:grpSpPr>
          <p:sp>
            <p:nvSpPr>
              <p:cNvPr id="988" name="CustomShape 4"/>
              <p:cNvSpPr/>
              <p:nvPr/>
            </p:nvSpPr>
            <p:spPr>
              <a:xfrm>
                <a:off x="175248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9" name="CustomShape 5"/>
              <p:cNvSpPr/>
              <p:nvPr/>
            </p:nvSpPr>
            <p:spPr>
              <a:xfrm>
                <a:off x="1729080" y="1086120"/>
                <a:ext cx="62460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start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990" name="Group 6"/>
            <p:cNvGrpSpPr/>
            <p:nvPr/>
          </p:nvGrpSpPr>
          <p:grpSpPr>
            <a:xfrm>
              <a:off x="3302280" y="956880"/>
              <a:ext cx="685440" cy="559800"/>
              <a:chOff x="3302280" y="956880"/>
              <a:chExt cx="685440" cy="559800"/>
            </a:xfrm>
          </p:grpSpPr>
          <p:sp>
            <p:nvSpPr>
              <p:cNvPr id="991" name="CustomShape 7"/>
              <p:cNvSpPr/>
              <p:nvPr/>
            </p:nvSpPr>
            <p:spPr>
              <a:xfrm>
                <a:off x="332460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2" name="CustomShape 8"/>
              <p:cNvSpPr/>
              <p:nvPr/>
            </p:nvSpPr>
            <p:spPr>
              <a:xfrm>
                <a:off x="3302280" y="1086120"/>
                <a:ext cx="68544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noun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993" name="Group 9"/>
            <p:cNvGrpSpPr/>
            <p:nvPr/>
          </p:nvGrpSpPr>
          <p:grpSpPr>
            <a:xfrm>
              <a:off x="5106240" y="956880"/>
              <a:ext cx="623160" cy="559800"/>
              <a:chOff x="5106240" y="956880"/>
              <a:chExt cx="623160" cy="559800"/>
            </a:xfrm>
          </p:grpSpPr>
          <p:sp>
            <p:nvSpPr>
              <p:cNvPr id="994" name="CustomShape 10"/>
              <p:cNvSpPr/>
              <p:nvPr/>
            </p:nvSpPr>
            <p:spPr>
              <a:xfrm>
                <a:off x="512136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5" name="CustomShape 11"/>
              <p:cNvSpPr/>
              <p:nvPr/>
            </p:nvSpPr>
            <p:spPr>
              <a:xfrm>
                <a:off x="5106240" y="108612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verb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996" name="Group 12"/>
            <p:cNvGrpSpPr/>
            <p:nvPr/>
          </p:nvGrpSpPr>
          <p:grpSpPr>
            <a:xfrm>
              <a:off x="6901920" y="900720"/>
              <a:ext cx="623160" cy="559800"/>
              <a:chOff x="6901920" y="900720"/>
              <a:chExt cx="623160" cy="559800"/>
            </a:xfrm>
          </p:grpSpPr>
          <p:sp>
            <p:nvSpPr>
              <p:cNvPr id="997" name="CustomShape 13"/>
              <p:cNvSpPr/>
              <p:nvPr/>
            </p:nvSpPr>
            <p:spPr>
              <a:xfrm>
                <a:off x="6918120" y="90072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8" name="CustomShape 14"/>
              <p:cNvSpPr/>
              <p:nvPr/>
            </p:nvSpPr>
            <p:spPr>
              <a:xfrm>
                <a:off x="6901920" y="95544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end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999" name="Line 15"/>
            <p:cNvSpPr/>
            <p:nvPr/>
          </p:nvSpPr>
          <p:spPr>
            <a:xfrm>
              <a:off x="2313720" y="1236600"/>
              <a:ext cx="10108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Line 16"/>
            <p:cNvSpPr/>
            <p:nvPr/>
          </p:nvSpPr>
          <p:spPr>
            <a:xfrm>
              <a:off x="3830040" y="1124640"/>
              <a:ext cx="1291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Line 17"/>
            <p:cNvSpPr/>
            <p:nvPr/>
          </p:nvSpPr>
          <p:spPr>
            <a:xfrm flipH="1">
              <a:off x="3886200" y="1348560"/>
              <a:ext cx="123516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Line 18"/>
            <p:cNvSpPr/>
            <p:nvPr/>
          </p:nvSpPr>
          <p:spPr>
            <a:xfrm>
              <a:off x="5682600" y="1236600"/>
              <a:ext cx="12355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19"/>
            <p:cNvSpPr/>
            <p:nvPr/>
          </p:nvSpPr>
          <p:spPr>
            <a:xfrm>
              <a:off x="2201760" y="564840"/>
              <a:ext cx="3031560" cy="447840"/>
            </a:xfrm>
            <a:custGeom>
              <a:avLst/>
              <a:gdLst/>
              <a:ahLst/>
              <a:rect l="l" t="t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CustomShape 20"/>
            <p:cNvSpPr/>
            <p:nvPr/>
          </p:nvSpPr>
          <p:spPr>
            <a:xfrm>
              <a:off x="3717720" y="1404720"/>
              <a:ext cx="3256200" cy="634320"/>
            </a:xfrm>
            <a:custGeom>
              <a:avLst/>
              <a:gdLst/>
              <a:ahLst/>
              <a:rect l="l" t="t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CustomShape 21"/>
            <p:cNvSpPr/>
            <p:nvPr/>
          </p:nvSpPr>
          <p:spPr>
            <a:xfrm>
              <a:off x="5364720" y="415440"/>
              <a:ext cx="626760" cy="653040"/>
            </a:xfrm>
            <a:custGeom>
              <a:avLst/>
              <a:gdLst/>
              <a:ahLst/>
              <a:rect l="l" t="t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CustomShape 22"/>
            <p:cNvSpPr/>
            <p:nvPr/>
          </p:nvSpPr>
          <p:spPr>
            <a:xfrm>
              <a:off x="2969280" y="1404720"/>
              <a:ext cx="701640" cy="727920"/>
            </a:xfrm>
            <a:custGeom>
              <a:avLst/>
              <a:gdLst/>
              <a:ahLst/>
              <a:rect l="l" t="t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23"/>
            <p:cNvSpPr/>
            <p:nvPr/>
          </p:nvSpPr>
          <p:spPr>
            <a:xfrm>
              <a:off x="2679480" y="9673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08" name="CustomShape 24"/>
            <p:cNvSpPr/>
            <p:nvPr/>
          </p:nvSpPr>
          <p:spPr>
            <a:xfrm>
              <a:off x="336492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09" name="CustomShape 25"/>
            <p:cNvSpPr/>
            <p:nvPr/>
          </p:nvSpPr>
          <p:spPr>
            <a:xfrm>
              <a:off x="4151160" y="8445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10" name="CustomShape 26"/>
            <p:cNvSpPr/>
            <p:nvPr/>
          </p:nvSpPr>
          <p:spPr>
            <a:xfrm>
              <a:off x="6116400" y="95688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0.7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11" name="CustomShape 27"/>
            <p:cNvSpPr/>
            <p:nvPr/>
          </p:nvSpPr>
          <p:spPr>
            <a:xfrm>
              <a:off x="566820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12" name="CustomShape 28"/>
            <p:cNvSpPr/>
            <p:nvPr/>
          </p:nvSpPr>
          <p:spPr>
            <a:xfrm>
              <a:off x="4262400" y="13489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13" name="CustomShape 29"/>
            <p:cNvSpPr/>
            <p:nvPr/>
          </p:nvSpPr>
          <p:spPr>
            <a:xfrm>
              <a:off x="2747520" y="19101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14" name="CustomShape 30"/>
            <p:cNvSpPr/>
            <p:nvPr/>
          </p:nvSpPr>
          <p:spPr>
            <a:xfrm>
              <a:off x="5160600" y="202104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1015" name="CustomShape 31"/>
          <p:cNvSpPr/>
          <p:nvPr/>
        </p:nvSpPr>
        <p:spPr>
          <a:xfrm>
            <a:off x="380880" y="2362320"/>
            <a:ext cx="2514240" cy="913320"/>
          </a:xfrm>
          <a:prstGeom prst="rect">
            <a:avLst/>
          </a:prstGeom>
          <a:noFill/>
          <a:ln w="1908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Token 2:  sleep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take maximum,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set back pointers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6" name="Line 32"/>
          <p:cNvSpPr/>
          <p:nvPr/>
        </p:nvSpPr>
        <p:spPr>
          <a:xfrm>
            <a:off x="3581280" y="3962160"/>
            <a:ext cx="685800" cy="53352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Line 33"/>
          <p:cNvSpPr/>
          <p:nvPr/>
        </p:nvSpPr>
        <p:spPr>
          <a:xfrm>
            <a:off x="3581280" y="4114800"/>
            <a:ext cx="609480" cy="106668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Line 34"/>
          <p:cNvSpPr/>
          <p:nvPr/>
        </p:nvSpPr>
        <p:spPr>
          <a:xfrm flipH="1">
            <a:off x="4876560" y="4572000"/>
            <a:ext cx="457200" cy="609480"/>
          </a:xfrm>
          <a:prstGeom prst="line">
            <a:avLst/>
          </a:prstGeom>
          <a:ln w="38160">
            <a:solidFill>
              <a:srgbClr val="ff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Line 35"/>
          <p:cNvSpPr/>
          <p:nvPr/>
        </p:nvSpPr>
        <p:spPr>
          <a:xfrm flipH="1">
            <a:off x="4876560" y="5257800"/>
            <a:ext cx="533520" cy="75960"/>
          </a:xfrm>
          <a:prstGeom prst="line">
            <a:avLst/>
          </a:prstGeom>
          <a:ln w="38160">
            <a:solidFill>
              <a:srgbClr val="ff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TextShape 36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21" name="TextShape 37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E033F51-82EF-486E-9B6B-EBD58734626D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1022" name="" descr=""/>
          <p:cNvPicPr/>
          <p:nvPr/>
        </p:nvPicPr>
        <p:blipFill>
          <a:blip r:embed="rId1"/>
          <a:stretch/>
        </p:blipFill>
        <p:spPr>
          <a:xfrm>
            <a:off x="1434960" y="2781360"/>
            <a:ext cx="6222960" cy="392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0" dur="indefinite" restart="never" nodeType="tmRoot">
          <p:childTnLst>
            <p:seq>
              <p:cTn id="29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extShape 1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24" name="Group 2"/>
          <p:cNvGrpSpPr/>
          <p:nvPr/>
        </p:nvGrpSpPr>
        <p:grpSpPr>
          <a:xfrm>
            <a:off x="1729080" y="228600"/>
            <a:ext cx="5796000" cy="2187720"/>
            <a:chOff x="1729080" y="228600"/>
            <a:chExt cx="5796000" cy="2187720"/>
          </a:xfrm>
        </p:grpSpPr>
        <p:grpSp>
          <p:nvGrpSpPr>
            <p:cNvPr id="1025" name="Group 3"/>
            <p:cNvGrpSpPr/>
            <p:nvPr/>
          </p:nvGrpSpPr>
          <p:grpSpPr>
            <a:xfrm>
              <a:off x="1729080" y="956880"/>
              <a:ext cx="624600" cy="559800"/>
              <a:chOff x="1729080" y="956880"/>
              <a:chExt cx="624600" cy="559800"/>
            </a:xfrm>
          </p:grpSpPr>
          <p:sp>
            <p:nvSpPr>
              <p:cNvPr id="1026" name="CustomShape 4"/>
              <p:cNvSpPr/>
              <p:nvPr/>
            </p:nvSpPr>
            <p:spPr>
              <a:xfrm>
                <a:off x="175248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7" name="CustomShape 5"/>
              <p:cNvSpPr/>
              <p:nvPr/>
            </p:nvSpPr>
            <p:spPr>
              <a:xfrm>
                <a:off x="1729080" y="1086120"/>
                <a:ext cx="62460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start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1028" name="Group 6"/>
            <p:cNvGrpSpPr/>
            <p:nvPr/>
          </p:nvGrpSpPr>
          <p:grpSpPr>
            <a:xfrm>
              <a:off x="3302280" y="956880"/>
              <a:ext cx="685440" cy="559800"/>
              <a:chOff x="3302280" y="956880"/>
              <a:chExt cx="685440" cy="559800"/>
            </a:xfrm>
          </p:grpSpPr>
          <p:sp>
            <p:nvSpPr>
              <p:cNvPr id="1029" name="CustomShape 7"/>
              <p:cNvSpPr/>
              <p:nvPr/>
            </p:nvSpPr>
            <p:spPr>
              <a:xfrm>
                <a:off x="332460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0" name="CustomShape 8"/>
              <p:cNvSpPr/>
              <p:nvPr/>
            </p:nvSpPr>
            <p:spPr>
              <a:xfrm>
                <a:off x="3302280" y="1086120"/>
                <a:ext cx="68544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noun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1031" name="Group 9"/>
            <p:cNvGrpSpPr/>
            <p:nvPr/>
          </p:nvGrpSpPr>
          <p:grpSpPr>
            <a:xfrm>
              <a:off x="5106240" y="956880"/>
              <a:ext cx="623160" cy="559800"/>
              <a:chOff x="5106240" y="956880"/>
              <a:chExt cx="623160" cy="559800"/>
            </a:xfrm>
          </p:grpSpPr>
          <p:sp>
            <p:nvSpPr>
              <p:cNvPr id="1032" name="CustomShape 10"/>
              <p:cNvSpPr/>
              <p:nvPr/>
            </p:nvSpPr>
            <p:spPr>
              <a:xfrm>
                <a:off x="512136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3" name="CustomShape 11"/>
              <p:cNvSpPr/>
              <p:nvPr/>
            </p:nvSpPr>
            <p:spPr>
              <a:xfrm>
                <a:off x="5106240" y="108612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verb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1034" name="Group 12"/>
            <p:cNvGrpSpPr/>
            <p:nvPr/>
          </p:nvGrpSpPr>
          <p:grpSpPr>
            <a:xfrm>
              <a:off x="6901920" y="900720"/>
              <a:ext cx="623160" cy="559800"/>
              <a:chOff x="6901920" y="900720"/>
              <a:chExt cx="623160" cy="559800"/>
            </a:xfrm>
          </p:grpSpPr>
          <p:sp>
            <p:nvSpPr>
              <p:cNvPr id="1035" name="CustomShape 13"/>
              <p:cNvSpPr/>
              <p:nvPr/>
            </p:nvSpPr>
            <p:spPr>
              <a:xfrm>
                <a:off x="6918120" y="90072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6" name="CustomShape 14"/>
              <p:cNvSpPr/>
              <p:nvPr/>
            </p:nvSpPr>
            <p:spPr>
              <a:xfrm>
                <a:off x="6901920" y="95544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end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1037" name="Line 15"/>
            <p:cNvSpPr/>
            <p:nvPr/>
          </p:nvSpPr>
          <p:spPr>
            <a:xfrm>
              <a:off x="2313720" y="1236600"/>
              <a:ext cx="10108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Line 16"/>
            <p:cNvSpPr/>
            <p:nvPr/>
          </p:nvSpPr>
          <p:spPr>
            <a:xfrm>
              <a:off x="3830040" y="1124640"/>
              <a:ext cx="1291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Line 17"/>
            <p:cNvSpPr/>
            <p:nvPr/>
          </p:nvSpPr>
          <p:spPr>
            <a:xfrm flipH="1">
              <a:off x="3886200" y="1348560"/>
              <a:ext cx="123516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Line 18"/>
            <p:cNvSpPr/>
            <p:nvPr/>
          </p:nvSpPr>
          <p:spPr>
            <a:xfrm>
              <a:off x="5682600" y="1236600"/>
              <a:ext cx="12355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CustomShape 19"/>
            <p:cNvSpPr/>
            <p:nvPr/>
          </p:nvSpPr>
          <p:spPr>
            <a:xfrm>
              <a:off x="2201760" y="564840"/>
              <a:ext cx="3031560" cy="447840"/>
            </a:xfrm>
            <a:custGeom>
              <a:avLst/>
              <a:gdLst/>
              <a:ahLst/>
              <a:rect l="l" t="t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CustomShape 20"/>
            <p:cNvSpPr/>
            <p:nvPr/>
          </p:nvSpPr>
          <p:spPr>
            <a:xfrm>
              <a:off x="3717720" y="1404720"/>
              <a:ext cx="3256200" cy="634320"/>
            </a:xfrm>
            <a:custGeom>
              <a:avLst/>
              <a:gdLst/>
              <a:ahLst/>
              <a:rect l="l" t="t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21"/>
            <p:cNvSpPr/>
            <p:nvPr/>
          </p:nvSpPr>
          <p:spPr>
            <a:xfrm>
              <a:off x="5364720" y="415440"/>
              <a:ext cx="626760" cy="653040"/>
            </a:xfrm>
            <a:custGeom>
              <a:avLst/>
              <a:gdLst/>
              <a:ahLst/>
              <a:rect l="l" t="t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CustomShape 22"/>
            <p:cNvSpPr/>
            <p:nvPr/>
          </p:nvSpPr>
          <p:spPr>
            <a:xfrm>
              <a:off x="2969280" y="1404720"/>
              <a:ext cx="701640" cy="727920"/>
            </a:xfrm>
            <a:custGeom>
              <a:avLst/>
              <a:gdLst/>
              <a:ahLst/>
              <a:rect l="l" t="t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CustomShape 23"/>
            <p:cNvSpPr/>
            <p:nvPr/>
          </p:nvSpPr>
          <p:spPr>
            <a:xfrm>
              <a:off x="2679480" y="9673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46" name="CustomShape 24"/>
            <p:cNvSpPr/>
            <p:nvPr/>
          </p:nvSpPr>
          <p:spPr>
            <a:xfrm>
              <a:off x="336492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47" name="CustomShape 25"/>
            <p:cNvSpPr/>
            <p:nvPr/>
          </p:nvSpPr>
          <p:spPr>
            <a:xfrm>
              <a:off x="4151160" y="8445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48" name="CustomShape 26"/>
            <p:cNvSpPr/>
            <p:nvPr/>
          </p:nvSpPr>
          <p:spPr>
            <a:xfrm>
              <a:off x="6116400" y="95688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0.7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49" name="CustomShape 27"/>
            <p:cNvSpPr/>
            <p:nvPr/>
          </p:nvSpPr>
          <p:spPr>
            <a:xfrm>
              <a:off x="566820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50" name="CustomShape 28"/>
            <p:cNvSpPr/>
            <p:nvPr/>
          </p:nvSpPr>
          <p:spPr>
            <a:xfrm>
              <a:off x="4262400" y="13489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51" name="CustomShape 29"/>
            <p:cNvSpPr/>
            <p:nvPr/>
          </p:nvSpPr>
          <p:spPr>
            <a:xfrm>
              <a:off x="2747520" y="19101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52" name="CustomShape 30"/>
            <p:cNvSpPr/>
            <p:nvPr/>
          </p:nvSpPr>
          <p:spPr>
            <a:xfrm>
              <a:off x="5160600" y="202104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1053" name="CustomShape 31"/>
          <p:cNvSpPr/>
          <p:nvPr/>
        </p:nvSpPr>
        <p:spPr>
          <a:xfrm>
            <a:off x="380880" y="2362320"/>
            <a:ext cx="2209320" cy="364680"/>
          </a:xfrm>
          <a:prstGeom prst="rect">
            <a:avLst/>
          </a:prstGeom>
          <a:noFill/>
          <a:ln w="1908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Token 3:  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4" name="Line 32"/>
          <p:cNvSpPr/>
          <p:nvPr/>
        </p:nvSpPr>
        <p:spPr>
          <a:xfrm>
            <a:off x="3581280" y="3962160"/>
            <a:ext cx="685800" cy="53352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Line 33"/>
          <p:cNvSpPr/>
          <p:nvPr/>
        </p:nvSpPr>
        <p:spPr>
          <a:xfrm>
            <a:off x="3581280" y="4114800"/>
            <a:ext cx="609480" cy="106668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Line 34"/>
          <p:cNvSpPr/>
          <p:nvPr/>
        </p:nvSpPr>
        <p:spPr>
          <a:xfrm flipH="1">
            <a:off x="4876560" y="4572000"/>
            <a:ext cx="457200" cy="609480"/>
          </a:xfrm>
          <a:prstGeom prst="line">
            <a:avLst/>
          </a:prstGeom>
          <a:ln w="38160">
            <a:solidFill>
              <a:srgbClr val="ff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Line 35"/>
          <p:cNvSpPr/>
          <p:nvPr/>
        </p:nvSpPr>
        <p:spPr>
          <a:xfrm flipH="1">
            <a:off x="4876560" y="5257800"/>
            <a:ext cx="533520" cy="75960"/>
          </a:xfrm>
          <a:prstGeom prst="line">
            <a:avLst/>
          </a:prstGeom>
          <a:ln w="38160">
            <a:solidFill>
              <a:srgbClr val="ff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TextShape 36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59" name="TextShape 37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D88DD5D8-F801-4095-83B9-3FAA9FA8A549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1060" name="" descr=""/>
          <p:cNvPicPr/>
          <p:nvPr/>
        </p:nvPicPr>
        <p:blipFill>
          <a:blip r:embed="rId1"/>
          <a:stretch/>
        </p:blipFill>
        <p:spPr>
          <a:xfrm>
            <a:off x="1434960" y="2781360"/>
            <a:ext cx="6222960" cy="388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2" dur="indefinite" restart="never" nodeType="tmRoot">
          <p:childTnLst>
            <p:seq>
              <p:cTn id="29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TextShape 1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62" name="Group 2"/>
          <p:cNvGrpSpPr/>
          <p:nvPr/>
        </p:nvGrpSpPr>
        <p:grpSpPr>
          <a:xfrm>
            <a:off x="1729080" y="228600"/>
            <a:ext cx="5796000" cy="2187720"/>
            <a:chOff x="1729080" y="228600"/>
            <a:chExt cx="5796000" cy="2187720"/>
          </a:xfrm>
        </p:grpSpPr>
        <p:grpSp>
          <p:nvGrpSpPr>
            <p:cNvPr id="1063" name="Group 3"/>
            <p:cNvGrpSpPr/>
            <p:nvPr/>
          </p:nvGrpSpPr>
          <p:grpSpPr>
            <a:xfrm>
              <a:off x="1729080" y="956880"/>
              <a:ext cx="624600" cy="559800"/>
              <a:chOff x="1729080" y="956880"/>
              <a:chExt cx="624600" cy="559800"/>
            </a:xfrm>
          </p:grpSpPr>
          <p:sp>
            <p:nvSpPr>
              <p:cNvPr id="1064" name="CustomShape 4"/>
              <p:cNvSpPr/>
              <p:nvPr/>
            </p:nvSpPr>
            <p:spPr>
              <a:xfrm>
                <a:off x="175248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5" name="CustomShape 5"/>
              <p:cNvSpPr/>
              <p:nvPr/>
            </p:nvSpPr>
            <p:spPr>
              <a:xfrm>
                <a:off x="1729080" y="1086120"/>
                <a:ext cx="62460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start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1066" name="Group 6"/>
            <p:cNvGrpSpPr/>
            <p:nvPr/>
          </p:nvGrpSpPr>
          <p:grpSpPr>
            <a:xfrm>
              <a:off x="3302280" y="956880"/>
              <a:ext cx="685440" cy="559800"/>
              <a:chOff x="3302280" y="956880"/>
              <a:chExt cx="685440" cy="559800"/>
            </a:xfrm>
          </p:grpSpPr>
          <p:sp>
            <p:nvSpPr>
              <p:cNvPr id="1067" name="CustomShape 7"/>
              <p:cNvSpPr/>
              <p:nvPr/>
            </p:nvSpPr>
            <p:spPr>
              <a:xfrm>
                <a:off x="332460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8" name="CustomShape 8"/>
              <p:cNvSpPr/>
              <p:nvPr/>
            </p:nvSpPr>
            <p:spPr>
              <a:xfrm>
                <a:off x="3302280" y="1086120"/>
                <a:ext cx="68544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noun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1069" name="Group 9"/>
            <p:cNvGrpSpPr/>
            <p:nvPr/>
          </p:nvGrpSpPr>
          <p:grpSpPr>
            <a:xfrm>
              <a:off x="5106240" y="956880"/>
              <a:ext cx="623160" cy="559800"/>
              <a:chOff x="5106240" y="956880"/>
              <a:chExt cx="623160" cy="559800"/>
            </a:xfrm>
          </p:grpSpPr>
          <p:sp>
            <p:nvSpPr>
              <p:cNvPr id="1070" name="CustomShape 10"/>
              <p:cNvSpPr/>
              <p:nvPr/>
            </p:nvSpPr>
            <p:spPr>
              <a:xfrm>
                <a:off x="512136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1" name="CustomShape 11"/>
              <p:cNvSpPr/>
              <p:nvPr/>
            </p:nvSpPr>
            <p:spPr>
              <a:xfrm>
                <a:off x="5106240" y="108612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verb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1072" name="Group 12"/>
            <p:cNvGrpSpPr/>
            <p:nvPr/>
          </p:nvGrpSpPr>
          <p:grpSpPr>
            <a:xfrm>
              <a:off x="6901920" y="900720"/>
              <a:ext cx="623160" cy="559800"/>
              <a:chOff x="6901920" y="900720"/>
              <a:chExt cx="623160" cy="559800"/>
            </a:xfrm>
          </p:grpSpPr>
          <p:sp>
            <p:nvSpPr>
              <p:cNvPr id="1073" name="CustomShape 13"/>
              <p:cNvSpPr/>
              <p:nvPr/>
            </p:nvSpPr>
            <p:spPr>
              <a:xfrm>
                <a:off x="6918120" y="90072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4" name="CustomShape 14"/>
              <p:cNvSpPr/>
              <p:nvPr/>
            </p:nvSpPr>
            <p:spPr>
              <a:xfrm>
                <a:off x="6901920" y="95544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end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1075" name="Line 15"/>
            <p:cNvSpPr/>
            <p:nvPr/>
          </p:nvSpPr>
          <p:spPr>
            <a:xfrm>
              <a:off x="2313720" y="1236600"/>
              <a:ext cx="10108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Line 16"/>
            <p:cNvSpPr/>
            <p:nvPr/>
          </p:nvSpPr>
          <p:spPr>
            <a:xfrm>
              <a:off x="3830040" y="1124640"/>
              <a:ext cx="1291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Line 17"/>
            <p:cNvSpPr/>
            <p:nvPr/>
          </p:nvSpPr>
          <p:spPr>
            <a:xfrm flipH="1">
              <a:off x="3886200" y="1348560"/>
              <a:ext cx="123516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Line 18"/>
            <p:cNvSpPr/>
            <p:nvPr/>
          </p:nvSpPr>
          <p:spPr>
            <a:xfrm>
              <a:off x="5682600" y="1236600"/>
              <a:ext cx="12355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CustomShape 19"/>
            <p:cNvSpPr/>
            <p:nvPr/>
          </p:nvSpPr>
          <p:spPr>
            <a:xfrm>
              <a:off x="2201760" y="564840"/>
              <a:ext cx="3031560" cy="447840"/>
            </a:xfrm>
            <a:custGeom>
              <a:avLst/>
              <a:gdLst/>
              <a:ahLst/>
              <a:rect l="l" t="t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20"/>
            <p:cNvSpPr/>
            <p:nvPr/>
          </p:nvSpPr>
          <p:spPr>
            <a:xfrm>
              <a:off x="3717720" y="1404720"/>
              <a:ext cx="3256200" cy="634320"/>
            </a:xfrm>
            <a:custGeom>
              <a:avLst/>
              <a:gdLst/>
              <a:ahLst/>
              <a:rect l="l" t="t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21"/>
            <p:cNvSpPr/>
            <p:nvPr/>
          </p:nvSpPr>
          <p:spPr>
            <a:xfrm>
              <a:off x="5364720" y="415440"/>
              <a:ext cx="626760" cy="653040"/>
            </a:xfrm>
            <a:custGeom>
              <a:avLst/>
              <a:gdLst/>
              <a:ahLst/>
              <a:rect l="l" t="t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22"/>
            <p:cNvSpPr/>
            <p:nvPr/>
          </p:nvSpPr>
          <p:spPr>
            <a:xfrm>
              <a:off x="2969280" y="1404720"/>
              <a:ext cx="701640" cy="727920"/>
            </a:xfrm>
            <a:custGeom>
              <a:avLst/>
              <a:gdLst/>
              <a:ahLst/>
              <a:rect l="l" t="t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23"/>
            <p:cNvSpPr/>
            <p:nvPr/>
          </p:nvSpPr>
          <p:spPr>
            <a:xfrm>
              <a:off x="2679480" y="9673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84" name="CustomShape 24"/>
            <p:cNvSpPr/>
            <p:nvPr/>
          </p:nvSpPr>
          <p:spPr>
            <a:xfrm>
              <a:off x="336492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85" name="CustomShape 25"/>
            <p:cNvSpPr/>
            <p:nvPr/>
          </p:nvSpPr>
          <p:spPr>
            <a:xfrm>
              <a:off x="4151160" y="8445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86" name="CustomShape 26"/>
            <p:cNvSpPr/>
            <p:nvPr/>
          </p:nvSpPr>
          <p:spPr>
            <a:xfrm>
              <a:off x="6116400" y="95688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0.7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87" name="CustomShape 27"/>
            <p:cNvSpPr/>
            <p:nvPr/>
          </p:nvSpPr>
          <p:spPr>
            <a:xfrm>
              <a:off x="566820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88" name="CustomShape 28"/>
            <p:cNvSpPr/>
            <p:nvPr/>
          </p:nvSpPr>
          <p:spPr>
            <a:xfrm>
              <a:off x="4262400" y="13489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89" name="CustomShape 29"/>
            <p:cNvSpPr/>
            <p:nvPr/>
          </p:nvSpPr>
          <p:spPr>
            <a:xfrm>
              <a:off x="2747520" y="19101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90" name="CustomShape 30"/>
            <p:cNvSpPr/>
            <p:nvPr/>
          </p:nvSpPr>
          <p:spPr>
            <a:xfrm>
              <a:off x="5160600" y="202104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1091" name="CustomShape 31"/>
          <p:cNvSpPr/>
          <p:nvPr/>
        </p:nvSpPr>
        <p:spPr>
          <a:xfrm>
            <a:off x="380880" y="2362320"/>
            <a:ext cx="2590560" cy="913320"/>
          </a:xfrm>
          <a:prstGeom prst="rect">
            <a:avLst/>
          </a:prstGeom>
          <a:noFill/>
          <a:ln w="1908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Token 3:  end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take maximum,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set back pointers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2" name="Line 32"/>
          <p:cNvSpPr/>
          <p:nvPr/>
        </p:nvSpPr>
        <p:spPr>
          <a:xfrm>
            <a:off x="3581280" y="3962160"/>
            <a:ext cx="685800" cy="53352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3" name="Line 33"/>
          <p:cNvSpPr/>
          <p:nvPr/>
        </p:nvSpPr>
        <p:spPr>
          <a:xfrm>
            <a:off x="3581280" y="4114800"/>
            <a:ext cx="609480" cy="106668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Line 34"/>
          <p:cNvSpPr/>
          <p:nvPr/>
        </p:nvSpPr>
        <p:spPr>
          <a:xfrm flipH="1">
            <a:off x="4876560" y="4572000"/>
            <a:ext cx="457200" cy="609480"/>
          </a:xfrm>
          <a:prstGeom prst="line">
            <a:avLst/>
          </a:prstGeom>
          <a:ln w="38160">
            <a:solidFill>
              <a:srgbClr val="ff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Line 35"/>
          <p:cNvSpPr/>
          <p:nvPr/>
        </p:nvSpPr>
        <p:spPr>
          <a:xfrm flipH="1">
            <a:off x="4876560" y="5257800"/>
            <a:ext cx="533520" cy="75960"/>
          </a:xfrm>
          <a:prstGeom prst="line">
            <a:avLst/>
          </a:prstGeom>
          <a:ln w="38160">
            <a:solidFill>
              <a:srgbClr val="ff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6" name="Line 36"/>
          <p:cNvSpPr/>
          <p:nvPr/>
        </p:nvSpPr>
        <p:spPr>
          <a:xfrm>
            <a:off x="6553080" y="6248160"/>
            <a:ext cx="1066680" cy="360"/>
          </a:xfrm>
          <a:prstGeom prst="line">
            <a:avLst/>
          </a:prstGeom>
          <a:ln w="38160">
            <a:solidFill>
              <a:srgbClr val="ff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7" name="Line 37"/>
          <p:cNvSpPr/>
          <p:nvPr/>
        </p:nvSpPr>
        <p:spPr>
          <a:xfrm flipH="1" flipV="1">
            <a:off x="6324480" y="4724280"/>
            <a:ext cx="304920" cy="1143000"/>
          </a:xfrm>
          <a:prstGeom prst="line">
            <a:avLst/>
          </a:prstGeom>
          <a:ln w="38160">
            <a:solidFill>
              <a:srgbClr val="ff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TextShape 38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99" name="TextShape 39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EDDA6277-E784-4A88-9C88-042B8C28DD68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1100" name="" descr=""/>
          <p:cNvPicPr/>
          <p:nvPr/>
        </p:nvPicPr>
        <p:blipFill>
          <a:blip r:embed="rId1"/>
          <a:stretch/>
        </p:blipFill>
        <p:spPr>
          <a:xfrm>
            <a:off x="1434960" y="2781360"/>
            <a:ext cx="6222960" cy="388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4" dur="indefinite" restart="never" nodeType="tmRoot">
          <p:childTnLst>
            <p:seq>
              <p:cTn id="29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TextShape 1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02" name="Group 2"/>
          <p:cNvGrpSpPr/>
          <p:nvPr/>
        </p:nvGrpSpPr>
        <p:grpSpPr>
          <a:xfrm>
            <a:off x="1729080" y="228600"/>
            <a:ext cx="5796000" cy="2187720"/>
            <a:chOff x="1729080" y="228600"/>
            <a:chExt cx="5796000" cy="2187720"/>
          </a:xfrm>
        </p:grpSpPr>
        <p:grpSp>
          <p:nvGrpSpPr>
            <p:cNvPr id="1103" name="Group 3"/>
            <p:cNvGrpSpPr/>
            <p:nvPr/>
          </p:nvGrpSpPr>
          <p:grpSpPr>
            <a:xfrm>
              <a:off x="1729080" y="956880"/>
              <a:ext cx="624600" cy="559800"/>
              <a:chOff x="1729080" y="956880"/>
              <a:chExt cx="624600" cy="559800"/>
            </a:xfrm>
          </p:grpSpPr>
          <p:sp>
            <p:nvSpPr>
              <p:cNvPr id="1104" name="CustomShape 4"/>
              <p:cNvSpPr/>
              <p:nvPr/>
            </p:nvSpPr>
            <p:spPr>
              <a:xfrm>
                <a:off x="175248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5" name="CustomShape 5"/>
              <p:cNvSpPr/>
              <p:nvPr/>
            </p:nvSpPr>
            <p:spPr>
              <a:xfrm>
                <a:off x="1729080" y="1086120"/>
                <a:ext cx="62460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start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1106" name="Group 6"/>
            <p:cNvGrpSpPr/>
            <p:nvPr/>
          </p:nvGrpSpPr>
          <p:grpSpPr>
            <a:xfrm>
              <a:off x="3302280" y="956880"/>
              <a:ext cx="685440" cy="559800"/>
              <a:chOff x="3302280" y="956880"/>
              <a:chExt cx="685440" cy="559800"/>
            </a:xfrm>
          </p:grpSpPr>
          <p:sp>
            <p:nvSpPr>
              <p:cNvPr id="1107" name="CustomShape 7"/>
              <p:cNvSpPr/>
              <p:nvPr/>
            </p:nvSpPr>
            <p:spPr>
              <a:xfrm>
                <a:off x="332460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8" name="CustomShape 8"/>
              <p:cNvSpPr/>
              <p:nvPr/>
            </p:nvSpPr>
            <p:spPr>
              <a:xfrm>
                <a:off x="3302280" y="1086120"/>
                <a:ext cx="68544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noun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1109" name="Group 9"/>
            <p:cNvGrpSpPr/>
            <p:nvPr/>
          </p:nvGrpSpPr>
          <p:grpSpPr>
            <a:xfrm>
              <a:off x="5106240" y="956880"/>
              <a:ext cx="623160" cy="559800"/>
              <a:chOff x="5106240" y="956880"/>
              <a:chExt cx="623160" cy="559800"/>
            </a:xfrm>
          </p:grpSpPr>
          <p:sp>
            <p:nvSpPr>
              <p:cNvPr id="1110" name="CustomShape 10"/>
              <p:cNvSpPr/>
              <p:nvPr/>
            </p:nvSpPr>
            <p:spPr>
              <a:xfrm>
                <a:off x="5121360" y="95688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1" name="CustomShape 11"/>
              <p:cNvSpPr/>
              <p:nvPr/>
            </p:nvSpPr>
            <p:spPr>
              <a:xfrm>
                <a:off x="5106240" y="108612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verb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1112" name="Group 12"/>
            <p:cNvGrpSpPr/>
            <p:nvPr/>
          </p:nvGrpSpPr>
          <p:grpSpPr>
            <a:xfrm>
              <a:off x="6901920" y="900720"/>
              <a:ext cx="623160" cy="559800"/>
              <a:chOff x="6901920" y="900720"/>
              <a:chExt cx="623160" cy="559800"/>
            </a:xfrm>
          </p:grpSpPr>
          <p:sp>
            <p:nvSpPr>
              <p:cNvPr id="1113" name="CustomShape 13"/>
              <p:cNvSpPr/>
              <p:nvPr/>
            </p:nvSpPr>
            <p:spPr>
              <a:xfrm>
                <a:off x="6918120" y="900720"/>
                <a:ext cx="561240" cy="55980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4" name="CustomShape 14"/>
              <p:cNvSpPr/>
              <p:nvPr/>
            </p:nvSpPr>
            <p:spPr>
              <a:xfrm>
                <a:off x="6901920" y="955440"/>
                <a:ext cx="623160" cy="3646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b="0" lang="en-IN" sz="1800" spc="-1" strike="noStrike">
                    <a:solidFill>
                      <a:srgbClr val="000000"/>
                    </a:solidFill>
                    <a:latin typeface="Arial"/>
                  </a:rPr>
                  <a:t>end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1115" name="Line 15"/>
            <p:cNvSpPr/>
            <p:nvPr/>
          </p:nvSpPr>
          <p:spPr>
            <a:xfrm>
              <a:off x="2313720" y="1236600"/>
              <a:ext cx="10108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Line 16"/>
            <p:cNvSpPr/>
            <p:nvPr/>
          </p:nvSpPr>
          <p:spPr>
            <a:xfrm>
              <a:off x="3830040" y="1124640"/>
              <a:ext cx="1291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Line 17"/>
            <p:cNvSpPr/>
            <p:nvPr/>
          </p:nvSpPr>
          <p:spPr>
            <a:xfrm flipH="1">
              <a:off x="3886200" y="1348560"/>
              <a:ext cx="123516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Line 18"/>
            <p:cNvSpPr/>
            <p:nvPr/>
          </p:nvSpPr>
          <p:spPr>
            <a:xfrm>
              <a:off x="5682600" y="1236600"/>
              <a:ext cx="12355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19"/>
            <p:cNvSpPr/>
            <p:nvPr/>
          </p:nvSpPr>
          <p:spPr>
            <a:xfrm>
              <a:off x="2201760" y="564840"/>
              <a:ext cx="3031560" cy="447840"/>
            </a:xfrm>
            <a:custGeom>
              <a:avLst/>
              <a:gdLst/>
              <a:ahLst/>
              <a:rect l="l" t="t" r="r" b="b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20"/>
            <p:cNvSpPr/>
            <p:nvPr/>
          </p:nvSpPr>
          <p:spPr>
            <a:xfrm>
              <a:off x="3717720" y="1404720"/>
              <a:ext cx="3256200" cy="634320"/>
            </a:xfrm>
            <a:custGeom>
              <a:avLst/>
              <a:gdLst/>
              <a:ahLst/>
              <a:rect l="l" t="t" r="r" b="b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21"/>
            <p:cNvSpPr/>
            <p:nvPr/>
          </p:nvSpPr>
          <p:spPr>
            <a:xfrm>
              <a:off x="5364720" y="415440"/>
              <a:ext cx="626760" cy="653040"/>
            </a:xfrm>
            <a:custGeom>
              <a:avLst/>
              <a:gdLst/>
              <a:ahLst/>
              <a:rect l="l" t="t" r="r" b="b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22"/>
            <p:cNvSpPr/>
            <p:nvPr/>
          </p:nvSpPr>
          <p:spPr>
            <a:xfrm>
              <a:off x="2969280" y="1404720"/>
              <a:ext cx="701640" cy="727920"/>
            </a:xfrm>
            <a:custGeom>
              <a:avLst/>
              <a:gdLst/>
              <a:ahLst/>
              <a:rect l="l" t="t" r="r" b="b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CustomShape 23"/>
            <p:cNvSpPr/>
            <p:nvPr/>
          </p:nvSpPr>
          <p:spPr>
            <a:xfrm>
              <a:off x="2679480" y="9673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124" name="CustomShape 24"/>
            <p:cNvSpPr/>
            <p:nvPr/>
          </p:nvSpPr>
          <p:spPr>
            <a:xfrm>
              <a:off x="336492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125" name="CustomShape 25"/>
            <p:cNvSpPr/>
            <p:nvPr/>
          </p:nvSpPr>
          <p:spPr>
            <a:xfrm>
              <a:off x="4151160" y="8445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0.8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126" name="CustomShape 26"/>
            <p:cNvSpPr/>
            <p:nvPr/>
          </p:nvSpPr>
          <p:spPr>
            <a:xfrm>
              <a:off x="6116400" y="95688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0.7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127" name="CustomShape 27"/>
            <p:cNvSpPr/>
            <p:nvPr/>
          </p:nvSpPr>
          <p:spPr>
            <a:xfrm>
              <a:off x="5668200" y="22860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128" name="CustomShape 28"/>
            <p:cNvSpPr/>
            <p:nvPr/>
          </p:nvSpPr>
          <p:spPr>
            <a:xfrm>
              <a:off x="4262400" y="134892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0.2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129" name="CustomShape 29"/>
            <p:cNvSpPr/>
            <p:nvPr/>
          </p:nvSpPr>
          <p:spPr>
            <a:xfrm>
              <a:off x="2747520" y="191016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130" name="CustomShape 30"/>
            <p:cNvSpPr/>
            <p:nvPr/>
          </p:nvSpPr>
          <p:spPr>
            <a:xfrm>
              <a:off x="5160600" y="2021040"/>
              <a:ext cx="533160" cy="3952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IN" sz="2000" spc="-1" strike="noStrike">
                  <a:solidFill>
                    <a:srgbClr val="000000"/>
                  </a:solidFill>
                  <a:latin typeface="Arial"/>
                </a:rPr>
                <a:t>0.1</a:t>
              </a:r>
              <a:endParaRPr b="0" lang="en-IN" sz="2000" spc="-1" strike="noStrike">
                <a:latin typeface="Arial"/>
              </a:endParaRPr>
            </a:p>
          </p:txBody>
        </p:sp>
      </p:grpSp>
      <p:sp>
        <p:nvSpPr>
          <p:cNvPr id="1131" name="CustomShape 31"/>
          <p:cNvSpPr/>
          <p:nvPr/>
        </p:nvSpPr>
        <p:spPr>
          <a:xfrm>
            <a:off x="380880" y="2362320"/>
            <a:ext cx="2590560" cy="913320"/>
          </a:xfrm>
          <a:prstGeom prst="rect">
            <a:avLst/>
          </a:prstGeom>
          <a:noFill/>
          <a:ln w="19080">
            <a:solidFill>
              <a:srgbClr val="ff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Decode: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fish = noun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sleep = verb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2" name="Line 32"/>
          <p:cNvSpPr/>
          <p:nvPr/>
        </p:nvSpPr>
        <p:spPr>
          <a:xfrm>
            <a:off x="3581280" y="3962160"/>
            <a:ext cx="685800" cy="53352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Line 33"/>
          <p:cNvSpPr/>
          <p:nvPr/>
        </p:nvSpPr>
        <p:spPr>
          <a:xfrm>
            <a:off x="3581280" y="4114800"/>
            <a:ext cx="609480" cy="1066680"/>
          </a:xfrm>
          <a:prstGeom prst="line">
            <a:avLst/>
          </a:prstGeom>
          <a:ln w="38160">
            <a:solidFill>
              <a:srgbClr val="ff0066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Line 34"/>
          <p:cNvSpPr/>
          <p:nvPr/>
        </p:nvSpPr>
        <p:spPr>
          <a:xfrm flipH="1">
            <a:off x="4876560" y="4572000"/>
            <a:ext cx="457200" cy="609480"/>
          </a:xfrm>
          <a:prstGeom prst="line">
            <a:avLst/>
          </a:prstGeom>
          <a:ln w="38160">
            <a:solidFill>
              <a:srgbClr val="ff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Line 35"/>
          <p:cNvSpPr/>
          <p:nvPr/>
        </p:nvSpPr>
        <p:spPr>
          <a:xfrm flipH="1">
            <a:off x="4876560" y="5257800"/>
            <a:ext cx="533520" cy="75960"/>
          </a:xfrm>
          <a:prstGeom prst="line">
            <a:avLst/>
          </a:prstGeom>
          <a:ln w="38160">
            <a:solidFill>
              <a:srgbClr val="ff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Line 36"/>
          <p:cNvSpPr/>
          <p:nvPr/>
        </p:nvSpPr>
        <p:spPr>
          <a:xfrm flipH="1" flipV="1">
            <a:off x="6324480" y="4724280"/>
            <a:ext cx="304920" cy="1143000"/>
          </a:xfrm>
          <a:prstGeom prst="line">
            <a:avLst/>
          </a:prstGeom>
          <a:ln w="38160">
            <a:solidFill>
              <a:srgbClr val="ff006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37"/>
          <p:cNvSpPr/>
          <p:nvPr/>
        </p:nvSpPr>
        <p:spPr>
          <a:xfrm>
            <a:off x="4267080" y="5029200"/>
            <a:ext cx="609120" cy="533160"/>
          </a:xfrm>
          <a:prstGeom prst="ellipse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CustomShape 38"/>
          <p:cNvSpPr/>
          <p:nvPr/>
        </p:nvSpPr>
        <p:spPr>
          <a:xfrm>
            <a:off x="5334120" y="4267080"/>
            <a:ext cx="1066320" cy="533160"/>
          </a:xfrm>
          <a:prstGeom prst="ellipse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TextShape 39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40" name="TextShape 40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BF37045-A547-46DA-92CE-1A109DF870C4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1141" name="" descr=""/>
          <p:cNvPicPr/>
          <p:nvPr/>
        </p:nvPicPr>
        <p:blipFill>
          <a:blip r:embed="rId1"/>
          <a:stretch/>
        </p:blipFill>
        <p:spPr>
          <a:xfrm>
            <a:off x="1434960" y="2781360"/>
            <a:ext cx="6222960" cy="388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6" dur="indefinite" restart="never" nodeType="tmRoot">
          <p:childTnLst>
            <p:seq>
              <p:cTn id="29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Complexity?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How does time for Viterbi search depend on number of states and number of words?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4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45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031BEC3-52F2-4A96-87E0-3A7EA2991094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8" dur="indefinite" restart="never" nodeType="tmRoot">
          <p:childTnLst>
            <p:seq>
              <p:cTn id="2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Complexity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7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time = O ( s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n)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 s states and n words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(Relatively fast:  for 40 states and 20 words,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32,000 steps)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8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Ralph Grishman at NYU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49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5FD4C51-93BE-4B6B-A1D4-2538544A931B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0" dur="indefinite" restart="never" nodeType="tmRoot">
          <p:childTnLst>
            <p:seq>
              <p:cTn id="30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Verdana"/>
                <a:ea typeface="ＭＳ Ｐゴシック"/>
              </a:rPr>
              <a:t>Problem 1: Forward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1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Given an observation sequence return the probability of the sequence given the model...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Well in a normal Markov model, the states and the sequences are identical... So the probability of a sequence is the probability of the path sequence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But not in an HMM... Remember that any number of sequences might be responsible for any given observation sequence.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2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153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B7A463D-A902-4695-9DA2-7817CE4AC0DB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2" dur="indefinite" restart="never" nodeType="tmRoot">
          <p:childTnLst>
            <p:seq>
              <p:cTn id="30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Verdana"/>
                <a:ea typeface="ＭＳ Ｐゴシック"/>
              </a:rPr>
              <a:t>Forward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5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Efficiently computes the probability of an observed sequence given a model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P(sequence|model)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Nearly identical to Viterbi; </a:t>
            </a:r>
            <a:r>
              <a:rPr b="1" lang="en-US" sz="24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replace the MAX with a SUM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6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157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61B42E7-292A-4AF2-8286-85ED485B1673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4" dur="indefinite" restart="never" nodeType="tmRoot">
          <p:childTnLst>
            <p:seq>
              <p:cTn id="30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Verdana"/>
                <a:ea typeface="ＭＳ Ｐゴシック"/>
              </a:rPr>
              <a:t>Ice Cream Example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9" name="Picture 1029" descr=""/>
          <p:cNvPicPr/>
          <p:nvPr/>
        </p:nvPicPr>
        <p:blipFill>
          <a:blip r:embed="rId1"/>
          <a:stretch/>
        </p:blipFill>
        <p:spPr>
          <a:xfrm>
            <a:off x="380880" y="1311120"/>
            <a:ext cx="8229240" cy="5071680"/>
          </a:xfrm>
          <a:prstGeom prst="rect">
            <a:avLst/>
          </a:prstGeom>
          <a:ln>
            <a:noFill/>
          </a:ln>
        </p:spPr>
      </p:pic>
      <p:sp>
        <p:nvSpPr>
          <p:cNvPr id="1160" name="TextShape 2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161" name="TextShape 3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B2D3857-4F51-4405-AEB5-E6ACD54828F7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6" dur="indefinite" restart="never" nodeType="tmRoot">
          <p:childTnLst>
            <p:seq>
              <p:cTn id="30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Verdana"/>
                <a:ea typeface="ＭＳ Ｐゴシック"/>
              </a:rPr>
              <a:t>Ice Cream Example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3" name="Picture 1028" descr=""/>
          <p:cNvPicPr/>
          <p:nvPr/>
        </p:nvPicPr>
        <p:blipFill>
          <a:blip r:embed="rId1"/>
          <a:stretch/>
        </p:blipFill>
        <p:spPr>
          <a:xfrm>
            <a:off x="380880" y="1360440"/>
            <a:ext cx="8229240" cy="4973400"/>
          </a:xfrm>
          <a:prstGeom prst="rect">
            <a:avLst/>
          </a:prstGeom>
          <a:ln>
            <a:noFill/>
          </a:ln>
        </p:spPr>
      </p:pic>
      <p:sp>
        <p:nvSpPr>
          <p:cNvPr id="1164" name="TextShape 2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165" name="TextShape 3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49D3432-DC2F-4FB6-8F27-4689D5F768E0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8" dur="indefinite" restart="never" nodeType="tmRoot">
          <p:childTnLst>
            <p:seq>
              <p:cTn id="30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-20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Arial"/>
              </a:rPr>
              <a:t>Open Class Words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076760"/>
            <a:ext cx="8229240" cy="5257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Nouns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Proper nouns (Boulder, Granby, Eli Manning)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English capitalizes these.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Common nouns (the rest).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Count nouns and mass nouns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Count: have plurals, get counted: goat/goats, one goat, two goats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Mass: don’t get counted (snow, salt, communism) (*two snows)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Adverbs: tend to modify things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a50021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a50021"/>
                </a:solidFill>
                <a:latin typeface="Arial"/>
              </a:rPr>
              <a:t>Unfortunately,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John</a:t>
            </a:r>
            <a:r>
              <a:rPr b="0" lang="en-US" sz="2000" spc="-1" strike="noStrike">
                <a:solidFill>
                  <a:srgbClr val="a50021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walked home</a:t>
            </a:r>
            <a:r>
              <a:rPr b="0" lang="en-US" sz="2000" spc="-1" strike="noStrike">
                <a:solidFill>
                  <a:srgbClr val="a50021"/>
                </a:solidFill>
                <a:latin typeface="Arial"/>
              </a:rPr>
              <a:t> extremely slowly yesterday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Directional/locative adverbs (here,home, downhill)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Degree adverbs (extremely, very, somewhat)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Manner adverbs (slowly, slinkily, delicately)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Verbs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English, have morphological affixes (eat/eats/eaten)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B88F929-1E7F-4BE5-8EFB-404DFB47C352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66ff"/>
                </a:solidFill>
                <a:latin typeface="Verdana"/>
                <a:ea typeface="ＭＳ Ｐゴシック"/>
              </a:rPr>
              <a:t>Forward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7" name="Picture 1030" descr=""/>
          <p:cNvPicPr/>
          <p:nvPr/>
        </p:nvPicPr>
        <p:blipFill>
          <a:blip r:embed="rId1"/>
          <a:stretch/>
        </p:blipFill>
        <p:spPr>
          <a:xfrm>
            <a:off x="304920" y="1523880"/>
            <a:ext cx="8610120" cy="3912840"/>
          </a:xfrm>
          <a:prstGeom prst="rect">
            <a:avLst/>
          </a:prstGeom>
          <a:ln>
            <a:noFill/>
          </a:ln>
        </p:spPr>
      </p:pic>
      <p:sp>
        <p:nvSpPr>
          <p:cNvPr id="1168" name="TextShape 2"/>
          <p:cNvSpPr txBox="1"/>
          <p:nvPr/>
        </p:nvSpPr>
        <p:spPr>
          <a:xfrm>
            <a:off x="0" y="6324480"/>
            <a:ext cx="9143640" cy="53316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Speech and Language Processing - Jurafsky and Martin</a:t>
            </a:r>
            <a:endParaRPr b="0" lang="en-IN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Times New Roman"/>
            </a:endParaRPr>
          </a:p>
        </p:txBody>
      </p:sp>
      <p:sp>
        <p:nvSpPr>
          <p:cNvPr id="1169" name="TextShape 3"/>
          <p:cNvSpPr txBox="1"/>
          <p:nvPr/>
        </p:nvSpPr>
        <p:spPr>
          <a:xfrm>
            <a:off x="6781680" y="638172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41818898-28ED-4E20-8AC8-3CC56AFDD4EA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0" dur="indefinite" restart="never" nodeType="tmRoot">
          <p:childTnLst>
            <p:seq>
              <p:cTn id="31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3961</TotalTime>
  <Application>LibreOffice/6.1.5.2$Linux_X86_64 LibreOffice_project/90f8dcf33c87b3705e78202e3df5142b201bd805</Application>
  <Words>3862</Words>
  <Paragraphs>931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2013-12-04T03:05:47Z</dcterms:created>
  <dc:creator>Yang</dc:creator>
  <dc:description/>
  <dc:language>en-IN</dc:language>
  <cp:lastModifiedBy/>
  <dcterms:modified xsi:type="dcterms:W3CDTF">2023-10-04T00:21:10Z</dcterms:modified>
  <cp:revision>173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90</vt:i4>
  </property>
</Properties>
</file>