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84546458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84546458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64dfeafd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64dfeafd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64dfeafd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864dfeafd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64dfeafd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864dfeafd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864dfeafd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864dfeafd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864dfeafd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864dfeafd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864dfeafd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864dfeafd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aab178c9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aab178c9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aab178c9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aab178c9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Global communication-helps to bridge language barriers between people with different linguistic background.</a:t>
            </a:r>
            <a:endParaRPr/>
          </a:p>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vital for international business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Access to Information-education field</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Travel and Tourism</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Speed and Efficiency-human can’t do-human expert not available and costly</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64dfeafd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64dfeafd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64dfeafd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64dfeafd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64dfeafd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64dfeafd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64dfeafd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64dfeafd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Rule based does not need large bilingual corpora for training</a:t>
            </a:r>
            <a:endParaRPr/>
          </a:p>
          <a:p>
            <a:pPr indent="0" lvl="0" marL="0" rtl="0" algn="l">
              <a:spcBef>
                <a:spcPts val="0"/>
              </a:spcBef>
              <a:spcAft>
                <a:spcPts val="0"/>
              </a:spcAft>
              <a:buNone/>
            </a:pPr>
            <a:r>
              <a:rPr lang="en-GB"/>
              <a:t>Smt need large bilingual corpora-training with data and </a:t>
            </a:r>
            <a:r>
              <a:rPr lang="en-GB"/>
              <a:t>linguistic</a:t>
            </a:r>
            <a:r>
              <a:rPr lang="en-GB"/>
              <a:t> tools and using for translation</a:t>
            </a:r>
            <a:endParaRPr/>
          </a:p>
          <a:p>
            <a:pPr indent="0" lvl="0" marL="0" rtl="0" algn="l">
              <a:spcBef>
                <a:spcPts val="0"/>
              </a:spcBef>
              <a:spcAft>
                <a:spcPts val="0"/>
              </a:spcAft>
              <a:buNone/>
            </a:pPr>
            <a:r>
              <a:rPr lang="en-GB"/>
              <a:t>Data driven- requiring only a corpus of </a:t>
            </a:r>
            <a:r>
              <a:rPr lang="en-GB"/>
              <a:t>examples</a:t>
            </a:r>
            <a:r>
              <a:rPr lang="en-GB"/>
              <a:t> in both languages</a:t>
            </a:r>
            <a:endParaRPr/>
          </a:p>
          <a:p>
            <a:pPr indent="0" lvl="0" marL="0" rtl="0" algn="l">
              <a:spcBef>
                <a:spcPts val="0"/>
              </a:spcBef>
              <a:spcAft>
                <a:spcPts val="0"/>
              </a:spcAft>
              <a:buNone/>
            </a:pPr>
            <a:r>
              <a:rPr lang="en-GB"/>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64dfeafd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64dfeafd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64dfeafd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864dfeafd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Multilayer perception neural network model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gallery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4209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MACHINE TRANSLATION</a:t>
            </a:r>
            <a:endParaRPr b="1"/>
          </a:p>
        </p:txBody>
      </p:sp>
      <p:sp>
        <p:nvSpPr>
          <p:cNvPr id="135" name="Google Shape;135;p13"/>
          <p:cNvSpPr txBox="1"/>
          <p:nvPr>
            <p:ph idx="1" type="subTitle"/>
          </p:nvPr>
        </p:nvSpPr>
        <p:spPr>
          <a:xfrm>
            <a:off x="5083950" y="3956425"/>
            <a:ext cx="3470700" cy="697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5700"/>
              <a:t>G</a:t>
            </a:r>
            <a:r>
              <a:rPr b="1" lang="en-GB" sz="5615"/>
              <a:t>REESHMA K  </a:t>
            </a:r>
            <a:endParaRPr b="1" sz="5615"/>
          </a:p>
          <a:p>
            <a:pPr indent="0" lvl="0" marL="0" rtl="0" algn="l">
              <a:spcBef>
                <a:spcPts val="0"/>
              </a:spcBef>
              <a:spcAft>
                <a:spcPts val="0"/>
              </a:spcAft>
              <a:buNone/>
            </a:pPr>
            <a:r>
              <a:t/>
            </a:r>
            <a:endParaRPr b="1" sz="5615"/>
          </a:p>
          <a:p>
            <a:pPr indent="0" lvl="0" marL="0" rtl="0" algn="l">
              <a:spcBef>
                <a:spcPts val="0"/>
              </a:spcBef>
              <a:spcAft>
                <a:spcPts val="0"/>
              </a:spcAft>
              <a:buNone/>
            </a:pPr>
            <a:r>
              <a:rPr b="1" lang="en-GB" sz="5615"/>
              <a:t>AI &amp; DS</a:t>
            </a:r>
            <a:endParaRPr b="1" sz="5615"/>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2"/>
          <p:cNvPicPr preferRelativeResize="0"/>
          <p:nvPr/>
        </p:nvPicPr>
        <p:blipFill>
          <a:blip r:embed="rId3">
            <a:alphaModFix/>
          </a:blip>
          <a:stretch>
            <a:fillRect/>
          </a:stretch>
        </p:blipFill>
        <p:spPr>
          <a:xfrm>
            <a:off x="180563" y="1464550"/>
            <a:ext cx="8782875" cy="160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FFFF00"/>
                </a:solidFill>
                <a:highlight>
                  <a:schemeClr val="dk1"/>
                </a:highlight>
              </a:rPr>
              <a:t>Popular</a:t>
            </a:r>
            <a:r>
              <a:rPr b="1" lang="en-GB">
                <a:solidFill>
                  <a:srgbClr val="FFFF00"/>
                </a:solidFill>
                <a:highlight>
                  <a:schemeClr val="dk1"/>
                </a:highlight>
              </a:rPr>
              <a:t> Machine Translation system</a:t>
            </a:r>
            <a:endParaRPr b="1">
              <a:solidFill>
                <a:srgbClr val="FFFF00"/>
              </a:solidFill>
              <a:highlight>
                <a:schemeClr val="dk1"/>
              </a:highlight>
            </a:endParaRPr>
          </a:p>
        </p:txBody>
      </p:sp>
      <p:sp>
        <p:nvSpPr>
          <p:cNvPr id="194" name="Google Shape;194;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1500">
                <a:highlight>
                  <a:schemeClr val="dk1"/>
                </a:highlight>
                <a:latin typeface="Roboto"/>
                <a:ea typeface="Roboto"/>
                <a:cs typeface="Roboto"/>
                <a:sym typeface="Roboto"/>
              </a:rPr>
              <a:t>Google Translate: </a:t>
            </a:r>
            <a:endParaRPr b="1" sz="1500">
              <a:highlight>
                <a:schemeClr val="dk1"/>
              </a:highlight>
              <a:latin typeface="Roboto"/>
              <a:ea typeface="Roboto"/>
              <a:cs typeface="Roboto"/>
              <a:sym typeface="Roboto"/>
            </a:endParaRPr>
          </a:p>
          <a:p>
            <a:pPr indent="0" lvl="0" marL="0" rtl="0" algn="l">
              <a:lnSpc>
                <a:spcPct val="105000"/>
              </a:lnSpc>
              <a:spcBef>
                <a:spcPts val="1200"/>
              </a:spcBef>
              <a:spcAft>
                <a:spcPts val="0"/>
              </a:spcAft>
              <a:buNone/>
            </a:pPr>
            <a:r>
              <a:rPr b="1" lang="en-GB" sz="1500">
                <a:highlight>
                  <a:schemeClr val="dk1"/>
                </a:highlight>
                <a:latin typeface="Roboto"/>
                <a:ea typeface="Roboto"/>
                <a:cs typeface="Roboto"/>
                <a:sym typeface="Roboto"/>
              </a:rPr>
              <a:t>DeepL: </a:t>
            </a:r>
            <a:endParaRPr b="1" sz="1500">
              <a:highlight>
                <a:schemeClr val="dk1"/>
              </a:highlight>
              <a:latin typeface="Roboto"/>
              <a:ea typeface="Roboto"/>
              <a:cs typeface="Roboto"/>
              <a:sym typeface="Roboto"/>
            </a:endParaRPr>
          </a:p>
          <a:p>
            <a:pPr indent="0" lvl="0" marL="0" rtl="0" algn="l">
              <a:lnSpc>
                <a:spcPct val="105000"/>
              </a:lnSpc>
              <a:spcBef>
                <a:spcPts val="1200"/>
              </a:spcBef>
              <a:spcAft>
                <a:spcPts val="0"/>
              </a:spcAft>
              <a:buNone/>
            </a:pPr>
            <a:r>
              <a:rPr b="1" lang="en-GB" sz="1500">
                <a:highlight>
                  <a:schemeClr val="dk1"/>
                </a:highlight>
                <a:latin typeface="Roboto"/>
                <a:ea typeface="Roboto"/>
                <a:cs typeface="Roboto"/>
                <a:sym typeface="Roboto"/>
              </a:rPr>
              <a:t>Microsoft Translator:</a:t>
            </a:r>
            <a:endParaRPr b="1" sz="1500">
              <a:highlight>
                <a:schemeClr val="dk1"/>
              </a:highlight>
              <a:latin typeface="Roboto"/>
              <a:ea typeface="Roboto"/>
              <a:cs typeface="Roboto"/>
              <a:sym typeface="Roboto"/>
            </a:endParaRPr>
          </a:p>
          <a:p>
            <a:pPr indent="0" lvl="0" marL="0" rtl="0" algn="l">
              <a:lnSpc>
                <a:spcPct val="105000"/>
              </a:lnSpc>
              <a:spcBef>
                <a:spcPts val="1200"/>
              </a:spcBef>
              <a:spcAft>
                <a:spcPts val="0"/>
              </a:spcAft>
              <a:buNone/>
            </a:pPr>
            <a:r>
              <a:rPr b="1" lang="en-GB" sz="1500">
                <a:highlight>
                  <a:schemeClr val="dk1"/>
                </a:highlight>
                <a:latin typeface="Roboto"/>
                <a:ea typeface="Roboto"/>
                <a:cs typeface="Roboto"/>
                <a:sym typeface="Roboto"/>
              </a:rPr>
              <a:t>Amazon Translate: </a:t>
            </a:r>
            <a:endParaRPr b="1" sz="1500">
              <a:highlight>
                <a:schemeClr val="dk1"/>
              </a:highlight>
              <a:latin typeface="Roboto"/>
              <a:ea typeface="Roboto"/>
              <a:cs typeface="Roboto"/>
              <a:sym typeface="Roboto"/>
            </a:endParaRPr>
          </a:p>
          <a:p>
            <a:pPr indent="0" lvl="0" marL="0" rtl="0" algn="l">
              <a:lnSpc>
                <a:spcPct val="105000"/>
              </a:lnSpc>
              <a:spcBef>
                <a:spcPts val="1200"/>
              </a:spcBef>
              <a:spcAft>
                <a:spcPts val="1200"/>
              </a:spcAft>
              <a:buNone/>
            </a:pPr>
            <a:r>
              <a:t/>
            </a:r>
            <a:endParaRPr b="1" sz="1500">
              <a:highlight>
                <a:schemeClr val="dk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87000" y="372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00">
                <a:solidFill>
                  <a:srgbClr val="FFFF00"/>
                </a:solidFill>
                <a:highlight>
                  <a:schemeClr val="dk1"/>
                </a:highlight>
              </a:rPr>
              <a:t>Challenges in Machine Translation</a:t>
            </a:r>
            <a:endParaRPr b="1" sz="3400">
              <a:solidFill>
                <a:srgbClr val="FFFF00"/>
              </a:solidFill>
              <a:highlight>
                <a:schemeClr val="dk1"/>
              </a:highlight>
            </a:endParaRPr>
          </a:p>
        </p:txBody>
      </p:sp>
      <p:sp>
        <p:nvSpPr>
          <p:cNvPr id="200" name="Google Shape;200;p24"/>
          <p:cNvSpPr txBox="1"/>
          <p:nvPr>
            <p:ph idx="1" type="body"/>
          </p:nvPr>
        </p:nvSpPr>
        <p:spPr>
          <a:xfrm>
            <a:off x="1287000" y="1546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highlight>
                  <a:schemeClr val="dk1"/>
                </a:highlight>
                <a:latin typeface="Montserrat"/>
                <a:ea typeface="Montserrat"/>
                <a:cs typeface="Montserrat"/>
                <a:sym typeface="Montserrat"/>
              </a:rPr>
              <a:t>Context Understanding</a:t>
            </a:r>
            <a:endParaRPr b="1" sz="1400">
              <a:highlight>
                <a:schemeClr val="dk1"/>
              </a:highlight>
              <a:latin typeface="Montserrat"/>
              <a:ea typeface="Montserrat"/>
              <a:cs typeface="Montserrat"/>
              <a:sym typeface="Montserrat"/>
            </a:endParaRPr>
          </a:p>
          <a:p>
            <a:pPr indent="0" lvl="0" marL="0" rtl="0" algn="l">
              <a:spcBef>
                <a:spcPts val="1200"/>
              </a:spcBef>
              <a:spcAft>
                <a:spcPts val="0"/>
              </a:spcAft>
              <a:buNone/>
            </a:pPr>
            <a:r>
              <a:rPr b="1" lang="en-GB" sz="1400">
                <a:highlight>
                  <a:schemeClr val="dk1"/>
                </a:highlight>
                <a:latin typeface="Montserrat"/>
                <a:ea typeface="Montserrat"/>
                <a:cs typeface="Montserrat"/>
                <a:sym typeface="Montserrat"/>
              </a:rPr>
              <a:t>Idioms and Cultural References</a:t>
            </a:r>
            <a:endParaRPr b="1" sz="1400">
              <a:highlight>
                <a:schemeClr val="dk1"/>
              </a:highlight>
              <a:latin typeface="Montserrat"/>
              <a:ea typeface="Montserrat"/>
              <a:cs typeface="Montserrat"/>
              <a:sym typeface="Montserrat"/>
            </a:endParaRPr>
          </a:p>
          <a:p>
            <a:pPr indent="0" lvl="0" marL="0" rtl="0" algn="l">
              <a:spcBef>
                <a:spcPts val="1200"/>
              </a:spcBef>
              <a:spcAft>
                <a:spcPts val="0"/>
              </a:spcAft>
              <a:buNone/>
            </a:pPr>
            <a:r>
              <a:rPr b="1" lang="en-GB" sz="1400">
                <a:highlight>
                  <a:schemeClr val="dk1"/>
                </a:highlight>
                <a:latin typeface="Montserrat"/>
                <a:ea typeface="Montserrat"/>
                <a:cs typeface="Montserrat"/>
                <a:sym typeface="Montserrat"/>
              </a:rPr>
              <a:t>Low-Resource Languages</a:t>
            </a:r>
            <a:endParaRPr b="1" sz="1400">
              <a:highlight>
                <a:schemeClr val="dk1"/>
              </a:highlight>
              <a:latin typeface="Montserrat"/>
              <a:ea typeface="Montserrat"/>
              <a:cs typeface="Montserrat"/>
              <a:sym typeface="Montserrat"/>
            </a:endParaRPr>
          </a:p>
          <a:p>
            <a:pPr indent="0" lvl="0" marL="0" rtl="0" algn="l">
              <a:spcBef>
                <a:spcPts val="1200"/>
              </a:spcBef>
              <a:spcAft>
                <a:spcPts val="0"/>
              </a:spcAft>
              <a:buNone/>
            </a:pPr>
            <a:r>
              <a:rPr b="1" lang="en-GB" sz="1400">
                <a:highlight>
                  <a:schemeClr val="dk1"/>
                </a:highlight>
                <a:latin typeface="Montserrat"/>
                <a:ea typeface="Montserrat"/>
                <a:cs typeface="Montserrat"/>
                <a:sym typeface="Montserrat"/>
              </a:rPr>
              <a:t>Domain Specificity</a:t>
            </a:r>
            <a:endParaRPr b="1" sz="1400">
              <a:highlight>
                <a:schemeClr val="dk1"/>
              </a:highlight>
              <a:latin typeface="Montserrat"/>
              <a:ea typeface="Montserrat"/>
              <a:cs typeface="Montserrat"/>
              <a:sym typeface="Montserrat"/>
            </a:endParaRPr>
          </a:p>
          <a:p>
            <a:pPr indent="0" lvl="0" marL="0" rtl="0" algn="l">
              <a:spcBef>
                <a:spcPts val="1200"/>
              </a:spcBef>
              <a:spcAft>
                <a:spcPts val="0"/>
              </a:spcAft>
              <a:buNone/>
            </a:pPr>
            <a:r>
              <a:rPr b="1" lang="en-GB" sz="1400">
                <a:highlight>
                  <a:schemeClr val="dk1"/>
                </a:highlight>
                <a:latin typeface="Montserrat"/>
                <a:ea typeface="Montserrat"/>
                <a:cs typeface="Montserrat"/>
                <a:sym typeface="Montserrat"/>
              </a:rPr>
              <a:t>Ambiguity in language</a:t>
            </a:r>
            <a:endParaRPr b="1" sz="1400">
              <a:highlight>
                <a:schemeClr val="dk1"/>
              </a:highlight>
              <a:latin typeface="Montserrat"/>
              <a:ea typeface="Montserrat"/>
              <a:cs typeface="Montserrat"/>
              <a:sym typeface="Montserrat"/>
            </a:endParaRPr>
          </a:p>
          <a:p>
            <a:pPr indent="0" lvl="0" marL="0" rtl="0" algn="l">
              <a:spcBef>
                <a:spcPts val="1200"/>
              </a:spcBef>
              <a:spcAft>
                <a:spcPts val="0"/>
              </a:spcAft>
              <a:buNone/>
            </a:pPr>
            <a:r>
              <a:rPr b="1" lang="en-GB" sz="1400">
                <a:highlight>
                  <a:schemeClr val="dk1"/>
                </a:highlight>
                <a:latin typeface="Montserrat"/>
                <a:ea typeface="Montserrat"/>
                <a:cs typeface="Montserrat"/>
                <a:sym typeface="Montserrat"/>
              </a:rPr>
              <a:t>Mistranslation Risks</a:t>
            </a:r>
            <a:endParaRPr b="1" sz="1400">
              <a:highlight>
                <a:schemeClr val="dk1"/>
              </a:highlight>
              <a:latin typeface="Montserrat"/>
              <a:ea typeface="Montserrat"/>
              <a:cs typeface="Montserrat"/>
              <a:sym typeface="Montserrat"/>
            </a:endParaRPr>
          </a:p>
          <a:p>
            <a:pPr indent="0" lvl="0" marL="0" rtl="0" algn="l">
              <a:spcBef>
                <a:spcPts val="1200"/>
              </a:spcBef>
              <a:spcAft>
                <a:spcPts val="0"/>
              </a:spcAft>
              <a:buNone/>
            </a:pPr>
            <a:r>
              <a:rPr b="1" lang="en-GB" sz="1400">
                <a:highlight>
                  <a:schemeClr val="dk1"/>
                </a:highlight>
                <a:latin typeface="Montserrat"/>
                <a:ea typeface="Montserrat"/>
                <a:cs typeface="Montserrat"/>
                <a:sym typeface="Montserrat"/>
              </a:rPr>
              <a:t>Out-of-Vocabulary Words</a:t>
            </a:r>
            <a:endParaRPr b="1" sz="1400">
              <a:highlight>
                <a:schemeClr val="dk1"/>
              </a:highlight>
              <a:latin typeface="Montserrat"/>
              <a:ea typeface="Montserrat"/>
              <a:cs typeface="Montserrat"/>
              <a:sym typeface="Montserrat"/>
            </a:endParaRPr>
          </a:p>
          <a:p>
            <a:pPr indent="0" lvl="0" marL="0" rtl="0" algn="l">
              <a:spcBef>
                <a:spcPts val="1200"/>
              </a:spcBef>
              <a:spcAft>
                <a:spcPts val="1200"/>
              </a:spcAft>
              <a:buNone/>
            </a:pPr>
            <a:r>
              <a:t/>
            </a:r>
            <a:endParaRPr b="1" sz="1400">
              <a:highlight>
                <a:schemeClr val="dk1"/>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FFFF00"/>
                </a:solidFill>
                <a:highlight>
                  <a:schemeClr val="dk1"/>
                </a:highlight>
              </a:rPr>
              <a:t>Applications of Machine Translation</a:t>
            </a:r>
            <a:endParaRPr b="1" sz="3600">
              <a:solidFill>
                <a:srgbClr val="FFFF00"/>
              </a:solidFill>
              <a:highlight>
                <a:schemeClr val="dk1"/>
              </a:highlight>
            </a:endParaRPr>
          </a:p>
        </p:txBody>
      </p:sp>
      <p:sp>
        <p:nvSpPr>
          <p:cNvPr id="206" name="Google Shape;206;p25"/>
          <p:cNvSpPr txBox="1"/>
          <p:nvPr>
            <p:ph idx="1" type="body"/>
          </p:nvPr>
        </p:nvSpPr>
        <p:spPr>
          <a:xfrm>
            <a:off x="1297500" y="1567550"/>
            <a:ext cx="29244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highlight>
                  <a:schemeClr val="dk1"/>
                </a:highlight>
                <a:latin typeface="Roboto"/>
                <a:ea typeface="Roboto"/>
                <a:cs typeface="Roboto"/>
                <a:sym typeface="Roboto"/>
              </a:rPr>
              <a:t>Website Localization</a:t>
            </a:r>
            <a:endParaRPr b="1" sz="1400">
              <a:highlight>
                <a:schemeClr val="dk1"/>
              </a:highlight>
              <a:latin typeface="Roboto"/>
              <a:ea typeface="Roboto"/>
              <a:cs typeface="Roboto"/>
              <a:sym typeface="Roboto"/>
            </a:endParaRPr>
          </a:p>
          <a:p>
            <a:pPr indent="0" lvl="0" marL="0" rtl="0" algn="l">
              <a:spcBef>
                <a:spcPts val="1200"/>
              </a:spcBef>
              <a:spcAft>
                <a:spcPts val="0"/>
              </a:spcAft>
              <a:buNone/>
            </a:pPr>
            <a:r>
              <a:rPr b="1" lang="en-GB" sz="1400">
                <a:highlight>
                  <a:schemeClr val="dk1"/>
                </a:highlight>
                <a:latin typeface="Roboto"/>
                <a:ea typeface="Roboto"/>
                <a:cs typeface="Roboto"/>
                <a:sym typeface="Roboto"/>
              </a:rPr>
              <a:t>Document Translation</a:t>
            </a:r>
            <a:endParaRPr b="1" sz="1400">
              <a:highlight>
                <a:schemeClr val="dk1"/>
              </a:highlight>
              <a:latin typeface="Roboto"/>
              <a:ea typeface="Roboto"/>
              <a:cs typeface="Roboto"/>
              <a:sym typeface="Roboto"/>
            </a:endParaRPr>
          </a:p>
          <a:p>
            <a:pPr indent="0" lvl="0" marL="0" rtl="0" algn="l">
              <a:spcBef>
                <a:spcPts val="1200"/>
              </a:spcBef>
              <a:spcAft>
                <a:spcPts val="0"/>
              </a:spcAft>
              <a:buNone/>
            </a:pPr>
            <a:r>
              <a:rPr b="1" lang="en-GB" sz="1400">
                <a:highlight>
                  <a:schemeClr val="dk1"/>
                </a:highlight>
                <a:latin typeface="Roboto"/>
                <a:ea typeface="Roboto"/>
                <a:cs typeface="Roboto"/>
                <a:sym typeface="Roboto"/>
              </a:rPr>
              <a:t>Chatbots and Virtual Assistants</a:t>
            </a:r>
            <a:endParaRPr b="1" sz="1400">
              <a:highlight>
                <a:schemeClr val="dk1"/>
              </a:highlight>
              <a:latin typeface="Roboto"/>
              <a:ea typeface="Roboto"/>
              <a:cs typeface="Roboto"/>
              <a:sym typeface="Roboto"/>
            </a:endParaRPr>
          </a:p>
          <a:p>
            <a:pPr indent="0" lvl="0" marL="0" rtl="0" algn="l">
              <a:spcBef>
                <a:spcPts val="1200"/>
              </a:spcBef>
              <a:spcAft>
                <a:spcPts val="0"/>
              </a:spcAft>
              <a:buNone/>
            </a:pPr>
            <a:r>
              <a:rPr b="1" lang="en-GB" sz="1400">
                <a:highlight>
                  <a:schemeClr val="dk1"/>
                </a:highlight>
                <a:latin typeface="Roboto"/>
                <a:ea typeface="Roboto"/>
                <a:cs typeface="Roboto"/>
                <a:sym typeface="Roboto"/>
              </a:rPr>
              <a:t>Multilingual Customer Support</a:t>
            </a:r>
            <a:endParaRPr b="1" sz="1400">
              <a:highlight>
                <a:schemeClr val="dk1"/>
              </a:highlight>
              <a:latin typeface="Roboto"/>
              <a:ea typeface="Roboto"/>
              <a:cs typeface="Roboto"/>
              <a:sym typeface="Roboto"/>
            </a:endParaRPr>
          </a:p>
          <a:p>
            <a:pPr indent="0" lvl="0" marL="0" rtl="0" algn="l">
              <a:spcBef>
                <a:spcPts val="1200"/>
              </a:spcBef>
              <a:spcAft>
                <a:spcPts val="0"/>
              </a:spcAft>
              <a:buNone/>
            </a:pPr>
            <a:r>
              <a:rPr b="1" lang="en-GB" sz="1400">
                <a:highlight>
                  <a:schemeClr val="dk1"/>
                </a:highlight>
                <a:latin typeface="Roboto"/>
                <a:ea typeface="Roboto"/>
                <a:cs typeface="Roboto"/>
                <a:sym typeface="Roboto"/>
              </a:rPr>
              <a:t>Social Media Translation</a:t>
            </a:r>
            <a:endParaRPr b="1" sz="1400">
              <a:highlight>
                <a:schemeClr val="dk1"/>
              </a:highlight>
              <a:latin typeface="Roboto"/>
              <a:ea typeface="Roboto"/>
              <a:cs typeface="Roboto"/>
              <a:sym typeface="Roboto"/>
            </a:endParaRPr>
          </a:p>
          <a:p>
            <a:pPr indent="0" lvl="0" marL="0" rtl="0" algn="l">
              <a:spcBef>
                <a:spcPts val="1200"/>
              </a:spcBef>
              <a:spcAft>
                <a:spcPts val="0"/>
              </a:spcAft>
              <a:buNone/>
            </a:pPr>
            <a:r>
              <a:rPr b="1" lang="en-GB" sz="1400">
                <a:highlight>
                  <a:schemeClr val="dk1"/>
                </a:highlight>
                <a:latin typeface="Roboto"/>
                <a:ea typeface="Roboto"/>
                <a:cs typeface="Roboto"/>
                <a:sym typeface="Roboto"/>
              </a:rPr>
              <a:t>E-learning and Education</a:t>
            </a:r>
            <a:endParaRPr b="1" sz="1400">
              <a:highlight>
                <a:schemeClr val="dk1"/>
              </a:highlight>
              <a:latin typeface="Roboto"/>
              <a:ea typeface="Roboto"/>
              <a:cs typeface="Roboto"/>
              <a:sym typeface="Roboto"/>
            </a:endParaRPr>
          </a:p>
          <a:p>
            <a:pPr indent="0" lvl="0" marL="0" rtl="0" algn="l">
              <a:spcBef>
                <a:spcPts val="1200"/>
              </a:spcBef>
              <a:spcAft>
                <a:spcPts val="0"/>
              </a:spcAft>
              <a:buNone/>
            </a:pPr>
            <a:r>
              <a:rPr b="1" lang="en-GB" sz="1400">
                <a:highlight>
                  <a:schemeClr val="dk1"/>
                </a:highlight>
                <a:latin typeface="Roboto"/>
                <a:ea typeface="Roboto"/>
                <a:cs typeface="Roboto"/>
                <a:sym typeface="Roboto"/>
              </a:rPr>
              <a:t>News and Media Translation</a:t>
            </a:r>
            <a:endParaRPr b="1" sz="1400">
              <a:highlight>
                <a:schemeClr val="dk1"/>
              </a:highlight>
              <a:latin typeface="Roboto"/>
              <a:ea typeface="Roboto"/>
              <a:cs typeface="Roboto"/>
              <a:sym typeface="Roboto"/>
            </a:endParaRPr>
          </a:p>
          <a:p>
            <a:pPr indent="0" lvl="0" marL="0" rtl="0" algn="l">
              <a:spcBef>
                <a:spcPts val="1200"/>
              </a:spcBef>
              <a:spcAft>
                <a:spcPts val="1200"/>
              </a:spcAft>
              <a:buNone/>
            </a:pPr>
            <a:r>
              <a:rPr b="1" lang="en-GB" sz="1400">
                <a:highlight>
                  <a:schemeClr val="dk1"/>
                </a:highlight>
                <a:latin typeface="Roboto"/>
                <a:ea typeface="Roboto"/>
                <a:cs typeface="Roboto"/>
                <a:sym typeface="Roboto"/>
              </a:rPr>
              <a:t>Healthcare and Medical Translation</a:t>
            </a:r>
            <a:endParaRPr b="1" sz="1400">
              <a:highlight>
                <a:schemeClr val="dk1"/>
              </a:highlight>
              <a:latin typeface="Roboto"/>
              <a:ea typeface="Roboto"/>
              <a:cs typeface="Roboto"/>
              <a:sym typeface="Roboto"/>
            </a:endParaRPr>
          </a:p>
        </p:txBody>
      </p:sp>
      <p:sp>
        <p:nvSpPr>
          <p:cNvPr id="207" name="Google Shape;207;p25"/>
          <p:cNvSpPr txBox="1"/>
          <p:nvPr/>
        </p:nvSpPr>
        <p:spPr>
          <a:xfrm>
            <a:off x="5377800" y="1567550"/>
            <a:ext cx="3766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highlight>
                  <a:schemeClr val="dk1"/>
                </a:highlight>
                <a:latin typeface="Roboto"/>
                <a:ea typeface="Roboto"/>
                <a:cs typeface="Roboto"/>
                <a:sym typeface="Roboto"/>
              </a:rPr>
              <a:t>Travel and Tourism</a:t>
            </a:r>
            <a:endParaRPr b="1">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t/>
            </a:r>
            <a:endParaRPr b="1">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rPr b="1" lang="en-GB">
                <a:solidFill>
                  <a:schemeClr val="lt1"/>
                </a:solidFill>
                <a:highlight>
                  <a:schemeClr val="dk1"/>
                </a:highlight>
                <a:latin typeface="Roboto"/>
                <a:ea typeface="Roboto"/>
                <a:cs typeface="Roboto"/>
                <a:sym typeface="Roboto"/>
              </a:rPr>
              <a:t>Legal Translation</a:t>
            </a:r>
            <a:endParaRPr b="1">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t/>
            </a:r>
            <a:endParaRPr b="1">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rPr b="1" lang="en-GB">
                <a:solidFill>
                  <a:schemeClr val="lt1"/>
                </a:solidFill>
                <a:highlight>
                  <a:schemeClr val="dk1"/>
                </a:highlight>
                <a:latin typeface="Roboto"/>
                <a:ea typeface="Roboto"/>
                <a:cs typeface="Roboto"/>
                <a:sym typeface="Roboto"/>
              </a:rPr>
              <a:t>Government and Diplomacy</a:t>
            </a:r>
            <a:endParaRPr b="1">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t/>
            </a:r>
            <a:endParaRPr b="1">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t/>
            </a:r>
            <a:endParaRPr b="1">
              <a:solidFill>
                <a:schemeClr val="lt1"/>
              </a:solidFill>
              <a:highlight>
                <a:schemeClr val="dk1"/>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800">
                <a:solidFill>
                  <a:srgbClr val="FFFF00"/>
                </a:solidFill>
                <a:highlight>
                  <a:schemeClr val="dk1"/>
                </a:highlight>
              </a:rPr>
              <a:t>Evaluation metrics</a:t>
            </a:r>
            <a:endParaRPr b="1" sz="4000">
              <a:solidFill>
                <a:srgbClr val="FFFF00"/>
              </a:solidFill>
              <a:highlight>
                <a:schemeClr val="dk1"/>
              </a:highlight>
            </a:endParaRPr>
          </a:p>
        </p:txBody>
      </p:sp>
      <p:sp>
        <p:nvSpPr>
          <p:cNvPr id="213" name="Google Shape;213;p2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sz="1430">
                <a:highlight>
                  <a:schemeClr val="dk1"/>
                </a:highlight>
                <a:latin typeface="Roboto"/>
                <a:ea typeface="Roboto"/>
                <a:cs typeface="Roboto"/>
                <a:sym typeface="Roboto"/>
              </a:rPr>
              <a:t>1) </a:t>
            </a:r>
            <a:r>
              <a:rPr b="1" lang="en-GB" sz="1430">
                <a:highlight>
                  <a:schemeClr val="dk1"/>
                </a:highlight>
                <a:latin typeface="Roboto"/>
                <a:ea typeface="Roboto"/>
                <a:cs typeface="Roboto"/>
                <a:sym typeface="Roboto"/>
              </a:rPr>
              <a:t>BLEU (Bilingual Evaluation Understudy)</a:t>
            </a:r>
            <a:endParaRPr b="1" sz="1430">
              <a:highlight>
                <a:schemeClr val="dk1"/>
              </a:highlight>
              <a:latin typeface="Roboto"/>
              <a:ea typeface="Roboto"/>
              <a:cs typeface="Roboto"/>
              <a:sym typeface="Roboto"/>
            </a:endParaRPr>
          </a:p>
          <a:p>
            <a:pPr indent="0" lvl="0" marL="0" rtl="0" algn="l">
              <a:lnSpc>
                <a:spcPct val="95000"/>
              </a:lnSpc>
              <a:spcBef>
                <a:spcPts val="1200"/>
              </a:spcBef>
              <a:spcAft>
                <a:spcPts val="0"/>
              </a:spcAft>
              <a:buNone/>
            </a:pPr>
            <a:r>
              <a:rPr b="1" lang="en-GB" sz="1430">
                <a:highlight>
                  <a:schemeClr val="dk1"/>
                </a:highlight>
                <a:latin typeface="Roboto"/>
                <a:ea typeface="Roboto"/>
                <a:cs typeface="Roboto"/>
                <a:sym typeface="Roboto"/>
              </a:rPr>
              <a:t>2</a:t>
            </a:r>
            <a:r>
              <a:rPr b="1" lang="en-GB" sz="1430">
                <a:highlight>
                  <a:schemeClr val="dk1"/>
                </a:highlight>
                <a:latin typeface="Roboto"/>
                <a:ea typeface="Roboto"/>
                <a:cs typeface="Roboto"/>
                <a:sym typeface="Roboto"/>
              </a:rPr>
              <a:t>) TER (Translation Edit Rate)</a:t>
            </a:r>
            <a:endParaRPr b="1" sz="1430">
              <a:highlight>
                <a:schemeClr val="dk1"/>
              </a:highlight>
              <a:latin typeface="Roboto"/>
              <a:ea typeface="Roboto"/>
              <a:cs typeface="Roboto"/>
              <a:sym typeface="Roboto"/>
            </a:endParaRPr>
          </a:p>
          <a:p>
            <a:pPr indent="0" lvl="0" marL="0" rtl="0" algn="l">
              <a:lnSpc>
                <a:spcPct val="95000"/>
              </a:lnSpc>
              <a:spcBef>
                <a:spcPts val="1200"/>
              </a:spcBef>
              <a:spcAft>
                <a:spcPts val="0"/>
              </a:spcAft>
              <a:buSzPts val="852"/>
              <a:buNone/>
            </a:pPr>
            <a:r>
              <a:rPr b="1" lang="en-GB" sz="1430">
                <a:highlight>
                  <a:schemeClr val="dk1"/>
                </a:highlight>
                <a:latin typeface="Roboto"/>
                <a:ea typeface="Roboto"/>
                <a:cs typeface="Roboto"/>
                <a:sym typeface="Roboto"/>
              </a:rPr>
              <a:t>3</a:t>
            </a:r>
            <a:r>
              <a:rPr b="1" lang="en-GB" sz="1430">
                <a:highlight>
                  <a:schemeClr val="dk1"/>
                </a:highlight>
                <a:latin typeface="Roboto"/>
                <a:ea typeface="Roboto"/>
                <a:cs typeface="Roboto"/>
                <a:sym typeface="Roboto"/>
              </a:rPr>
              <a:t>) Human Evaluation</a:t>
            </a:r>
            <a:endParaRPr b="1" sz="1430">
              <a:highlight>
                <a:schemeClr val="dk1"/>
              </a:highlight>
              <a:latin typeface="Roboto"/>
              <a:ea typeface="Roboto"/>
              <a:cs typeface="Roboto"/>
              <a:sym typeface="Roboto"/>
            </a:endParaRPr>
          </a:p>
          <a:p>
            <a:pPr indent="0" lvl="0" marL="0" rtl="0" algn="l">
              <a:lnSpc>
                <a:spcPct val="95000"/>
              </a:lnSpc>
              <a:spcBef>
                <a:spcPts val="1200"/>
              </a:spcBef>
              <a:spcAft>
                <a:spcPts val="0"/>
              </a:spcAft>
              <a:buSzPts val="852"/>
              <a:buNone/>
            </a:pPr>
            <a:r>
              <a:rPr b="1" lang="en-GB" sz="1430">
                <a:highlight>
                  <a:schemeClr val="dk1"/>
                </a:highlight>
                <a:latin typeface="Roboto"/>
                <a:ea typeface="Roboto"/>
                <a:cs typeface="Roboto"/>
                <a:sym typeface="Roboto"/>
              </a:rPr>
              <a:t>4) WER (Word Error Rate)</a:t>
            </a:r>
            <a:endParaRPr b="1" sz="1430">
              <a:highlight>
                <a:schemeClr val="dk1"/>
              </a:highlight>
              <a:latin typeface="Roboto"/>
              <a:ea typeface="Roboto"/>
              <a:cs typeface="Roboto"/>
              <a:sym typeface="Roboto"/>
            </a:endParaRPr>
          </a:p>
          <a:p>
            <a:pPr indent="0" lvl="0" marL="0" rtl="0" algn="l">
              <a:lnSpc>
                <a:spcPct val="95000"/>
              </a:lnSpc>
              <a:spcBef>
                <a:spcPts val="1200"/>
              </a:spcBef>
              <a:spcAft>
                <a:spcPts val="0"/>
              </a:spcAft>
              <a:buSzPts val="852"/>
              <a:buNone/>
            </a:pPr>
            <a:r>
              <a:rPr b="1" lang="en-GB" sz="1430">
                <a:highlight>
                  <a:schemeClr val="dk1"/>
                </a:highlight>
                <a:latin typeface="Roboto"/>
                <a:ea typeface="Roboto"/>
                <a:cs typeface="Roboto"/>
                <a:sym typeface="Roboto"/>
              </a:rPr>
              <a:t>5) PER (Position-independent Word Error Rate)</a:t>
            </a:r>
            <a:endParaRPr b="1" sz="1430">
              <a:highlight>
                <a:schemeClr val="dk1"/>
              </a:highlight>
              <a:latin typeface="Roboto"/>
              <a:ea typeface="Roboto"/>
              <a:cs typeface="Roboto"/>
              <a:sym typeface="Roboto"/>
            </a:endParaRPr>
          </a:p>
          <a:p>
            <a:pPr indent="0" lvl="0" marL="0" rtl="0" algn="l">
              <a:lnSpc>
                <a:spcPct val="95000"/>
              </a:lnSpc>
              <a:spcBef>
                <a:spcPts val="1200"/>
              </a:spcBef>
              <a:spcAft>
                <a:spcPts val="0"/>
              </a:spcAft>
              <a:buSzPts val="852"/>
              <a:buNone/>
            </a:pPr>
            <a:r>
              <a:rPr b="1" lang="en-GB" sz="1430">
                <a:highlight>
                  <a:schemeClr val="dk1"/>
                </a:highlight>
                <a:latin typeface="Roboto"/>
                <a:ea typeface="Roboto"/>
                <a:cs typeface="Roboto"/>
                <a:sym typeface="Roboto"/>
              </a:rPr>
              <a:t>6) NIST (Normalized Information Retrieval Score)</a:t>
            </a:r>
            <a:endParaRPr b="1" sz="1430">
              <a:highlight>
                <a:schemeClr val="dk1"/>
              </a:highlight>
              <a:latin typeface="Roboto"/>
              <a:ea typeface="Roboto"/>
              <a:cs typeface="Roboto"/>
              <a:sym typeface="Roboto"/>
            </a:endParaRPr>
          </a:p>
          <a:p>
            <a:pPr indent="0" lvl="0" marL="0" rtl="0" algn="l">
              <a:lnSpc>
                <a:spcPct val="95000"/>
              </a:lnSpc>
              <a:spcBef>
                <a:spcPts val="1200"/>
              </a:spcBef>
              <a:spcAft>
                <a:spcPts val="0"/>
              </a:spcAft>
              <a:buSzPts val="852"/>
              <a:buNone/>
            </a:pPr>
            <a:r>
              <a:rPr b="1" lang="en-GB" sz="1430">
                <a:highlight>
                  <a:schemeClr val="dk1"/>
                </a:highlight>
                <a:latin typeface="Roboto"/>
                <a:ea typeface="Roboto"/>
                <a:cs typeface="Roboto"/>
                <a:sym typeface="Roboto"/>
              </a:rPr>
              <a:t>7) Fidelity Metrics</a:t>
            </a:r>
            <a:endParaRPr b="1" sz="1430">
              <a:highlight>
                <a:schemeClr val="dk1"/>
              </a:highlight>
              <a:latin typeface="Roboto"/>
              <a:ea typeface="Roboto"/>
              <a:cs typeface="Roboto"/>
              <a:sym typeface="Roboto"/>
            </a:endParaRPr>
          </a:p>
          <a:p>
            <a:pPr indent="0" lvl="0" marL="0" rtl="0" algn="l">
              <a:lnSpc>
                <a:spcPct val="95000"/>
              </a:lnSpc>
              <a:spcBef>
                <a:spcPts val="1200"/>
              </a:spcBef>
              <a:spcAft>
                <a:spcPts val="1200"/>
              </a:spcAft>
              <a:buSzPts val="852"/>
              <a:buNone/>
            </a:pPr>
            <a:r>
              <a:t/>
            </a:r>
            <a:endParaRPr b="1" sz="1430">
              <a:highlight>
                <a:schemeClr val="dk1"/>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FFFF00"/>
                </a:solidFill>
                <a:highlight>
                  <a:schemeClr val="dk1"/>
                </a:highlight>
              </a:rPr>
              <a:t>Future Trends</a:t>
            </a:r>
            <a:endParaRPr b="1" sz="3600">
              <a:solidFill>
                <a:srgbClr val="FFFF00"/>
              </a:solidFill>
              <a:highlight>
                <a:schemeClr val="dk1"/>
              </a:highlight>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highlight>
                  <a:schemeClr val="dk1"/>
                </a:highlight>
                <a:latin typeface="Montserrat"/>
                <a:ea typeface="Montserrat"/>
                <a:cs typeface="Montserrat"/>
                <a:sym typeface="Montserrat"/>
              </a:rPr>
              <a:t>Advancements in </a:t>
            </a:r>
            <a:r>
              <a:rPr b="1" lang="en-GB" sz="1400">
                <a:highlight>
                  <a:schemeClr val="dk1"/>
                </a:highlight>
                <a:latin typeface="Montserrat"/>
                <a:ea typeface="Montserrat"/>
                <a:cs typeface="Montserrat"/>
                <a:sym typeface="Montserrat"/>
              </a:rPr>
              <a:t>Neural Machine Translation (NMT) </a:t>
            </a:r>
            <a:endParaRPr b="1" sz="1400">
              <a:highlight>
                <a:schemeClr val="dk1"/>
              </a:highlight>
              <a:latin typeface="Montserrat"/>
              <a:ea typeface="Montserrat"/>
              <a:cs typeface="Montserrat"/>
              <a:sym typeface="Montserrat"/>
            </a:endParaRPr>
          </a:p>
          <a:p>
            <a:pPr indent="0" lvl="0" marL="0" rtl="0" algn="l">
              <a:spcBef>
                <a:spcPts val="1200"/>
              </a:spcBef>
              <a:spcAft>
                <a:spcPts val="0"/>
              </a:spcAft>
              <a:buNone/>
            </a:pPr>
            <a:r>
              <a:rPr b="1" lang="en-GB" sz="1400">
                <a:highlight>
                  <a:schemeClr val="dk1"/>
                </a:highlight>
                <a:latin typeface="Montserrat"/>
                <a:ea typeface="Montserrat"/>
                <a:cs typeface="Montserrat"/>
                <a:sym typeface="Montserrat"/>
              </a:rPr>
              <a:t>Multilingual and Zero-Shot Translation</a:t>
            </a:r>
            <a:endParaRPr b="1" sz="1400">
              <a:highlight>
                <a:schemeClr val="dk1"/>
              </a:highlight>
              <a:latin typeface="Montserrat"/>
              <a:ea typeface="Montserrat"/>
              <a:cs typeface="Montserrat"/>
              <a:sym typeface="Montserrat"/>
            </a:endParaRPr>
          </a:p>
          <a:p>
            <a:pPr indent="0" lvl="0" marL="0" rtl="0" algn="l">
              <a:spcBef>
                <a:spcPts val="1200"/>
              </a:spcBef>
              <a:spcAft>
                <a:spcPts val="0"/>
              </a:spcAft>
              <a:buNone/>
            </a:pPr>
            <a:r>
              <a:rPr b="1" lang="en-GB" sz="1400">
                <a:highlight>
                  <a:schemeClr val="dk1"/>
                </a:highlight>
                <a:latin typeface="Montserrat"/>
                <a:ea typeface="Montserrat"/>
                <a:cs typeface="Montserrat"/>
                <a:sym typeface="Montserrat"/>
              </a:rPr>
              <a:t>Domain-Specific Translation Models</a:t>
            </a:r>
            <a:endParaRPr b="1" sz="1400">
              <a:highlight>
                <a:schemeClr val="dk1"/>
              </a:highlight>
              <a:latin typeface="Montserrat"/>
              <a:ea typeface="Montserrat"/>
              <a:cs typeface="Montserrat"/>
              <a:sym typeface="Montserrat"/>
            </a:endParaRPr>
          </a:p>
          <a:p>
            <a:pPr indent="0" lvl="0" marL="0" rtl="0" algn="l">
              <a:spcBef>
                <a:spcPts val="1200"/>
              </a:spcBef>
              <a:spcAft>
                <a:spcPts val="0"/>
              </a:spcAft>
              <a:buNone/>
            </a:pPr>
            <a:r>
              <a:rPr b="1" lang="en-GB" sz="1400">
                <a:highlight>
                  <a:schemeClr val="dk1"/>
                </a:highlight>
                <a:latin typeface="Montserrat"/>
                <a:ea typeface="Montserrat"/>
                <a:cs typeface="Montserrat"/>
                <a:sym typeface="Montserrat"/>
              </a:rPr>
              <a:t>Interactivity and Real-Time Translation</a:t>
            </a:r>
            <a:endParaRPr b="1" sz="1400">
              <a:highlight>
                <a:schemeClr val="dk1"/>
              </a:highlight>
              <a:latin typeface="Montserrat"/>
              <a:ea typeface="Montserrat"/>
              <a:cs typeface="Montserrat"/>
              <a:sym typeface="Montserrat"/>
            </a:endParaRPr>
          </a:p>
          <a:p>
            <a:pPr indent="0" lvl="0" marL="0" rtl="0" algn="l">
              <a:spcBef>
                <a:spcPts val="1200"/>
              </a:spcBef>
              <a:spcAft>
                <a:spcPts val="0"/>
              </a:spcAft>
              <a:buNone/>
            </a:pPr>
            <a:r>
              <a:rPr b="1" lang="en-GB" sz="1400">
                <a:highlight>
                  <a:schemeClr val="dk1"/>
                </a:highlight>
                <a:latin typeface="Montserrat"/>
                <a:ea typeface="Montserrat"/>
                <a:cs typeface="Montserrat"/>
                <a:sym typeface="Montserrat"/>
              </a:rPr>
              <a:t>Low-Resource Language Translation</a:t>
            </a:r>
            <a:endParaRPr b="1" sz="1400">
              <a:highlight>
                <a:schemeClr val="dk1"/>
              </a:highlight>
              <a:latin typeface="Montserrat"/>
              <a:ea typeface="Montserrat"/>
              <a:cs typeface="Montserrat"/>
              <a:sym typeface="Montserrat"/>
            </a:endParaRPr>
          </a:p>
          <a:p>
            <a:pPr indent="0" lvl="0" marL="0" rtl="0" algn="l">
              <a:spcBef>
                <a:spcPts val="1200"/>
              </a:spcBef>
              <a:spcAft>
                <a:spcPts val="0"/>
              </a:spcAft>
              <a:buNone/>
            </a:pPr>
            <a:r>
              <a:rPr b="1" lang="en-GB" sz="1400">
                <a:highlight>
                  <a:schemeClr val="dk1"/>
                </a:highlight>
                <a:latin typeface="Montserrat"/>
                <a:ea typeface="Montserrat"/>
                <a:cs typeface="Montserrat"/>
                <a:sym typeface="Montserrat"/>
              </a:rPr>
              <a:t>Multimodal Translation</a:t>
            </a:r>
            <a:endParaRPr b="1" sz="1400">
              <a:highlight>
                <a:schemeClr val="dk1"/>
              </a:highlight>
              <a:latin typeface="Montserrat"/>
              <a:ea typeface="Montserrat"/>
              <a:cs typeface="Montserrat"/>
              <a:sym typeface="Montserrat"/>
            </a:endParaRPr>
          </a:p>
          <a:p>
            <a:pPr indent="0" lvl="0" marL="0" rtl="0" algn="l">
              <a:spcBef>
                <a:spcPts val="1200"/>
              </a:spcBef>
              <a:spcAft>
                <a:spcPts val="0"/>
              </a:spcAft>
              <a:buNone/>
            </a:pPr>
            <a:r>
              <a:rPr b="1" lang="en-GB" sz="1400">
                <a:highlight>
                  <a:schemeClr val="dk1"/>
                </a:highlight>
                <a:latin typeface="Montserrat"/>
                <a:ea typeface="Montserrat"/>
                <a:cs typeface="Montserrat"/>
                <a:sym typeface="Montserrat"/>
              </a:rPr>
              <a:t>User-Centric Customization</a:t>
            </a:r>
            <a:endParaRPr b="1" sz="1400">
              <a:highlight>
                <a:schemeClr val="dk1"/>
              </a:highlight>
              <a:latin typeface="Montserrat"/>
              <a:ea typeface="Montserrat"/>
              <a:cs typeface="Montserrat"/>
              <a:sym typeface="Montserrat"/>
            </a:endParaRPr>
          </a:p>
          <a:p>
            <a:pPr indent="0" lvl="0" marL="0" rtl="0" algn="l">
              <a:spcBef>
                <a:spcPts val="1200"/>
              </a:spcBef>
              <a:spcAft>
                <a:spcPts val="1200"/>
              </a:spcAft>
              <a:buNone/>
            </a:pPr>
            <a:r>
              <a:rPr b="1" lang="en-GB" sz="1400">
                <a:highlight>
                  <a:schemeClr val="dk1"/>
                </a:highlight>
                <a:latin typeface="Montserrat"/>
                <a:ea typeface="Montserrat"/>
                <a:cs typeface="Montserrat"/>
                <a:sym typeface="Montserrat"/>
              </a:rPr>
              <a:t>Speech translation</a:t>
            </a:r>
            <a:endParaRPr b="1" sz="1400">
              <a:highlight>
                <a:schemeClr val="dk1"/>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FFFF00"/>
                </a:solidFill>
                <a:highlight>
                  <a:schemeClr val="dk1"/>
                </a:highlight>
              </a:rPr>
              <a:t>CONCLUSION</a:t>
            </a:r>
            <a:endParaRPr b="1">
              <a:solidFill>
                <a:srgbClr val="FFFF00"/>
              </a:solidFill>
              <a:highlight>
                <a:schemeClr val="dk1"/>
              </a:highlight>
            </a:endParaRPr>
          </a:p>
        </p:txBody>
      </p:sp>
      <p:sp>
        <p:nvSpPr>
          <p:cNvPr id="225" name="Google Shape;225;p28"/>
          <p:cNvSpPr txBox="1"/>
          <p:nvPr>
            <p:ph idx="1" type="body"/>
          </p:nvPr>
        </p:nvSpPr>
        <p:spPr>
          <a:xfrm>
            <a:off x="1255500" y="1171375"/>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b="1" lang="en-GB" sz="1310">
                <a:highlight>
                  <a:schemeClr val="dk1"/>
                </a:highlight>
                <a:latin typeface="Roboto"/>
                <a:ea typeface="Roboto"/>
                <a:cs typeface="Roboto"/>
                <a:sym typeface="Roboto"/>
              </a:rPr>
              <a:t>Machine translation (MT) has come a long way from its early rule-based and statistical approaches to the modern era of neural machine translation (NMT). It has become an indispensable tool for breaking down language barriers and facilitating communication and information exchange on a global scale</a:t>
            </a:r>
            <a:endParaRPr b="1" sz="1310">
              <a:highlight>
                <a:schemeClr val="dk1"/>
              </a:highlight>
              <a:latin typeface="Roboto"/>
              <a:ea typeface="Roboto"/>
              <a:cs typeface="Roboto"/>
              <a:sym typeface="Roboto"/>
            </a:endParaRPr>
          </a:p>
          <a:p>
            <a:pPr indent="0" lvl="0" marL="0" rtl="0" algn="l">
              <a:lnSpc>
                <a:spcPct val="105000"/>
              </a:lnSpc>
              <a:spcBef>
                <a:spcPts val="1200"/>
              </a:spcBef>
              <a:spcAft>
                <a:spcPts val="0"/>
              </a:spcAft>
              <a:buSzPts val="1018"/>
              <a:buNone/>
            </a:pPr>
            <a:r>
              <a:rPr b="1" lang="en-GB" sz="1310">
                <a:highlight>
                  <a:schemeClr val="dk1"/>
                </a:highlight>
                <a:latin typeface="Roboto"/>
                <a:ea typeface="Roboto"/>
                <a:cs typeface="Roboto"/>
                <a:sym typeface="Roboto"/>
              </a:rPr>
              <a:t>However, MT is not without its challenges. Despite these challenges, ongoing research and technological advancements are continuously improving the quality and capabilities of MT systems.</a:t>
            </a:r>
            <a:endParaRPr b="1" sz="1310">
              <a:highlight>
                <a:schemeClr val="dk1"/>
              </a:highlight>
              <a:latin typeface="Roboto"/>
              <a:ea typeface="Roboto"/>
              <a:cs typeface="Roboto"/>
              <a:sym typeface="Roboto"/>
            </a:endParaRPr>
          </a:p>
          <a:p>
            <a:pPr indent="0" lvl="0" marL="0" rtl="0" algn="l">
              <a:lnSpc>
                <a:spcPct val="105000"/>
              </a:lnSpc>
              <a:spcBef>
                <a:spcPts val="1500"/>
              </a:spcBef>
              <a:spcAft>
                <a:spcPts val="0"/>
              </a:spcAft>
              <a:buSzPts val="1018"/>
              <a:buNone/>
            </a:pPr>
            <a:r>
              <a:rPr b="1" lang="en-GB" sz="1310">
                <a:highlight>
                  <a:schemeClr val="dk1"/>
                </a:highlight>
                <a:latin typeface="Roboto"/>
                <a:ea typeface="Roboto"/>
                <a:cs typeface="Roboto"/>
                <a:sym typeface="Roboto"/>
              </a:rPr>
              <a:t>Ultimately, MT is a testament to the power of artificial intelligence and natural language processing in bridging linguistic divides and making the world a more accessible and interconnected place.</a:t>
            </a:r>
            <a:endParaRPr b="1" sz="1310">
              <a:highlight>
                <a:schemeClr val="dk1"/>
              </a:highlight>
              <a:latin typeface="Roboto"/>
              <a:ea typeface="Roboto"/>
              <a:cs typeface="Roboto"/>
              <a:sym typeface="Roboto"/>
            </a:endParaRPr>
          </a:p>
          <a:p>
            <a:pPr indent="0" lvl="0" marL="0" rtl="0" algn="l">
              <a:lnSpc>
                <a:spcPct val="105000"/>
              </a:lnSpc>
              <a:spcBef>
                <a:spcPts val="0"/>
              </a:spcBef>
              <a:spcAft>
                <a:spcPts val="1200"/>
              </a:spcAft>
              <a:buSzPts val="1018"/>
              <a:buNone/>
            </a:pPr>
            <a:r>
              <a:t/>
            </a:r>
            <a:endParaRPr b="1" sz="1310">
              <a:highlight>
                <a:schemeClr val="dk1"/>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403025"/>
            <a:ext cx="7038900" cy="9141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FFFF00"/>
                </a:solidFill>
                <a:highlight>
                  <a:schemeClr val="dk1"/>
                </a:highlight>
              </a:rPr>
              <a:t>NLP (Natural Language Processing)</a:t>
            </a:r>
            <a:endParaRPr b="1" sz="2800">
              <a:solidFill>
                <a:srgbClr val="FFFF00"/>
              </a:solidFill>
              <a:highlight>
                <a:schemeClr val="dk1"/>
              </a:highlight>
            </a:endParaRPr>
          </a:p>
        </p:txBody>
      </p:sp>
      <p:sp>
        <p:nvSpPr>
          <p:cNvPr id="141" name="Google Shape;141;p14"/>
          <p:cNvSpPr txBox="1"/>
          <p:nvPr>
            <p:ph idx="1" type="body"/>
          </p:nvPr>
        </p:nvSpPr>
        <p:spPr>
          <a:xfrm>
            <a:off x="1297500" y="1567550"/>
            <a:ext cx="7038900" cy="29112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Montserrat"/>
              <a:buChar char="❏"/>
            </a:pPr>
            <a:r>
              <a:rPr b="1" lang="en-GB" sz="1400">
                <a:highlight>
                  <a:schemeClr val="dk1"/>
                </a:highlight>
                <a:latin typeface="Montserrat"/>
                <a:ea typeface="Montserrat"/>
                <a:cs typeface="Montserrat"/>
                <a:sym typeface="Montserrat"/>
              </a:rPr>
              <a:t>Natural Language Processing (NLP) is a subfield of artificial intelligence (AI) that focuses on the interaction between computers and human language. </a:t>
            </a:r>
            <a:endParaRPr b="1" sz="1400">
              <a:highlight>
                <a:schemeClr val="dk1"/>
              </a:highlight>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b="1" lang="en-GB" sz="1400">
                <a:highlight>
                  <a:schemeClr val="dk1"/>
                </a:highlight>
                <a:latin typeface="Montserrat"/>
                <a:ea typeface="Montserrat"/>
                <a:cs typeface="Montserrat"/>
                <a:sym typeface="Montserrat"/>
              </a:rPr>
              <a:t>It involves the development of algorithms and models that enable computers to understand, interpret, and generate human language.</a:t>
            </a:r>
            <a:endParaRPr b="1" sz="1400">
              <a:highlight>
                <a:schemeClr val="dk1"/>
              </a:highlight>
              <a:latin typeface="Montserrat"/>
              <a:ea typeface="Montserrat"/>
              <a:cs typeface="Montserrat"/>
              <a:sym typeface="Montserrat"/>
            </a:endParaRPr>
          </a:p>
          <a:p>
            <a:pPr indent="0" lvl="0" marL="457200" rtl="0" algn="l">
              <a:lnSpc>
                <a:spcPct val="150000"/>
              </a:lnSpc>
              <a:spcBef>
                <a:spcPts val="1200"/>
              </a:spcBef>
              <a:spcAft>
                <a:spcPts val="1200"/>
              </a:spcAft>
              <a:buNone/>
            </a:pPr>
            <a:r>
              <a:t/>
            </a:r>
            <a:endParaRPr b="1" sz="1400">
              <a:solidFill>
                <a:srgbClr val="374151"/>
              </a:solidFill>
              <a:highlight>
                <a:srgbClr val="F7F7F8"/>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FFFF00"/>
                </a:solidFill>
                <a:highlight>
                  <a:schemeClr val="dk1"/>
                </a:highlight>
              </a:rPr>
              <a:t>What is Machine Translation?</a:t>
            </a:r>
            <a:endParaRPr b="1" sz="3600">
              <a:solidFill>
                <a:srgbClr val="FFFF00"/>
              </a:solidFill>
              <a:highlight>
                <a:schemeClr val="dk1"/>
              </a:highlight>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Montserrat"/>
              <a:buChar char="❏"/>
            </a:pPr>
            <a:r>
              <a:rPr b="1" lang="en-GB" sz="1400">
                <a:highlight>
                  <a:schemeClr val="dk1"/>
                </a:highlight>
                <a:latin typeface="Montserrat"/>
                <a:ea typeface="Montserrat"/>
                <a:cs typeface="Montserrat"/>
                <a:sym typeface="Montserrat"/>
              </a:rPr>
              <a:t>Machine translation (MT) is the process of using computer algorithms and technology to automatically translate text or speech from one human language to another, without the need for human intervention.</a:t>
            </a:r>
            <a:endParaRPr b="1" sz="1400">
              <a:highlight>
                <a:schemeClr val="dk1"/>
              </a:highlight>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b="1" lang="en-GB" sz="1400">
                <a:latin typeface="Montserrat"/>
                <a:ea typeface="Montserrat"/>
                <a:cs typeface="Montserrat"/>
                <a:sym typeface="Montserrat"/>
              </a:rPr>
              <a:t>Why machine translation is significant in modern technology?</a:t>
            </a:r>
            <a:endParaRPr b="1" sz="1400">
              <a:highlight>
                <a:schemeClr val="dk1"/>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b="1" sz="1400">
              <a:highlight>
                <a:schemeClr val="dk1"/>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FFFF00"/>
                </a:solidFill>
                <a:highlight>
                  <a:schemeClr val="dk1"/>
                </a:highlight>
              </a:rPr>
              <a:t>Terminology in Machine Translation</a:t>
            </a:r>
            <a:endParaRPr b="1">
              <a:solidFill>
                <a:srgbClr val="FFFF00"/>
              </a:solidFill>
              <a:highlight>
                <a:schemeClr val="dk1"/>
              </a:highlight>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Montserrat"/>
              <a:buChar char="❏"/>
            </a:pPr>
            <a:r>
              <a:rPr b="1" lang="en-GB" sz="1400">
                <a:latin typeface="Montserrat"/>
                <a:ea typeface="Montserrat"/>
                <a:cs typeface="Montserrat"/>
                <a:sym typeface="Montserrat"/>
              </a:rPr>
              <a:t>Source language</a:t>
            </a:r>
            <a:endParaRPr b="1" sz="1400">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b="1" lang="en-GB" sz="1400">
                <a:latin typeface="Montserrat"/>
                <a:ea typeface="Montserrat"/>
                <a:cs typeface="Montserrat"/>
                <a:sym typeface="Montserrat"/>
              </a:rPr>
              <a:t>Target language</a:t>
            </a:r>
            <a:endParaRPr b="1" sz="1400">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b="1" lang="en-GB" sz="1400">
                <a:latin typeface="Montserrat"/>
                <a:ea typeface="Montserrat"/>
                <a:cs typeface="Montserrat"/>
                <a:sym typeface="Montserrat"/>
              </a:rPr>
              <a:t>Translation model</a:t>
            </a:r>
            <a:endParaRPr b="1" sz="1400">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b="1" lang="en-GB" sz="1400">
                <a:latin typeface="Montserrat"/>
                <a:ea typeface="Montserrat"/>
                <a:cs typeface="Montserrat"/>
                <a:sym typeface="Montserrat"/>
              </a:rPr>
              <a:t>Bilingual Corpus: </a:t>
            </a:r>
            <a:r>
              <a:rPr b="1" lang="en-GB" sz="1400">
                <a:highlight>
                  <a:schemeClr val="dk1"/>
                </a:highlight>
                <a:latin typeface="Montserrat"/>
                <a:ea typeface="Montserrat"/>
                <a:cs typeface="Montserrat"/>
                <a:sym typeface="Montserrat"/>
              </a:rPr>
              <a:t>A large collection of bilingual texts used to train and improve machine translation models. These corpora help machines learn the patterns and nuances of language translation.</a:t>
            </a:r>
            <a:endParaRPr b="1" sz="1400">
              <a:highlight>
                <a:schemeClr val="dk1"/>
              </a:highlight>
              <a:latin typeface="Montserrat"/>
              <a:ea typeface="Montserrat"/>
              <a:cs typeface="Montserrat"/>
              <a:sym typeface="Montserrat"/>
            </a:endParaRPr>
          </a:p>
          <a:p>
            <a:pPr indent="0" lvl="0" marL="0" rtl="0" algn="l">
              <a:spcBef>
                <a:spcPts val="1200"/>
              </a:spcBef>
              <a:spcAft>
                <a:spcPts val="1200"/>
              </a:spcAft>
              <a:buNone/>
            </a:pPr>
            <a:r>
              <a:t/>
            </a:r>
            <a:endParaRPr b="1" sz="1400">
              <a:highlight>
                <a:schemeClr val="dk1"/>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FFFF00"/>
                </a:solidFill>
              </a:rPr>
              <a:t>Steps in Machine Translation</a:t>
            </a:r>
            <a:endParaRPr b="1">
              <a:solidFill>
                <a:srgbClr val="FFFF00"/>
              </a:solidFill>
            </a:endParaRPr>
          </a:p>
        </p:txBody>
      </p:sp>
      <p:sp>
        <p:nvSpPr>
          <p:cNvPr id="159" name="Google Shape;159;p17"/>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sz="1400">
                <a:highlight>
                  <a:schemeClr val="dk1"/>
                </a:highlight>
                <a:latin typeface="Montserrat"/>
                <a:ea typeface="Montserrat"/>
                <a:cs typeface="Montserrat"/>
                <a:sym typeface="Montserrat"/>
              </a:rPr>
              <a:t>1) </a:t>
            </a:r>
            <a:r>
              <a:rPr b="1" lang="en-GB" sz="1400">
                <a:highlight>
                  <a:schemeClr val="dk1"/>
                </a:highlight>
                <a:latin typeface="Montserrat"/>
                <a:ea typeface="Montserrat"/>
                <a:cs typeface="Montserrat"/>
                <a:sym typeface="Montserrat"/>
              </a:rPr>
              <a:t>Text or Speech Input</a:t>
            </a:r>
            <a:endParaRPr b="1" sz="1400">
              <a:highlight>
                <a:schemeClr val="dk1"/>
              </a:highlight>
              <a:latin typeface="Montserrat"/>
              <a:ea typeface="Montserrat"/>
              <a:cs typeface="Montserrat"/>
              <a:sym typeface="Montserrat"/>
            </a:endParaRPr>
          </a:p>
          <a:p>
            <a:pPr indent="0" lvl="0" marL="0" rtl="0" algn="l">
              <a:lnSpc>
                <a:spcPct val="95000"/>
              </a:lnSpc>
              <a:spcBef>
                <a:spcPts val="1200"/>
              </a:spcBef>
              <a:spcAft>
                <a:spcPts val="0"/>
              </a:spcAft>
              <a:buNone/>
            </a:pPr>
            <a:r>
              <a:rPr b="1" lang="en-GB" sz="1400">
                <a:highlight>
                  <a:schemeClr val="dk1"/>
                </a:highlight>
                <a:latin typeface="Montserrat"/>
                <a:ea typeface="Montserrat"/>
                <a:cs typeface="Montserrat"/>
                <a:sym typeface="Montserrat"/>
              </a:rPr>
              <a:t>2) Preprocessing : it involves tokenization ,sentence segmentation and cleaning.</a:t>
            </a:r>
            <a:endParaRPr b="1" sz="1400">
              <a:highlight>
                <a:schemeClr val="dk1"/>
              </a:highlight>
              <a:latin typeface="Montserrat"/>
              <a:ea typeface="Montserrat"/>
              <a:cs typeface="Montserrat"/>
              <a:sym typeface="Montserrat"/>
            </a:endParaRPr>
          </a:p>
          <a:p>
            <a:pPr indent="0" lvl="0" marL="0" rtl="0" algn="l">
              <a:lnSpc>
                <a:spcPct val="95000"/>
              </a:lnSpc>
              <a:spcBef>
                <a:spcPts val="1200"/>
              </a:spcBef>
              <a:spcAft>
                <a:spcPts val="0"/>
              </a:spcAft>
              <a:buNone/>
            </a:pPr>
            <a:r>
              <a:rPr b="1" lang="en-GB" sz="1400">
                <a:highlight>
                  <a:schemeClr val="dk1"/>
                </a:highlight>
                <a:latin typeface="Montserrat"/>
                <a:ea typeface="Montserrat"/>
                <a:cs typeface="Montserrat"/>
                <a:sym typeface="Montserrat"/>
              </a:rPr>
              <a:t>3) Linguistic Analysis: This includes Parts-of-speech-tagging, morphological analysis and syntactic analysis.</a:t>
            </a:r>
            <a:endParaRPr b="1" sz="1400">
              <a:highlight>
                <a:schemeClr val="dk1"/>
              </a:highlight>
              <a:latin typeface="Montserrat"/>
              <a:ea typeface="Montserrat"/>
              <a:cs typeface="Montserrat"/>
              <a:sym typeface="Montserrat"/>
            </a:endParaRPr>
          </a:p>
          <a:p>
            <a:pPr indent="0" lvl="0" marL="0" rtl="0" algn="l">
              <a:lnSpc>
                <a:spcPct val="95000"/>
              </a:lnSpc>
              <a:spcBef>
                <a:spcPts val="1200"/>
              </a:spcBef>
              <a:spcAft>
                <a:spcPts val="0"/>
              </a:spcAft>
              <a:buNone/>
            </a:pPr>
            <a:r>
              <a:rPr b="1" lang="en-GB" sz="1400">
                <a:highlight>
                  <a:schemeClr val="dk1"/>
                </a:highlight>
                <a:latin typeface="Montserrat"/>
                <a:ea typeface="Montserrat"/>
                <a:cs typeface="Montserrat"/>
                <a:sym typeface="Montserrat"/>
              </a:rPr>
              <a:t>4) Transition model: Machine translation systems employ a translation model that contains a vast amount of bilingual training data. This model learns how words, phrases, and sentences in the source language correspond to those in the target language.</a:t>
            </a:r>
            <a:endParaRPr b="1" sz="1400">
              <a:highlight>
                <a:schemeClr val="dk1"/>
              </a:highlight>
              <a:latin typeface="Montserrat"/>
              <a:ea typeface="Montserrat"/>
              <a:cs typeface="Montserrat"/>
              <a:sym typeface="Montserrat"/>
            </a:endParaRPr>
          </a:p>
          <a:p>
            <a:pPr indent="0" lvl="0" marL="0" rtl="0" algn="l">
              <a:lnSpc>
                <a:spcPct val="95000"/>
              </a:lnSpc>
              <a:spcBef>
                <a:spcPts val="1200"/>
              </a:spcBef>
              <a:spcAft>
                <a:spcPts val="0"/>
              </a:spcAft>
              <a:buNone/>
            </a:pPr>
            <a:r>
              <a:rPr b="1" lang="en-GB" sz="1400">
                <a:highlight>
                  <a:schemeClr val="dk1"/>
                </a:highlight>
                <a:latin typeface="Montserrat"/>
                <a:ea typeface="Montserrat"/>
                <a:cs typeface="Montserrat"/>
                <a:sym typeface="Montserrat"/>
              </a:rPr>
              <a:t>5) Alignment and Contextual Understanding</a:t>
            </a:r>
            <a:endParaRPr b="1" sz="1400">
              <a:highlight>
                <a:schemeClr val="dk1"/>
              </a:highlight>
              <a:latin typeface="Montserrat"/>
              <a:ea typeface="Montserrat"/>
              <a:cs typeface="Montserrat"/>
              <a:sym typeface="Montserrat"/>
            </a:endParaRPr>
          </a:p>
          <a:p>
            <a:pPr indent="0" lvl="0" marL="0" rtl="0" algn="l">
              <a:lnSpc>
                <a:spcPct val="95000"/>
              </a:lnSpc>
              <a:spcBef>
                <a:spcPts val="1200"/>
              </a:spcBef>
              <a:spcAft>
                <a:spcPts val="1200"/>
              </a:spcAft>
              <a:buNone/>
            </a:pPr>
            <a:r>
              <a:rPr b="1" lang="en-GB" sz="1400">
                <a:highlight>
                  <a:schemeClr val="dk1"/>
                </a:highlight>
                <a:latin typeface="Montserrat"/>
                <a:ea typeface="Montserrat"/>
                <a:cs typeface="Montserrat"/>
                <a:sym typeface="Montserrat"/>
              </a:rPr>
              <a:t>6) Translation Generation:</a:t>
            </a:r>
            <a:endParaRPr b="1" sz="1400">
              <a:highlight>
                <a:schemeClr val="dk1"/>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00"/>
                </a:solidFill>
              </a:rPr>
              <a:t>Steps in Machine Translation</a:t>
            </a:r>
            <a:endParaRPr b="1">
              <a:solidFill>
                <a:srgbClr val="FFFF00"/>
              </a:solidFill>
            </a:endParaRPr>
          </a:p>
          <a:p>
            <a:pPr indent="0" lvl="0" marL="0" rtl="0" algn="l">
              <a:spcBef>
                <a:spcPts val="0"/>
              </a:spcBef>
              <a:spcAft>
                <a:spcPts val="0"/>
              </a:spcAft>
              <a:buNone/>
            </a:pPr>
            <a:r>
              <a:t/>
            </a:r>
            <a:endParaRPr>
              <a:solidFill>
                <a:srgbClr val="FFFF00"/>
              </a:solidFill>
            </a:endParaRPr>
          </a:p>
        </p:txBody>
      </p:sp>
      <p:sp>
        <p:nvSpPr>
          <p:cNvPr id="165" name="Google Shape;165;p18"/>
          <p:cNvSpPr txBox="1"/>
          <p:nvPr>
            <p:ph idx="1" type="body"/>
          </p:nvPr>
        </p:nvSpPr>
        <p:spPr>
          <a:xfrm>
            <a:off x="1297500" y="1307850"/>
            <a:ext cx="7038900" cy="324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b="1" lang="en-GB" sz="1410">
                <a:highlight>
                  <a:schemeClr val="dk1"/>
                </a:highlight>
                <a:latin typeface="Montserrat"/>
                <a:ea typeface="Montserrat"/>
                <a:cs typeface="Montserrat"/>
                <a:sym typeface="Montserrat"/>
              </a:rPr>
              <a:t>7) Post-Processing: The generated translation may undergo post-processing to improve fluency and readability. </a:t>
            </a:r>
            <a:endParaRPr b="1" sz="1410">
              <a:highlight>
                <a:schemeClr val="dk1"/>
              </a:highlight>
              <a:latin typeface="Montserrat"/>
              <a:ea typeface="Montserrat"/>
              <a:cs typeface="Montserrat"/>
              <a:sym typeface="Montserrat"/>
            </a:endParaRPr>
          </a:p>
          <a:p>
            <a:pPr indent="0" lvl="0" marL="0" rtl="0" algn="l">
              <a:lnSpc>
                <a:spcPct val="115000"/>
              </a:lnSpc>
              <a:spcBef>
                <a:spcPts val="1200"/>
              </a:spcBef>
              <a:spcAft>
                <a:spcPts val="0"/>
              </a:spcAft>
              <a:buSzPts val="1018"/>
              <a:buNone/>
            </a:pPr>
            <a:r>
              <a:rPr b="1" lang="en-GB" sz="1410">
                <a:highlight>
                  <a:schemeClr val="dk1"/>
                </a:highlight>
                <a:latin typeface="Montserrat"/>
                <a:ea typeface="Montserrat"/>
                <a:cs typeface="Montserrat"/>
                <a:sym typeface="Montserrat"/>
              </a:rPr>
              <a:t>8) Quality Estimation: Some MT systems incorporate quality estimation models to assess the quality of the generated translation.</a:t>
            </a:r>
            <a:endParaRPr b="1" sz="1410">
              <a:highlight>
                <a:schemeClr val="dk1"/>
              </a:highlight>
              <a:latin typeface="Montserrat"/>
              <a:ea typeface="Montserrat"/>
              <a:cs typeface="Montserrat"/>
              <a:sym typeface="Montserrat"/>
            </a:endParaRPr>
          </a:p>
          <a:p>
            <a:pPr indent="0" lvl="0" marL="0" rtl="0" algn="l">
              <a:lnSpc>
                <a:spcPct val="115000"/>
              </a:lnSpc>
              <a:spcBef>
                <a:spcPts val="1200"/>
              </a:spcBef>
              <a:spcAft>
                <a:spcPts val="0"/>
              </a:spcAft>
              <a:buSzPts val="1018"/>
              <a:buNone/>
            </a:pPr>
            <a:r>
              <a:rPr b="1" lang="en-GB" sz="1410">
                <a:highlight>
                  <a:schemeClr val="dk1"/>
                </a:highlight>
                <a:latin typeface="Montserrat"/>
                <a:ea typeface="Montserrat"/>
                <a:cs typeface="Montserrat"/>
                <a:sym typeface="Montserrat"/>
              </a:rPr>
              <a:t>9) Output</a:t>
            </a:r>
            <a:endParaRPr b="1" sz="1410">
              <a:highlight>
                <a:schemeClr val="dk1"/>
              </a:highlight>
              <a:latin typeface="Montserrat"/>
              <a:ea typeface="Montserrat"/>
              <a:cs typeface="Montserrat"/>
              <a:sym typeface="Montserrat"/>
            </a:endParaRPr>
          </a:p>
          <a:p>
            <a:pPr indent="0" lvl="0" marL="0" rtl="0" algn="l">
              <a:lnSpc>
                <a:spcPct val="115000"/>
              </a:lnSpc>
              <a:spcBef>
                <a:spcPts val="1200"/>
              </a:spcBef>
              <a:spcAft>
                <a:spcPts val="0"/>
              </a:spcAft>
              <a:buSzPts val="1018"/>
              <a:buNone/>
            </a:pPr>
            <a:r>
              <a:rPr b="1" lang="en-GB" sz="1410">
                <a:highlight>
                  <a:schemeClr val="dk1"/>
                </a:highlight>
                <a:latin typeface="Montserrat"/>
                <a:ea typeface="Montserrat"/>
                <a:cs typeface="Montserrat"/>
                <a:sym typeface="Montserrat"/>
              </a:rPr>
              <a:t>10) Post-Editing (Optional)</a:t>
            </a:r>
            <a:endParaRPr b="1" sz="1410">
              <a:highlight>
                <a:schemeClr val="dk1"/>
              </a:highlight>
              <a:latin typeface="Montserrat"/>
              <a:ea typeface="Montserrat"/>
              <a:cs typeface="Montserrat"/>
              <a:sym typeface="Montserrat"/>
            </a:endParaRPr>
          </a:p>
          <a:p>
            <a:pPr indent="0" lvl="0" marL="0" rtl="0" algn="l">
              <a:lnSpc>
                <a:spcPct val="115000"/>
              </a:lnSpc>
              <a:spcBef>
                <a:spcPts val="1200"/>
              </a:spcBef>
              <a:spcAft>
                <a:spcPts val="1200"/>
              </a:spcAft>
              <a:buSzPts val="1018"/>
              <a:buNone/>
            </a:pPr>
            <a:r>
              <a:t/>
            </a:r>
            <a:endParaRPr b="1" sz="1410">
              <a:highlight>
                <a:schemeClr val="dk1"/>
              </a:highlight>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FFFF00"/>
                </a:solidFill>
              </a:rPr>
              <a:t>Type of Machine Translation</a:t>
            </a:r>
            <a:endParaRPr b="1">
              <a:solidFill>
                <a:srgbClr val="FFFF00"/>
              </a:solidFill>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b="1" lang="en-GB" sz="1305">
                <a:highlight>
                  <a:schemeClr val="dk1"/>
                </a:highlight>
                <a:latin typeface="Montserrat"/>
                <a:ea typeface="Montserrat"/>
                <a:cs typeface="Montserrat"/>
                <a:sym typeface="Montserrat"/>
              </a:rPr>
              <a:t>1) </a:t>
            </a:r>
            <a:r>
              <a:rPr b="1" lang="en-GB" sz="1405">
                <a:highlight>
                  <a:schemeClr val="dk1"/>
                </a:highlight>
                <a:latin typeface="Montserrat"/>
                <a:ea typeface="Montserrat"/>
                <a:cs typeface="Montserrat"/>
                <a:sym typeface="Montserrat"/>
              </a:rPr>
              <a:t>Rule-Based Machine Translation (RBMT):</a:t>
            </a:r>
            <a:endParaRPr b="1" sz="1405">
              <a:highlight>
                <a:schemeClr val="dk1"/>
              </a:highlight>
              <a:latin typeface="Montserrat"/>
              <a:ea typeface="Montserrat"/>
              <a:cs typeface="Montserrat"/>
              <a:sym typeface="Montserrat"/>
            </a:endParaRPr>
          </a:p>
          <a:p>
            <a:pPr indent="0" lvl="0" marL="0" rtl="0" algn="l">
              <a:lnSpc>
                <a:spcPct val="105000"/>
              </a:lnSpc>
              <a:spcBef>
                <a:spcPts val="0"/>
              </a:spcBef>
              <a:spcAft>
                <a:spcPts val="0"/>
              </a:spcAft>
              <a:buSzPts val="935"/>
              <a:buNone/>
            </a:pPr>
            <a:r>
              <a:t/>
            </a:r>
            <a:endParaRPr b="1" sz="1405">
              <a:highlight>
                <a:schemeClr val="dk1"/>
              </a:highlight>
              <a:latin typeface="Montserrat"/>
              <a:ea typeface="Montserrat"/>
              <a:cs typeface="Montserrat"/>
              <a:sym typeface="Montserrat"/>
            </a:endParaRPr>
          </a:p>
          <a:p>
            <a:pPr indent="-317817" lvl="0" marL="457200" rtl="0" algn="l">
              <a:lnSpc>
                <a:spcPct val="105000"/>
              </a:lnSpc>
              <a:spcBef>
                <a:spcPts val="0"/>
              </a:spcBef>
              <a:spcAft>
                <a:spcPts val="0"/>
              </a:spcAft>
              <a:buSzPts val="1405"/>
              <a:buFont typeface="Montserrat"/>
              <a:buChar char="❏"/>
            </a:pPr>
            <a:r>
              <a:rPr b="1" lang="en-GB" sz="1405">
                <a:highlight>
                  <a:schemeClr val="dk1"/>
                </a:highlight>
                <a:latin typeface="Montserrat"/>
                <a:ea typeface="Montserrat"/>
                <a:cs typeface="Montserrat"/>
                <a:sym typeface="Montserrat"/>
              </a:rPr>
              <a:t>Rule-based MT systems rely on linguistic rules and dictionaries.</a:t>
            </a:r>
            <a:endParaRPr b="1" sz="1405">
              <a:highlight>
                <a:schemeClr val="dk1"/>
              </a:highlight>
              <a:latin typeface="Montserrat"/>
              <a:ea typeface="Montserrat"/>
              <a:cs typeface="Montserrat"/>
              <a:sym typeface="Montserrat"/>
            </a:endParaRPr>
          </a:p>
          <a:p>
            <a:pPr indent="-317817" lvl="0" marL="457200" rtl="0" algn="l">
              <a:lnSpc>
                <a:spcPct val="105000"/>
              </a:lnSpc>
              <a:spcBef>
                <a:spcPts val="0"/>
              </a:spcBef>
              <a:spcAft>
                <a:spcPts val="0"/>
              </a:spcAft>
              <a:buSzPts val="1405"/>
              <a:buFont typeface="Montserrat"/>
              <a:buChar char="❏"/>
            </a:pPr>
            <a:r>
              <a:rPr b="1" lang="en-GB" sz="1405">
                <a:highlight>
                  <a:schemeClr val="dk1"/>
                </a:highlight>
                <a:latin typeface="Montserrat"/>
                <a:ea typeface="Montserrat"/>
                <a:cs typeface="Montserrat"/>
                <a:sym typeface="Montserrat"/>
              </a:rPr>
              <a:t>Human experts create detailed rules for grammar, syntax, and vocabulary for both the source and target languages.</a:t>
            </a:r>
            <a:endParaRPr b="1" sz="1405">
              <a:highlight>
                <a:schemeClr val="dk1"/>
              </a:highlight>
              <a:latin typeface="Montserrat"/>
              <a:ea typeface="Montserrat"/>
              <a:cs typeface="Montserrat"/>
              <a:sym typeface="Montserrat"/>
            </a:endParaRPr>
          </a:p>
          <a:p>
            <a:pPr indent="0" lvl="0" marL="457200" rtl="0" algn="l">
              <a:lnSpc>
                <a:spcPct val="105000"/>
              </a:lnSpc>
              <a:spcBef>
                <a:spcPts val="0"/>
              </a:spcBef>
              <a:spcAft>
                <a:spcPts val="0"/>
              </a:spcAft>
              <a:buSzPts val="935"/>
              <a:buNone/>
            </a:pPr>
            <a:r>
              <a:t/>
            </a:r>
            <a:endParaRPr b="1" sz="1405">
              <a:highlight>
                <a:schemeClr val="dk1"/>
              </a:highlight>
              <a:latin typeface="Montserrat"/>
              <a:ea typeface="Montserrat"/>
              <a:cs typeface="Montserrat"/>
              <a:sym typeface="Montserrat"/>
            </a:endParaRPr>
          </a:p>
          <a:p>
            <a:pPr indent="0" lvl="0" marL="457200" rtl="0" algn="l">
              <a:lnSpc>
                <a:spcPct val="105000"/>
              </a:lnSpc>
              <a:spcBef>
                <a:spcPts val="0"/>
              </a:spcBef>
              <a:spcAft>
                <a:spcPts val="0"/>
              </a:spcAft>
              <a:buSzPts val="935"/>
              <a:buNone/>
            </a:pPr>
            <a:r>
              <a:t/>
            </a:r>
            <a:endParaRPr b="1" sz="1490">
              <a:highlight>
                <a:schemeClr val="dk1"/>
              </a:highlight>
              <a:latin typeface="Montserrat"/>
              <a:ea typeface="Montserrat"/>
              <a:cs typeface="Montserrat"/>
              <a:sym typeface="Montserrat"/>
            </a:endParaRPr>
          </a:p>
          <a:p>
            <a:pPr indent="0" lvl="0" marL="0" rtl="0" algn="l">
              <a:lnSpc>
                <a:spcPct val="105000"/>
              </a:lnSpc>
              <a:spcBef>
                <a:spcPts val="0"/>
              </a:spcBef>
              <a:spcAft>
                <a:spcPts val="0"/>
              </a:spcAft>
              <a:buSzPts val="935"/>
              <a:buNone/>
            </a:pPr>
            <a:r>
              <a:rPr b="1" lang="en-GB" sz="1490">
                <a:highlight>
                  <a:schemeClr val="dk1"/>
                </a:highlight>
                <a:latin typeface="Montserrat"/>
                <a:ea typeface="Montserrat"/>
                <a:cs typeface="Montserrat"/>
                <a:sym typeface="Montserrat"/>
              </a:rPr>
              <a:t>2) </a:t>
            </a:r>
            <a:r>
              <a:rPr b="1" lang="en-GB" sz="1405">
                <a:highlight>
                  <a:schemeClr val="dk1"/>
                </a:highlight>
                <a:latin typeface="Montserrat"/>
                <a:ea typeface="Montserrat"/>
                <a:cs typeface="Montserrat"/>
                <a:sym typeface="Montserrat"/>
              </a:rPr>
              <a:t>Statistical Machine Translation (SMT):</a:t>
            </a:r>
            <a:endParaRPr b="1" sz="1405">
              <a:highlight>
                <a:schemeClr val="dk1"/>
              </a:highlight>
              <a:latin typeface="Montserrat"/>
              <a:ea typeface="Montserrat"/>
              <a:cs typeface="Montserrat"/>
              <a:sym typeface="Montserrat"/>
            </a:endParaRPr>
          </a:p>
          <a:p>
            <a:pPr indent="0" lvl="0" marL="0" rtl="0" algn="l">
              <a:lnSpc>
                <a:spcPct val="105000"/>
              </a:lnSpc>
              <a:spcBef>
                <a:spcPts val="0"/>
              </a:spcBef>
              <a:spcAft>
                <a:spcPts val="0"/>
              </a:spcAft>
              <a:buSzPts val="935"/>
              <a:buNone/>
            </a:pPr>
            <a:r>
              <a:t/>
            </a:r>
            <a:endParaRPr b="1" sz="1405">
              <a:highlight>
                <a:schemeClr val="dk1"/>
              </a:highlight>
              <a:latin typeface="Montserrat"/>
              <a:ea typeface="Montserrat"/>
              <a:cs typeface="Montserrat"/>
              <a:sym typeface="Montserrat"/>
            </a:endParaRPr>
          </a:p>
          <a:p>
            <a:pPr indent="-317817" lvl="0" marL="457200" rtl="0" algn="l">
              <a:lnSpc>
                <a:spcPct val="105000"/>
              </a:lnSpc>
              <a:spcBef>
                <a:spcPts val="0"/>
              </a:spcBef>
              <a:spcAft>
                <a:spcPts val="0"/>
              </a:spcAft>
              <a:buSzPts val="1405"/>
              <a:buFont typeface="Montserrat"/>
              <a:buChar char="❏"/>
            </a:pPr>
            <a:r>
              <a:rPr b="1" lang="en-GB" sz="1405">
                <a:highlight>
                  <a:schemeClr val="dk1"/>
                </a:highlight>
                <a:latin typeface="Montserrat"/>
                <a:ea typeface="Montserrat"/>
                <a:cs typeface="Montserrat"/>
                <a:sym typeface="Montserrat"/>
              </a:rPr>
              <a:t>Statistical MT relies on statistical models that learn translation patterns from large bilingual corpora.</a:t>
            </a:r>
            <a:endParaRPr b="1" sz="1405">
              <a:highlight>
                <a:schemeClr val="dk1"/>
              </a:highlight>
              <a:latin typeface="Montserrat"/>
              <a:ea typeface="Montserrat"/>
              <a:cs typeface="Montserrat"/>
              <a:sym typeface="Montserrat"/>
            </a:endParaRPr>
          </a:p>
          <a:p>
            <a:pPr indent="-317817" lvl="0" marL="457200" rtl="0" algn="l">
              <a:lnSpc>
                <a:spcPct val="105000"/>
              </a:lnSpc>
              <a:spcBef>
                <a:spcPts val="0"/>
              </a:spcBef>
              <a:spcAft>
                <a:spcPts val="0"/>
              </a:spcAft>
              <a:buSzPts val="1405"/>
              <a:buFont typeface="Montserrat"/>
              <a:buChar char="❏"/>
            </a:pPr>
            <a:r>
              <a:rPr b="1" lang="en-GB" sz="1405">
                <a:highlight>
                  <a:schemeClr val="dk1"/>
                </a:highlight>
                <a:latin typeface="Montserrat"/>
                <a:ea typeface="Montserrat"/>
                <a:cs typeface="Montserrat"/>
                <a:sym typeface="Montserrat"/>
              </a:rPr>
              <a:t>It works by calculating the probabilities of word or phrase translations.</a:t>
            </a:r>
            <a:endParaRPr b="1" sz="1405">
              <a:highlight>
                <a:schemeClr val="dk1"/>
              </a:highlight>
              <a:latin typeface="Montserrat"/>
              <a:ea typeface="Montserrat"/>
              <a:cs typeface="Montserrat"/>
              <a:sym typeface="Montserrat"/>
            </a:endParaRPr>
          </a:p>
          <a:p>
            <a:pPr indent="0" lvl="0" marL="0" rtl="0" algn="l">
              <a:lnSpc>
                <a:spcPct val="105000"/>
              </a:lnSpc>
              <a:spcBef>
                <a:spcPts val="0"/>
              </a:spcBef>
              <a:spcAft>
                <a:spcPts val="0"/>
              </a:spcAft>
              <a:buNone/>
            </a:pPr>
            <a:r>
              <a:t/>
            </a:r>
            <a:endParaRPr b="1" sz="1405">
              <a:highlight>
                <a:schemeClr val="dk1"/>
              </a:highlight>
              <a:latin typeface="Montserrat"/>
              <a:ea typeface="Montserrat"/>
              <a:cs typeface="Montserrat"/>
              <a:sym typeface="Montserrat"/>
            </a:endParaRPr>
          </a:p>
          <a:p>
            <a:pPr indent="0" lvl="0" marL="457200" rtl="0" algn="l">
              <a:lnSpc>
                <a:spcPct val="105000"/>
              </a:lnSpc>
              <a:spcBef>
                <a:spcPts val="0"/>
              </a:spcBef>
              <a:spcAft>
                <a:spcPts val="0"/>
              </a:spcAft>
              <a:buSzPts val="935"/>
              <a:buNone/>
            </a:pPr>
            <a:r>
              <a:t/>
            </a:r>
            <a:endParaRPr b="1" sz="1405">
              <a:highlight>
                <a:schemeClr val="dk1"/>
              </a:highlight>
              <a:latin typeface="Roboto"/>
              <a:ea typeface="Roboto"/>
              <a:cs typeface="Roboto"/>
              <a:sym typeface="Roboto"/>
            </a:endParaRPr>
          </a:p>
          <a:p>
            <a:pPr indent="0" lvl="0" marL="0" rtl="0" algn="l">
              <a:lnSpc>
                <a:spcPct val="105000"/>
              </a:lnSpc>
              <a:spcBef>
                <a:spcPts val="0"/>
              </a:spcBef>
              <a:spcAft>
                <a:spcPts val="0"/>
              </a:spcAft>
              <a:buSzPts val="935"/>
              <a:buNone/>
            </a:pPr>
            <a:r>
              <a:t/>
            </a:r>
            <a:endParaRPr b="1" sz="1490">
              <a:highlight>
                <a:schemeClr val="dk1"/>
              </a:highlight>
              <a:latin typeface="Roboto"/>
              <a:ea typeface="Roboto"/>
              <a:cs typeface="Roboto"/>
              <a:sym typeface="Roboto"/>
            </a:endParaRPr>
          </a:p>
          <a:p>
            <a:pPr indent="0" lvl="0" marL="0" rtl="0" algn="l">
              <a:lnSpc>
                <a:spcPct val="105000"/>
              </a:lnSpc>
              <a:spcBef>
                <a:spcPts val="0"/>
              </a:spcBef>
              <a:spcAft>
                <a:spcPts val="1200"/>
              </a:spcAft>
              <a:buSzPts val="935"/>
              <a:buNone/>
            </a:pPr>
            <a:r>
              <a:t/>
            </a:r>
            <a:endParaRPr b="1" sz="1305">
              <a:highlight>
                <a:schemeClr val="dk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FFFF00"/>
                </a:solidFill>
              </a:rPr>
              <a:t>Type of Machine translation</a:t>
            </a:r>
            <a:endParaRPr b="1">
              <a:solidFill>
                <a:srgbClr val="FFFF00"/>
              </a:solidFill>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highlight>
                  <a:schemeClr val="dk1"/>
                </a:highlight>
                <a:latin typeface="Montserrat"/>
                <a:ea typeface="Montserrat"/>
                <a:cs typeface="Montserrat"/>
                <a:sym typeface="Montserrat"/>
              </a:rPr>
              <a:t>3) Neural Machine Translation (NMT):</a:t>
            </a:r>
            <a:endParaRPr b="1" sz="1500">
              <a:highlight>
                <a:schemeClr val="dk1"/>
              </a:highlight>
              <a:latin typeface="Montserrat"/>
              <a:ea typeface="Montserrat"/>
              <a:cs typeface="Montserrat"/>
              <a:sym typeface="Montserrat"/>
            </a:endParaRPr>
          </a:p>
          <a:p>
            <a:pPr indent="0" lvl="0" marL="0" rtl="0" algn="l">
              <a:spcBef>
                <a:spcPts val="0"/>
              </a:spcBef>
              <a:spcAft>
                <a:spcPts val="0"/>
              </a:spcAft>
              <a:buNone/>
            </a:pPr>
            <a:r>
              <a:t/>
            </a:r>
            <a:endParaRPr b="1" sz="1400">
              <a:highlight>
                <a:schemeClr val="dk1"/>
              </a:highlight>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b="1" lang="en-GB" sz="1400">
                <a:highlight>
                  <a:schemeClr val="dk1"/>
                </a:highlight>
                <a:latin typeface="Montserrat"/>
                <a:ea typeface="Montserrat"/>
                <a:cs typeface="Montserrat"/>
                <a:sym typeface="Montserrat"/>
              </a:rPr>
              <a:t>Neural MT is the modern and dominant approach to machine translation, driven by artificial neural networks, particularly sequence-to-sequence models.</a:t>
            </a:r>
            <a:endParaRPr b="1" sz="1400">
              <a:highlight>
                <a:schemeClr val="dk1"/>
              </a:highlight>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b="1" lang="en-GB" sz="1400">
                <a:highlight>
                  <a:schemeClr val="dk1"/>
                </a:highlight>
                <a:latin typeface="Montserrat"/>
                <a:ea typeface="Montserrat"/>
                <a:cs typeface="Montserrat"/>
                <a:sym typeface="Montserrat"/>
              </a:rPr>
              <a:t>NMT models learn to translate by processing large amounts of parallel text data (source and target language pairs).</a:t>
            </a:r>
            <a:endParaRPr b="1" sz="1400">
              <a:highlight>
                <a:schemeClr val="dk1"/>
              </a:highlight>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b="1" lang="en-GB" sz="1400">
                <a:highlight>
                  <a:schemeClr val="dk1"/>
                </a:highlight>
                <a:latin typeface="Montserrat"/>
                <a:ea typeface="Montserrat"/>
                <a:cs typeface="Montserrat"/>
                <a:sym typeface="Montserrat"/>
              </a:rPr>
              <a:t>NMT models, such as the Transformer architecture, have significantly improved translation quality and fluency.</a:t>
            </a:r>
            <a:endParaRPr b="1" sz="1400">
              <a:highlight>
                <a:schemeClr val="dk1"/>
              </a:highlight>
              <a:latin typeface="Montserrat"/>
              <a:ea typeface="Montserrat"/>
              <a:cs typeface="Montserrat"/>
              <a:sym typeface="Montserrat"/>
            </a:endParaRPr>
          </a:p>
          <a:p>
            <a:pPr indent="0" lvl="0" marL="0" rtl="0" algn="l">
              <a:spcBef>
                <a:spcPts val="0"/>
              </a:spcBef>
              <a:spcAft>
                <a:spcPts val="1200"/>
              </a:spcAft>
              <a:buNone/>
            </a:pPr>
            <a:r>
              <a:rPr b="1" lang="en-GB" sz="1400">
                <a:highlight>
                  <a:schemeClr val="dk1"/>
                </a:highlight>
                <a:latin typeface="Montserrat"/>
                <a:ea typeface="Montserrat"/>
                <a:cs typeface="Montserrat"/>
                <a:sym typeface="Montserrat"/>
              </a:rPr>
              <a:t>        </a:t>
            </a:r>
            <a:endParaRPr b="1" sz="1400">
              <a:highlight>
                <a:schemeClr val="dk1"/>
              </a:highlight>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FFFF00"/>
                </a:solidFill>
                <a:highlight>
                  <a:schemeClr val="dk1"/>
                </a:highlight>
              </a:rPr>
              <a:t>Sequence to sequence model</a:t>
            </a:r>
            <a:endParaRPr b="1">
              <a:solidFill>
                <a:srgbClr val="FFFF00"/>
              </a:solidFill>
              <a:highlight>
                <a:schemeClr val="dk1"/>
              </a:highlight>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b="1" lang="en-GB" sz="1400">
                <a:highlight>
                  <a:schemeClr val="dk1"/>
                </a:highlight>
                <a:latin typeface="Montserrat"/>
                <a:ea typeface="Montserrat"/>
                <a:cs typeface="Montserrat"/>
                <a:sym typeface="Montserrat"/>
              </a:rPr>
              <a:t>Encoder-Decoder Structure: The Transformer architecture consists of two main components: an encoder and a decoder.</a:t>
            </a:r>
            <a:endParaRPr b="1" sz="1400">
              <a:highlight>
                <a:schemeClr val="dk1"/>
              </a:highlight>
              <a:latin typeface="Montserrat"/>
              <a:ea typeface="Montserrat"/>
              <a:cs typeface="Montserrat"/>
              <a:sym typeface="Montserrat"/>
            </a:endParaRPr>
          </a:p>
          <a:p>
            <a:pPr indent="0" lvl="0" marL="0" rtl="0" algn="l">
              <a:spcBef>
                <a:spcPts val="1500"/>
              </a:spcBef>
              <a:spcAft>
                <a:spcPts val="0"/>
              </a:spcAft>
              <a:buNone/>
            </a:pPr>
            <a:r>
              <a:rPr b="1" lang="en-GB" sz="1400">
                <a:highlight>
                  <a:schemeClr val="dk1"/>
                </a:highlight>
                <a:latin typeface="Montserrat"/>
                <a:ea typeface="Montserrat"/>
                <a:cs typeface="Montserrat"/>
                <a:sym typeface="Montserrat"/>
              </a:rPr>
              <a:t>Multi-Head Self-Attention Mechanism: </a:t>
            </a:r>
            <a:endParaRPr b="1" sz="1400">
              <a:highlight>
                <a:schemeClr val="dk1"/>
              </a:highlight>
              <a:latin typeface="Montserrat"/>
              <a:ea typeface="Montserrat"/>
              <a:cs typeface="Montserrat"/>
              <a:sym typeface="Montserrat"/>
            </a:endParaRPr>
          </a:p>
          <a:p>
            <a:pPr indent="0" lvl="0" marL="0" rtl="0" algn="l">
              <a:spcBef>
                <a:spcPts val="1500"/>
              </a:spcBef>
              <a:spcAft>
                <a:spcPts val="0"/>
              </a:spcAft>
              <a:buNone/>
            </a:pPr>
            <a:r>
              <a:rPr b="1" lang="en-GB" sz="1400">
                <a:highlight>
                  <a:schemeClr val="dk1"/>
                </a:highlight>
                <a:latin typeface="Montserrat"/>
                <a:ea typeface="Montserrat"/>
                <a:cs typeface="Montserrat"/>
                <a:sym typeface="Montserrat"/>
              </a:rPr>
              <a:t>Recurrent</a:t>
            </a:r>
            <a:r>
              <a:rPr b="1" lang="en-GB" sz="1400">
                <a:highlight>
                  <a:schemeClr val="dk1"/>
                </a:highlight>
                <a:latin typeface="Montserrat"/>
                <a:ea typeface="Montserrat"/>
                <a:cs typeface="Montserrat"/>
                <a:sym typeface="Montserrat"/>
              </a:rPr>
              <a:t> neural network:</a:t>
            </a:r>
            <a:endParaRPr b="1" sz="1400">
              <a:highlight>
                <a:schemeClr val="dk1"/>
              </a:highlight>
              <a:latin typeface="Montserrat"/>
              <a:ea typeface="Montserrat"/>
              <a:cs typeface="Montserrat"/>
              <a:sym typeface="Montserrat"/>
            </a:endParaRPr>
          </a:p>
          <a:p>
            <a:pPr indent="0" lvl="0" marL="0" rtl="0" algn="l">
              <a:spcBef>
                <a:spcPts val="1500"/>
              </a:spcBef>
              <a:spcAft>
                <a:spcPts val="1200"/>
              </a:spcAft>
              <a:buNone/>
            </a:pPr>
            <a:r>
              <a:t/>
            </a:r>
            <a:endParaRPr b="1" sz="1400">
              <a:highlight>
                <a:schemeClr val="dk1"/>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