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E191BF-EA8B-473D-83F8-293D82666701}" v="1" dt="2024-02-13T04:36:11.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fla Hafis" userId="2b6e29443206e69c" providerId="LiveId" clId="{B3E191BF-EA8B-473D-83F8-293D82666701}"/>
    <pc:docChg chg="undo custSel addSld modSld">
      <pc:chgData name="Nafla Hafis" userId="2b6e29443206e69c" providerId="LiveId" clId="{B3E191BF-EA8B-473D-83F8-293D82666701}" dt="2024-02-13T06:28:22.014" v="1043" actId="20577"/>
      <pc:docMkLst>
        <pc:docMk/>
      </pc:docMkLst>
      <pc:sldChg chg="delSp modSp new mod">
        <pc:chgData name="Nafla Hafis" userId="2b6e29443206e69c" providerId="LiveId" clId="{B3E191BF-EA8B-473D-83F8-293D82666701}" dt="2024-02-13T04:33:36.872" v="26" actId="478"/>
        <pc:sldMkLst>
          <pc:docMk/>
          <pc:sldMk cId="1825053924" sldId="256"/>
        </pc:sldMkLst>
        <pc:spChg chg="mod">
          <ac:chgData name="Nafla Hafis" userId="2b6e29443206e69c" providerId="LiveId" clId="{B3E191BF-EA8B-473D-83F8-293D82666701}" dt="2024-02-13T04:33:21.954" v="24" actId="20577"/>
          <ac:spMkLst>
            <pc:docMk/>
            <pc:sldMk cId="1825053924" sldId="256"/>
            <ac:spMk id="2" creationId="{93DC13E4-3F1C-37C8-DD28-DD755364888C}"/>
          </ac:spMkLst>
        </pc:spChg>
        <pc:spChg chg="del mod">
          <ac:chgData name="Nafla Hafis" userId="2b6e29443206e69c" providerId="LiveId" clId="{B3E191BF-EA8B-473D-83F8-293D82666701}" dt="2024-02-13T04:33:36.872" v="26" actId="478"/>
          <ac:spMkLst>
            <pc:docMk/>
            <pc:sldMk cId="1825053924" sldId="256"/>
            <ac:spMk id="3" creationId="{8323BEBC-C060-4DA3-1FC4-0AE0071B4910}"/>
          </ac:spMkLst>
        </pc:spChg>
      </pc:sldChg>
      <pc:sldChg chg="addSp delSp modSp new mod modNotesTx">
        <pc:chgData name="Nafla Hafis" userId="2b6e29443206e69c" providerId="LiveId" clId="{B3E191BF-EA8B-473D-83F8-293D82666701}" dt="2024-02-13T04:56:26.874" v="677" actId="20577"/>
        <pc:sldMkLst>
          <pc:docMk/>
          <pc:sldMk cId="777473525" sldId="257"/>
        </pc:sldMkLst>
        <pc:spChg chg="mod">
          <ac:chgData name="Nafla Hafis" userId="2b6e29443206e69c" providerId="LiveId" clId="{B3E191BF-EA8B-473D-83F8-293D82666701}" dt="2024-02-13T04:36:48.117" v="319" actId="20577"/>
          <ac:spMkLst>
            <pc:docMk/>
            <pc:sldMk cId="777473525" sldId="257"/>
            <ac:spMk id="2" creationId="{1458EFD1-79D4-CBF5-0244-D85A94FF5E70}"/>
          </ac:spMkLst>
        </pc:spChg>
        <pc:spChg chg="del mod">
          <ac:chgData name="Nafla Hafis" userId="2b6e29443206e69c" providerId="LiveId" clId="{B3E191BF-EA8B-473D-83F8-293D82666701}" dt="2024-02-13T04:36:11.316" v="312" actId="931"/>
          <ac:spMkLst>
            <pc:docMk/>
            <pc:sldMk cId="777473525" sldId="257"/>
            <ac:spMk id="3" creationId="{0EC1D86C-DC19-FD46-3736-2EF8112B806D}"/>
          </ac:spMkLst>
        </pc:spChg>
        <pc:spChg chg="add mod">
          <ac:chgData name="Nafla Hafis" userId="2b6e29443206e69c" providerId="LiveId" clId="{B3E191BF-EA8B-473D-83F8-293D82666701}" dt="2024-02-13T04:56:26.874" v="677" actId="20577"/>
          <ac:spMkLst>
            <pc:docMk/>
            <pc:sldMk cId="777473525" sldId="257"/>
            <ac:spMk id="7" creationId="{282D5773-E336-C3BF-F386-AD4B192DF1D4}"/>
          </ac:spMkLst>
        </pc:spChg>
        <pc:picChg chg="add del mod">
          <ac:chgData name="Nafla Hafis" userId="2b6e29443206e69c" providerId="LiveId" clId="{B3E191BF-EA8B-473D-83F8-293D82666701}" dt="2024-02-13T04:40:50.956" v="321" actId="478"/>
          <ac:picMkLst>
            <pc:docMk/>
            <pc:sldMk cId="777473525" sldId="257"/>
            <ac:picMk id="5" creationId="{CC91A00B-9708-3D18-B388-E36E52DC80CC}"/>
          </ac:picMkLst>
        </pc:picChg>
      </pc:sldChg>
      <pc:sldChg chg="modSp new mod">
        <pc:chgData name="Nafla Hafis" userId="2b6e29443206e69c" providerId="LiveId" clId="{B3E191BF-EA8B-473D-83F8-293D82666701}" dt="2024-02-13T05:03:06.838" v="838" actId="20577"/>
        <pc:sldMkLst>
          <pc:docMk/>
          <pc:sldMk cId="1749678498" sldId="258"/>
        </pc:sldMkLst>
        <pc:spChg chg="mod">
          <ac:chgData name="Nafla Hafis" userId="2b6e29443206e69c" providerId="LiveId" clId="{B3E191BF-EA8B-473D-83F8-293D82666701}" dt="2024-02-13T04:44:58.063" v="348" actId="20577"/>
          <ac:spMkLst>
            <pc:docMk/>
            <pc:sldMk cId="1749678498" sldId="258"/>
            <ac:spMk id="2" creationId="{032DFFFB-F4A7-E786-EB15-F2E99F23514A}"/>
          </ac:spMkLst>
        </pc:spChg>
        <pc:spChg chg="mod">
          <ac:chgData name="Nafla Hafis" userId="2b6e29443206e69c" providerId="LiveId" clId="{B3E191BF-EA8B-473D-83F8-293D82666701}" dt="2024-02-13T05:03:06.838" v="838" actId="20577"/>
          <ac:spMkLst>
            <pc:docMk/>
            <pc:sldMk cId="1749678498" sldId="258"/>
            <ac:spMk id="3" creationId="{B11F0FDA-3F3A-09A3-7FD3-E9E5C8E58052}"/>
          </ac:spMkLst>
        </pc:spChg>
      </pc:sldChg>
      <pc:sldChg chg="modSp new mod">
        <pc:chgData name="Nafla Hafis" userId="2b6e29443206e69c" providerId="LiveId" clId="{B3E191BF-EA8B-473D-83F8-293D82666701}" dt="2024-02-13T06:28:22.014" v="1043" actId="20577"/>
        <pc:sldMkLst>
          <pc:docMk/>
          <pc:sldMk cId="303694019" sldId="259"/>
        </pc:sldMkLst>
        <pc:spChg chg="mod">
          <ac:chgData name="Nafla Hafis" userId="2b6e29443206e69c" providerId="LiveId" clId="{B3E191BF-EA8B-473D-83F8-293D82666701}" dt="2024-02-13T05:05:53.086" v="875" actId="20577"/>
          <ac:spMkLst>
            <pc:docMk/>
            <pc:sldMk cId="303694019" sldId="259"/>
            <ac:spMk id="2" creationId="{648F3BEE-D20E-7784-2D0A-99470AF9D3A1}"/>
          </ac:spMkLst>
        </pc:spChg>
        <pc:spChg chg="mod">
          <ac:chgData name="Nafla Hafis" userId="2b6e29443206e69c" providerId="LiveId" clId="{B3E191BF-EA8B-473D-83F8-293D82666701}" dt="2024-02-13T06:28:22.014" v="1043" actId="20577"/>
          <ac:spMkLst>
            <pc:docMk/>
            <pc:sldMk cId="303694019" sldId="259"/>
            <ac:spMk id="3" creationId="{22939957-F144-86D9-8E42-AB17C7405B49}"/>
          </ac:spMkLst>
        </pc:spChg>
      </pc:sldChg>
      <pc:sldChg chg="modSp new mod">
        <pc:chgData name="Nafla Hafis" userId="2b6e29443206e69c" providerId="LiveId" clId="{B3E191BF-EA8B-473D-83F8-293D82666701}" dt="2024-02-13T05:42:08.897" v="909" actId="20577"/>
        <pc:sldMkLst>
          <pc:docMk/>
          <pc:sldMk cId="3438477776" sldId="260"/>
        </pc:sldMkLst>
        <pc:spChg chg="mod">
          <ac:chgData name="Nafla Hafis" userId="2b6e29443206e69c" providerId="LiveId" clId="{B3E191BF-EA8B-473D-83F8-293D82666701}" dt="2024-02-13T05:36:41.233" v="884" actId="27636"/>
          <ac:spMkLst>
            <pc:docMk/>
            <pc:sldMk cId="3438477776" sldId="260"/>
            <ac:spMk id="2" creationId="{EEB474D2-9BEA-7C93-49C0-0A8544B556CE}"/>
          </ac:spMkLst>
        </pc:spChg>
        <pc:spChg chg="mod">
          <ac:chgData name="Nafla Hafis" userId="2b6e29443206e69c" providerId="LiveId" clId="{B3E191BF-EA8B-473D-83F8-293D82666701}" dt="2024-02-13T05:42:08.897" v="909" actId="20577"/>
          <ac:spMkLst>
            <pc:docMk/>
            <pc:sldMk cId="3438477776" sldId="260"/>
            <ac:spMk id="3" creationId="{507DE9BD-4C74-4B38-8275-6FE96CC8D2E8}"/>
          </ac:spMkLst>
        </pc:spChg>
      </pc:sldChg>
      <pc:sldChg chg="modSp new mod">
        <pc:chgData name="Nafla Hafis" userId="2b6e29443206e69c" providerId="LiveId" clId="{B3E191BF-EA8B-473D-83F8-293D82666701}" dt="2024-02-13T05:51:44.791" v="963" actId="20577"/>
        <pc:sldMkLst>
          <pc:docMk/>
          <pc:sldMk cId="2787626711" sldId="261"/>
        </pc:sldMkLst>
        <pc:spChg chg="mod">
          <ac:chgData name="Nafla Hafis" userId="2b6e29443206e69c" providerId="LiveId" clId="{B3E191BF-EA8B-473D-83F8-293D82666701}" dt="2024-02-13T05:51:44.791" v="963" actId="20577"/>
          <ac:spMkLst>
            <pc:docMk/>
            <pc:sldMk cId="2787626711" sldId="261"/>
            <ac:spMk id="2" creationId="{68AC1B50-911F-F579-8D5F-6CC09D80FEB2}"/>
          </ac:spMkLst>
        </pc:spChg>
        <pc:spChg chg="mod">
          <ac:chgData name="Nafla Hafis" userId="2b6e29443206e69c" providerId="LiveId" clId="{B3E191BF-EA8B-473D-83F8-293D82666701}" dt="2024-02-13T05:50:54.586" v="961" actId="27636"/>
          <ac:spMkLst>
            <pc:docMk/>
            <pc:sldMk cId="2787626711" sldId="261"/>
            <ac:spMk id="3" creationId="{76CB92F8-9BD2-701D-909A-50B5C74BA2C1}"/>
          </ac:spMkLst>
        </pc:spChg>
      </pc:sldChg>
      <pc:sldChg chg="modSp new mod">
        <pc:chgData name="Nafla Hafis" userId="2b6e29443206e69c" providerId="LiveId" clId="{B3E191BF-EA8B-473D-83F8-293D82666701}" dt="2024-02-13T06:28:00.038" v="1031" actId="5793"/>
        <pc:sldMkLst>
          <pc:docMk/>
          <pc:sldMk cId="1376883221" sldId="262"/>
        </pc:sldMkLst>
        <pc:spChg chg="mod">
          <ac:chgData name="Nafla Hafis" userId="2b6e29443206e69c" providerId="LiveId" clId="{B3E191BF-EA8B-473D-83F8-293D82666701}" dt="2024-02-13T06:03:32.227" v="970" actId="20577"/>
          <ac:spMkLst>
            <pc:docMk/>
            <pc:sldMk cId="1376883221" sldId="262"/>
            <ac:spMk id="2" creationId="{665C13DD-D425-E769-FEA0-E3553715CDE5}"/>
          </ac:spMkLst>
        </pc:spChg>
        <pc:spChg chg="mod">
          <ac:chgData name="Nafla Hafis" userId="2b6e29443206e69c" providerId="LiveId" clId="{B3E191BF-EA8B-473D-83F8-293D82666701}" dt="2024-02-13T06:28:00.038" v="1031" actId="5793"/>
          <ac:spMkLst>
            <pc:docMk/>
            <pc:sldMk cId="1376883221" sldId="262"/>
            <ac:spMk id="3" creationId="{6397A251-5901-519F-E00C-F28524CD328D}"/>
          </ac:spMkLst>
        </pc:spChg>
      </pc:sldChg>
      <pc:sldChg chg="new">
        <pc:chgData name="Nafla Hafis" userId="2b6e29443206e69c" providerId="LiveId" clId="{B3E191BF-EA8B-473D-83F8-293D82666701}" dt="2024-02-13T06:04:48.643" v="981" actId="680"/>
        <pc:sldMkLst>
          <pc:docMk/>
          <pc:sldMk cId="2414953115"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8F5DD-2C26-4C72-823D-1709C6BE3E5F}"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43BA9-5059-454A-B80B-CA8537501AC8}" type="slidenum">
              <a:rPr lang="en-IN" smtClean="0"/>
              <a:t>‹#›</a:t>
            </a:fld>
            <a:endParaRPr lang="en-IN"/>
          </a:p>
        </p:txBody>
      </p:sp>
    </p:spTree>
    <p:extLst>
      <p:ext uri="{BB962C8B-B14F-4D97-AF65-F5344CB8AC3E}">
        <p14:creationId xmlns:p14="http://schemas.microsoft.com/office/powerpoint/2010/main" val="2797639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Cohesive work</a:t>
            </a:r>
          </a:p>
          <a:p>
            <a:r>
              <a:rPr lang="en-US" dirty="0"/>
              <a:t>Having group of employees who work well together and every one feels they contribute to the overall success of the group</a:t>
            </a:r>
            <a:endParaRPr lang="en-IN" dirty="0"/>
          </a:p>
        </p:txBody>
      </p:sp>
      <p:sp>
        <p:nvSpPr>
          <p:cNvPr id="4" name="Slide Number Placeholder 3"/>
          <p:cNvSpPr>
            <a:spLocks noGrp="1"/>
          </p:cNvSpPr>
          <p:nvPr>
            <p:ph type="sldNum" sz="quarter" idx="5"/>
          </p:nvPr>
        </p:nvSpPr>
        <p:spPr/>
        <p:txBody>
          <a:bodyPr/>
          <a:lstStyle/>
          <a:p>
            <a:fld id="{10C43BA9-5059-454A-B80B-CA8537501AC8}" type="slidenum">
              <a:rPr lang="en-IN" smtClean="0"/>
              <a:t>2</a:t>
            </a:fld>
            <a:endParaRPr lang="en-IN"/>
          </a:p>
        </p:txBody>
      </p:sp>
    </p:spTree>
    <p:extLst>
      <p:ext uri="{BB962C8B-B14F-4D97-AF65-F5344CB8AC3E}">
        <p14:creationId xmlns:p14="http://schemas.microsoft.com/office/powerpoint/2010/main" val="2334226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C62C-BCFF-CBAF-6C30-235E1F568B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3A3616-E589-B92F-EFBD-332203530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805904-DD92-6F7F-EBD6-9FA98085DAF8}"/>
              </a:ext>
            </a:extLst>
          </p:cNvPr>
          <p:cNvSpPr>
            <a:spLocks noGrp="1"/>
          </p:cNvSpPr>
          <p:nvPr>
            <p:ph type="dt" sz="half" idx="10"/>
          </p:nvPr>
        </p:nvSpPr>
        <p:spPr/>
        <p:txBody>
          <a:bodyPr/>
          <a:lstStyle/>
          <a:p>
            <a:fld id="{7A06D155-4D35-449F-8731-3BBC3194D5C3}" type="datetimeFigureOut">
              <a:rPr lang="en-IN" smtClean="0"/>
              <a:t>21-02-2024</a:t>
            </a:fld>
            <a:endParaRPr lang="en-IN"/>
          </a:p>
        </p:txBody>
      </p:sp>
      <p:sp>
        <p:nvSpPr>
          <p:cNvPr id="5" name="Footer Placeholder 4">
            <a:extLst>
              <a:ext uri="{FF2B5EF4-FFF2-40B4-BE49-F238E27FC236}">
                <a16:creationId xmlns:a16="http://schemas.microsoft.com/office/drawing/2014/main" id="{98AFF5B3-E6CC-7AF9-299C-B43894BCB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1147E-0442-6648-4E06-EEDA27DA4D63}"/>
              </a:ext>
            </a:extLst>
          </p:cNvPr>
          <p:cNvSpPr>
            <a:spLocks noGrp="1"/>
          </p:cNvSpPr>
          <p:nvPr>
            <p:ph type="sldNum" sz="quarter" idx="12"/>
          </p:nvPr>
        </p:nvSpPr>
        <p:spPr/>
        <p:txBody>
          <a:bodyPr/>
          <a:lstStyle/>
          <a:p>
            <a:fld id="{97D6329C-95A9-47A8-B987-11256D62238B}" type="slidenum">
              <a:rPr lang="en-IN" smtClean="0"/>
              <a:t>‹#›</a:t>
            </a:fld>
            <a:endParaRPr lang="en-IN"/>
          </a:p>
        </p:txBody>
      </p:sp>
    </p:spTree>
    <p:extLst>
      <p:ext uri="{BB962C8B-B14F-4D97-AF65-F5344CB8AC3E}">
        <p14:creationId xmlns:p14="http://schemas.microsoft.com/office/powerpoint/2010/main" val="368683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6B8F-17F6-7578-ED69-0F7A70BE7F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D1C1C6-0CBF-4FA8-E9B1-C954A0DE9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BEC30-3837-77BA-CA52-FB5CD1B08AF9}"/>
              </a:ext>
            </a:extLst>
          </p:cNvPr>
          <p:cNvSpPr>
            <a:spLocks noGrp="1"/>
          </p:cNvSpPr>
          <p:nvPr>
            <p:ph type="dt" sz="half" idx="10"/>
          </p:nvPr>
        </p:nvSpPr>
        <p:spPr/>
        <p:txBody>
          <a:bodyPr/>
          <a:lstStyle/>
          <a:p>
            <a:fld id="{7A06D155-4D35-449F-8731-3BBC3194D5C3}" type="datetimeFigureOut">
              <a:rPr lang="en-IN" smtClean="0"/>
              <a:t>21-02-2024</a:t>
            </a:fld>
            <a:endParaRPr lang="en-IN"/>
          </a:p>
        </p:txBody>
      </p:sp>
      <p:sp>
        <p:nvSpPr>
          <p:cNvPr id="5" name="Footer Placeholder 4">
            <a:extLst>
              <a:ext uri="{FF2B5EF4-FFF2-40B4-BE49-F238E27FC236}">
                <a16:creationId xmlns:a16="http://schemas.microsoft.com/office/drawing/2014/main" id="{D6E4C723-E983-8695-7B9B-7A3C08E19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12BB77-FF3A-A37F-1588-91C2D34B1D5A}"/>
              </a:ext>
            </a:extLst>
          </p:cNvPr>
          <p:cNvSpPr>
            <a:spLocks noGrp="1"/>
          </p:cNvSpPr>
          <p:nvPr>
            <p:ph type="sldNum" sz="quarter" idx="12"/>
          </p:nvPr>
        </p:nvSpPr>
        <p:spPr/>
        <p:txBody>
          <a:bodyPr/>
          <a:lstStyle/>
          <a:p>
            <a:fld id="{97D6329C-95A9-47A8-B987-11256D62238B}" type="slidenum">
              <a:rPr lang="en-IN" smtClean="0"/>
              <a:t>‹#›</a:t>
            </a:fld>
            <a:endParaRPr lang="en-IN"/>
          </a:p>
        </p:txBody>
      </p:sp>
    </p:spTree>
    <p:extLst>
      <p:ext uri="{BB962C8B-B14F-4D97-AF65-F5344CB8AC3E}">
        <p14:creationId xmlns:p14="http://schemas.microsoft.com/office/powerpoint/2010/main" val="2182915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864ACE-5438-6CC1-D2DC-97A23C7FC2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FAD25D-C919-6915-623E-3F824A9D43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B9C7D0-3342-E8C7-8BDF-DB56AB4790CD}"/>
              </a:ext>
            </a:extLst>
          </p:cNvPr>
          <p:cNvSpPr>
            <a:spLocks noGrp="1"/>
          </p:cNvSpPr>
          <p:nvPr>
            <p:ph type="dt" sz="half" idx="10"/>
          </p:nvPr>
        </p:nvSpPr>
        <p:spPr/>
        <p:txBody>
          <a:bodyPr/>
          <a:lstStyle/>
          <a:p>
            <a:fld id="{7A06D155-4D35-449F-8731-3BBC3194D5C3}" type="datetimeFigureOut">
              <a:rPr lang="en-IN" smtClean="0"/>
              <a:t>21-02-2024</a:t>
            </a:fld>
            <a:endParaRPr lang="en-IN"/>
          </a:p>
        </p:txBody>
      </p:sp>
      <p:sp>
        <p:nvSpPr>
          <p:cNvPr id="5" name="Footer Placeholder 4">
            <a:extLst>
              <a:ext uri="{FF2B5EF4-FFF2-40B4-BE49-F238E27FC236}">
                <a16:creationId xmlns:a16="http://schemas.microsoft.com/office/drawing/2014/main" id="{B283D960-AE4E-D265-B404-E8FF24462A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210C39-9BA8-E581-4DA4-BED1AF35D284}"/>
              </a:ext>
            </a:extLst>
          </p:cNvPr>
          <p:cNvSpPr>
            <a:spLocks noGrp="1"/>
          </p:cNvSpPr>
          <p:nvPr>
            <p:ph type="sldNum" sz="quarter" idx="12"/>
          </p:nvPr>
        </p:nvSpPr>
        <p:spPr/>
        <p:txBody>
          <a:bodyPr/>
          <a:lstStyle/>
          <a:p>
            <a:fld id="{97D6329C-95A9-47A8-B987-11256D62238B}" type="slidenum">
              <a:rPr lang="en-IN" smtClean="0"/>
              <a:t>‹#›</a:t>
            </a:fld>
            <a:endParaRPr lang="en-IN"/>
          </a:p>
        </p:txBody>
      </p:sp>
    </p:spTree>
    <p:extLst>
      <p:ext uri="{BB962C8B-B14F-4D97-AF65-F5344CB8AC3E}">
        <p14:creationId xmlns:p14="http://schemas.microsoft.com/office/powerpoint/2010/main" val="313049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5589-5920-0811-A8CC-10AAA3E29F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1D22AE-8F9C-3FE0-9B34-166DCC8546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EF0B4C-5D00-EEFC-3AEC-FF781CB3C521}"/>
              </a:ext>
            </a:extLst>
          </p:cNvPr>
          <p:cNvSpPr>
            <a:spLocks noGrp="1"/>
          </p:cNvSpPr>
          <p:nvPr>
            <p:ph type="dt" sz="half" idx="10"/>
          </p:nvPr>
        </p:nvSpPr>
        <p:spPr/>
        <p:txBody>
          <a:bodyPr/>
          <a:lstStyle/>
          <a:p>
            <a:fld id="{7A06D155-4D35-449F-8731-3BBC3194D5C3}" type="datetimeFigureOut">
              <a:rPr lang="en-IN" smtClean="0"/>
              <a:t>21-02-2024</a:t>
            </a:fld>
            <a:endParaRPr lang="en-IN"/>
          </a:p>
        </p:txBody>
      </p:sp>
      <p:sp>
        <p:nvSpPr>
          <p:cNvPr id="5" name="Footer Placeholder 4">
            <a:extLst>
              <a:ext uri="{FF2B5EF4-FFF2-40B4-BE49-F238E27FC236}">
                <a16:creationId xmlns:a16="http://schemas.microsoft.com/office/drawing/2014/main" id="{6A7FB3FE-6735-68D2-4599-D197716A4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0EF868-9B4A-9452-A33B-F6345FEA3D7F}"/>
              </a:ext>
            </a:extLst>
          </p:cNvPr>
          <p:cNvSpPr>
            <a:spLocks noGrp="1"/>
          </p:cNvSpPr>
          <p:nvPr>
            <p:ph type="sldNum" sz="quarter" idx="12"/>
          </p:nvPr>
        </p:nvSpPr>
        <p:spPr/>
        <p:txBody>
          <a:bodyPr/>
          <a:lstStyle/>
          <a:p>
            <a:fld id="{97D6329C-95A9-47A8-B987-11256D62238B}" type="slidenum">
              <a:rPr lang="en-IN" smtClean="0"/>
              <a:t>‹#›</a:t>
            </a:fld>
            <a:endParaRPr lang="en-IN"/>
          </a:p>
        </p:txBody>
      </p:sp>
    </p:spTree>
    <p:extLst>
      <p:ext uri="{BB962C8B-B14F-4D97-AF65-F5344CB8AC3E}">
        <p14:creationId xmlns:p14="http://schemas.microsoft.com/office/powerpoint/2010/main" val="71077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3C61-4A04-6121-1D26-99B2FF0540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C23037-46CC-4E6E-D4C9-6BFBED26F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70845-FEA7-B721-1318-6E0777D61299}"/>
              </a:ext>
            </a:extLst>
          </p:cNvPr>
          <p:cNvSpPr>
            <a:spLocks noGrp="1"/>
          </p:cNvSpPr>
          <p:nvPr>
            <p:ph type="dt" sz="half" idx="10"/>
          </p:nvPr>
        </p:nvSpPr>
        <p:spPr/>
        <p:txBody>
          <a:bodyPr/>
          <a:lstStyle/>
          <a:p>
            <a:fld id="{7A06D155-4D35-449F-8731-3BBC3194D5C3}" type="datetimeFigureOut">
              <a:rPr lang="en-IN" smtClean="0"/>
              <a:t>21-02-2024</a:t>
            </a:fld>
            <a:endParaRPr lang="en-IN"/>
          </a:p>
        </p:txBody>
      </p:sp>
      <p:sp>
        <p:nvSpPr>
          <p:cNvPr id="5" name="Footer Placeholder 4">
            <a:extLst>
              <a:ext uri="{FF2B5EF4-FFF2-40B4-BE49-F238E27FC236}">
                <a16:creationId xmlns:a16="http://schemas.microsoft.com/office/drawing/2014/main" id="{F9255568-0604-9971-7FD0-2E7A099A8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55BE7-F9ED-0D45-79F8-F257E47B9EE1}"/>
              </a:ext>
            </a:extLst>
          </p:cNvPr>
          <p:cNvSpPr>
            <a:spLocks noGrp="1"/>
          </p:cNvSpPr>
          <p:nvPr>
            <p:ph type="sldNum" sz="quarter" idx="12"/>
          </p:nvPr>
        </p:nvSpPr>
        <p:spPr/>
        <p:txBody>
          <a:bodyPr/>
          <a:lstStyle/>
          <a:p>
            <a:fld id="{97D6329C-95A9-47A8-B987-11256D62238B}" type="slidenum">
              <a:rPr lang="en-IN" smtClean="0"/>
              <a:t>‹#›</a:t>
            </a:fld>
            <a:endParaRPr lang="en-IN"/>
          </a:p>
        </p:txBody>
      </p:sp>
    </p:spTree>
    <p:extLst>
      <p:ext uri="{BB962C8B-B14F-4D97-AF65-F5344CB8AC3E}">
        <p14:creationId xmlns:p14="http://schemas.microsoft.com/office/powerpoint/2010/main" val="425580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675D-C4CE-3FC8-50A6-C80FFE9207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00341F-F402-494D-B49A-61C308FABD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0A4C44-A9AA-4E72-E65F-5DDDF08A46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7363E5-7235-F692-49EB-2FD075295C08}"/>
              </a:ext>
            </a:extLst>
          </p:cNvPr>
          <p:cNvSpPr>
            <a:spLocks noGrp="1"/>
          </p:cNvSpPr>
          <p:nvPr>
            <p:ph type="dt" sz="half" idx="10"/>
          </p:nvPr>
        </p:nvSpPr>
        <p:spPr/>
        <p:txBody>
          <a:bodyPr/>
          <a:lstStyle/>
          <a:p>
            <a:fld id="{7A06D155-4D35-449F-8731-3BBC3194D5C3}" type="datetimeFigureOut">
              <a:rPr lang="en-IN" smtClean="0"/>
              <a:t>21-02-2024</a:t>
            </a:fld>
            <a:endParaRPr lang="en-IN"/>
          </a:p>
        </p:txBody>
      </p:sp>
      <p:sp>
        <p:nvSpPr>
          <p:cNvPr id="6" name="Footer Placeholder 5">
            <a:extLst>
              <a:ext uri="{FF2B5EF4-FFF2-40B4-BE49-F238E27FC236}">
                <a16:creationId xmlns:a16="http://schemas.microsoft.com/office/drawing/2014/main" id="{C50721E5-00A2-6C6D-892B-0601E5566C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20F4FF-D699-B8DF-7A22-3304363C8733}"/>
              </a:ext>
            </a:extLst>
          </p:cNvPr>
          <p:cNvSpPr>
            <a:spLocks noGrp="1"/>
          </p:cNvSpPr>
          <p:nvPr>
            <p:ph type="sldNum" sz="quarter" idx="12"/>
          </p:nvPr>
        </p:nvSpPr>
        <p:spPr/>
        <p:txBody>
          <a:bodyPr/>
          <a:lstStyle/>
          <a:p>
            <a:fld id="{97D6329C-95A9-47A8-B987-11256D62238B}" type="slidenum">
              <a:rPr lang="en-IN" smtClean="0"/>
              <a:t>‹#›</a:t>
            </a:fld>
            <a:endParaRPr lang="en-IN"/>
          </a:p>
        </p:txBody>
      </p:sp>
    </p:spTree>
    <p:extLst>
      <p:ext uri="{BB962C8B-B14F-4D97-AF65-F5344CB8AC3E}">
        <p14:creationId xmlns:p14="http://schemas.microsoft.com/office/powerpoint/2010/main" val="37040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B541-8CBC-9C50-1921-74EA40AA0D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483CEB-53E9-9178-8A1F-26EF05873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A7E91E-479C-2114-72F1-B091E90E75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53EEF1-6344-0FCA-DCA7-53FF7497A5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FDEF0-7B2B-FEAF-CB90-407737D75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E6BC44-659C-2233-8800-BC017735D749}"/>
              </a:ext>
            </a:extLst>
          </p:cNvPr>
          <p:cNvSpPr>
            <a:spLocks noGrp="1"/>
          </p:cNvSpPr>
          <p:nvPr>
            <p:ph type="dt" sz="half" idx="10"/>
          </p:nvPr>
        </p:nvSpPr>
        <p:spPr/>
        <p:txBody>
          <a:bodyPr/>
          <a:lstStyle/>
          <a:p>
            <a:fld id="{7A06D155-4D35-449F-8731-3BBC3194D5C3}" type="datetimeFigureOut">
              <a:rPr lang="en-IN" smtClean="0"/>
              <a:t>21-02-2024</a:t>
            </a:fld>
            <a:endParaRPr lang="en-IN"/>
          </a:p>
        </p:txBody>
      </p:sp>
      <p:sp>
        <p:nvSpPr>
          <p:cNvPr id="8" name="Footer Placeholder 7">
            <a:extLst>
              <a:ext uri="{FF2B5EF4-FFF2-40B4-BE49-F238E27FC236}">
                <a16:creationId xmlns:a16="http://schemas.microsoft.com/office/drawing/2014/main" id="{DE91AD03-5942-3E4E-0836-407CCB213C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7AFFBB-466E-E65E-062B-20B9D33D4573}"/>
              </a:ext>
            </a:extLst>
          </p:cNvPr>
          <p:cNvSpPr>
            <a:spLocks noGrp="1"/>
          </p:cNvSpPr>
          <p:nvPr>
            <p:ph type="sldNum" sz="quarter" idx="12"/>
          </p:nvPr>
        </p:nvSpPr>
        <p:spPr/>
        <p:txBody>
          <a:bodyPr/>
          <a:lstStyle/>
          <a:p>
            <a:fld id="{97D6329C-95A9-47A8-B987-11256D62238B}" type="slidenum">
              <a:rPr lang="en-IN" smtClean="0"/>
              <a:t>‹#›</a:t>
            </a:fld>
            <a:endParaRPr lang="en-IN"/>
          </a:p>
        </p:txBody>
      </p:sp>
    </p:spTree>
    <p:extLst>
      <p:ext uri="{BB962C8B-B14F-4D97-AF65-F5344CB8AC3E}">
        <p14:creationId xmlns:p14="http://schemas.microsoft.com/office/powerpoint/2010/main" val="252454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40CE-F66F-0283-0289-16E48C12C9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7A2D9F-5382-F745-81F2-1FFD588AD1D4}"/>
              </a:ext>
            </a:extLst>
          </p:cNvPr>
          <p:cNvSpPr>
            <a:spLocks noGrp="1"/>
          </p:cNvSpPr>
          <p:nvPr>
            <p:ph type="dt" sz="half" idx="10"/>
          </p:nvPr>
        </p:nvSpPr>
        <p:spPr/>
        <p:txBody>
          <a:bodyPr/>
          <a:lstStyle/>
          <a:p>
            <a:fld id="{7A06D155-4D35-449F-8731-3BBC3194D5C3}" type="datetimeFigureOut">
              <a:rPr lang="en-IN" smtClean="0"/>
              <a:t>21-02-2024</a:t>
            </a:fld>
            <a:endParaRPr lang="en-IN"/>
          </a:p>
        </p:txBody>
      </p:sp>
      <p:sp>
        <p:nvSpPr>
          <p:cNvPr id="4" name="Footer Placeholder 3">
            <a:extLst>
              <a:ext uri="{FF2B5EF4-FFF2-40B4-BE49-F238E27FC236}">
                <a16:creationId xmlns:a16="http://schemas.microsoft.com/office/drawing/2014/main" id="{FE65185E-B3E8-39A8-7F1B-6280A68A4F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3A2422-9E70-0AE0-1F6C-40657960AD44}"/>
              </a:ext>
            </a:extLst>
          </p:cNvPr>
          <p:cNvSpPr>
            <a:spLocks noGrp="1"/>
          </p:cNvSpPr>
          <p:nvPr>
            <p:ph type="sldNum" sz="quarter" idx="12"/>
          </p:nvPr>
        </p:nvSpPr>
        <p:spPr/>
        <p:txBody>
          <a:bodyPr/>
          <a:lstStyle/>
          <a:p>
            <a:fld id="{97D6329C-95A9-47A8-B987-11256D62238B}" type="slidenum">
              <a:rPr lang="en-IN" smtClean="0"/>
              <a:t>‹#›</a:t>
            </a:fld>
            <a:endParaRPr lang="en-IN"/>
          </a:p>
        </p:txBody>
      </p:sp>
    </p:spTree>
    <p:extLst>
      <p:ext uri="{BB962C8B-B14F-4D97-AF65-F5344CB8AC3E}">
        <p14:creationId xmlns:p14="http://schemas.microsoft.com/office/powerpoint/2010/main" val="227122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8A892-415A-B179-8C42-4956DE92D000}"/>
              </a:ext>
            </a:extLst>
          </p:cNvPr>
          <p:cNvSpPr>
            <a:spLocks noGrp="1"/>
          </p:cNvSpPr>
          <p:nvPr>
            <p:ph type="dt" sz="half" idx="10"/>
          </p:nvPr>
        </p:nvSpPr>
        <p:spPr/>
        <p:txBody>
          <a:bodyPr/>
          <a:lstStyle/>
          <a:p>
            <a:fld id="{7A06D155-4D35-449F-8731-3BBC3194D5C3}" type="datetimeFigureOut">
              <a:rPr lang="en-IN" smtClean="0"/>
              <a:t>21-02-2024</a:t>
            </a:fld>
            <a:endParaRPr lang="en-IN"/>
          </a:p>
        </p:txBody>
      </p:sp>
      <p:sp>
        <p:nvSpPr>
          <p:cNvPr id="3" name="Footer Placeholder 2">
            <a:extLst>
              <a:ext uri="{FF2B5EF4-FFF2-40B4-BE49-F238E27FC236}">
                <a16:creationId xmlns:a16="http://schemas.microsoft.com/office/drawing/2014/main" id="{6991EAF8-7725-5598-3B36-EAC248498C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6A4212-5A09-A4C0-95F7-7C1ACF15321E}"/>
              </a:ext>
            </a:extLst>
          </p:cNvPr>
          <p:cNvSpPr>
            <a:spLocks noGrp="1"/>
          </p:cNvSpPr>
          <p:nvPr>
            <p:ph type="sldNum" sz="quarter" idx="12"/>
          </p:nvPr>
        </p:nvSpPr>
        <p:spPr/>
        <p:txBody>
          <a:bodyPr/>
          <a:lstStyle/>
          <a:p>
            <a:fld id="{97D6329C-95A9-47A8-B987-11256D62238B}" type="slidenum">
              <a:rPr lang="en-IN" smtClean="0"/>
              <a:t>‹#›</a:t>
            </a:fld>
            <a:endParaRPr lang="en-IN"/>
          </a:p>
        </p:txBody>
      </p:sp>
    </p:spTree>
    <p:extLst>
      <p:ext uri="{BB962C8B-B14F-4D97-AF65-F5344CB8AC3E}">
        <p14:creationId xmlns:p14="http://schemas.microsoft.com/office/powerpoint/2010/main" val="2842181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C69A-D0B8-7770-85BB-883D2C4E0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CA702E-51E7-E828-E2E9-E41EAE48F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2224BB-59A3-EE7C-C4C4-C21024904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ACF54-89AA-14D4-3762-306DDB099796}"/>
              </a:ext>
            </a:extLst>
          </p:cNvPr>
          <p:cNvSpPr>
            <a:spLocks noGrp="1"/>
          </p:cNvSpPr>
          <p:nvPr>
            <p:ph type="dt" sz="half" idx="10"/>
          </p:nvPr>
        </p:nvSpPr>
        <p:spPr/>
        <p:txBody>
          <a:bodyPr/>
          <a:lstStyle/>
          <a:p>
            <a:fld id="{7A06D155-4D35-449F-8731-3BBC3194D5C3}" type="datetimeFigureOut">
              <a:rPr lang="en-IN" smtClean="0"/>
              <a:t>21-02-2024</a:t>
            </a:fld>
            <a:endParaRPr lang="en-IN"/>
          </a:p>
        </p:txBody>
      </p:sp>
      <p:sp>
        <p:nvSpPr>
          <p:cNvPr id="6" name="Footer Placeholder 5">
            <a:extLst>
              <a:ext uri="{FF2B5EF4-FFF2-40B4-BE49-F238E27FC236}">
                <a16:creationId xmlns:a16="http://schemas.microsoft.com/office/drawing/2014/main" id="{878FD49D-1142-3413-FC65-287D8956A8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DBB907-D72E-0742-A8A8-12EE94D0EAE2}"/>
              </a:ext>
            </a:extLst>
          </p:cNvPr>
          <p:cNvSpPr>
            <a:spLocks noGrp="1"/>
          </p:cNvSpPr>
          <p:nvPr>
            <p:ph type="sldNum" sz="quarter" idx="12"/>
          </p:nvPr>
        </p:nvSpPr>
        <p:spPr/>
        <p:txBody>
          <a:bodyPr/>
          <a:lstStyle/>
          <a:p>
            <a:fld id="{97D6329C-95A9-47A8-B987-11256D62238B}" type="slidenum">
              <a:rPr lang="en-IN" smtClean="0"/>
              <a:t>‹#›</a:t>
            </a:fld>
            <a:endParaRPr lang="en-IN"/>
          </a:p>
        </p:txBody>
      </p:sp>
    </p:spTree>
    <p:extLst>
      <p:ext uri="{BB962C8B-B14F-4D97-AF65-F5344CB8AC3E}">
        <p14:creationId xmlns:p14="http://schemas.microsoft.com/office/powerpoint/2010/main" val="3197534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F669-FDB0-7EAE-9D11-D76C45505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970C77-050B-6148-4CCB-EED625DE79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D496C1-24B9-FD34-93A8-9601EC90C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FCD1E-3DE8-460E-D98A-803B9C4BB56F}"/>
              </a:ext>
            </a:extLst>
          </p:cNvPr>
          <p:cNvSpPr>
            <a:spLocks noGrp="1"/>
          </p:cNvSpPr>
          <p:nvPr>
            <p:ph type="dt" sz="half" idx="10"/>
          </p:nvPr>
        </p:nvSpPr>
        <p:spPr/>
        <p:txBody>
          <a:bodyPr/>
          <a:lstStyle/>
          <a:p>
            <a:fld id="{7A06D155-4D35-449F-8731-3BBC3194D5C3}" type="datetimeFigureOut">
              <a:rPr lang="en-IN" smtClean="0"/>
              <a:t>21-02-2024</a:t>
            </a:fld>
            <a:endParaRPr lang="en-IN"/>
          </a:p>
        </p:txBody>
      </p:sp>
      <p:sp>
        <p:nvSpPr>
          <p:cNvPr id="6" name="Footer Placeholder 5">
            <a:extLst>
              <a:ext uri="{FF2B5EF4-FFF2-40B4-BE49-F238E27FC236}">
                <a16:creationId xmlns:a16="http://schemas.microsoft.com/office/drawing/2014/main" id="{9680138E-4F06-BAFC-092C-2FA734B710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430BDE-33C5-0985-1800-3E42F3BD5EBC}"/>
              </a:ext>
            </a:extLst>
          </p:cNvPr>
          <p:cNvSpPr>
            <a:spLocks noGrp="1"/>
          </p:cNvSpPr>
          <p:nvPr>
            <p:ph type="sldNum" sz="quarter" idx="12"/>
          </p:nvPr>
        </p:nvSpPr>
        <p:spPr/>
        <p:txBody>
          <a:bodyPr/>
          <a:lstStyle/>
          <a:p>
            <a:fld id="{97D6329C-95A9-47A8-B987-11256D62238B}" type="slidenum">
              <a:rPr lang="en-IN" smtClean="0"/>
              <a:t>‹#›</a:t>
            </a:fld>
            <a:endParaRPr lang="en-IN"/>
          </a:p>
        </p:txBody>
      </p:sp>
    </p:spTree>
    <p:extLst>
      <p:ext uri="{BB962C8B-B14F-4D97-AF65-F5344CB8AC3E}">
        <p14:creationId xmlns:p14="http://schemas.microsoft.com/office/powerpoint/2010/main" val="194383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C70B5-2D10-6FBA-86FE-6FCF0E096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90458D-8680-6AE2-1172-B11028837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E6AD7D-6566-912A-E1B5-C5DF1E4D7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6D155-4D35-449F-8731-3BBC3194D5C3}" type="datetimeFigureOut">
              <a:rPr lang="en-IN" smtClean="0"/>
              <a:t>21-02-2024</a:t>
            </a:fld>
            <a:endParaRPr lang="en-IN"/>
          </a:p>
        </p:txBody>
      </p:sp>
      <p:sp>
        <p:nvSpPr>
          <p:cNvPr id="5" name="Footer Placeholder 4">
            <a:extLst>
              <a:ext uri="{FF2B5EF4-FFF2-40B4-BE49-F238E27FC236}">
                <a16:creationId xmlns:a16="http://schemas.microsoft.com/office/drawing/2014/main" id="{20BA9DB3-59A3-4C74-14FC-B5F84F774E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481756-6E54-AE75-8D28-D2DD49226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6329C-95A9-47A8-B987-11256D62238B}" type="slidenum">
              <a:rPr lang="en-IN" smtClean="0"/>
              <a:t>‹#›</a:t>
            </a:fld>
            <a:endParaRPr lang="en-IN"/>
          </a:p>
        </p:txBody>
      </p:sp>
    </p:spTree>
    <p:extLst>
      <p:ext uri="{BB962C8B-B14F-4D97-AF65-F5344CB8AC3E}">
        <p14:creationId xmlns:p14="http://schemas.microsoft.com/office/powerpoint/2010/main" val="405673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13E4-3F1C-37C8-DD28-DD755364888C}"/>
              </a:ext>
            </a:extLst>
          </p:cNvPr>
          <p:cNvSpPr>
            <a:spLocks noGrp="1"/>
          </p:cNvSpPr>
          <p:nvPr>
            <p:ph type="ctrTitle"/>
          </p:nvPr>
        </p:nvSpPr>
        <p:spPr/>
        <p:txBody>
          <a:bodyPr/>
          <a:lstStyle/>
          <a:p>
            <a:r>
              <a:rPr lang="en-US" dirty="0"/>
              <a:t>Principles </a:t>
            </a:r>
            <a:r>
              <a:rPr lang="en-US"/>
              <a:t>of DevOps</a:t>
            </a:r>
            <a:endParaRPr lang="en-IN" dirty="0"/>
          </a:p>
        </p:txBody>
      </p:sp>
    </p:spTree>
    <p:extLst>
      <p:ext uri="{BB962C8B-B14F-4D97-AF65-F5344CB8AC3E}">
        <p14:creationId xmlns:p14="http://schemas.microsoft.com/office/powerpoint/2010/main" val="182505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EFD1-79D4-CBF5-0244-D85A94FF5E70}"/>
              </a:ext>
            </a:extLst>
          </p:cNvPr>
          <p:cNvSpPr>
            <a:spLocks noGrp="1"/>
          </p:cNvSpPr>
          <p:nvPr>
            <p:ph type="title"/>
          </p:nvPr>
        </p:nvSpPr>
        <p:spPr/>
        <p:txBody>
          <a:bodyPr/>
          <a:lstStyle/>
          <a:p>
            <a:r>
              <a:rPr lang="en-US" dirty="0"/>
              <a:t>7 principles of </a:t>
            </a:r>
            <a:r>
              <a:rPr lang="en-US" dirty="0" err="1"/>
              <a:t>Devops</a:t>
            </a:r>
            <a:endParaRPr lang="en-IN" dirty="0"/>
          </a:p>
        </p:txBody>
      </p:sp>
      <p:sp>
        <p:nvSpPr>
          <p:cNvPr id="7" name="Content Placeholder 6">
            <a:extLst>
              <a:ext uri="{FF2B5EF4-FFF2-40B4-BE49-F238E27FC236}">
                <a16:creationId xmlns:a16="http://schemas.microsoft.com/office/drawing/2014/main" id="{282D5773-E336-C3BF-F386-AD4B192DF1D4}"/>
              </a:ext>
            </a:extLst>
          </p:cNvPr>
          <p:cNvSpPr>
            <a:spLocks noGrp="1"/>
          </p:cNvSpPr>
          <p:nvPr>
            <p:ph idx="1"/>
          </p:nvPr>
        </p:nvSpPr>
        <p:spPr/>
        <p:txBody>
          <a:bodyPr>
            <a:normAutofit/>
          </a:bodyPr>
          <a:lstStyle/>
          <a:p>
            <a:pPr marL="0" indent="0" algn="l">
              <a:buNone/>
            </a:pPr>
            <a:r>
              <a:rPr lang="en-US" b="0" i="0" dirty="0">
                <a:effectLst/>
                <a:latin typeface="Poppins" panose="020B0502040204020203" pitchFamily="2" charset="0"/>
              </a:rPr>
              <a:t>1.Collaboration</a:t>
            </a:r>
          </a:p>
          <a:p>
            <a:pPr algn="l"/>
            <a:r>
              <a:rPr lang="en-US" sz="2200" b="0" i="0" dirty="0">
                <a:solidFill>
                  <a:srgbClr val="212529"/>
                </a:solidFill>
                <a:effectLst/>
                <a:latin typeface="Times New Roman" panose="02020603050405020304" pitchFamily="18" charset="0"/>
                <a:cs typeface="Times New Roman" panose="02020603050405020304" pitchFamily="18" charset="0"/>
              </a:rPr>
              <a:t>Collaboration is at the heart of DevOps. It involves breaking down traditional silos between development, operations, and other relevant teams.</a:t>
            </a:r>
          </a:p>
          <a:p>
            <a:pPr algn="l"/>
            <a:r>
              <a:rPr lang="en-US" sz="2200" b="0" i="0" dirty="0">
                <a:solidFill>
                  <a:srgbClr val="212529"/>
                </a:solidFill>
                <a:effectLst/>
                <a:latin typeface="Times New Roman" panose="02020603050405020304" pitchFamily="18" charset="0"/>
                <a:cs typeface="Times New Roman" panose="02020603050405020304" pitchFamily="18" charset="0"/>
              </a:rPr>
              <a:t> In a collaborative DevOps environment, cross-functional teams come together seamlessly. Developers, operations engineers, quality assurance professionals, and even business stakeholders work as a cohesive unit. </a:t>
            </a:r>
          </a:p>
          <a:p>
            <a:pPr algn="l"/>
            <a:r>
              <a:rPr lang="en-US" sz="2200" dirty="0">
                <a:solidFill>
                  <a:srgbClr val="212529"/>
                </a:solidFill>
                <a:latin typeface="Times New Roman" panose="02020603050405020304" pitchFamily="18" charset="0"/>
                <a:cs typeface="Times New Roman" panose="02020603050405020304" pitchFamily="18" charset="0"/>
              </a:rPr>
              <a:t>E</a:t>
            </a:r>
            <a:r>
              <a:rPr lang="en-US" sz="2200" b="0" i="0" dirty="0">
                <a:solidFill>
                  <a:srgbClr val="212529"/>
                </a:solidFill>
                <a:effectLst/>
                <a:latin typeface="Times New Roman" panose="02020603050405020304" pitchFamily="18" charset="0"/>
                <a:cs typeface="Times New Roman" panose="02020603050405020304" pitchFamily="18" charset="0"/>
              </a:rPr>
              <a:t>nables them to share knowledge, skills, and responsibilities. Collaborative DevOps teams are empowered to jointly tackle complex challenges, leading to faster problem-solving and more efficient workflows.</a:t>
            </a:r>
          </a:p>
          <a:p>
            <a:endParaRPr lang="en-IN" dirty="0"/>
          </a:p>
        </p:txBody>
      </p:sp>
    </p:spTree>
    <p:extLst>
      <p:ext uri="{BB962C8B-B14F-4D97-AF65-F5344CB8AC3E}">
        <p14:creationId xmlns:p14="http://schemas.microsoft.com/office/powerpoint/2010/main" val="7774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FFFB-F4A7-E786-EB15-F2E99F23514A}"/>
              </a:ext>
            </a:extLst>
          </p:cNvPr>
          <p:cNvSpPr>
            <a:spLocks noGrp="1"/>
          </p:cNvSpPr>
          <p:nvPr>
            <p:ph type="title"/>
          </p:nvPr>
        </p:nvSpPr>
        <p:spPr/>
        <p:txBody>
          <a:bodyPr/>
          <a:lstStyle/>
          <a:p>
            <a:r>
              <a:rPr lang="en-US" dirty="0"/>
              <a:t>Silos in </a:t>
            </a:r>
            <a:r>
              <a:rPr lang="en-US" dirty="0" err="1"/>
              <a:t>devops</a:t>
            </a:r>
            <a:endParaRPr lang="en-IN" dirty="0"/>
          </a:p>
        </p:txBody>
      </p:sp>
      <p:sp>
        <p:nvSpPr>
          <p:cNvPr id="3" name="Content Placeholder 2">
            <a:extLst>
              <a:ext uri="{FF2B5EF4-FFF2-40B4-BE49-F238E27FC236}">
                <a16:creationId xmlns:a16="http://schemas.microsoft.com/office/drawing/2014/main" id="{B11F0FDA-3F3A-09A3-7FD3-E9E5C8E58052}"/>
              </a:ext>
            </a:extLst>
          </p:cNvPr>
          <p:cNvSpPr>
            <a:spLocks noGrp="1"/>
          </p:cNvSpPr>
          <p:nvPr>
            <p:ph idx="1"/>
          </p:nvPr>
        </p:nvSpPr>
        <p:spPr/>
        <p:txBody>
          <a:bodyPr>
            <a:normAutofit fontScale="70000" lnSpcReduction="20000"/>
          </a:bodyPr>
          <a:lstStyle/>
          <a:p>
            <a:r>
              <a:rPr lang="en-US" dirty="0">
                <a:solidFill>
                  <a:srgbClr val="4D5156"/>
                </a:solidFill>
                <a:latin typeface="Google Sans"/>
              </a:rPr>
              <a:t>I</a:t>
            </a:r>
            <a:r>
              <a:rPr lang="en-US" b="0" i="0" dirty="0">
                <a:solidFill>
                  <a:srgbClr val="4D5156"/>
                </a:solidFill>
                <a:effectLst/>
                <a:latin typeface="Google Sans"/>
              </a:rPr>
              <a:t>s </a:t>
            </a:r>
            <a:r>
              <a:rPr lang="en-US" b="0" i="0" dirty="0">
                <a:solidFill>
                  <a:srgbClr val="040C28"/>
                </a:solidFill>
                <a:effectLst/>
                <a:latin typeface="Google Sans"/>
              </a:rPr>
              <a:t>an isolated point in a system where data is kept segregated (on purpose or accidently) from other parts of an organization's information and communication technology (ICT) architecture.</a:t>
            </a:r>
          </a:p>
          <a:p>
            <a:r>
              <a:rPr lang="en-US" b="0" i="0" dirty="0">
                <a:solidFill>
                  <a:srgbClr val="4D5156"/>
                </a:solidFill>
                <a:effectLst/>
                <a:latin typeface="Google Sans"/>
              </a:rPr>
              <a:t>One classic example of a silo is a relational database that stores customer addresses.</a:t>
            </a:r>
          </a:p>
          <a:p>
            <a:pPr algn="l"/>
            <a:r>
              <a:rPr lang="en-US" b="1" i="0" dirty="0">
                <a:solidFill>
                  <a:srgbClr val="202124"/>
                </a:solidFill>
                <a:effectLst/>
                <a:latin typeface="Google Sans"/>
              </a:rPr>
              <a:t>How to break down silos in your </a:t>
            </a:r>
            <a:r>
              <a:rPr lang="en-US" b="1" i="0" dirty="0" err="1">
                <a:solidFill>
                  <a:srgbClr val="202124"/>
                </a:solidFill>
                <a:effectLst/>
                <a:latin typeface="Google Sans"/>
              </a:rPr>
              <a:t>organisation</a:t>
            </a:r>
            <a:endParaRPr lang="en-US" b="0" i="0" dirty="0">
              <a:solidFill>
                <a:srgbClr val="202124"/>
              </a:solidFill>
              <a:effectLst/>
              <a:latin typeface="Google Sans"/>
            </a:endParaRPr>
          </a:p>
          <a:p>
            <a:pPr algn="l">
              <a:buFont typeface="+mj-lt"/>
              <a:buAutoNum type="arabicPeriod"/>
            </a:pPr>
            <a:r>
              <a:rPr lang="en-US" b="0" i="0" dirty="0">
                <a:solidFill>
                  <a:srgbClr val="202124"/>
                </a:solidFill>
                <a:effectLst/>
                <a:latin typeface="Google Sans"/>
              </a:rPr>
              <a:t>Get executive buy-in.</a:t>
            </a:r>
          </a:p>
          <a:p>
            <a:pPr algn="l">
              <a:buFont typeface="+mj-lt"/>
              <a:buAutoNum type="arabicPeriod"/>
            </a:pPr>
            <a:r>
              <a:rPr lang="en-US" b="0" i="0" dirty="0">
                <a:solidFill>
                  <a:srgbClr val="202124"/>
                </a:solidFill>
                <a:effectLst/>
                <a:latin typeface="Google Sans"/>
              </a:rPr>
              <a:t>Lead from the front.</a:t>
            </a:r>
          </a:p>
          <a:p>
            <a:pPr algn="l">
              <a:buFont typeface="+mj-lt"/>
              <a:buAutoNum type="arabicPeriod"/>
            </a:pPr>
            <a:r>
              <a:rPr lang="en-US" b="0" i="0" dirty="0">
                <a:solidFill>
                  <a:srgbClr val="202124"/>
                </a:solidFill>
                <a:effectLst/>
                <a:latin typeface="Google Sans"/>
              </a:rPr>
              <a:t>Create a unified vision.</a:t>
            </a:r>
          </a:p>
          <a:p>
            <a:pPr algn="l">
              <a:buFont typeface="+mj-lt"/>
              <a:buAutoNum type="arabicPeriod"/>
            </a:pPr>
            <a:r>
              <a:rPr lang="en-US" b="0" i="0" dirty="0">
                <a:solidFill>
                  <a:srgbClr val="202124"/>
                </a:solidFill>
                <a:effectLst/>
                <a:latin typeface="Google Sans"/>
              </a:rPr>
              <a:t>Develop shared goals.</a:t>
            </a:r>
          </a:p>
          <a:p>
            <a:pPr algn="l">
              <a:buFont typeface="+mj-lt"/>
              <a:buAutoNum type="arabicPeriod"/>
            </a:pPr>
            <a:r>
              <a:rPr lang="en-US" b="0" i="0" dirty="0">
                <a:solidFill>
                  <a:srgbClr val="202124"/>
                </a:solidFill>
                <a:effectLst/>
                <a:latin typeface="Google Sans"/>
              </a:rPr>
              <a:t>Train together.</a:t>
            </a:r>
          </a:p>
          <a:p>
            <a:pPr algn="l">
              <a:buFont typeface="+mj-lt"/>
              <a:buAutoNum type="arabicPeriod"/>
            </a:pPr>
            <a:r>
              <a:rPr lang="en-US" b="0" i="0" dirty="0">
                <a:solidFill>
                  <a:srgbClr val="202124"/>
                </a:solidFill>
                <a:effectLst/>
                <a:latin typeface="Google Sans"/>
              </a:rPr>
              <a:t>Use collaboration tools.</a:t>
            </a:r>
          </a:p>
          <a:p>
            <a:pPr algn="l">
              <a:buFont typeface="+mj-lt"/>
              <a:buAutoNum type="arabicPeriod"/>
            </a:pPr>
            <a:r>
              <a:rPr lang="en-US" b="0" i="0" dirty="0">
                <a:solidFill>
                  <a:srgbClr val="202124"/>
                </a:solidFill>
                <a:effectLst/>
                <a:latin typeface="Google Sans"/>
              </a:rPr>
              <a:t>Research other departments.</a:t>
            </a:r>
          </a:p>
          <a:p>
            <a:pPr algn="l">
              <a:buFont typeface="+mj-lt"/>
              <a:buAutoNum type="arabicPeriod"/>
            </a:pPr>
            <a:r>
              <a:rPr lang="en-US" b="0" i="0" dirty="0">
                <a:solidFill>
                  <a:srgbClr val="202124"/>
                </a:solidFill>
                <a:effectLst/>
                <a:latin typeface="Google Sans"/>
              </a:rPr>
              <a:t>Bring teams together.</a:t>
            </a:r>
          </a:p>
          <a:p>
            <a:endParaRPr lang="en-IN" dirty="0"/>
          </a:p>
          <a:p>
            <a:pPr marL="0" indent="0">
              <a:buNone/>
            </a:pPr>
            <a:endParaRPr lang="en-US" dirty="0"/>
          </a:p>
        </p:txBody>
      </p:sp>
    </p:spTree>
    <p:extLst>
      <p:ext uri="{BB962C8B-B14F-4D97-AF65-F5344CB8AC3E}">
        <p14:creationId xmlns:p14="http://schemas.microsoft.com/office/powerpoint/2010/main" val="174967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3BEE-D20E-7784-2D0A-99470AF9D3A1}"/>
              </a:ext>
            </a:extLst>
          </p:cNvPr>
          <p:cNvSpPr>
            <a:spLocks noGrp="1"/>
          </p:cNvSpPr>
          <p:nvPr>
            <p:ph type="title"/>
          </p:nvPr>
        </p:nvSpPr>
        <p:spPr/>
        <p:txBody>
          <a:bodyPr/>
          <a:lstStyle/>
          <a:p>
            <a:r>
              <a:rPr lang="en-IN" b="0" i="0" dirty="0">
                <a:effectLst/>
                <a:latin typeface="Poppins" panose="00000500000000000000" pitchFamily="2" charset="0"/>
              </a:rPr>
              <a:t>2.Data-Based Decision Making</a:t>
            </a:r>
            <a:br>
              <a:rPr lang="en-IN" b="0" i="0" dirty="0">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22939957-F144-86D9-8E42-AB17C7405B49}"/>
              </a:ext>
            </a:extLst>
          </p:cNvPr>
          <p:cNvSpPr>
            <a:spLocks noGrp="1"/>
          </p:cNvSpPr>
          <p:nvPr>
            <p:ph idx="1"/>
          </p:nvPr>
        </p:nvSpPr>
        <p:spPr/>
        <p:txBody>
          <a:bodyPr>
            <a:normAutofit/>
          </a:bodyPr>
          <a:lstStyle/>
          <a:p>
            <a:pPr marL="0" indent="0" algn="l">
              <a:buNone/>
            </a:pPr>
            <a:endParaRPr lang="en-US" b="0" i="0" dirty="0">
              <a:effectLst/>
              <a:latin typeface="Poppins" panose="00000500000000000000" pitchFamily="2" charset="0"/>
            </a:endParaRPr>
          </a:p>
          <a:p>
            <a:pPr algn="l"/>
            <a:r>
              <a:rPr lang="en-US" sz="2200" b="0" i="0" dirty="0">
                <a:solidFill>
                  <a:srgbClr val="212529"/>
                </a:solidFill>
                <a:effectLst/>
                <a:latin typeface="Times New Roman" panose="02020603050405020304" pitchFamily="18" charset="0"/>
                <a:cs typeface="Times New Roman" panose="02020603050405020304" pitchFamily="18" charset="0"/>
              </a:rPr>
              <a:t>In DevOps, data is a valuable asset that drives informed decision-making. Organizations collect and analyze data from various sources within the software development and deployment lifecycle. </a:t>
            </a:r>
          </a:p>
          <a:p>
            <a:pPr algn="l"/>
            <a:r>
              <a:rPr lang="en-US" sz="2200" b="0" i="0" dirty="0">
                <a:solidFill>
                  <a:srgbClr val="212529"/>
                </a:solidFill>
                <a:effectLst/>
                <a:latin typeface="Times New Roman" panose="02020603050405020304" pitchFamily="18" charset="0"/>
                <a:cs typeface="Times New Roman" panose="02020603050405020304" pitchFamily="18" charset="0"/>
              </a:rPr>
              <a:t>This data includes metrics related to code quality, deployment frequency, and system performance. By harnessing the power of data analytics, DevOps teams gain valuable insights into their processes. </a:t>
            </a:r>
          </a:p>
          <a:p>
            <a:pPr algn="l"/>
            <a:r>
              <a:rPr lang="en-US" sz="2200" b="0" i="0" dirty="0">
                <a:solidFill>
                  <a:srgbClr val="212529"/>
                </a:solidFill>
                <a:effectLst/>
                <a:latin typeface="Times New Roman" panose="02020603050405020304" pitchFamily="18" charset="0"/>
                <a:cs typeface="Times New Roman" panose="02020603050405020304" pitchFamily="18" charset="0"/>
              </a:rPr>
              <a:t>They can identify trends</a:t>
            </a:r>
            <a:r>
              <a:rPr lang="en-US" sz="2200" b="0" i="0">
                <a:solidFill>
                  <a:srgbClr val="212529"/>
                </a:solidFill>
                <a:effectLst/>
                <a:latin typeface="Times New Roman" panose="02020603050405020304" pitchFamily="18" charset="0"/>
                <a:cs typeface="Times New Roman" panose="02020603050405020304" pitchFamily="18" charset="0"/>
              </a:rPr>
              <a:t>,  </a:t>
            </a:r>
            <a:r>
              <a:rPr lang="en-US" sz="2200" b="0" i="0" dirty="0">
                <a:solidFill>
                  <a:srgbClr val="212529"/>
                </a:solidFill>
                <a:effectLst/>
                <a:latin typeface="Times New Roman" panose="02020603050405020304" pitchFamily="18" charset="0"/>
                <a:cs typeface="Times New Roman" panose="02020603050405020304" pitchFamily="18" charset="0"/>
              </a:rPr>
              <a:t>and areas for improvement. These data-driven decisions empower teams to optimize workflows, enhance product quality, and meet customer expectations more effectively.</a:t>
            </a:r>
          </a:p>
          <a:p>
            <a:endParaRPr lang="en-IN" dirty="0"/>
          </a:p>
        </p:txBody>
      </p:sp>
    </p:spTree>
    <p:extLst>
      <p:ext uri="{BB962C8B-B14F-4D97-AF65-F5344CB8AC3E}">
        <p14:creationId xmlns:p14="http://schemas.microsoft.com/office/powerpoint/2010/main" val="30369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74D2-9BEA-7C93-49C0-0A8544B556CE}"/>
              </a:ext>
            </a:extLst>
          </p:cNvPr>
          <p:cNvSpPr>
            <a:spLocks noGrp="1"/>
          </p:cNvSpPr>
          <p:nvPr>
            <p:ph type="title"/>
          </p:nvPr>
        </p:nvSpPr>
        <p:spPr/>
        <p:txBody>
          <a:bodyPr>
            <a:normAutofit fontScale="90000"/>
          </a:bodyPr>
          <a:lstStyle/>
          <a:p>
            <a:r>
              <a:rPr lang="en-IN" b="0" i="0" dirty="0">
                <a:effectLst/>
                <a:latin typeface="Poppins" panose="00000500000000000000" pitchFamily="2" charset="0"/>
              </a:rPr>
              <a:t>3. Customer-Centric Decision Making</a:t>
            </a:r>
            <a:br>
              <a:rPr lang="en-IN" b="0" i="0" dirty="0">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507DE9BD-4C74-4B38-8275-6FE96CC8D2E8}"/>
              </a:ext>
            </a:extLst>
          </p:cNvPr>
          <p:cNvSpPr>
            <a:spLocks noGrp="1"/>
          </p:cNvSpPr>
          <p:nvPr>
            <p:ph idx="1"/>
          </p:nvPr>
        </p:nvSpPr>
        <p:spPr/>
        <p:txBody>
          <a:bodyPr>
            <a:normAutofit/>
          </a:bodyPr>
          <a:lstStyle/>
          <a:p>
            <a:r>
              <a:rPr lang="en-US" sz="2000" b="0" i="0" dirty="0">
                <a:solidFill>
                  <a:srgbClr val="212529"/>
                </a:solidFill>
                <a:effectLst/>
                <a:latin typeface="Times New Roman" panose="02020603050405020304" pitchFamily="18" charset="0"/>
                <a:cs typeface="Times New Roman" panose="02020603050405020304" pitchFamily="18" charset="0"/>
              </a:rPr>
              <a:t>DevOps places a strong emphasis on customer satisfaction. This principle ensures that every decision and development effort centers around meeting customer needs. </a:t>
            </a:r>
          </a:p>
          <a:p>
            <a:r>
              <a:rPr lang="en-US" sz="2000" b="0" i="0" dirty="0">
                <a:solidFill>
                  <a:srgbClr val="212529"/>
                </a:solidFill>
                <a:effectLst/>
                <a:latin typeface="Times New Roman" panose="02020603050405020304" pitchFamily="18" charset="0"/>
                <a:cs typeface="Times New Roman" panose="02020603050405020304" pitchFamily="18" charset="0"/>
              </a:rPr>
              <a:t>To achieve this, organizations establish continuous feedback loops with their customers. </a:t>
            </a:r>
          </a:p>
          <a:p>
            <a:r>
              <a:rPr lang="en-US" sz="2000" b="0" i="0" dirty="0">
                <a:solidFill>
                  <a:srgbClr val="212529"/>
                </a:solidFill>
                <a:effectLst/>
                <a:latin typeface="Times New Roman" panose="02020603050405020304" pitchFamily="18" charset="0"/>
                <a:cs typeface="Times New Roman" panose="02020603050405020304" pitchFamily="18" charset="0"/>
              </a:rPr>
              <a:t>They actively seek input and consider customer preferences during product development. User-centric design practices are also integrated into the development process, ensuring that the final product aligns with customer expectations. </a:t>
            </a:r>
          </a:p>
          <a:p>
            <a:r>
              <a:rPr lang="en-US" sz="2000" b="0" i="0" dirty="0">
                <a:solidFill>
                  <a:srgbClr val="212529"/>
                </a:solidFill>
                <a:effectLst/>
                <a:latin typeface="Times New Roman" panose="02020603050405020304" pitchFamily="18" charset="0"/>
                <a:cs typeface="Times New Roman" panose="02020603050405020304" pitchFamily="18" charset="0"/>
              </a:rPr>
              <a:t>Customer-centric decision making ultimately leads to the delivery of products and services  with  delight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47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1B50-911F-F579-8D5F-6CC09D80FEB2}"/>
              </a:ext>
            </a:extLst>
          </p:cNvPr>
          <p:cNvSpPr>
            <a:spLocks noGrp="1"/>
          </p:cNvSpPr>
          <p:nvPr>
            <p:ph type="title"/>
          </p:nvPr>
        </p:nvSpPr>
        <p:spPr/>
        <p:txBody>
          <a:bodyPr/>
          <a:lstStyle/>
          <a:p>
            <a:r>
              <a:rPr lang="en-US" dirty="0"/>
              <a:t>4.Constant improvement</a:t>
            </a:r>
            <a:endParaRPr lang="en-IN" dirty="0"/>
          </a:p>
        </p:txBody>
      </p:sp>
      <p:sp>
        <p:nvSpPr>
          <p:cNvPr id="3" name="Content Placeholder 2">
            <a:extLst>
              <a:ext uri="{FF2B5EF4-FFF2-40B4-BE49-F238E27FC236}">
                <a16:creationId xmlns:a16="http://schemas.microsoft.com/office/drawing/2014/main" id="{76CB92F8-9BD2-701D-909A-50B5C74BA2C1}"/>
              </a:ext>
            </a:extLst>
          </p:cNvPr>
          <p:cNvSpPr>
            <a:spLocks noGrp="1"/>
          </p:cNvSpPr>
          <p:nvPr>
            <p:ph idx="1"/>
          </p:nvPr>
        </p:nvSpPr>
        <p:spPr/>
        <p:txBody>
          <a:bodyPr>
            <a:normAutofit fontScale="92500" lnSpcReduction="10000"/>
          </a:bodyPr>
          <a:lstStyle/>
          <a:p>
            <a:pPr marL="0" indent="0" algn="l">
              <a:buNone/>
            </a:pPr>
            <a:endParaRPr lang="en-US" b="0" i="0" dirty="0">
              <a:effectLst/>
              <a:latin typeface="Poppins" panose="00000500000000000000" pitchFamily="2" charset="0"/>
            </a:endParaRPr>
          </a:p>
          <a:p>
            <a:pPr algn="l"/>
            <a:r>
              <a:rPr lang="en-US" b="0" i="0" dirty="0">
                <a:solidFill>
                  <a:srgbClr val="212529"/>
                </a:solidFill>
                <a:effectLst/>
                <a:latin typeface="Times New Roman" panose="02020603050405020304" pitchFamily="18" charset="0"/>
                <a:cs typeface="Times New Roman" panose="02020603050405020304" pitchFamily="18" charset="0"/>
              </a:rPr>
              <a:t>DevOps embraces a culture of perpetual advancement. Team members are encouraged to consistently seek opportunities to enhance processes and deliver greater value. </a:t>
            </a:r>
          </a:p>
          <a:p>
            <a:pPr algn="l"/>
            <a:r>
              <a:rPr lang="en-US" b="0" i="0" dirty="0">
                <a:solidFill>
                  <a:srgbClr val="212529"/>
                </a:solidFill>
                <a:effectLst/>
                <a:latin typeface="Times New Roman" panose="02020603050405020304" pitchFamily="18" charset="0"/>
                <a:cs typeface="Times New Roman" panose="02020603050405020304" pitchFamily="18" charset="0"/>
              </a:rPr>
              <a:t>This culture promotes a mindset of experimentation and innovation. DevOps teams regularly review their workflows, tools, and methodologies. </a:t>
            </a:r>
          </a:p>
          <a:p>
            <a:pPr algn="l"/>
            <a:r>
              <a:rPr lang="en-US" b="0" i="0" dirty="0">
                <a:solidFill>
                  <a:srgbClr val="212529"/>
                </a:solidFill>
                <a:effectLst/>
                <a:latin typeface="Times New Roman" panose="02020603050405020304" pitchFamily="18" charset="0"/>
                <a:cs typeface="Times New Roman" panose="02020603050405020304" pitchFamily="18" charset="0"/>
              </a:rPr>
              <a:t>They identify areas where improvements can be made, whether through adopting new technologies, streamlining processes, or refining development practices. </a:t>
            </a:r>
          </a:p>
          <a:p>
            <a:pPr algn="l"/>
            <a:r>
              <a:rPr lang="en-US" b="0" i="0" dirty="0">
                <a:solidFill>
                  <a:srgbClr val="212529"/>
                </a:solidFill>
                <a:effectLst/>
                <a:latin typeface="Times New Roman" panose="02020603050405020304" pitchFamily="18" charset="0"/>
                <a:cs typeface="Times New Roman" panose="02020603050405020304" pitchFamily="18" charset="0"/>
              </a:rPr>
              <a:t>Continuous improvement ensures that organizations remain agile and responsive in a rapidly evolving technological landscape</a:t>
            </a:r>
          </a:p>
          <a:p>
            <a:endParaRPr lang="en-IN" dirty="0"/>
          </a:p>
        </p:txBody>
      </p:sp>
    </p:spTree>
    <p:extLst>
      <p:ext uri="{BB962C8B-B14F-4D97-AF65-F5344CB8AC3E}">
        <p14:creationId xmlns:p14="http://schemas.microsoft.com/office/powerpoint/2010/main" val="278762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13DD-D425-E769-FEA0-E3553715CDE5}"/>
              </a:ext>
            </a:extLst>
          </p:cNvPr>
          <p:cNvSpPr>
            <a:spLocks noGrp="1"/>
          </p:cNvSpPr>
          <p:nvPr>
            <p:ph type="title"/>
          </p:nvPr>
        </p:nvSpPr>
        <p:spPr/>
        <p:txBody>
          <a:bodyPr>
            <a:normAutofit fontScale="90000"/>
          </a:bodyPr>
          <a:lstStyle/>
          <a:p>
            <a:r>
              <a:rPr lang="en-US" b="0" i="0" dirty="0">
                <a:effectLst/>
                <a:latin typeface="Poppins" panose="00000500000000000000" pitchFamily="2" charset="0"/>
              </a:rPr>
              <a:t>5.Responsibility Throughout the Life Cycle</a:t>
            </a:r>
            <a:br>
              <a:rPr lang="en-US" b="0" i="0" dirty="0">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6397A251-5901-519F-E00C-F28524CD328D}"/>
              </a:ext>
            </a:extLst>
          </p:cNvPr>
          <p:cNvSpPr>
            <a:spLocks noGrp="1"/>
          </p:cNvSpPr>
          <p:nvPr>
            <p:ph idx="1"/>
          </p:nvPr>
        </p:nvSpPr>
        <p:spPr/>
        <p:txBody>
          <a:bodyPr>
            <a:normAutofit fontScale="85000" lnSpcReduction="20000"/>
          </a:bodyPr>
          <a:lstStyle/>
          <a:p>
            <a:pPr algn="l"/>
            <a:endParaRPr lang="en-US" b="0" i="0" dirty="0">
              <a:effectLst/>
              <a:latin typeface="Times New Roman" panose="02020603050405020304" pitchFamily="18" charset="0"/>
              <a:cs typeface="Times New Roman" panose="02020603050405020304" pitchFamily="18" charset="0"/>
            </a:endParaRPr>
          </a:p>
          <a:p>
            <a:pPr algn="l"/>
            <a:r>
              <a:rPr lang="en-US" b="0" i="0" dirty="0">
                <a:solidFill>
                  <a:srgbClr val="212529"/>
                </a:solidFill>
                <a:effectLst/>
                <a:latin typeface="Times New Roman" panose="02020603050405020304" pitchFamily="18" charset="0"/>
                <a:cs typeface="Times New Roman" panose="02020603050405020304" pitchFamily="18" charset="0"/>
              </a:rPr>
              <a:t>DevOps principles advocate for end-to-end responsibility across the software development life cycle.</a:t>
            </a:r>
          </a:p>
          <a:p>
            <a:pPr algn="l"/>
            <a:r>
              <a:rPr lang="en-US" b="0" i="0" dirty="0">
                <a:solidFill>
                  <a:srgbClr val="212529"/>
                </a:solidFill>
                <a:effectLst/>
                <a:latin typeface="Times New Roman" panose="02020603050405020304" pitchFamily="18" charset="0"/>
                <a:cs typeface="Times New Roman" panose="02020603050405020304" pitchFamily="18" charset="0"/>
              </a:rPr>
              <a:t>This means that every team member takes ownership of their work from inception through production deployment. </a:t>
            </a:r>
          </a:p>
          <a:p>
            <a:pPr algn="l"/>
            <a:r>
              <a:rPr lang="en-US" b="0" i="0" dirty="0">
                <a:solidFill>
                  <a:srgbClr val="212529"/>
                </a:solidFill>
                <a:effectLst/>
                <a:latin typeface="Times New Roman" panose="02020603050405020304" pitchFamily="18" charset="0"/>
                <a:cs typeface="Times New Roman" panose="02020603050405020304" pitchFamily="18" charset="0"/>
              </a:rPr>
              <a:t>By minimizing handoffs and delays, DevOps teams ensure that accountability is maintained at every stage. </a:t>
            </a:r>
          </a:p>
          <a:p>
            <a:pPr algn="l"/>
            <a:r>
              <a:rPr lang="en-US" b="0" i="0" dirty="0">
                <a:solidFill>
                  <a:srgbClr val="212529"/>
                </a:solidFill>
                <a:effectLst/>
                <a:latin typeface="Times New Roman" panose="02020603050405020304" pitchFamily="18" charset="0"/>
                <a:cs typeface="Times New Roman" panose="02020603050405020304" pitchFamily="18" charset="0"/>
              </a:rPr>
              <a:t>Developers are responsible not only for coding but also for ensuring that their code functions as expected in a production environment. </a:t>
            </a:r>
          </a:p>
          <a:p>
            <a:pPr algn="l"/>
            <a:r>
              <a:rPr lang="en-US" b="0" i="0" dirty="0">
                <a:solidFill>
                  <a:srgbClr val="212529"/>
                </a:solidFill>
                <a:effectLst/>
                <a:latin typeface="Times New Roman" panose="02020603050405020304" pitchFamily="18" charset="0"/>
                <a:cs typeface="Times New Roman" panose="02020603050405020304" pitchFamily="18" charset="0"/>
              </a:rPr>
              <a:t>Operations engineers collaborate closely with developers to facilitate smooth deployments and maintenance. </a:t>
            </a:r>
          </a:p>
          <a:p>
            <a:pPr algn="l"/>
            <a:r>
              <a:rPr lang="en-US" b="0" i="0" dirty="0">
                <a:solidFill>
                  <a:srgbClr val="212529"/>
                </a:solidFill>
                <a:effectLst/>
                <a:latin typeface="Times New Roman" panose="02020603050405020304" pitchFamily="18" charset="0"/>
                <a:cs typeface="Times New Roman" panose="02020603050405020304" pitchFamily="18" charset="0"/>
              </a:rPr>
              <a:t>This end-to-end responsibility enhances the reliability and speed of software delivery.</a:t>
            </a:r>
          </a:p>
          <a:p>
            <a:endParaRPr lang="en-IN" dirty="0"/>
          </a:p>
        </p:txBody>
      </p:sp>
    </p:spTree>
    <p:extLst>
      <p:ext uri="{BB962C8B-B14F-4D97-AF65-F5344CB8AC3E}">
        <p14:creationId xmlns:p14="http://schemas.microsoft.com/office/powerpoint/2010/main" val="137688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DB91-67FF-CE2B-09F9-DCB479579ACC}"/>
              </a:ext>
            </a:extLst>
          </p:cNvPr>
          <p:cNvSpPr>
            <a:spLocks noGrp="1"/>
          </p:cNvSpPr>
          <p:nvPr>
            <p:ph type="title"/>
          </p:nvPr>
        </p:nvSpPr>
        <p:spPr/>
        <p:txBody>
          <a:bodyPr/>
          <a:lstStyle/>
          <a:p>
            <a:r>
              <a:rPr lang="en-US" dirty="0"/>
              <a:t>6.Automation</a:t>
            </a:r>
            <a:endParaRPr lang="en-IN" dirty="0"/>
          </a:p>
        </p:txBody>
      </p:sp>
      <p:sp>
        <p:nvSpPr>
          <p:cNvPr id="3" name="Content Placeholder 2">
            <a:extLst>
              <a:ext uri="{FF2B5EF4-FFF2-40B4-BE49-F238E27FC236}">
                <a16:creationId xmlns:a16="http://schemas.microsoft.com/office/drawing/2014/main" id="{153EF40C-0D4D-8C4F-C025-33A07C41F8D5}"/>
              </a:ext>
            </a:extLst>
          </p:cNvPr>
          <p:cNvSpPr>
            <a:spLocks noGrp="1"/>
          </p:cNvSpPr>
          <p:nvPr>
            <p:ph idx="1"/>
          </p:nvPr>
        </p:nvSpPr>
        <p:spPr/>
        <p:txBody>
          <a:bodyPr>
            <a:normAutofit fontScale="92500"/>
          </a:bodyPr>
          <a:lstStyle/>
          <a:p>
            <a:pPr marL="0" indent="0" algn="l">
              <a:buNone/>
            </a:pPr>
            <a:endParaRPr lang="en-US" b="0" i="0" dirty="0">
              <a:effectLst/>
              <a:latin typeface="Poppins" panose="00000500000000000000" pitchFamily="2" charset="0"/>
            </a:endParaRPr>
          </a:p>
          <a:p>
            <a:pPr algn="l"/>
            <a:r>
              <a:rPr lang="en-US" b="0" i="0" dirty="0">
                <a:solidFill>
                  <a:srgbClr val="212529"/>
                </a:solidFill>
                <a:effectLst/>
                <a:latin typeface="Times New Roman" panose="02020603050405020304" pitchFamily="18" charset="0"/>
                <a:cs typeface="Times New Roman" panose="02020603050405020304" pitchFamily="18" charset="0"/>
              </a:rPr>
              <a:t>Automation is a fundamental pillar of DevOps. </a:t>
            </a:r>
          </a:p>
          <a:p>
            <a:pPr algn="l"/>
            <a:r>
              <a:rPr lang="en-US" b="0" i="0" dirty="0">
                <a:solidFill>
                  <a:srgbClr val="212529"/>
                </a:solidFill>
                <a:effectLst/>
                <a:latin typeface="Times New Roman" panose="02020603050405020304" pitchFamily="18" charset="0"/>
                <a:cs typeface="Times New Roman" panose="02020603050405020304" pitchFamily="18" charset="0"/>
              </a:rPr>
              <a:t>It involves the systematic use of tools and practices to reduce manual intervention, minimize errors, and expedite the delivery pipeline. Automated testing, for example, allows for swift and consistent evaluation of code changes, significantly reducing the risk of introducing defects.</a:t>
            </a:r>
          </a:p>
          <a:p>
            <a:pPr algn="l"/>
            <a:r>
              <a:rPr lang="en-US" b="0" i="0" dirty="0">
                <a:solidFill>
                  <a:srgbClr val="212529"/>
                </a:solidFill>
                <a:effectLst/>
                <a:latin typeface="Times New Roman" panose="02020603050405020304" pitchFamily="18" charset="0"/>
                <a:cs typeface="Times New Roman" panose="02020603050405020304" pitchFamily="18" charset="0"/>
              </a:rPr>
              <a:t> Deployment pipelines are automated to ensure that code moves seamlessly from development to production environments. </a:t>
            </a:r>
          </a:p>
          <a:p>
            <a:pPr algn="l"/>
            <a:r>
              <a:rPr lang="en-US" b="0" i="0" dirty="0">
                <a:solidFill>
                  <a:srgbClr val="212529"/>
                </a:solidFill>
                <a:effectLst/>
                <a:latin typeface="Times New Roman" panose="02020603050405020304" pitchFamily="18" charset="0"/>
                <a:cs typeface="Times New Roman" panose="02020603050405020304" pitchFamily="18" charset="0"/>
              </a:rPr>
              <a:t>Automation not only accelerates the delivery of software but also enhances consistency and repeatability, making it a cornerstone of DevOps success.</a:t>
            </a:r>
          </a:p>
          <a:p>
            <a:endParaRPr lang="en-IN" dirty="0"/>
          </a:p>
        </p:txBody>
      </p:sp>
    </p:spTree>
    <p:extLst>
      <p:ext uri="{BB962C8B-B14F-4D97-AF65-F5344CB8AC3E}">
        <p14:creationId xmlns:p14="http://schemas.microsoft.com/office/powerpoint/2010/main" val="241495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3DEE-613F-5AAE-157C-4C7039BE4FF7}"/>
              </a:ext>
            </a:extLst>
          </p:cNvPr>
          <p:cNvSpPr>
            <a:spLocks noGrp="1"/>
          </p:cNvSpPr>
          <p:nvPr>
            <p:ph type="title"/>
          </p:nvPr>
        </p:nvSpPr>
        <p:spPr/>
        <p:txBody>
          <a:bodyPr/>
          <a:lstStyle/>
          <a:p>
            <a:r>
              <a:rPr lang="en-US" b="0" i="0" dirty="0">
                <a:effectLst/>
                <a:latin typeface="Poppins" panose="00000500000000000000" pitchFamily="2" charset="0"/>
              </a:rPr>
              <a:t>7. Failure as a Learning Opportunity</a:t>
            </a:r>
            <a:br>
              <a:rPr lang="en-US" b="0" i="0" dirty="0">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002E2852-40A6-1BD6-0E61-31E93FAC69F0}"/>
              </a:ext>
            </a:extLst>
          </p:cNvPr>
          <p:cNvSpPr>
            <a:spLocks noGrp="1"/>
          </p:cNvSpPr>
          <p:nvPr>
            <p:ph idx="1"/>
          </p:nvPr>
        </p:nvSpPr>
        <p:spPr/>
        <p:txBody>
          <a:bodyPr>
            <a:normAutofit fontScale="85000" lnSpcReduction="20000"/>
          </a:bodyPr>
          <a:lstStyle/>
          <a:p>
            <a:pPr marL="0" indent="0" algn="l">
              <a:buNone/>
            </a:pPr>
            <a:endParaRPr lang="en-US" b="0" i="0" dirty="0">
              <a:effectLst/>
              <a:latin typeface="Poppins" panose="00000500000000000000" pitchFamily="2" charset="0"/>
            </a:endParaRPr>
          </a:p>
          <a:p>
            <a:pPr algn="l"/>
            <a:r>
              <a:rPr lang="en-US" b="0" i="0" dirty="0">
                <a:solidFill>
                  <a:srgbClr val="212529"/>
                </a:solidFill>
                <a:effectLst/>
                <a:latin typeface="Times New Roman" panose="02020603050405020304" pitchFamily="18" charset="0"/>
                <a:cs typeface="Times New Roman" panose="02020603050405020304" pitchFamily="18" charset="0"/>
              </a:rPr>
              <a:t>In DevOps, failure is not viewed as a setback but as a valuable learning opportunity.</a:t>
            </a:r>
          </a:p>
          <a:p>
            <a:pPr algn="l"/>
            <a:r>
              <a:rPr lang="en-US" b="0" i="0" dirty="0">
                <a:solidFill>
                  <a:srgbClr val="212529"/>
                </a:solidFill>
                <a:effectLst/>
                <a:latin typeface="Times New Roman" panose="02020603050405020304" pitchFamily="18" charset="0"/>
                <a:cs typeface="Times New Roman" panose="02020603050405020304" pitchFamily="18" charset="0"/>
              </a:rPr>
              <a:t> This mindset shift fosters a culture of experimentation and resilience.</a:t>
            </a:r>
          </a:p>
          <a:p>
            <a:pPr algn="l"/>
            <a:r>
              <a:rPr lang="en-US" b="0" i="0" dirty="0">
                <a:solidFill>
                  <a:srgbClr val="212529"/>
                </a:solidFill>
                <a:effectLst/>
                <a:latin typeface="Times New Roman" panose="02020603050405020304" pitchFamily="18" charset="0"/>
                <a:cs typeface="Times New Roman" panose="02020603050405020304" pitchFamily="18" charset="0"/>
              </a:rPr>
              <a:t> When something goes wrong, DevOps teams engage in post-mortem analyses to understand the root causes of failures.</a:t>
            </a:r>
          </a:p>
          <a:p>
            <a:pPr algn="l"/>
            <a:r>
              <a:rPr lang="en-US" b="0" i="0" dirty="0">
                <a:solidFill>
                  <a:srgbClr val="212529"/>
                </a:solidFill>
                <a:effectLst/>
                <a:latin typeface="Times New Roman" panose="02020603050405020304" pitchFamily="18" charset="0"/>
                <a:cs typeface="Times New Roman" panose="02020603050405020304" pitchFamily="18" charset="0"/>
              </a:rPr>
              <a:t> They share these lessons learned across </a:t>
            </a:r>
          </a:p>
          <a:p>
            <a:pPr algn="l"/>
            <a:r>
              <a:rPr lang="en-US" b="0" i="0" dirty="0">
                <a:solidFill>
                  <a:srgbClr val="212529"/>
                </a:solidFill>
                <a:effectLst/>
                <a:latin typeface="Times New Roman" panose="02020603050405020304" pitchFamily="18" charset="0"/>
                <a:cs typeface="Times New Roman" panose="02020603050405020304" pitchFamily="18" charset="0"/>
              </a:rPr>
              <a:t>the organization, ensuring that mistakes are not repeated. </a:t>
            </a:r>
          </a:p>
          <a:p>
            <a:pPr algn="l"/>
            <a:r>
              <a:rPr lang="en-US" b="0" i="0" dirty="0">
                <a:solidFill>
                  <a:srgbClr val="212529"/>
                </a:solidFill>
                <a:effectLst/>
                <a:latin typeface="Times New Roman" panose="02020603050405020304" pitchFamily="18" charset="0"/>
                <a:cs typeface="Times New Roman" panose="02020603050405020304" pitchFamily="18" charset="0"/>
              </a:rPr>
              <a:t>This approach not only encourages innovation but also builds a robust foundation for continuous improvement.</a:t>
            </a:r>
          </a:p>
          <a:p>
            <a:pPr algn="l"/>
            <a:r>
              <a:rPr lang="en-US" b="0" i="0" dirty="0">
                <a:solidFill>
                  <a:srgbClr val="212529"/>
                </a:solidFill>
                <a:effectLst/>
                <a:latin typeface="Times New Roman" panose="02020603050405020304" pitchFamily="18" charset="0"/>
                <a:cs typeface="Times New Roman" panose="02020603050405020304" pitchFamily="18" charset="0"/>
              </a:rPr>
              <a:t> By embracing failure as a stepping stone to growth, DevOps teams adapt, innovate, and evolve to deliver better solutions to their customers.</a:t>
            </a:r>
          </a:p>
          <a:p>
            <a:endParaRPr lang="en-IN" dirty="0"/>
          </a:p>
        </p:txBody>
      </p:sp>
    </p:spTree>
    <p:extLst>
      <p:ext uri="{BB962C8B-B14F-4D97-AF65-F5344CB8AC3E}">
        <p14:creationId xmlns:p14="http://schemas.microsoft.com/office/powerpoint/2010/main" val="73148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808</Words>
  <Application>Microsoft Office PowerPoint</Application>
  <PresentationFormat>Widescreen</PresentationFormat>
  <Paragraphs>60</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Google Sans</vt:lpstr>
      <vt:lpstr>Poppins</vt:lpstr>
      <vt:lpstr>Times New Roman</vt:lpstr>
      <vt:lpstr>Office Theme</vt:lpstr>
      <vt:lpstr>Principles of DevOps</vt:lpstr>
      <vt:lpstr>7 principles of Devops</vt:lpstr>
      <vt:lpstr>Silos in devops</vt:lpstr>
      <vt:lpstr>2.Data-Based Decision Making </vt:lpstr>
      <vt:lpstr>3. Customer-Centric Decision Making </vt:lpstr>
      <vt:lpstr>4.Constant improvement</vt:lpstr>
      <vt:lpstr>5.Responsibility Throughout the Life Cycle </vt:lpstr>
      <vt:lpstr>6.Automation</vt:lpstr>
      <vt:lpstr>7. Failure as a Learning Opportunity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Devops</dc:title>
  <dc:creator>Nafla Hafis</dc:creator>
  <cp:lastModifiedBy>Nafla Hafis</cp:lastModifiedBy>
  <cp:revision>4</cp:revision>
  <dcterms:created xsi:type="dcterms:W3CDTF">2024-02-13T04:33:04Z</dcterms:created>
  <dcterms:modified xsi:type="dcterms:W3CDTF">2024-02-21T08:13:14Z</dcterms:modified>
</cp:coreProperties>
</file>