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4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5498C-4CA9-0B0A-E388-3A729DA7D4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E62CA2-93F2-D5A6-3D2C-67A221B17E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51DEA71-3C84-CD04-2AC8-49610A9ED76F}"/>
              </a:ext>
            </a:extLst>
          </p:cNvPr>
          <p:cNvSpPr>
            <a:spLocks noGrp="1"/>
          </p:cNvSpPr>
          <p:nvPr>
            <p:ph type="dt" sz="half" idx="10"/>
          </p:nvPr>
        </p:nvSpPr>
        <p:spPr/>
        <p:txBody>
          <a:bodyPr/>
          <a:lstStyle/>
          <a:p>
            <a:fld id="{F512A9A1-2CBE-4006-A373-78C725719450}" type="datetimeFigureOut">
              <a:rPr lang="en-IN" smtClean="0"/>
              <a:t>15-02-2024</a:t>
            </a:fld>
            <a:endParaRPr lang="en-IN"/>
          </a:p>
        </p:txBody>
      </p:sp>
      <p:sp>
        <p:nvSpPr>
          <p:cNvPr id="5" name="Footer Placeholder 4">
            <a:extLst>
              <a:ext uri="{FF2B5EF4-FFF2-40B4-BE49-F238E27FC236}">
                <a16:creationId xmlns:a16="http://schemas.microsoft.com/office/drawing/2014/main" id="{6DC482F8-F8CD-5FD5-F9DD-2287AA714D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9B2FBC-F822-8B86-1464-DFA64980853F}"/>
              </a:ext>
            </a:extLst>
          </p:cNvPr>
          <p:cNvSpPr>
            <a:spLocks noGrp="1"/>
          </p:cNvSpPr>
          <p:nvPr>
            <p:ph type="sldNum" sz="quarter" idx="12"/>
          </p:nvPr>
        </p:nvSpPr>
        <p:spPr/>
        <p:txBody>
          <a:bodyPr/>
          <a:lstStyle/>
          <a:p>
            <a:fld id="{59FB4B5E-6AA0-430F-BA13-6B586186B23A}" type="slidenum">
              <a:rPr lang="en-IN" smtClean="0"/>
              <a:t>‹#›</a:t>
            </a:fld>
            <a:endParaRPr lang="en-IN"/>
          </a:p>
        </p:txBody>
      </p:sp>
    </p:spTree>
    <p:extLst>
      <p:ext uri="{BB962C8B-B14F-4D97-AF65-F5344CB8AC3E}">
        <p14:creationId xmlns:p14="http://schemas.microsoft.com/office/powerpoint/2010/main" val="4011320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A3361-F860-4E98-8799-54C80C832F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114335-95CB-3978-0604-56E3B87E41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B493E5-DCE0-171B-EBE9-D5AD787D7AE0}"/>
              </a:ext>
            </a:extLst>
          </p:cNvPr>
          <p:cNvSpPr>
            <a:spLocks noGrp="1"/>
          </p:cNvSpPr>
          <p:nvPr>
            <p:ph type="dt" sz="half" idx="10"/>
          </p:nvPr>
        </p:nvSpPr>
        <p:spPr/>
        <p:txBody>
          <a:bodyPr/>
          <a:lstStyle/>
          <a:p>
            <a:fld id="{F512A9A1-2CBE-4006-A373-78C725719450}" type="datetimeFigureOut">
              <a:rPr lang="en-IN" smtClean="0"/>
              <a:t>15-02-2024</a:t>
            </a:fld>
            <a:endParaRPr lang="en-IN"/>
          </a:p>
        </p:txBody>
      </p:sp>
      <p:sp>
        <p:nvSpPr>
          <p:cNvPr id="5" name="Footer Placeholder 4">
            <a:extLst>
              <a:ext uri="{FF2B5EF4-FFF2-40B4-BE49-F238E27FC236}">
                <a16:creationId xmlns:a16="http://schemas.microsoft.com/office/drawing/2014/main" id="{02C596D7-61A3-0E41-8320-E321BB9CA6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378489-A4D8-1875-6395-AED1A12E5335}"/>
              </a:ext>
            </a:extLst>
          </p:cNvPr>
          <p:cNvSpPr>
            <a:spLocks noGrp="1"/>
          </p:cNvSpPr>
          <p:nvPr>
            <p:ph type="sldNum" sz="quarter" idx="12"/>
          </p:nvPr>
        </p:nvSpPr>
        <p:spPr/>
        <p:txBody>
          <a:bodyPr/>
          <a:lstStyle/>
          <a:p>
            <a:fld id="{59FB4B5E-6AA0-430F-BA13-6B586186B23A}" type="slidenum">
              <a:rPr lang="en-IN" smtClean="0"/>
              <a:t>‹#›</a:t>
            </a:fld>
            <a:endParaRPr lang="en-IN"/>
          </a:p>
        </p:txBody>
      </p:sp>
    </p:spTree>
    <p:extLst>
      <p:ext uri="{BB962C8B-B14F-4D97-AF65-F5344CB8AC3E}">
        <p14:creationId xmlns:p14="http://schemas.microsoft.com/office/powerpoint/2010/main" val="3978222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919B88-75BF-444A-FF0A-ED2F1D13CE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5CD76A-5BFC-EA93-560C-54F5A63D15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171B7D-E0D5-9425-FF39-91FEBA4CC053}"/>
              </a:ext>
            </a:extLst>
          </p:cNvPr>
          <p:cNvSpPr>
            <a:spLocks noGrp="1"/>
          </p:cNvSpPr>
          <p:nvPr>
            <p:ph type="dt" sz="half" idx="10"/>
          </p:nvPr>
        </p:nvSpPr>
        <p:spPr/>
        <p:txBody>
          <a:bodyPr/>
          <a:lstStyle/>
          <a:p>
            <a:fld id="{F512A9A1-2CBE-4006-A373-78C725719450}" type="datetimeFigureOut">
              <a:rPr lang="en-IN" smtClean="0"/>
              <a:t>15-02-2024</a:t>
            </a:fld>
            <a:endParaRPr lang="en-IN"/>
          </a:p>
        </p:txBody>
      </p:sp>
      <p:sp>
        <p:nvSpPr>
          <p:cNvPr id="5" name="Footer Placeholder 4">
            <a:extLst>
              <a:ext uri="{FF2B5EF4-FFF2-40B4-BE49-F238E27FC236}">
                <a16:creationId xmlns:a16="http://schemas.microsoft.com/office/drawing/2014/main" id="{5118DAB3-608D-BE5D-2E06-9B295F1C7B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851CDD-656A-86A1-1978-3E8A6ADFBA21}"/>
              </a:ext>
            </a:extLst>
          </p:cNvPr>
          <p:cNvSpPr>
            <a:spLocks noGrp="1"/>
          </p:cNvSpPr>
          <p:nvPr>
            <p:ph type="sldNum" sz="quarter" idx="12"/>
          </p:nvPr>
        </p:nvSpPr>
        <p:spPr/>
        <p:txBody>
          <a:bodyPr/>
          <a:lstStyle/>
          <a:p>
            <a:fld id="{59FB4B5E-6AA0-430F-BA13-6B586186B23A}" type="slidenum">
              <a:rPr lang="en-IN" smtClean="0"/>
              <a:t>‹#›</a:t>
            </a:fld>
            <a:endParaRPr lang="en-IN"/>
          </a:p>
        </p:txBody>
      </p:sp>
    </p:spTree>
    <p:extLst>
      <p:ext uri="{BB962C8B-B14F-4D97-AF65-F5344CB8AC3E}">
        <p14:creationId xmlns:p14="http://schemas.microsoft.com/office/powerpoint/2010/main" val="166656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D91D2-D78C-7247-4878-65B39C3DA3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A2F414-CFDD-EB8B-06DC-C4FC628D91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8EFB4B-C711-CE55-E708-E3DEBF02EDF6}"/>
              </a:ext>
            </a:extLst>
          </p:cNvPr>
          <p:cNvSpPr>
            <a:spLocks noGrp="1"/>
          </p:cNvSpPr>
          <p:nvPr>
            <p:ph type="dt" sz="half" idx="10"/>
          </p:nvPr>
        </p:nvSpPr>
        <p:spPr/>
        <p:txBody>
          <a:bodyPr/>
          <a:lstStyle/>
          <a:p>
            <a:fld id="{F512A9A1-2CBE-4006-A373-78C725719450}" type="datetimeFigureOut">
              <a:rPr lang="en-IN" smtClean="0"/>
              <a:t>15-02-2024</a:t>
            </a:fld>
            <a:endParaRPr lang="en-IN"/>
          </a:p>
        </p:txBody>
      </p:sp>
      <p:sp>
        <p:nvSpPr>
          <p:cNvPr id="5" name="Footer Placeholder 4">
            <a:extLst>
              <a:ext uri="{FF2B5EF4-FFF2-40B4-BE49-F238E27FC236}">
                <a16:creationId xmlns:a16="http://schemas.microsoft.com/office/drawing/2014/main" id="{285DD86F-357D-7EBE-5CE9-4699160750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71A99D-E448-1799-9973-B835FA1D7023}"/>
              </a:ext>
            </a:extLst>
          </p:cNvPr>
          <p:cNvSpPr>
            <a:spLocks noGrp="1"/>
          </p:cNvSpPr>
          <p:nvPr>
            <p:ph type="sldNum" sz="quarter" idx="12"/>
          </p:nvPr>
        </p:nvSpPr>
        <p:spPr/>
        <p:txBody>
          <a:bodyPr/>
          <a:lstStyle/>
          <a:p>
            <a:fld id="{59FB4B5E-6AA0-430F-BA13-6B586186B23A}" type="slidenum">
              <a:rPr lang="en-IN" smtClean="0"/>
              <a:t>‹#›</a:t>
            </a:fld>
            <a:endParaRPr lang="en-IN"/>
          </a:p>
        </p:txBody>
      </p:sp>
    </p:spTree>
    <p:extLst>
      <p:ext uri="{BB962C8B-B14F-4D97-AF65-F5344CB8AC3E}">
        <p14:creationId xmlns:p14="http://schemas.microsoft.com/office/powerpoint/2010/main" val="3195890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FD58-64EB-116D-2C51-F053271C4A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D2004C-C94C-CB5E-B785-8FC9650D1E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38AD28-F6E8-64B4-1B09-AA8A2FB6E6DF}"/>
              </a:ext>
            </a:extLst>
          </p:cNvPr>
          <p:cNvSpPr>
            <a:spLocks noGrp="1"/>
          </p:cNvSpPr>
          <p:nvPr>
            <p:ph type="dt" sz="half" idx="10"/>
          </p:nvPr>
        </p:nvSpPr>
        <p:spPr/>
        <p:txBody>
          <a:bodyPr/>
          <a:lstStyle/>
          <a:p>
            <a:fld id="{F512A9A1-2CBE-4006-A373-78C725719450}" type="datetimeFigureOut">
              <a:rPr lang="en-IN" smtClean="0"/>
              <a:t>15-02-2024</a:t>
            </a:fld>
            <a:endParaRPr lang="en-IN"/>
          </a:p>
        </p:txBody>
      </p:sp>
      <p:sp>
        <p:nvSpPr>
          <p:cNvPr id="5" name="Footer Placeholder 4">
            <a:extLst>
              <a:ext uri="{FF2B5EF4-FFF2-40B4-BE49-F238E27FC236}">
                <a16:creationId xmlns:a16="http://schemas.microsoft.com/office/drawing/2014/main" id="{3E5EB917-64C4-6C45-B908-179160A76F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BBEC92-CC3B-EE1F-4A4D-998FD99D995F}"/>
              </a:ext>
            </a:extLst>
          </p:cNvPr>
          <p:cNvSpPr>
            <a:spLocks noGrp="1"/>
          </p:cNvSpPr>
          <p:nvPr>
            <p:ph type="sldNum" sz="quarter" idx="12"/>
          </p:nvPr>
        </p:nvSpPr>
        <p:spPr/>
        <p:txBody>
          <a:bodyPr/>
          <a:lstStyle/>
          <a:p>
            <a:fld id="{59FB4B5E-6AA0-430F-BA13-6B586186B23A}" type="slidenum">
              <a:rPr lang="en-IN" smtClean="0"/>
              <a:t>‹#›</a:t>
            </a:fld>
            <a:endParaRPr lang="en-IN"/>
          </a:p>
        </p:txBody>
      </p:sp>
    </p:spTree>
    <p:extLst>
      <p:ext uri="{BB962C8B-B14F-4D97-AF65-F5344CB8AC3E}">
        <p14:creationId xmlns:p14="http://schemas.microsoft.com/office/powerpoint/2010/main" val="3428091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DCF51-2F33-178D-D2AA-0ACE2C5BC9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7DA5F6-F9E2-36ED-8AC9-21CDA98809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A888A34-4D76-1973-8C38-B8133311DF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02E8A9-8465-4546-DB7B-EF5E95D390FE}"/>
              </a:ext>
            </a:extLst>
          </p:cNvPr>
          <p:cNvSpPr>
            <a:spLocks noGrp="1"/>
          </p:cNvSpPr>
          <p:nvPr>
            <p:ph type="dt" sz="half" idx="10"/>
          </p:nvPr>
        </p:nvSpPr>
        <p:spPr/>
        <p:txBody>
          <a:bodyPr/>
          <a:lstStyle/>
          <a:p>
            <a:fld id="{F512A9A1-2CBE-4006-A373-78C725719450}" type="datetimeFigureOut">
              <a:rPr lang="en-IN" smtClean="0"/>
              <a:t>15-02-2024</a:t>
            </a:fld>
            <a:endParaRPr lang="en-IN"/>
          </a:p>
        </p:txBody>
      </p:sp>
      <p:sp>
        <p:nvSpPr>
          <p:cNvPr id="6" name="Footer Placeholder 5">
            <a:extLst>
              <a:ext uri="{FF2B5EF4-FFF2-40B4-BE49-F238E27FC236}">
                <a16:creationId xmlns:a16="http://schemas.microsoft.com/office/drawing/2014/main" id="{543FCF76-6D83-6E32-9919-A13876BC49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CB0469-3734-DAA2-9A5C-9D4F243C4279}"/>
              </a:ext>
            </a:extLst>
          </p:cNvPr>
          <p:cNvSpPr>
            <a:spLocks noGrp="1"/>
          </p:cNvSpPr>
          <p:nvPr>
            <p:ph type="sldNum" sz="quarter" idx="12"/>
          </p:nvPr>
        </p:nvSpPr>
        <p:spPr/>
        <p:txBody>
          <a:bodyPr/>
          <a:lstStyle/>
          <a:p>
            <a:fld id="{59FB4B5E-6AA0-430F-BA13-6B586186B23A}" type="slidenum">
              <a:rPr lang="en-IN" smtClean="0"/>
              <a:t>‹#›</a:t>
            </a:fld>
            <a:endParaRPr lang="en-IN"/>
          </a:p>
        </p:txBody>
      </p:sp>
    </p:spTree>
    <p:extLst>
      <p:ext uri="{BB962C8B-B14F-4D97-AF65-F5344CB8AC3E}">
        <p14:creationId xmlns:p14="http://schemas.microsoft.com/office/powerpoint/2010/main" val="2540048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D6FA7-431D-16B8-3E78-E19BE73A3B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5352AE-A458-DA5A-4CD3-C668F0B49A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FF35BD-9B67-F52D-65ED-E8D1424E4D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D2D156-FE4E-F3FC-FA82-1C1DCDC063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1A653F-4F3D-19CB-28F9-A0AECE023A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5AB92C-C6ED-2CDE-3389-5654FDAC8CED}"/>
              </a:ext>
            </a:extLst>
          </p:cNvPr>
          <p:cNvSpPr>
            <a:spLocks noGrp="1"/>
          </p:cNvSpPr>
          <p:nvPr>
            <p:ph type="dt" sz="half" idx="10"/>
          </p:nvPr>
        </p:nvSpPr>
        <p:spPr/>
        <p:txBody>
          <a:bodyPr/>
          <a:lstStyle/>
          <a:p>
            <a:fld id="{F512A9A1-2CBE-4006-A373-78C725719450}" type="datetimeFigureOut">
              <a:rPr lang="en-IN" smtClean="0"/>
              <a:t>15-02-2024</a:t>
            </a:fld>
            <a:endParaRPr lang="en-IN"/>
          </a:p>
        </p:txBody>
      </p:sp>
      <p:sp>
        <p:nvSpPr>
          <p:cNvPr id="8" name="Footer Placeholder 7">
            <a:extLst>
              <a:ext uri="{FF2B5EF4-FFF2-40B4-BE49-F238E27FC236}">
                <a16:creationId xmlns:a16="http://schemas.microsoft.com/office/drawing/2014/main" id="{89E93D1F-C914-315D-580A-13CB878F1EB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053DD15-C181-71EC-AA3D-F0B7E9DC15E8}"/>
              </a:ext>
            </a:extLst>
          </p:cNvPr>
          <p:cNvSpPr>
            <a:spLocks noGrp="1"/>
          </p:cNvSpPr>
          <p:nvPr>
            <p:ph type="sldNum" sz="quarter" idx="12"/>
          </p:nvPr>
        </p:nvSpPr>
        <p:spPr/>
        <p:txBody>
          <a:bodyPr/>
          <a:lstStyle/>
          <a:p>
            <a:fld id="{59FB4B5E-6AA0-430F-BA13-6B586186B23A}" type="slidenum">
              <a:rPr lang="en-IN" smtClean="0"/>
              <a:t>‹#›</a:t>
            </a:fld>
            <a:endParaRPr lang="en-IN"/>
          </a:p>
        </p:txBody>
      </p:sp>
    </p:spTree>
    <p:extLst>
      <p:ext uri="{BB962C8B-B14F-4D97-AF65-F5344CB8AC3E}">
        <p14:creationId xmlns:p14="http://schemas.microsoft.com/office/powerpoint/2010/main" val="2410934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7DA06-2C65-9987-2C6A-4BD5B49535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62D9C3-9FB2-14C8-C128-731786674F11}"/>
              </a:ext>
            </a:extLst>
          </p:cNvPr>
          <p:cNvSpPr>
            <a:spLocks noGrp="1"/>
          </p:cNvSpPr>
          <p:nvPr>
            <p:ph type="dt" sz="half" idx="10"/>
          </p:nvPr>
        </p:nvSpPr>
        <p:spPr/>
        <p:txBody>
          <a:bodyPr/>
          <a:lstStyle/>
          <a:p>
            <a:fld id="{F512A9A1-2CBE-4006-A373-78C725719450}" type="datetimeFigureOut">
              <a:rPr lang="en-IN" smtClean="0"/>
              <a:t>15-02-2024</a:t>
            </a:fld>
            <a:endParaRPr lang="en-IN"/>
          </a:p>
        </p:txBody>
      </p:sp>
      <p:sp>
        <p:nvSpPr>
          <p:cNvPr id="4" name="Footer Placeholder 3">
            <a:extLst>
              <a:ext uri="{FF2B5EF4-FFF2-40B4-BE49-F238E27FC236}">
                <a16:creationId xmlns:a16="http://schemas.microsoft.com/office/drawing/2014/main" id="{78736773-7F62-C8A8-0C4D-50DAB701528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06C047-D6C6-0D97-E61F-F1E7015B5A97}"/>
              </a:ext>
            </a:extLst>
          </p:cNvPr>
          <p:cNvSpPr>
            <a:spLocks noGrp="1"/>
          </p:cNvSpPr>
          <p:nvPr>
            <p:ph type="sldNum" sz="quarter" idx="12"/>
          </p:nvPr>
        </p:nvSpPr>
        <p:spPr/>
        <p:txBody>
          <a:bodyPr/>
          <a:lstStyle/>
          <a:p>
            <a:fld id="{59FB4B5E-6AA0-430F-BA13-6B586186B23A}" type="slidenum">
              <a:rPr lang="en-IN" smtClean="0"/>
              <a:t>‹#›</a:t>
            </a:fld>
            <a:endParaRPr lang="en-IN"/>
          </a:p>
        </p:txBody>
      </p:sp>
    </p:spTree>
    <p:extLst>
      <p:ext uri="{BB962C8B-B14F-4D97-AF65-F5344CB8AC3E}">
        <p14:creationId xmlns:p14="http://schemas.microsoft.com/office/powerpoint/2010/main" val="363978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E6A5C9-ABD6-6AD4-DF95-E871AE86A560}"/>
              </a:ext>
            </a:extLst>
          </p:cNvPr>
          <p:cNvSpPr>
            <a:spLocks noGrp="1"/>
          </p:cNvSpPr>
          <p:nvPr>
            <p:ph type="dt" sz="half" idx="10"/>
          </p:nvPr>
        </p:nvSpPr>
        <p:spPr/>
        <p:txBody>
          <a:bodyPr/>
          <a:lstStyle/>
          <a:p>
            <a:fld id="{F512A9A1-2CBE-4006-A373-78C725719450}" type="datetimeFigureOut">
              <a:rPr lang="en-IN" smtClean="0"/>
              <a:t>15-02-2024</a:t>
            </a:fld>
            <a:endParaRPr lang="en-IN"/>
          </a:p>
        </p:txBody>
      </p:sp>
      <p:sp>
        <p:nvSpPr>
          <p:cNvPr id="3" name="Footer Placeholder 2">
            <a:extLst>
              <a:ext uri="{FF2B5EF4-FFF2-40B4-BE49-F238E27FC236}">
                <a16:creationId xmlns:a16="http://schemas.microsoft.com/office/drawing/2014/main" id="{C21A9FA5-08F0-B320-E2CD-2F7DC45EC43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B35649F-1C3A-2535-B747-4197E1CDE538}"/>
              </a:ext>
            </a:extLst>
          </p:cNvPr>
          <p:cNvSpPr>
            <a:spLocks noGrp="1"/>
          </p:cNvSpPr>
          <p:nvPr>
            <p:ph type="sldNum" sz="quarter" idx="12"/>
          </p:nvPr>
        </p:nvSpPr>
        <p:spPr/>
        <p:txBody>
          <a:bodyPr/>
          <a:lstStyle/>
          <a:p>
            <a:fld id="{59FB4B5E-6AA0-430F-BA13-6B586186B23A}" type="slidenum">
              <a:rPr lang="en-IN" smtClean="0"/>
              <a:t>‹#›</a:t>
            </a:fld>
            <a:endParaRPr lang="en-IN"/>
          </a:p>
        </p:txBody>
      </p:sp>
    </p:spTree>
    <p:extLst>
      <p:ext uri="{BB962C8B-B14F-4D97-AF65-F5344CB8AC3E}">
        <p14:creationId xmlns:p14="http://schemas.microsoft.com/office/powerpoint/2010/main" val="464496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4BC39-788E-AC61-C164-F46ECBED18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994F2E-2B6A-AAFE-F9A9-04ADAB6852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80C3C2-1457-8E3D-4395-14C26DFEEA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C7865-6268-859D-9EFC-4CE1BABF6E2C}"/>
              </a:ext>
            </a:extLst>
          </p:cNvPr>
          <p:cNvSpPr>
            <a:spLocks noGrp="1"/>
          </p:cNvSpPr>
          <p:nvPr>
            <p:ph type="dt" sz="half" idx="10"/>
          </p:nvPr>
        </p:nvSpPr>
        <p:spPr/>
        <p:txBody>
          <a:bodyPr/>
          <a:lstStyle/>
          <a:p>
            <a:fld id="{F512A9A1-2CBE-4006-A373-78C725719450}" type="datetimeFigureOut">
              <a:rPr lang="en-IN" smtClean="0"/>
              <a:t>15-02-2024</a:t>
            </a:fld>
            <a:endParaRPr lang="en-IN"/>
          </a:p>
        </p:txBody>
      </p:sp>
      <p:sp>
        <p:nvSpPr>
          <p:cNvPr id="6" name="Footer Placeholder 5">
            <a:extLst>
              <a:ext uri="{FF2B5EF4-FFF2-40B4-BE49-F238E27FC236}">
                <a16:creationId xmlns:a16="http://schemas.microsoft.com/office/drawing/2014/main" id="{28825B3B-E7B3-7D12-5A81-EF0291D640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064317-8DC4-1C82-65BD-DC896DF4F3A8}"/>
              </a:ext>
            </a:extLst>
          </p:cNvPr>
          <p:cNvSpPr>
            <a:spLocks noGrp="1"/>
          </p:cNvSpPr>
          <p:nvPr>
            <p:ph type="sldNum" sz="quarter" idx="12"/>
          </p:nvPr>
        </p:nvSpPr>
        <p:spPr/>
        <p:txBody>
          <a:bodyPr/>
          <a:lstStyle/>
          <a:p>
            <a:fld id="{59FB4B5E-6AA0-430F-BA13-6B586186B23A}" type="slidenum">
              <a:rPr lang="en-IN" smtClean="0"/>
              <a:t>‹#›</a:t>
            </a:fld>
            <a:endParaRPr lang="en-IN"/>
          </a:p>
        </p:txBody>
      </p:sp>
    </p:spTree>
    <p:extLst>
      <p:ext uri="{BB962C8B-B14F-4D97-AF65-F5344CB8AC3E}">
        <p14:creationId xmlns:p14="http://schemas.microsoft.com/office/powerpoint/2010/main" val="168777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638CD-3130-4786-5949-456F14E269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71AD44-C957-4853-1DFB-70B2C9E41A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A32AF3D-8579-D252-2EE5-3D240532C9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7F6A46-B198-DE0C-B507-ABFED85FDD92}"/>
              </a:ext>
            </a:extLst>
          </p:cNvPr>
          <p:cNvSpPr>
            <a:spLocks noGrp="1"/>
          </p:cNvSpPr>
          <p:nvPr>
            <p:ph type="dt" sz="half" idx="10"/>
          </p:nvPr>
        </p:nvSpPr>
        <p:spPr/>
        <p:txBody>
          <a:bodyPr/>
          <a:lstStyle/>
          <a:p>
            <a:fld id="{F512A9A1-2CBE-4006-A373-78C725719450}" type="datetimeFigureOut">
              <a:rPr lang="en-IN" smtClean="0"/>
              <a:t>15-02-2024</a:t>
            </a:fld>
            <a:endParaRPr lang="en-IN"/>
          </a:p>
        </p:txBody>
      </p:sp>
      <p:sp>
        <p:nvSpPr>
          <p:cNvPr id="6" name="Footer Placeholder 5">
            <a:extLst>
              <a:ext uri="{FF2B5EF4-FFF2-40B4-BE49-F238E27FC236}">
                <a16:creationId xmlns:a16="http://schemas.microsoft.com/office/drawing/2014/main" id="{0225E1E2-6131-3368-9137-807EF01336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7C9F58-BCDE-0CF5-956C-9846EF6F4999}"/>
              </a:ext>
            </a:extLst>
          </p:cNvPr>
          <p:cNvSpPr>
            <a:spLocks noGrp="1"/>
          </p:cNvSpPr>
          <p:nvPr>
            <p:ph type="sldNum" sz="quarter" idx="12"/>
          </p:nvPr>
        </p:nvSpPr>
        <p:spPr/>
        <p:txBody>
          <a:bodyPr/>
          <a:lstStyle/>
          <a:p>
            <a:fld id="{59FB4B5E-6AA0-430F-BA13-6B586186B23A}" type="slidenum">
              <a:rPr lang="en-IN" smtClean="0"/>
              <a:t>‹#›</a:t>
            </a:fld>
            <a:endParaRPr lang="en-IN"/>
          </a:p>
        </p:txBody>
      </p:sp>
    </p:spTree>
    <p:extLst>
      <p:ext uri="{BB962C8B-B14F-4D97-AF65-F5344CB8AC3E}">
        <p14:creationId xmlns:p14="http://schemas.microsoft.com/office/powerpoint/2010/main" val="563470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D04064-B8EA-25BA-94A4-DDCCA3DBDE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8F30DE-A7F3-C8CE-1897-ABB2A6FB06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7A5198-F55A-8511-5F5A-9DCFAE89AD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12A9A1-2CBE-4006-A373-78C725719450}" type="datetimeFigureOut">
              <a:rPr lang="en-IN" smtClean="0"/>
              <a:t>15-02-2024</a:t>
            </a:fld>
            <a:endParaRPr lang="en-IN"/>
          </a:p>
        </p:txBody>
      </p:sp>
      <p:sp>
        <p:nvSpPr>
          <p:cNvPr id="5" name="Footer Placeholder 4">
            <a:extLst>
              <a:ext uri="{FF2B5EF4-FFF2-40B4-BE49-F238E27FC236}">
                <a16:creationId xmlns:a16="http://schemas.microsoft.com/office/drawing/2014/main" id="{E7D45576-98D6-9DCE-D327-9F91565622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A9EC12A-9FBC-AD21-7959-DE4C137B83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FB4B5E-6AA0-430F-BA13-6B586186B23A}" type="slidenum">
              <a:rPr lang="en-IN" smtClean="0"/>
              <a:t>‹#›</a:t>
            </a:fld>
            <a:endParaRPr lang="en-IN"/>
          </a:p>
        </p:txBody>
      </p:sp>
    </p:spTree>
    <p:extLst>
      <p:ext uri="{BB962C8B-B14F-4D97-AF65-F5344CB8AC3E}">
        <p14:creationId xmlns:p14="http://schemas.microsoft.com/office/powerpoint/2010/main" val="1810633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E40BD-AD60-2A72-5098-114AFD112B4D}"/>
              </a:ext>
            </a:extLst>
          </p:cNvPr>
          <p:cNvSpPr>
            <a:spLocks noGrp="1"/>
          </p:cNvSpPr>
          <p:nvPr>
            <p:ph type="ctrTitle"/>
          </p:nvPr>
        </p:nvSpPr>
        <p:spPr/>
        <p:txBody>
          <a:bodyPr/>
          <a:lstStyle/>
          <a:p>
            <a:r>
              <a:rPr lang="en-IN" dirty="0">
                <a:solidFill>
                  <a:srgbClr val="0D0D0D"/>
                </a:solidFill>
                <a:latin typeface="Söhne"/>
              </a:rPr>
              <a:t>C</a:t>
            </a:r>
            <a:r>
              <a:rPr lang="en-IN" b="0" i="0" dirty="0">
                <a:solidFill>
                  <a:srgbClr val="0D0D0D"/>
                </a:solidFill>
                <a:effectLst/>
                <a:latin typeface="Söhne"/>
              </a:rPr>
              <a:t>hallenges with traditional approaches</a:t>
            </a:r>
            <a:endParaRPr lang="en-IN" dirty="0"/>
          </a:p>
        </p:txBody>
      </p:sp>
    </p:spTree>
    <p:extLst>
      <p:ext uri="{BB962C8B-B14F-4D97-AF65-F5344CB8AC3E}">
        <p14:creationId xmlns:p14="http://schemas.microsoft.com/office/powerpoint/2010/main" val="2855515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70B1C6-7431-67DC-05F3-316041500C0A}"/>
              </a:ext>
            </a:extLst>
          </p:cNvPr>
          <p:cNvSpPr>
            <a:spLocks noGrp="1"/>
          </p:cNvSpPr>
          <p:nvPr>
            <p:ph idx="1"/>
          </p:nvPr>
        </p:nvSpPr>
        <p:spPr>
          <a:xfrm>
            <a:off x="838200" y="576943"/>
            <a:ext cx="10515600" cy="5600020"/>
          </a:xfrm>
        </p:spPr>
        <p:txBody>
          <a:bodyPr/>
          <a:lstStyle/>
          <a:p>
            <a:pPr algn="l"/>
            <a:r>
              <a:rPr lang="en-US" b="0" i="0" dirty="0">
                <a:solidFill>
                  <a:srgbClr val="0D0D0D"/>
                </a:solidFill>
                <a:effectLst/>
                <a:latin typeface="Söhne"/>
              </a:rPr>
              <a:t>Traditional approaches to software development, often associated with the Waterfall model, face several challenges that have led to the evolution and adoption of more agile and iterative methodologies. Here are some key challenges with traditional approaches:</a:t>
            </a:r>
          </a:p>
          <a:p>
            <a:pPr algn="l">
              <a:buFont typeface="+mj-lt"/>
              <a:buAutoNum type="arabicPeriod"/>
            </a:pPr>
            <a:r>
              <a:rPr lang="en-US" b="1" i="0" dirty="0">
                <a:solidFill>
                  <a:srgbClr val="0D0D0D"/>
                </a:solidFill>
                <a:effectLst/>
                <a:latin typeface="Söhne"/>
              </a:rPr>
              <a:t>Rigidity and Inflexibility:</a:t>
            </a:r>
            <a:endParaRPr lang="en-US" b="0" i="0" dirty="0">
              <a:solidFill>
                <a:srgbClr val="0D0D0D"/>
              </a:solidFill>
              <a:effectLst/>
              <a:latin typeface="Söhne"/>
            </a:endParaRPr>
          </a:p>
          <a:p>
            <a:pPr marL="742950" lvl="1" indent="-285750" algn="l">
              <a:buFont typeface="+mj-lt"/>
              <a:buAutoNum type="arabicPeriod"/>
            </a:pPr>
            <a:r>
              <a:rPr lang="en-US" b="1" i="0" dirty="0">
                <a:solidFill>
                  <a:srgbClr val="0D0D0D"/>
                </a:solidFill>
                <a:effectLst/>
                <a:latin typeface="Söhne"/>
              </a:rPr>
              <a:t>Challenge:</a:t>
            </a:r>
            <a:r>
              <a:rPr lang="en-US" b="0" i="0" dirty="0">
                <a:solidFill>
                  <a:srgbClr val="0D0D0D"/>
                </a:solidFill>
                <a:effectLst/>
                <a:latin typeface="Söhne"/>
              </a:rPr>
              <a:t> Traditional methodologies follow a sequential and linear process, where each phase must be completed before moving on to the next. This rigidity makes it difficult to accommodate changes or adapt to evolving requirements.</a:t>
            </a:r>
          </a:p>
          <a:p>
            <a:pPr marL="742950" lvl="1" indent="-285750" algn="l">
              <a:buFont typeface="+mj-lt"/>
              <a:buAutoNum type="arabicPeriod"/>
            </a:pPr>
            <a:r>
              <a:rPr lang="en-US" b="1" i="0" dirty="0">
                <a:solidFill>
                  <a:srgbClr val="0D0D0D"/>
                </a:solidFill>
                <a:effectLst/>
                <a:latin typeface="Söhne"/>
              </a:rPr>
              <a:t>Consequence:</a:t>
            </a:r>
            <a:r>
              <a:rPr lang="en-US" b="0" i="0" dirty="0">
                <a:solidFill>
                  <a:srgbClr val="0D0D0D"/>
                </a:solidFill>
                <a:effectLst/>
                <a:latin typeface="Söhne"/>
              </a:rPr>
              <a:t> If requirements change after the project has started, it may lead to extensive rework, delays, and increased costs.</a:t>
            </a:r>
          </a:p>
          <a:p>
            <a:endParaRPr lang="en-IN" dirty="0"/>
          </a:p>
        </p:txBody>
      </p:sp>
    </p:spTree>
    <p:extLst>
      <p:ext uri="{BB962C8B-B14F-4D97-AF65-F5344CB8AC3E}">
        <p14:creationId xmlns:p14="http://schemas.microsoft.com/office/powerpoint/2010/main" val="630310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EC2649-1658-BD38-9B0A-D94B55E4FCF4}"/>
              </a:ext>
            </a:extLst>
          </p:cNvPr>
          <p:cNvSpPr>
            <a:spLocks noGrp="1"/>
          </p:cNvSpPr>
          <p:nvPr>
            <p:ph idx="1"/>
          </p:nvPr>
        </p:nvSpPr>
        <p:spPr>
          <a:xfrm>
            <a:off x="838200" y="130629"/>
            <a:ext cx="10515600" cy="6046334"/>
          </a:xfrm>
        </p:spPr>
        <p:txBody>
          <a:bodyPr>
            <a:normAutofit lnSpcReduction="10000"/>
          </a:bodyPr>
          <a:lstStyle/>
          <a:p>
            <a:pPr marL="0" indent="0" algn="l">
              <a:buNone/>
            </a:pPr>
            <a:r>
              <a:rPr lang="en-US" dirty="0">
                <a:solidFill>
                  <a:srgbClr val="0D0D0D"/>
                </a:solidFill>
                <a:latin typeface="Söhne"/>
              </a:rPr>
              <a:t>2.</a:t>
            </a:r>
            <a:r>
              <a:rPr lang="en-US" b="1" i="0" dirty="0">
                <a:solidFill>
                  <a:srgbClr val="0D0D0D"/>
                </a:solidFill>
                <a:effectLst/>
                <a:latin typeface="Söhne"/>
              </a:rPr>
              <a:t> Late Detection of Defects:</a:t>
            </a:r>
            <a:endParaRPr lang="en-US" b="0" i="0" dirty="0">
              <a:solidFill>
                <a:srgbClr val="0D0D0D"/>
              </a:solidFill>
              <a:effectLst/>
              <a:latin typeface="Söhne"/>
            </a:endParaRPr>
          </a:p>
          <a:p>
            <a:pPr lvl="1"/>
            <a:r>
              <a:rPr lang="en-US" b="1" i="0" dirty="0">
                <a:solidFill>
                  <a:srgbClr val="0D0D0D"/>
                </a:solidFill>
                <a:effectLst/>
                <a:latin typeface="Söhne"/>
              </a:rPr>
              <a:t>Challenge:</a:t>
            </a:r>
            <a:r>
              <a:rPr lang="en-US" b="0" i="0" dirty="0">
                <a:solidFill>
                  <a:srgbClr val="0D0D0D"/>
                </a:solidFill>
                <a:effectLst/>
                <a:latin typeface="Söhne"/>
              </a:rPr>
              <a:t> Traditional approaches often reserve testing for a separate phase after development is complete. This can result in the late detection of defects, making it more challenging and expensive to address issues.</a:t>
            </a:r>
          </a:p>
          <a:p>
            <a:pPr lvl="1"/>
            <a:r>
              <a:rPr lang="en-US" b="1" i="0" dirty="0">
                <a:solidFill>
                  <a:srgbClr val="0D0D0D"/>
                </a:solidFill>
                <a:effectLst/>
                <a:latin typeface="Söhne"/>
              </a:rPr>
              <a:t>Consequence:</a:t>
            </a:r>
            <a:r>
              <a:rPr lang="en-US" b="0" i="0" dirty="0">
                <a:solidFill>
                  <a:srgbClr val="0D0D0D"/>
                </a:solidFill>
                <a:effectLst/>
                <a:latin typeface="Söhne"/>
              </a:rPr>
              <a:t> Late defect detection can lead to higher costs for bug fixes, jeopardize project timelines, and impact the overall quality of the software.</a:t>
            </a:r>
          </a:p>
          <a:p>
            <a:pPr marL="0" indent="0" algn="l">
              <a:buNone/>
            </a:pPr>
            <a:r>
              <a:rPr lang="en-US" dirty="0"/>
              <a:t>3.</a:t>
            </a:r>
            <a:r>
              <a:rPr lang="en-US" b="1" i="0" dirty="0">
                <a:solidFill>
                  <a:srgbClr val="0D0D0D"/>
                </a:solidFill>
                <a:effectLst/>
                <a:latin typeface="Söhne"/>
              </a:rPr>
              <a:t> Limited Stakeholder Involvement:</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Challenge:</a:t>
            </a:r>
            <a:r>
              <a:rPr lang="en-US" b="0" i="0" dirty="0">
                <a:solidFill>
                  <a:srgbClr val="0D0D0D"/>
                </a:solidFill>
                <a:effectLst/>
                <a:latin typeface="Söhne"/>
              </a:rPr>
              <a:t> Traditional methodologies may involve limited participation from stakeholders, especially end-users, until later stages of the project. This can result in a lack of feedback and alignment with user needs.</a:t>
            </a:r>
          </a:p>
          <a:p>
            <a:pPr algn="l">
              <a:buFont typeface="Arial" panose="020B0604020202020204" pitchFamily="34" charset="0"/>
              <a:buChar char="•"/>
            </a:pPr>
            <a:r>
              <a:rPr lang="en-US" b="1" i="0" dirty="0">
                <a:solidFill>
                  <a:srgbClr val="0D0D0D"/>
                </a:solidFill>
                <a:effectLst/>
                <a:latin typeface="Söhne"/>
              </a:rPr>
              <a:t>Consequence:</a:t>
            </a:r>
            <a:r>
              <a:rPr lang="en-US" b="0" i="0" dirty="0">
                <a:solidFill>
                  <a:srgbClr val="0D0D0D"/>
                </a:solidFill>
                <a:effectLst/>
                <a:latin typeface="Söhne"/>
              </a:rPr>
              <a:t> The final product may not meet user expectations, leading to dissatisfaction and the need for additional modifications.</a:t>
            </a:r>
          </a:p>
          <a:p>
            <a:pPr marL="0" indent="0">
              <a:buNone/>
            </a:pPr>
            <a:br>
              <a:rPr lang="en-US" dirty="0"/>
            </a:br>
            <a:br>
              <a:rPr lang="en-US" dirty="0"/>
            </a:br>
            <a:endParaRPr lang="en-US" b="0" i="0" dirty="0">
              <a:solidFill>
                <a:srgbClr val="0D0D0D"/>
              </a:solidFill>
              <a:effectLst/>
              <a:latin typeface="Söhne"/>
            </a:endParaRPr>
          </a:p>
          <a:p>
            <a:endParaRPr lang="en-IN" dirty="0"/>
          </a:p>
        </p:txBody>
      </p:sp>
    </p:spTree>
    <p:extLst>
      <p:ext uri="{BB962C8B-B14F-4D97-AF65-F5344CB8AC3E}">
        <p14:creationId xmlns:p14="http://schemas.microsoft.com/office/powerpoint/2010/main" val="973016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2D5460-0653-74FA-767A-B6920448F0A1}"/>
              </a:ext>
            </a:extLst>
          </p:cNvPr>
          <p:cNvSpPr>
            <a:spLocks noGrp="1"/>
          </p:cNvSpPr>
          <p:nvPr>
            <p:ph idx="1"/>
          </p:nvPr>
        </p:nvSpPr>
        <p:spPr>
          <a:xfrm>
            <a:off x="838200" y="119743"/>
            <a:ext cx="10515600" cy="6057220"/>
          </a:xfrm>
        </p:spPr>
        <p:txBody>
          <a:bodyPr>
            <a:normAutofit fontScale="92500"/>
          </a:bodyPr>
          <a:lstStyle/>
          <a:p>
            <a:pPr marL="0" indent="0" algn="l">
              <a:buNone/>
            </a:pPr>
            <a:r>
              <a:rPr lang="en-US" b="1" i="0" dirty="0">
                <a:solidFill>
                  <a:srgbClr val="0D0D0D"/>
                </a:solidFill>
                <a:effectLst/>
                <a:latin typeface="Söhne"/>
              </a:rPr>
              <a:t>4.Long Development Cycles:</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Challenge:</a:t>
            </a:r>
            <a:r>
              <a:rPr lang="en-US" b="0" i="0" dirty="0">
                <a:solidFill>
                  <a:srgbClr val="0D0D0D"/>
                </a:solidFill>
                <a:effectLst/>
                <a:latin typeface="Söhne"/>
              </a:rPr>
              <a:t> Traditional methodologies often have lengthy development cycles, with each phase taking a significant amount of time to complete. This can delay the delivery of tangible results to stakeholders.</a:t>
            </a:r>
          </a:p>
          <a:p>
            <a:pPr algn="l">
              <a:buFont typeface="Arial" panose="020B0604020202020204" pitchFamily="34" charset="0"/>
              <a:buChar char="•"/>
            </a:pPr>
            <a:r>
              <a:rPr lang="en-US" b="1" i="0" dirty="0">
                <a:solidFill>
                  <a:srgbClr val="0D0D0D"/>
                </a:solidFill>
                <a:effectLst/>
                <a:latin typeface="Söhne"/>
              </a:rPr>
              <a:t>Consequence:</a:t>
            </a:r>
            <a:r>
              <a:rPr lang="en-US" b="0" i="0" dirty="0">
                <a:solidFill>
                  <a:srgbClr val="0D0D0D"/>
                </a:solidFill>
                <a:effectLst/>
                <a:latin typeface="Söhne"/>
              </a:rPr>
              <a:t> Longer development cycles can result in delayed time-to-market, making it challenging to respond quickly to changing market conditions or evolving business requirements.</a:t>
            </a:r>
          </a:p>
          <a:p>
            <a:pPr algn="l"/>
            <a:r>
              <a:rPr lang="en-US" b="0" i="0" dirty="0">
                <a:solidFill>
                  <a:srgbClr val="0D0D0D"/>
                </a:solidFill>
                <a:effectLst/>
                <a:latin typeface="Söhne"/>
              </a:rPr>
              <a:t>5.</a:t>
            </a:r>
            <a:r>
              <a:rPr lang="en-US" b="1" i="0" dirty="0">
                <a:solidFill>
                  <a:srgbClr val="0D0D0D"/>
                </a:solidFill>
                <a:effectLst/>
                <a:latin typeface="Söhne"/>
              </a:rPr>
              <a:t> High Documentation Overhead:</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Challenge:</a:t>
            </a:r>
            <a:r>
              <a:rPr lang="en-US" b="0" i="0" dirty="0">
                <a:solidFill>
                  <a:srgbClr val="0D0D0D"/>
                </a:solidFill>
                <a:effectLst/>
                <a:latin typeface="Söhne"/>
              </a:rPr>
              <a:t> Traditional approaches often require extensive documentation at each phase of the project. This documentation can be time-consuming to produce and may not add significant value to the end product.</a:t>
            </a:r>
          </a:p>
          <a:p>
            <a:pPr algn="l">
              <a:buFont typeface="Arial" panose="020B0604020202020204" pitchFamily="34" charset="0"/>
              <a:buChar char="•"/>
            </a:pPr>
            <a:r>
              <a:rPr lang="en-US" b="1" i="0" dirty="0">
                <a:solidFill>
                  <a:srgbClr val="0D0D0D"/>
                </a:solidFill>
                <a:effectLst/>
                <a:latin typeface="Söhne"/>
              </a:rPr>
              <a:t>Consequence:</a:t>
            </a:r>
            <a:r>
              <a:rPr lang="en-US" b="0" i="0" dirty="0">
                <a:solidFill>
                  <a:srgbClr val="0D0D0D"/>
                </a:solidFill>
                <a:effectLst/>
                <a:latin typeface="Söhne"/>
              </a:rPr>
              <a:t> Excessive documentation can divert resources from actual development, and maintaining documentation can become a challenge as the project progresses.</a:t>
            </a:r>
          </a:p>
          <a:p>
            <a:pPr marL="0" indent="0" algn="l">
              <a:buNone/>
            </a:pPr>
            <a:endParaRPr lang="en-US" b="0" i="0" dirty="0">
              <a:solidFill>
                <a:srgbClr val="0D0D0D"/>
              </a:solidFill>
              <a:effectLst/>
              <a:latin typeface="Söhne"/>
            </a:endParaRPr>
          </a:p>
          <a:p>
            <a:endParaRPr lang="en-IN" dirty="0"/>
          </a:p>
        </p:txBody>
      </p:sp>
    </p:spTree>
    <p:extLst>
      <p:ext uri="{BB962C8B-B14F-4D97-AF65-F5344CB8AC3E}">
        <p14:creationId xmlns:p14="http://schemas.microsoft.com/office/powerpoint/2010/main" val="2904055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8BDFDD-4743-CFEE-C8CA-5697D2F4F5EC}"/>
              </a:ext>
            </a:extLst>
          </p:cNvPr>
          <p:cNvSpPr>
            <a:spLocks noGrp="1"/>
          </p:cNvSpPr>
          <p:nvPr>
            <p:ph idx="1"/>
          </p:nvPr>
        </p:nvSpPr>
        <p:spPr>
          <a:xfrm>
            <a:off x="838200" y="125128"/>
            <a:ext cx="10515600" cy="6051835"/>
          </a:xfrm>
        </p:spPr>
        <p:txBody>
          <a:bodyPr>
            <a:normAutofit lnSpcReduction="10000"/>
          </a:bodyPr>
          <a:lstStyle/>
          <a:p>
            <a:pPr algn="l"/>
            <a:r>
              <a:rPr lang="en-US" dirty="0"/>
              <a:t>6.</a:t>
            </a:r>
            <a:r>
              <a:rPr lang="en-US" b="1" i="0" dirty="0">
                <a:solidFill>
                  <a:srgbClr val="0D0D0D"/>
                </a:solidFill>
                <a:effectLst/>
                <a:latin typeface="Söhne"/>
              </a:rPr>
              <a:t> Limited Adaptability:</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Challenge:</a:t>
            </a:r>
            <a:r>
              <a:rPr lang="en-US" b="0" i="0" dirty="0">
                <a:solidFill>
                  <a:srgbClr val="0D0D0D"/>
                </a:solidFill>
                <a:effectLst/>
                <a:latin typeface="Söhne"/>
              </a:rPr>
              <a:t> Traditional methodologies are less adaptable to changes in requirements, technology, or business conditions. Changes may be difficult to incorporate once the project is underway.</a:t>
            </a:r>
          </a:p>
          <a:p>
            <a:pPr algn="l">
              <a:buFont typeface="Arial" panose="020B0604020202020204" pitchFamily="34" charset="0"/>
              <a:buChar char="•"/>
            </a:pPr>
            <a:r>
              <a:rPr lang="en-US" b="1" i="0" dirty="0">
                <a:solidFill>
                  <a:srgbClr val="0D0D0D"/>
                </a:solidFill>
                <a:effectLst/>
                <a:latin typeface="Söhne"/>
              </a:rPr>
              <a:t>Consequence:</a:t>
            </a:r>
            <a:r>
              <a:rPr lang="en-US" b="0" i="0" dirty="0">
                <a:solidFill>
                  <a:srgbClr val="0D0D0D"/>
                </a:solidFill>
                <a:effectLst/>
                <a:latin typeface="Söhne"/>
              </a:rPr>
              <a:t> In dynamic environments, the inability to adapt quickly can result in a product that may no longer meet market demands or business needs.</a:t>
            </a:r>
          </a:p>
          <a:p>
            <a:pPr algn="l"/>
            <a:r>
              <a:rPr lang="en-US" dirty="0">
                <a:solidFill>
                  <a:srgbClr val="0D0D0D"/>
                </a:solidFill>
                <a:latin typeface="Söhne"/>
              </a:rPr>
              <a:t>7.</a:t>
            </a:r>
            <a:r>
              <a:rPr lang="en-US" b="1" i="0" dirty="0">
                <a:solidFill>
                  <a:srgbClr val="0D0D0D"/>
                </a:solidFill>
                <a:effectLst/>
                <a:latin typeface="Söhne"/>
              </a:rPr>
              <a:t> Difficulty in Managing Complex Projects:</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Challenge:</a:t>
            </a:r>
            <a:r>
              <a:rPr lang="en-US" b="0" i="0" dirty="0">
                <a:solidFill>
                  <a:srgbClr val="0D0D0D"/>
                </a:solidFill>
                <a:effectLst/>
                <a:latin typeface="Söhne"/>
              </a:rPr>
              <a:t> Traditional methodologies may struggle to manage large and complex projects effectively, especially when uncertainties are present.</a:t>
            </a:r>
          </a:p>
          <a:p>
            <a:pPr algn="l">
              <a:buFont typeface="Arial" panose="020B0604020202020204" pitchFamily="34" charset="0"/>
              <a:buChar char="•"/>
            </a:pPr>
            <a:r>
              <a:rPr lang="en-US" b="1" i="0" dirty="0">
                <a:solidFill>
                  <a:srgbClr val="0D0D0D"/>
                </a:solidFill>
                <a:effectLst/>
                <a:latin typeface="Söhne"/>
              </a:rPr>
              <a:t>Consequence:</a:t>
            </a:r>
            <a:r>
              <a:rPr lang="en-US" b="0" i="0" dirty="0">
                <a:solidFill>
                  <a:srgbClr val="0D0D0D"/>
                </a:solidFill>
                <a:effectLst/>
                <a:latin typeface="Söhne"/>
              </a:rPr>
              <a:t> Project managers may find it challenging to predict and manage risks, leading to potential project delays and budget overruns.</a:t>
            </a:r>
          </a:p>
          <a:p>
            <a:pPr marL="0" indent="0" algn="l">
              <a:buNone/>
            </a:pPr>
            <a:endParaRPr lang="en-US" b="0" i="0" dirty="0">
              <a:solidFill>
                <a:srgbClr val="0D0D0D"/>
              </a:solidFill>
              <a:effectLst/>
              <a:latin typeface="Söhne"/>
            </a:endParaRPr>
          </a:p>
          <a:p>
            <a:pPr marL="0" indent="0">
              <a:buNone/>
            </a:pPr>
            <a:endParaRPr lang="en-IN" dirty="0"/>
          </a:p>
        </p:txBody>
      </p:sp>
    </p:spTree>
    <p:extLst>
      <p:ext uri="{BB962C8B-B14F-4D97-AF65-F5344CB8AC3E}">
        <p14:creationId xmlns:p14="http://schemas.microsoft.com/office/powerpoint/2010/main" val="836105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BBD730-1DC9-4B11-6958-CD36A811E9EB}"/>
              </a:ext>
            </a:extLst>
          </p:cNvPr>
          <p:cNvSpPr>
            <a:spLocks noGrp="1"/>
          </p:cNvSpPr>
          <p:nvPr>
            <p:ph idx="1"/>
          </p:nvPr>
        </p:nvSpPr>
        <p:spPr>
          <a:xfrm>
            <a:off x="838200" y="182880"/>
            <a:ext cx="10515600" cy="5994083"/>
          </a:xfrm>
        </p:spPr>
        <p:txBody>
          <a:bodyPr/>
          <a:lstStyle/>
          <a:p>
            <a:pPr algn="l"/>
            <a:r>
              <a:rPr lang="en-US" dirty="0"/>
              <a:t>8.</a:t>
            </a:r>
            <a:r>
              <a:rPr lang="en-US" b="1" i="0" dirty="0">
                <a:solidFill>
                  <a:srgbClr val="0D0D0D"/>
                </a:solidFill>
                <a:effectLst/>
                <a:latin typeface="Söhne"/>
              </a:rPr>
              <a:t> Silos and Limited Collaboration:</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Challenge:</a:t>
            </a:r>
            <a:r>
              <a:rPr lang="en-US" b="0" i="0" dirty="0">
                <a:solidFill>
                  <a:srgbClr val="0D0D0D"/>
                </a:solidFill>
                <a:effectLst/>
                <a:latin typeface="Söhne"/>
              </a:rPr>
              <a:t> Traditional approaches may foster silos between different roles, such as developers, testers, and project managers. Communication and collaboration between these roles may be limited.</a:t>
            </a:r>
          </a:p>
          <a:p>
            <a:pPr algn="l">
              <a:buFont typeface="Arial" panose="020B0604020202020204" pitchFamily="34" charset="0"/>
              <a:buChar char="•"/>
            </a:pPr>
            <a:r>
              <a:rPr lang="en-US" b="1" i="0" dirty="0">
                <a:solidFill>
                  <a:srgbClr val="0D0D0D"/>
                </a:solidFill>
                <a:effectLst/>
                <a:latin typeface="Söhne"/>
              </a:rPr>
              <a:t>Consequence:</a:t>
            </a:r>
            <a:r>
              <a:rPr lang="en-US" b="0" i="0" dirty="0">
                <a:solidFill>
                  <a:srgbClr val="0D0D0D"/>
                </a:solidFill>
                <a:effectLst/>
                <a:latin typeface="Söhne"/>
              </a:rPr>
              <a:t> Lack of collaboration can lead to misunderstandings, misalignment of objectives, and a less cohesive team, potentially impacting the overall success of the project.</a:t>
            </a:r>
          </a:p>
          <a:p>
            <a:pPr marL="0" indent="0">
              <a:buNone/>
            </a:pPr>
            <a:r>
              <a:rPr lang="en-US" b="0" i="0">
                <a:solidFill>
                  <a:srgbClr val="0D0D0D"/>
                </a:solidFill>
                <a:effectLst/>
                <a:latin typeface="Söhne"/>
              </a:rPr>
              <a:t>Recognizing these challenges, many organizations have shifted towards agile methodologies and DevOps practices, which emphasize flexibility, iterative development, collaboration, and a more adaptive approach to changing project requirements.</a:t>
            </a:r>
            <a:endParaRPr lang="en-IN" dirty="0"/>
          </a:p>
        </p:txBody>
      </p:sp>
    </p:spTree>
    <p:extLst>
      <p:ext uri="{BB962C8B-B14F-4D97-AF65-F5344CB8AC3E}">
        <p14:creationId xmlns:p14="http://schemas.microsoft.com/office/powerpoint/2010/main" val="2473149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585</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Söhne</vt:lpstr>
      <vt:lpstr>Office Theme</vt:lpstr>
      <vt:lpstr>Challenges with traditional approaches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with traditional approaches</dc:title>
  <dc:creator>Nafla Hafis</dc:creator>
  <cp:lastModifiedBy>Nafla Hafis</cp:lastModifiedBy>
  <cp:revision>2</cp:revision>
  <dcterms:created xsi:type="dcterms:W3CDTF">2024-02-15T15:41:19Z</dcterms:created>
  <dcterms:modified xsi:type="dcterms:W3CDTF">2024-02-15T15:51:59Z</dcterms:modified>
</cp:coreProperties>
</file>