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468FB-23D3-D467-342C-67FBAE384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FDA4CB-293A-B057-105E-253C49670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E61A8D-288F-5998-DC8D-833ECC2313AC}"/>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9FF8B231-CA1A-CF0C-5252-76565E55F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3A125-7DA4-96EE-170F-A568CE15CCA7}"/>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196107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1310-2CE1-1A0C-FBB9-209F8FDD2D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4D31FD-A842-A5AA-5E7A-249E3EF59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B2A5C-5EEF-C14E-A79E-4CE57C33C5C8}"/>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2BA45DD1-8925-395A-B93A-F4D45FB2A1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08EA7-9400-B203-7B79-D25A458670CF}"/>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61233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101EE-9534-74BF-0D91-9E3FB72E9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479CCF-A50E-7B96-402D-8D3925683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29A58-217F-19BC-1D08-17D0BC3DC4ED}"/>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7CE84F4F-988B-BB3E-E426-C74B064737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BA6989-F221-0171-6280-ED793E84CCE5}"/>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4582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8CA9-9A2E-D1ED-70E3-9D3444A76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5E2B5-1C5D-5854-1F60-EB8F11B34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C4367-78E7-B596-87FC-5ECE85EA9F68}"/>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AB0CE029-856F-79CF-C1EE-A6529690B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91CFA-7572-2ED3-359F-AD19753264DD}"/>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315605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BECC-5B9A-2665-4950-C6F889C29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1C8C30-E4F7-7696-4451-FFC104231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2BEAE-385E-6969-AC20-385D562B4B38}"/>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E0AAA95A-CEFA-1B24-AF94-1D3713BBC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1783C-B045-8485-C399-03A0CC02F97A}"/>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185856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39AC-0FE6-FF1E-4C43-275E06DBF6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6E482E-B16B-AEE9-C239-424E86C54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322F52-BE0A-A2C7-EB5E-27A3363BE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07E9F1-0ED7-7C8B-35D7-B01489AA9A2D}"/>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6" name="Footer Placeholder 5">
            <a:extLst>
              <a:ext uri="{FF2B5EF4-FFF2-40B4-BE49-F238E27FC236}">
                <a16:creationId xmlns:a16="http://schemas.microsoft.com/office/drawing/2014/main" id="{024B63BC-9643-3B5A-D2F7-44D8F898B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3762F-2A15-8771-5661-7619E4EC41ED}"/>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339996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F302-6F09-C647-3E29-6241851273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55191F-E15E-F9E8-8A93-E3C17ACD17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7DEDB2-35B8-B1C8-87D6-88145AF61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B9700D-0A5C-A9A0-0182-00E5CFFD9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2AD97-B9C0-2472-06CD-6E74C19AE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CA943C-5D0B-3EE5-BCFA-D7C970559328}"/>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8" name="Footer Placeholder 7">
            <a:extLst>
              <a:ext uri="{FF2B5EF4-FFF2-40B4-BE49-F238E27FC236}">
                <a16:creationId xmlns:a16="http://schemas.microsoft.com/office/drawing/2014/main" id="{CADA85DB-4AD9-95E6-0F06-3701DF4BF1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F315B-C7F3-D23E-A196-5C7FC8BAB4E7}"/>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128156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7F22-4B0A-9D85-A28D-AE6D8521F4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D0CF70-CD1A-B005-076A-C9CE87123403}"/>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4" name="Footer Placeholder 3">
            <a:extLst>
              <a:ext uri="{FF2B5EF4-FFF2-40B4-BE49-F238E27FC236}">
                <a16:creationId xmlns:a16="http://schemas.microsoft.com/office/drawing/2014/main" id="{3E44DDB8-A6F2-0601-A9E9-042C0064C6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44B3F9-3CC9-3054-CB73-C1B856EC8A57}"/>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296244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58CF8-556B-9466-AD47-189BA2FB0C7D}"/>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3" name="Footer Placeholder 2">
            <a:extLst>
              <a:ext uri="{FF2B5EF4-FFF2-40B4-BE49-F238E27FC236}">
                <a16:creationId xmlns:a16="http://schemas.microsoft.com/office/drawing/2014/main" id="{822AF8E1-88CF-2CF2-23A5-7CAAB53E61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35D99-9B7B-4A6A-EEB7-F36FAE8A2D83}"/>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49624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715C-470D-9198-D34E-AEB9C39C3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5CF0C8-7612-9844-87BE-8AA4AECC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F975A-D78D-38E6-36CB-86BCAB93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42B55-668E-3984-E99E-5B1406E09C1B}"/>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6" name="Footer Placeholder 5">
            <a:extLst>
              <a:ext uri="{FF2B5EF4-FFF2-40B4-BE49-F238E27FC236}">
                <a16:creationId xmlns:a16="http://schemas.microsoft.com/office/drawing/2014/main" id="{0B435EE9-AFB5-65B3-0985-C785B0332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40C89F-8BFF-74C5-D9EA-0D1431CFD66E}"/>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21450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5481-BE7D-57DE-6DB7-C429C7C58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B80CB4-D7DE-F880-879B-1ADBB2F60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FF447E-D76C-FA90-4F57-EBEB803A7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FED0E-0386-11B1-F90C-86E78071A91D}"/>
              </a:ext>
            </a:extLst>
          </p:cNvPr>
          <p:cNvSpPr>
            <a:spLocks noGrp="1"/>
          </p:cNvSpPr>
          <p:nvPr>
            <p:ph type="dt" sz="half" idx="10"/>
          </p:nvPr>
        </p:nvSpPr>
        <p:spPr/>
        <p:txBody>
          <a:bodyPr/>
          <a:lstStyle/>
          <a:p>
            <a:fld id="{8B9B8686-327B-41C2-861D-4DA6265BED28}" type="datetimeFigureOut">
              <a:rPr lang="en-IN" smtClean="0"/>
              <a:t>11-03-2024</a:t>
            </a:fld>
            <a:endParaRPr lang="en-IN"/>
          </a:p>
        </p:txBody>
      </p:sp>
      <p:sp>
        <p:nvSpPr>
          <p:cNvPr id="6" name="Footer Placeholder 5">
            <a:extLst>
              <a:ext uri="{FF2B5EF4-FFF2-40B4-BE49-F238E27FC236}">
                <a16:creationId xmlns:a16="http://schemas.microsoft.com/office/drawing/2014/main" id="{93F84CF4-68A8-9EF1-EBC2-DF011A4004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4FF400-0546-1CEF-4370-5AC07624259C}"/>
              </a:ext>
            </a:extLst>
          </p:cNvPr>
          <p:cNvSpPr>
            <a:spLocks noGrp="1"/>
          </p:cNvSpPr>
          <p:nvPr>
            <p:ph type="sldNum" sz="quarter" idx="12"/>
          </p:nvPr>
        </p:nvSpPr>
        <p:spPr/>
        <p:txBody>
          <a:bodyPr/>
          <a:lstStyle/>
          <a:p>
            <a:fld id="{7323FF57-1C48-4F87-8782-159155F16BD9}" type="slidenum">
              <a:rPr lang="en-IN" smtClean="0"/>
              <a:t>‹#›</a:t>
            </a:fld>
            <a:endParaRPr lang="en-IN"/>
          </a:p>
        </p:txBody>
      </p:sp>
    </p:spTree>
    <p:extLst>
      <p:ext uri="{BB962C8B-B14F-4D97-AF65-F5344CB8AC3E}">
        <p14:creationId xmlns:p14="http://schemas.microsoft.com/office/powerpoint/2010/main" val="414495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716479-72CE-3A08-8883-996D2F0C6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AB70B1-4C49-4DBA-6C2D-75C5D497C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FC193-DFF8-7836-7DB2-9BA74C364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B8686-327B-41C2-861D-4DA6265BED28}" type="datetimeFigureOut">
              <a:rPr lang="en-IN" smtClean="0"/>
              <a:t>11-03-2024</a:t>
            </a:fld>
            <a:endParaRPr lang="en-IN"/>
          </a:p>
        </p:txBody>
      </p:sp>
      <p:sp>
        <p:nvSpPr>
          <p:cNvPr id="5" name="Footer Placeholder 4">
            <a:extLst>
              <a:ext uri="{FF2B5EF4-FFF2-40B4-BE49-F238E27FC236}">
                <a16:creationId xmlns:a16="http://schemas.microsoft.com/office/drawing/2014/main" id="{16EA5EC1-D12E-25F2-F882-FCF590AF4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85933-38CF-C288-AA95-702A4F314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3FF57-1C48-4F87-8782-159155F16BD9}" type="slidenum">
              <a:rPr lang="en-IN" smtClean="0"/>
              <a:t>‹#›</a:t>
            </a:fld>
            <a:endParaRPr lang="en-IN"/>
          </a:p>
        </p:txBody>
      </p:sp>
    </p:spTree>
    <p:extLst>
      <p:ext uri="{BB962C8B-B14F-4D97-AF65-F5344CB8AC3E}">
        <p14:creationId xmlns:p14="http://schemas.microsoft.com/office/powerpoint/2010/main" val="2523564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658B-5ECE-22AE-BAE3-08998CDF5161}"/>
              </a:ext>
            </a:extLst>
          </p:cNvPr>
          <p:cNvSpPr>
            <a:spLocks noGrp="1"/>
          </p:cNvSpPr>
          <p:nvPr>
            <p:ph type="ctrTitle"/>
          </p:nvPr>
        </p:nvSpPr>
        <p:spPr/>
        <p:txBody>
          <a:bodyPr/>
          <a:lstStyle/>
          <a:p>
            <a:r>
              <a:rPr lang="en-US" dirty="0"/>
              <a:t>PROJECT MANAGEMENT TOOLS</a:t>
            </a:r>
            <a:endParaRPr lang="en-IN" dirty="0"/>
          </a:p>
        </p:txBody>
      </p:sp>
    </p:spTree>
    <p:extLst>
      <p:ext uri="{BB962C8B-B14F-4D97-AF65-F5344CB8AC3E}">
        <p14:creationId xmlns:p14="http://schemas.microsoft.com/office/powerpoint/2010/main" val="397889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15EB-D9BD-406A-13ED-ED7B753DAF17}"/>
              </a:ext>
            </a:extLst>
          </p:cNvPr>
          <p:cNvSpPr>
            <a:spLocks noGrp="1"/>
          </p:cNvSpPr>
          <p:nvPr>
            <p:ph idx="1"/>
          </p:nvPr>
        </p:nvSpPr>
        <p:spPr>
          <a:xfrm>
            <a:off x="838200" y="370114"/>
            <a:ext cx="10515600" cy="5806849"/>
          </a:xfrm>
        </p:spPr>
        <p:txBody>
          <a:bodyPr>
            <a:normAutofit fontScale="92500" lnSpcReduction="10000"/>
          </a:bodyPr>
          <a:lstStyle/>
          <a:p>
            <a:pPr algn="l"/>
            <a:r>
              <a:rPr lang="en-US" b="0" i="0" dirty="0">
                <a:solidFill>
                  <a:srgbClr val="0D0D0D"/>
                </a:solidFill>
                <a:effectLst/>
                <a:latin typeface="Söhne"/>
              </a:rPr>
              <a:t>Choosing the right project management tool is crucial for effective collaboration, communication, and organization within a team. There are various tools available, each with its own set of features and strengths. Here are some popular project management tools:</a:t>
            </a:r>
          </a:p>
          <a:p>
            <a:pPr algn="l">
              <a:buFont typeface="+mj-lt"/>
              <a:buAutoNum type="arabicPeriod"/>
            </a:pPr>
            <a:r>
              <a:rPr lang="en-US" b="1" i="0" dirty="0">
                <a:solidFill>
                  <a:srgbClr val="0D0D0D"/>
                </a:solidFill>
                <a:effectLst/>
                <a:latin typeface="Söhne"/>
              </a:rPr>
              <a:t>Trello:</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Kanban-style boards for visual project management.</a:t>
            </a:r>
          </a:p>
          <a:p>
            <a:pPr marL="742950" lvl="1" indent="-285750" algn="l">
              <a:buFont typeface="+mj-lt"/>
              <a:buAutoNum type="arabicPeriod"/>
            </a:pPr>
            <a:r>
              <a:rPr lang="en-US" b="0" i="0" dirty="0">
                <a:solidFill>
                  <a:srgbClr val="0D0D0D"/>
                </a:solidFill>
                <a:effectLst/>
                <a:latin typeface="Söhne"/>
              </a:rPr>
              <a:t>Simple and intuitive interface.</a:t>
            </a:r>
          </a:p>
          <a:p>
            <a:pPr marL="742950" lvl="1" indent="-285750" algn="l">
              <a:buFont typeface="+mj-lt"/>
              <a:buAutoNum type="arabicPeriod"/>
            </a:pPr>
            <a:r>
              <a:rPr lang="en-US" b="0" i="0" dirty="0">
                <a:solidFill>
                  <a:srgbClr val="0D0D0D"/>
                </a:solidFill>
                <a:effectLst/>
                <a:latin typeface="Söhne"/>
              </a:rPr>
              <a:t>Great for small to medium-sized teams.</a:t>
            </a:r>
          </a:p>
          <a:p>
            <a:pPr algn="l">
              <a:buFont typeface="+mj-lt"/>
              <a:buAutoNum type="arabicPeriod"/>
            </a:pPr>
            <a:r>
              <a:rPr lang="en-US" b="1" i="0" dirty="0">
                <a:solidFill>
                  <a:srgbClr val="0D0D0D"/>
                </a:solidFill>
                <a:effectLst/>
                <a:latin typeface="Söhne"/>
              </a:rPr>
              <a:t>Asana: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Task and project management with multiple views (lists, boards, timelines).</a:t>
            </a:r>
          </a:p>
          <a:p>
            <a:pPr marL="742950" lvl="1" indent="-285750" algn="l">
              <a:buFont typeface="+mj-lt"/>
              <a:buAutoNum type="arabicPeriod"/>
            </a:pPr>
            <a:r>
              <a:rPr lang="en-US" b="0" i="0" dirty="0">
                <a:solidFill>
                  <a:srgbClr val="0D0D0D"/>
                </a:solidFill>
                <a:effectLst/>
                <a:latin typeface="Söhne"/>
              </a:rPr>
              <a:t>Collaboration features, including comments and file attachments.</a:t>
            </a:r>
          </a:p>
          <a:p>
            <a:pPr marL="742950" lvl="1" indent="-285750" algn="l">
              <a:buFont typeface="+mj-lt"/>
              <a:buAutoNum type="arabicPeriod"/>
            </a:pPr>
            <a:r>
              <a:rPr lang="en-US" b="0" i="0" dirty="0">
                <a:solidFill>
                  <a:srgbClr val="0D0D0D"/>
                </a:solidFill>
                <a:effectLst/>
                <a:latin typeface="Söhne"/>
              </a:rPr>
              <a:t>Suitable for a wide range of team sizes and project types.</a:t>
            </a:r>
          </a:p>
          <a:p>
            <a:pPr algn="l">
              <a:buFont typeface="+mj-lt"/>
              <a:buAutoNum type="arabicPeriod"/>
            </a:pPr>
            <a:r>
              <a:rPr lang="en-US" b="1" i="0" dirty="0">
                <a:solidFill>
                  <a:srgbClr val="0D0D0D"/>
                </a:solidFill>
                <a:effectLst/>
                <a:latin typeface="Söhne"/>
              </a:rPr>
              <a:t>Jira: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Advanced project management tool with support for Agile methodologies.</a:t>
            </a:r>
          </a:p>
          <a:p>
            <a:pPr marL="742950" lvl="1" indent="-285750" algn="l">
              <a:buFont typeface="+mj-lt"/>
              <a:buAutoNum type="arabicPeriod"/>
            </a:pPr>
            <a:r>
              <a:rPr lang="en-US" b="0" i="0" dirty="0">
                <a:solidFill>
                  <a:srgbClr val="0D0D0D"/>
                </a:solidFill>
                <a:effectLst/>
                <a:latin typeface="Söhne"/>
              </a:rPr>
              <a:t>Robust issue tracking and workflow customization.</a:t>
            </a:r>
          </a:p>
          <a:p>
            <a:pPr marL="742950" lvl="1" indent="-285750" algn="l">
              <a:buFont typeface="+mj-lt"/>
              <a:buAutoNum type="arabicPeriod"/>
            </a:pPr>
            <a:r>
              <a:rPr lang="en-US" b="0" i="0" dirty="0">
                <a:solidFill>
                  <a:srgbClr val="0D0D0D"/>
                </a:solidFill>
                <a:effectLst/>
                <a:latin typeface="Söhne"/>
              </a:rPr>
              <a:t>Widely used in software development but adaptable to various industries.</a:t>
            </a:r>
          </a:p>
          <a:p>
            <a:endParaRPr lang="en-IN" dirty="0"/>
          </a:p>
        </p:txBody>
      </p:sp>
    </p:spTree>
    <p:extLst>
      <p:ext uri="{BB962C8B-B14F-4D97-AF65-F5344CB8AC3E}">
        <p14:creationId xmlns:p14="http://schemas.microsoft.com/office/powerpoint/2010/main" val="130685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15EB-D9BD-406A-13ED-ED7B753DAF17}"/>
              </a:ext>
            </a:extLst>
          </p:cNvPr>
          <p:cNvSpPr>
            <a:spLocks noGrp="1"/>
          </p:cNvSpPr>
          <p:nvPr>
            <p:ph idx="1"/>
          </p:nvPr>
        </p:nvSpPr>
        <p:spPr>
          <a:xfrm>
            <a:off x="838200" y="370114"/>
            <a:ext cx="10515600" cy="5806849"/>
          </a:xfrm>
        </p:spPr>
        <p:txBody>
          <a:bodyPr>
            <a:normAutofit fontScale="92500" lnSpcReduction="10000"/>
          </a:bodyPr>
          <a:lstStyle/>
          <a:p>
            <a:pPr marL="0" indent="0" algn="l">
              <a:buNone/>
            </a:pPr>
            <a:r>
              <a:rPr lang="en-US" b="1" i="0" dirty="0">
                <a:solidFill>
                  <a:srgbClr val="0D0D0D"/>
                </a:solidFill>
                <a:effectLst/>
                <a:latin typeface="Söhne"/>
              </a:rPr>
              <a:t>Monday.com: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Visual and customizable project boards.</a:t>
            </a:r>
          </a:p>
          <a:p>
            <a:pPr marL="742950" lvl="1" indent="-285750" algn="l">
              <a:buFont typeface="+mj-lt"/>
              <a:buAutoNum type="arabicPeriod"/>
            </a:pPr>
            <a:r>
              <a:rPr lang="en-US" b="0" i="0" dirty="0">
                <a:solidFill>
                  <a:srgbClr val="0D0D0D"/>
                </a:solidFill>
                <a:effectLst/>
                <a:latin typeface="Söhne"/>
              </a:rPr>
              <a:t>Collaboration and communication features.</a:t>
            </a:r>
          </a:p>
          <a:p>
            <a:pPr marL="742950" lvl="1" indent="-285750" algn="l">
              <a:buFont typeface="+mj-lt"/>
              <a:buAutoNum type="arabicPeriod"/>
            </a:pPr>
            <a:r>
              <a:rPr lang="en-US" b="0" i="0" dirty="0">
                <a:solidFill>
                  <a:srgbClr val="0D0D0D"/>
                </a:solidFill>
                <a:effectLst/>
                <a:latin typeface="Söhne"/>
              </a:rPr>
              <a:t>Suitable for project management, CRM, and various team workflows.</a:t>
            </a:r>
          </a:p>
          <a:p>
            <a:pPr marL="0" indent="0" algn="l">
              <a:buNone/>
            </a:pPr>
            <a:r>
              <a:rPr lang="en-US" b="1" i="0" dirty="0">
                <a:solidFill>
                  <a:srgbClr val="0D0D0D"/>
                </a:solidFill>
                <a:effectLst/>
                <a:latin typeface="Söhne"/>
              </a:rPr>
              <a:t>Microsoft Project: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Comprehensive project management software with Gantt charts.</a:t>
            </a:r>
          </a:p>
          <a:p>
            <a:pPr marL="742950" lvl="1" indent="-285750" algn="l">
              <a:buFont typeface="+mj-lt"/>
              <a:buAutoNum type="arabicPeriod"/>
            </a:pPr>
            <a:r>
              <a:rPr lang="en-US" b="0" i="0" dirty="0">
                <a:solidFill>
                  <a:srgbClr val="0D0D0D"/>
                </a:solidFill>
                <a:effectLst/>
                <a:latin typeface="Söhne"/>
              </a:rPr>
              <a:t>Integration with other Microsoft Office tools.</a:t>
            </a:r>
          </a:p>
          <a:p>
            <a:pPr marL="742950" lvl="1" indent="-285750" algn="l">
              <a:buFont typeface="+mj-lt"/>
              <a:buAutoNum type="arabicPeriod"/>
            </a:pPr>
            <a:r>
              <a:rPr lang="en-US" b="0" i="0" dirty="0">
                <a:solidFill>
                  <a:srgbClr val="0D0D0D"/>
                </a:solidFill>
                <a:effectLst/>
                <a:latin typeface="Söhne"/>
              </a:rPr>
              <a:t>Suitable for complex project planning and management.</a:t>
            </a:r>
          </a:p>
          <a:p>
            <a:pPr marL="0" indent="0" algn="l">
              <a:buNone/>
            </a:pPr>
            <a:r>
              <a:rPr lang="en-US" b="1" i="0" dirty="0">
                <a:solidFill>
                  <a:srgbClr val="0D0D0D"/>
                </a:solidFill>
                <a:effectLst/>
                <a:latin typeface="Söhne"/>
              </a:rPr>
              <a:t>Basecamp:</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Simple and user-friendly project management tool.</a:t>
            </a:r>
          </a:p>
          <a:p>
            <a:pPr marL="742950" lvl="1" indent="-285750" algn="l">
              <a:buFont typeface="+mj-lt"/>
              <a:buAutoNum type="arabicPeriod"/>
            </a:pPr>
            <a:r>
              <a:rPr lang="en-US" b="0" i="0" dirty="0">
                <a:solidFill>
                  <a:srgbClr val="0D0D0D"/>
                </a:solidFill>
                <a:effectLst/>
                <a:latin typeface="Söhne"/>
              </a:rPr>
              <a:t>To-do lists, file sharing, and message boards.</a:t>
            </a:r>
          </a:p>
          <a:p>
            <a:pPr marL="742950" lvl="1" indent="-285750" algn="l">
              <a:buFont typeface="+mj-lt"/>
              <a:buAutoNum type="arabicPeriod"/>
            </a:pPr>
            <a:r>
              <a:rPr lang="en-US" b="0" i="0" dirty="0">
                <a:solidFill>
                  <a:srgbClr val="0D0D0D"/>
                </a:solidFill>
                <a:effectLst/>
                <a:latin typeface="Söhne"/>
              </a:rPr>
              <a:t>Well-suited for smaller teams and less complex projects.</a:t>
            </a:r>
          </a:p>
          <a:p>
            <a:pPr marL="0" indent="0" algn="l">
              <a:buNone/>
            </a:pPr>
            <a:r>
              <a:rPr lang="en-US" b="1" i="0" dirty="0">
                <a:solidFill>
                  <a:srgbClr val="0D0D0D"/>
                </a:solidFill>
                <a:effectLst/>
                <a:latin typeface="Söhne"/>
              </a:rPr>
              <a:t>Wrike: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Project management with customizable dashboards.</a:t>
            </a:r>
          </a:p>
          <a:p>
            <a:pPr marL="742950" lvl="1" indent="-285750" algn="l">
              <a:buFont typeface="+mj-lt"/>
              <a:buAutoNum type="arabicPeriod"/>
            </a:pPr>
            <a:r>
              <a:rPr lang="en-US" b="0" i="0" dirty="0">
                <a:solidFill>
                  <a:srgbClr val="0D0D0D"/>
                </a:solidFill>
                <a:effectLst/>
                <a:latin typeface="Söhne"/>
              </a:rPr>
              <a:t>Advanced task management and collaboration features.</a:t>
            </a:r>
          </a:p>
          <a:p>
            <a:pPr marL="742950" lvl="1" indent="-285750" algn="l">
              <a:buFont typeface="+mj-lt"/>
              <a:buAutoNum type="arabicPeriod"/>
            </a:pPr>
            <a:r>
              <a:rPr lang="en-US" b="0" i="0" dirty="0">
                <a:solidFill>
                  <a:srgbClr val="0D0D0D"/>
                </a:solidFill>
                <a:effectLst/>
                <a:latin typeface="Söhne"/>
              </a:rPr>
              <a:t>Suitable for teams of various sizes and industries.</a:t>
            </a: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63818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15EB-D9BD-406A-13ED-ED7B753DAF17}"/>
              </a:ext>
            </a:extLst>
          </p:cNvPr>
          <p:cNvSpPr>
            <a:spLocks noGrp="1"/>
          </p:cNvSpPr>
          <p:nvPr>
            <p:ph idx="1"/>
          </p:nvPr>
        </p:nvSpPr>
        <p:spPr>
          <a:xfrm>
            <a:off x="838200" y="370114"/>
            <a:ext cx="10515600" cy="5806849"/>
          </a:xfrm>
        </p:spPr>
        <p:txBody>
          <a:bodyPr/>
          <a:lstStyle/>
          <a:p>
            <a:pPr marL="0" indent="0" algn="l">
              <a:buNone/>
            </a:pPr>
            <a:r>
              <a:rPr lang="en-US" b="1" i="0" dirty="0" err="1">
                <a:solidFill>
                  <a:srgbClr val="0D0D0D"/>
                </a:solidFill>
                <a:effectLst/>
                <a:latin typeface="Söhne"/>
              </a:rPr>
              <a:t>ClickUp</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All-in-one project management platform with a wide range of features.</a:t>
            </a:r>
          </a:p>
          <a:p>
            <a:pPr marL="742950" lvl="1" indent="-285750" algn="l">
              <a:buFont typeface="+mj-lt"/>
              <a:buAutoNum type="arabicPeriod"/>
            </a:pPr>
            <a:r>
              <a:rPr lang="en-US" b="0" i="0" dirty="0">
                <a:solidFill>
                  <a:srgbClr val="0D0D0D"/>
                </a:solidFill>
                <a:effectLst/>
                <a:latin typeface="Söhne"/>
              </a:rPr>
              <a:t>Customizable views, goals, and automation.</a:t>
            </a:r>
          </a:p>
          <a:p>
            <a:pPr marL="742950" lvl="1" indent="-285750" algn="l">
              <a:buFont typeface="+mj-lt"/>
              <a:buAutoNum type="arabicPeriod"/>
            </a:pPr>
            <a:r>
              <a:rPr lang="en-US" b="0" i="0" dirty="0">
                <a:solidFill>
                  <a:srgbClr val="0D0D0D"/>
                </a:solidFill>
                <a:effectLst/>
                <a:latin typeface="Söhne"/>
              </a:rPr>
              <a:t>Suitable for both small and large teams.</a:t>
            </a:r>
          </a:p>
          <a:p>
            <a:pPr marL="0" indent="0" algn="l">
              <a:buNone/>
            </a:pPr>
            <a:r>
              <a:rPr lang="en-US" b="1" i="0" dirty="0">
                <a:solidFill>
                  <a:srgbClr val="0D0D0D"/>
                </a:solidFill>
                <a:effectLst/>
                <a:latin typeface="Söhne"/>
              </a:rPr>
              <a:t>Smartsheet: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Spreadsheet-based project management tool.</a:t>
            </a:r>
          </a:p>
          <a:p>
            <a:pPr marL="742950" lvl="1" indent="-285750" algn="l">
              <a:buFont typeface="+mj-lt"/>
              <a:buAutoNum type="arabicPeriod"/>
            </a:pPr>
            <a:r>
              <a:rPr lang="en-US" b="0" i="0" dirty="0">
                <a:solidFill>
                  <a:srgbClr val="0D0D0D"/>
                </a:solidFill>
                <a:effectLst/>
                <a:latin typeface="Söhne"/>
              </a:rPr>
              <a:t>Supports collaboration, resource management, and reporting.</a:t>
            </a:r>
          </a:p>
          <a:p>
            <a:pPr marL="742950" lvl="1" indent="-285750" algn="l">
              <a:buFont typeface="+mj-lt"/>
              <a:buAutoNum type="arabicPeriod"/>
            </a:pPr>
            <a:r>
              <a:rPr lang="en-US" b="0" i="0" dirty="0">
                <a:solidFill>
                  <a:srgbClr val="0D0D0D"/>
                </a:solidFill>
                <a:effectLst/>
                <a:latin typeface="Söhne"/>
              </a:rPr>
              <a:t>Suitable for various industries and project types.</a:t>
            </a:r>
          </a:p>
          <a:p>
            <a:pPr marL="0" indent="0" algn="l">
              <a:buNone/>
            </a:pPr>
            <a:r>
              <a:rPr lang="en-US" b="1" i="0" dirty="0">
                <a:solidFill>
                  <a:srgbClr val="0D0D0D"/>
                </a:solidFill>
                <a:effectLst/>
                <a:latin typeface="Söhne"/>
              </a:rPr>
              <a:t>Notion: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All-in-one workspace with project management features.</a:t>
            </a:r>
          </a:p>
          <a:p>
            <a:pPr marL="742950" lvl="1" indent="-285750" algn="l">
              <a:buFont typeface="+mj-lt"/>
              <a:buAutoNum type="arabicPeriod"/>
            </a:pPr>
            <a:r>
              <a:rPr lang="en-US" b="0" i="0" dirty="0">
                <a:solidFill>
                  <a:srgbClr val="0D0D0D"/>
                </a:solidFill>
                <a:effectLst/>
                <a:latin typeface="Söhne"/>
              </a:rPr>
              <a:t>Document collaboration, task lists, and database functionalities.</a:t>
            </a:r>
          </a:p>
          <a:p>
            <a:pPr marL="742950" lvl="1" indent="-285750" algn="l">
              <a:buFont typeface="+mj-lt"/>
              <a:buAutoNum type="arabicPeriod"/>
            </a:pPr>
            <a:r>
              <a:rPr lang="en-US" b="0" i="0" dirty="0">
                <a:solidFill>
                  <a:srgbClr val="0D0D0D"/>
                </a:solidFill>
                <a:effectLst/>
                <a:latin typeface="Söhne"/>
              </a:rPr>
              <a:t>Suitable for teams that value flexibility and customization.</a:t>
            </a:r>
          </a:p>
          <a:p>
            <a:pPr marL="0" indent="0">
              <a:buNone/>
            </a:pPr>
            <a:endParaRPr lang="en-IN" dirty="0"/>
          </a:p>
        </p:txBody>
      </p:sp>
    </p:spTree>
    <p:extLst>
      <p:ext uri="{BB962C8B-B14F-4D97-AF65-F5344CB8AC3E}">
        <p14:creationId xmlns:p14="http://schemas.microsoft.com/office/powerpoint/2010/main" val="128974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415EB-D9BD-406A-13ED-ED7B753DAF17}"/>
              </a:ext>
            </a:extLst>
          </p:cNvPr>
          <p:cNvSpPr>
            <a:spLocks noGrp="1"/>
          </p:cNvSpPr>
          <p:nvPr>
            <p:ph idx="1"/>
          </p:nvPr>
        </p:nvSpPr>
        <p:spPr>
          <a:xfrm>
            <a:off x="838200" y="370114"/>
            <a:ext cx="10515600" cy="5806849"/>
          </a:xfrm>
        </p:spPr>
        <p:txBody>
          <a:bodyPr/>
          <a:lstStyle/>
          <a:p>
            <a:r>
              <a:rPr lang="en-US" b="0" i="0" dirty="0">
                <a:solidFill>
                  <a:srgbClr val="0D0D0D"/>
                </a:solidFill>
                <a:effectLst/>
                <a:latin typeface="Söhne"/>
              </a:rPr>
              <a:t>When selecting a project management tool, consider factors such as the size of your team, the complexity of your projects, integration capabilities with other tools you use, and the preferences of your team members. It's also important to regularly assess whether the chosen tool continues to meet your evolving project management needs.</a:t>
            </a:r>
            <a:endParaRPr lang="en-IN" dirty="0"/>
          </a:p>
        </p:txBody>
      </p:sp>
    </p:spTree>
    <p:extLst>
      <p:ext uri="{BB962C8B-B14F-4D97-AF65-F5344CB8AC3E}">
        <p14:creationId xmlns:p14="http://schemas.microsoft.com/office/powerpoint/2010/main" val="282455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379</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PROJECT MANAGEMENT TOOLS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PROJRCT MANAGEMENT TOOLS</dc:title>
  <dc:creator>Nafla Hafis</dc:creator>
  <cp:lastModifiedBy>Nafla Hafis</cp:lastModifiedBy>
  <cp:revision>5</cp:revision>
  <dcterms:created xsi:type="dcterms:W3CDTF">2024-03-11T08:00:30Z</dcterms:created>
  <dcterms:modified xsi:type="dcterms:W3CDTF">2024-03-11T09:15:43Z</dcterms:modified>
</cp:coreProperties>
</file>