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2C66-6516-47E7-D5AD-B520EBEB49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46C453-0382-5FC1-FBF3-4DFAA4FF4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BA90C7-8423-E6A1-3C27-3359055F20DA}"/>
              </a:ext>
            </a:extLst>
          </p:cNvPr>
          <p:cNvSpPr>
            <a:spLocks noGrp="1"/>
          </p:cNvSpPr>
          <p:nvPr>
            <p:ph type="dt" sz="half" idx="10"/>
          </p:nvPr>
        </p:nvSpPr>
        <p:spPr/>
        <p:txBody>
          <a:bodyPr/>
          <a:lstStyle/>
          <a:p>
            <a:fld id="{EF72EBBD-4317-4FDA-A422-7A1DD5087077}" type="datetimeFigureOut">
              <a:rPr lang="en-IN" smtClean="0"/>
              <a:t>14-03-2024</a:t>
            </a:fld>
            <a:endParaRPr lang="en-IN"/>
          </a:p>
        </p:txBody>
      </p:sp>
      <p:sp>
        <p:nvSpPr>
          <p:cNvPr id="5" name="Footer Placeholder 4">
            <a:extLst>
              <a:ext uri="{FF2B5EF4-FFF2-40B4-BE49-F238E27FC236}">
                <a16:creationId xmlns:a16="http://schemas.microsoft.com/office/drawing/2014/main" id="{A28B45DD-F14F-A6A8-5019-5BCB510F19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DE5598-0610-639E-ED39-265AA0D113B5}"/>
              </a:ext>
            </a:extLst>
          </p:cNvPr>
          <p:cNvSpPr>
            <a:spLocks noGrp="1"/>
          </p:cNvSpPr>
          <p:nvPr>
            <p:ph type="sldNum" sz="quarter" idx="12"/>
          </p:nvPr>
        </p:nvSpPr>
        <p:spPr/>
        <p:txBody>
          <a:bodyPr/>
          <a:lstStyle/>
          <a:p>
            <a:fld id="{A6D7FCAE-0864-4860-A057-5A5339A11253}" type="slidenum">
              <a:rPr lang="en-IN" smtClean="0"/>
              <a:t>‹#›</a:t>
            </a:fld>
            <a:endParaRPr lang="en-IN"/>
          </a:p>
        </p:txBody>
      </p:sp>
    </p:spTree>
    <p:extLst>
      <p:ext uri="{BB962C8B-B14F-4D97-AF65-F5344CB8AC3E}">
        <p14:creationId xmlns:p14="http://schemas.microsoft.com/office/powerpoint/2010/main" val="264175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8D86-BB00-E6E3-2D33-D7FCDE37D4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43FBDD-8D41-56D4-4935-BDA3F06AB3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30B863-6F22-AF2E-2101-DCCD23C4A80A}"/>
              </a:ext>
            </a:extLst>
          </p:cNvPr>
          <p:cNvSpPr>
            <a:spLocks noGrp="1"/>
          </p:cNvSpPr>
          <p:nvPr>
            <p:ph type="dt" sz="half" idx="10"/>
          </p:nvPr>
        </p:nvSpPr>
        <p:spPr/>
        <p:txBody>
          <a:bodyPr/>
          <a:lstStyle/>
          <a:p>
            <a:fld id="{EF72EBBD-4317-4FDA-A422-7A1DD5087077}" type="datetimeFigureOut">
              <a:rPr lang="en-IN" smtClean="0"/>
              <a:t>14-03-2024</a:t>
            </a:fld>
            <a:endParaRPr lang="en-IN"/>
          </a:p>
        </p:txBody>
      </p:sp>
      <p:sp>
        <p:nvSpPr>
          <p:cNvPr id="5" name="Footer Placeholder 4">
            <a:extLst>
              <a:ext uri="{FF2B5EF4-FFF2-40B4-BE49-F238E27FC236}">
                <a16:creationId xmlns:a16="http://schemas.microsoft.com/office/drawing/2014/main" id="{2A41D217-CA3A-6B40-5F54-3286A31604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F2842-2D10-B4FA-2436-DC8A6C363A88}"/>
              </a:ext>
            </a:extLst>
          </p:cNvPr>
          <p:cNvSpPr>
            <a:spLocks noGrp="1"/>
          </p:cNvSpPr>
          <p:nvPr>
            <p:ph type="sldNum" sz="quarter" idx="12"/>
          </p:nvPr>
        </p:nvSpPr>
        <p:spPr/>
        <p:txBody>
          <a:bodyPr/>
          <a:lstStyle/>
          <a:p>
            <a:fld id="{A6D7FCAE-0864-4860-A057-5A5339A11253}" type="slidenum">
              <a:rPr lang="en-IN" smtClean="0"/>
              <a:t>‹#›</a:t>
            </a:fld>
            <a:endParaRPr lang="en-IN"/>
          </a:p>
        </p:txBody>
      </p:sp>
    </p:spTree>
    <p:extLst>
      <p:ext uri="{BB962C8B-B14F-4D97-AF65-F5344CB8AC3E}">
        <p14:creationId xmlns:p14="http://schemas.microsoft.com/office/powerpoint/2010/main" val="3474850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4DEDB5-82F5-AEE7-2E51-AEDA72CA91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DB6637-80AF-E819-0AC4-08F982B415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B75439-7766-2FBD-324B-C2197C61D290}"/>
              </a:ext>
            </a:extLst>
          </p:cNvPr>
          <p:cNvSpPr>
            <a:spLocks noGrp="1"/>
          </p:cNvSpPr>
          <p:nvPr>
            <p:ph type="dt" sz="half" idx="10"/>
          </p:nvPr>
        </p:nvSpPr>
        <p:spPr/>
        <p:txBody>
          <a:bodyPr/>
          <a:lstStyle/>
          <a:p>
            <a:fld id="{EF72EBBD-4317-4FDA-A422-7A1DD5087077}" type="datetimeFigureOut">
              <a:rPr lang="en-IN" smtClean="0"/>
              <a:t>14-03-2024</a:t>
            </a:fld>
            <a:endParaRPr lang="en-IN"/>
          </a:p>
        </p:txBody>
      </p:sp>
      <p:sp>
        <p:nvSpPr>
          <p:cNvPr id="5" name="Footer Placeholder 4">
            <a:extLst>
              <a:ext uri="{FF2B5EF4-FFF2-40B4-BE49-F238E27FC236}">
                <a16:creationId xmlns:a16="http://schemas.microsoft.com/office/drawing/2014/main" id="{1B274AE1-AB31-220C-C17C-A7ED58B658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5329D4-73CE-D195-F354-8FA759153EC6}"/>
              </a:ext>
            </a:extLst>
          </p:cNvPr>
          <p:cNvSpPr>
            <a:spLocks noGrp="1"/>
          </p:cNvSpPr>
          <p:nvPr>
            <p:ph type="sldNum" sz="quarter" idx="12"/>
          </p:nvPr>
        </p:nvSpPr>
        <p:spPr/>
        <p:txBody>
          <a:bodyPr/>
          <a:lstStyle/>
          <a:p>
            <a:fld id="{A6D7FCAE-0864-4860-A057-5A5339A11253}" type="slidenum">
              <a:rPr lang="en-IN" smtClean="0"/>
              <a:t>‹#›</a:t>
            </a:fld>
            <a:endParaRPr lang="en-IN"/>
          </a:p>
        </p:txBody>
      </p:sp>
    </p:spTree>
    <p:extLst>
      <p:ext uri="{BB962C8B-B14F-4D97-AF65-F5344CB8AC3E}">
        <p14:creationId xmlns:p14="http://schemas.microsoft.com/office/powerpoint/2010/main" val="225770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5F7B-7010-1DAC-0D50-B3E50C6C1F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EC0557-D95F-B564-F6A4-F99CA80261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4390FF-F00D-1870-E5D5-309D71C4E822}"/>
              </a:ext>
            </a:extLst>
          </p:cNvPr>
          <p:cNvSpPr>
            <a:spLocks noGrp="1"/>
          </p:cNvSpPr>
          <p:nvPr>
            <p:ph type="dt" sz="half" idx="10"/>
          </p:nvPr>
        </p:nvSpPr>
        <p:spPr/>
        <p:txBody>
          <a:bodyPr/>
          <a:lstStyle/>
          <a:p>
            <a:fld id="{EF72EBBD-4317-4FDA-A422-7A1DD5087077}" type="datetimeFigureOut">
              <a:rPr lang="en-IN" smtClean="0"/>
              <a:t>14-03-2024</a:t>
            </a:fld>
            <a:endParaRPr lang="en-IN"/>
          </a:p>
        </p:txBody>
      </p:sp>
      <p:sp>
        <p:nvSpPr>
          <p:cNvPr id="5" name="Footer Placeholder 4">
            <a:extLst>
              <a:ext uri="{FF2B5EF4-FFF2-40B4-BE49-F238E27FC236}">
                <a16:creationId xmlns:a16="http://schemas.microsoft.com/office/drawing/2014/main" id="{5E2E59D6-4AE1-5DFD-59BD-B186146DE0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380FD-FCF2-5409-6ED1-59929AFD78B0}"/>
              </a:ext>
            </a:extLst>
          </p:cNvPr>
          <p:cNvSpPr>
            <a:spLocks noGrp="1"/>
          </p:cNvSpPr>
          <p:nvPr>
            <p:ph type="sldNum" sz="quarter" idx="12"/>
          </p:nvPr>
        </p:nvSpPr>
        <p:spPr/>
        <p:txBody>
          <a:bodyPr/>
          <a:lstStyle/>
          <a:p>
            <a:fld id="{A6D7FCAE-0864-4860-A057-5A5339A11253}" type="slidenum">
              <a:rPr lang="en-IN" smtClean="0"/>
              <a:t>‹#›</a:t>
            </a:fld>
            <a:endParaRPr lang="en-IN"/>
          </a:p>
        </p:txBody>
      </p:sp>
    </p:spTree>
    <p:extLst>
      <p:ext uri="{BB962C8B-B14F-4D97-AF65-F5344CB8AC3E}">
        <p14:creationId xmlns:p14="http://schemas.microsoft.com/office/powerpoint/2010/main" val="142304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315F-A148-8F9D-DC48-E169F039E6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5F4740-A954-B0D0-E12D-7D685D693F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5FF52-2949-D0EF-03A2-079A96815214}"/>
              </a:ext>
            </a:extLst>
          </p:cNvPr>
          <p:cNvSpPr>
            <a:spLocks noGrp="1"/>
          </p:cNvSpPr>
          <p:nvPr>
            <p:ph type="dt" sz="half" idx="10"/>
          </p:nvPr>
        </p:nvSpPr>
        <p:spPr/>
        <p:txBody>
          <a:bodyPr/>
          <a:lstStyle/>
          <a:p>
            <a:fld id="{EF72EBBD-4317-4FDA-A422-7A1DD5087077}" type="datetimeFigureOut">
              <a:rPr lang="en-IN" smtClean="0"/>
              <a:t>14-03-2024</a:t>
            </a:fld>
            <a:endParaRPr lang="en-IN"/>
          </a:p>
        </p:txBody>
      </p:sp>
      <p:sp>
        <p:nvSpPr>
          <p:cNvPr id="5" name="Footer Placeholder 4">
            <a:extLst>
              <a:ext uri="{FF2B5EF4-FFF2-40B4-BE49-F238E27FC236}">
                <a16:creationId xmlns:a16="http://schemas.microsoft.com/office/drawing/2014/main" id="{815735BA-F2B9-AC8D-8F39-98AE9CADF3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3C46F3-B618-AA2B-8749-1F3FBAC2077B}"/>
              </a:ext>
            </a:extLst>
          </p:cNvPr>
          <p:cNvSpPr>
            <a:spLocks noGrp="1"/>
          </p:cNvSpPr>
          <p:nvPr>
            <p:ph type="sldNum" sz="quarter" idx="12"/>
          </p:nvPr>
        </p:nvSpPr>
        <p:spPr/>
        <p:txBody>
          <a:bodyPr/>
          <a:lstStyle/>
          <a:p>
            <a:fld id="{A6D7FCAE-0864-4860-A057-5A5339A11253}" type="slidenum">
              <a:rPr lang="en-IN" smtClean="0"/>
              <a:t>‹#›</a:t>
            </a:fld>
            <a:endParaRPr lang="en-IN"/>
          </a:p>
        </p:txBody>
      </p:sp>
    </p:spTree>
    <p:extLst>
      <p:ext uri="{BB962C8B-B14F-4D97-AF65-F5344CB8AC3E}">
        <p14:creationId xmlns:p14="http://schemas.microsoft.com/office/powerpoint/2010/main" val="351496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B8F4-3F74-A239-F871-A372EE8623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528A91-2821-59F6-FF7E-69A1703BF8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26059C-9835-274D-2C6B-726B347E4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D42BFD-883F-6176-5CBE-E8DA5BF8F8CF}"/>
              </a:ext>
            </a:extLst>
          </p:cNvPr>
          <p:cNvSpPr>
            <a:spLocks noGrp="1"/>
          </p:cNvSpPr>
          <p:nvPr>
            <p:ph type="dt" sz="half" idx="10"/>
          </p:nvPr>
        </p:nvSpPr>
        <p:spPr/>
        <p:txBody>
          <a:bodyPr/>
          <a:lstStyle/>
          <a:p>
            <a:fld id="{EF72EBBD-4317-4FDA-A422-7A1DD5087077}" type="datetimeFigureOut">
              <a:rPr lang="en-IN" smtClean="0"/>
              <a:t>14-03-2024</a:t>
            </a:fld>
            <a:endParaRPr lang="en-IN"/>
          </a:p>
        </p:txBody>
      </p:sp>
      <p:sp>
        <p:nvSpPr>
          <p:cNvPr id="6" name="Footer Placeholder 5">
            <a:extLst>
              <a:ext uri="{FF2B5EF4-FFF2-40B4-BE49-F238E27FC236}">
                <a16:creationId xmlns:a16="http://schemas.microsoft.com/office/drawing/2014/main" id="{D1715F32-188F-5286-373C-2416A0F5AE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74B284-9484-5BF9-8CC6-F6F425EE6015}"/>
              </a:ext>
            </a:extLst>
          </p:cNvPr>
          <p:cNvSpPr>
            <a:spLocks noGrp="1"/>
          </p:cNvSpPr>
          <p:nvPr>
            <p:ph type="sldNum" sz="quarter" idx="12"/>
          </p:nvPr>
        </p:nvSpPr>
        <p:spPr/>
        <p:txBody>
          <a:bodyPr/>
          <a:lstStyle/>
          <a:p>
            <a:fld id="{A6D7FCAE-0864-4860-A057-5A5339A11253}" type="slidenum">
              <a:rPr lang="en-IN" smtClean="0"/>
              <a:t>‹#›</a:t>
            </a:fld>
            <a:endParaRPr lang="en-IN"/>
          </a:p>
        </p:txBody>
      </p:sp>
    </p:spTree>
    <p:extLst>
      <p:ext uri="{BB962C8B-B14F-4D97-AF65-F5344CB8AC3E}">
        <p14:creationId xmlns:p14="http://schemas.microsoft.com/office/powerpoint/2010/main" val="1704337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E7D6-3692-CF79-B433-E9C303CC28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3DB055-40C2-A8ED-D4B4-313510F8C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F1F26-035E-79EF-2AC7-14DC0E3B5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908B75-C32F-DEDB-2901-212E51963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C30327-5A57-7A62-9F57-D144EA56E2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462FFB-2BBB-DF14-6F1B-D37322193FAB}"/>
              </a:ext>
            </a:extLst>
          </p:cNvPr>
          <p:cNvSpPr>
            <a:spLocks noGrp="1"/>
          </p:cNvSpPr>
          <p:nvPr>
            <p:ph type="dt" sz="half" idx="10"/>
          </p:nvPr>
        </p:nvSpPr>
        <p:spPr/>
        <p:txBody>
          <a:bodyPr/>
          <a:lstStyle/>
          <a:p>
            <a:fld id="{EF72EBBD-4317-4FDA-A422-7A1DD5087077}" type="datetimeFigureOut">
              <a:rPr lang="en-IN" smtClean="0"/>
              <a:t>14-03-2024</a:t>
            </a:fld>
            <a:endParaRPr lang="en-IN"/>
          </a:p>
        </p:txBody>
      </p:sp>
      <p:sp>
        <p:nvSpPr>
          <p:cNvPr id="8" name="Footer Placeholder 7">
            <a:extLst>
              <a:ext uri="{FF2B5EF4-FFF2-40B4-BE49-F238E27FC236}">
                <a16:creationId xmlns:a16="http://schemas.microsoft.com/office/drawing/2014/main" id="{EA77FEF3-0869-DA11-B935-EC7F49219A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A31A4B-1B0F-34B6-31DA-CDCBD0615C43}"/>
              </a:ext>
            </a:extLst>
          </p:cNvPr>
          <p:cNvSpPr>
            <a:spLocks noGrp="1"/>
          </p:cNvSpPr>
          <p:nvPr>
            <p:ph type="sldNum" sz="quarter" idx="12"/>
          </p:nvPr>
        </p:nvSpPr>
        <p:spPr/>
        <p:txBody>
          <a:bodyPr/>
          <a:lstStyle/>
          <a:p>
            <a:fld id="{A6D7FCAE-0864-4860-A057-5A5339A11253}" type="slidenum">
              <a:rPr lang="en-IN" smtClean="0"/>
              <a:t>‹#›</a:t>
            </a:fld>
            <a:endParaRPr lang="en-IN"/>
          </a:p>
        </p:txBody>
      </p:sp>
    </p:spTree>
    <p:extLst>
      <p:ext uri="{BB962C8B-B14F-4D97-AF65-F5344CB8AC3E}">
        <p14:creationId xmlns:p14="http://schemas.microsoft.com/office/powerpoint/2010/main" val="86144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73-1505-F62D-425A-6C39B2BBC0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7EE7D6-B3A3-540B-D940-69B5A90081C4}"/>
              </a:ext>
            </a:extLst>
          </p:cNvPr>
          <p:cNvSpPr>
            <a:spLocks noGrp="1"/>
          </p:cNvSpPr>
          <p:nvPr>
            <p:ph type="dt" sz="half" idx="10"/>
          </p:nvPr>
        </p:nvSpPr>
        <p:spPr/>
        <p:txBody>
          <a:bodyPr/>
          <a:lstStyle/>
          <a:p>
            <a:fld id="{EF72EBBD-4317-4FDA-A422-7A1DD5087077}" type="datetimeFigureOut">
              <a:rPr lang="en-IN" smtClean="0"/>
              <a:t>14-03-2024</a:t>
            </a:fld>
            <a:endParaRPr lang="en-IN"/>
          </a:p>
        </p:txBody>
      </p:sp>
      <p:sp>
        <p:nvSpPr>
          <p:cNvPr id="4" name="Footer Placeholder 3">
            <a:extLst>
              <a:ext uri="{FF2B5EF4-FFF2-40B4-BE49-F238E27FC236}">
                <a16:creationId xmlns:a16="http://schemas.microsoft.com/office/drawing/2014/main" id="{E2A5044A-0854-2B24-7B60-7385B68B6B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3587DD-56A8-B932-555C-E9AC82AE4359}"/>
              </a:ext>
            </a:extLst>
          </p:cNvPr>
          <p:cNvSpPr>
            <a:spLocks noGrp="1"/>
          </p:cNvSpPr>
          <p:nvPr>
            <p:ph type="sldNum" sz="quarter" idx="12"/>
          </p:nvPr>
        </p:nvSpPr>
        <p:spPr/>
        <p:txBody>
          <a:bodyPr/>
          <a:lstStyle/>
          <a:p>
            <a:fld id="{A6D7FCAE-0864-4860-A057-5A5339A11253}" type="slidenum">
              <a:rPr lang="en-IN" smtClean="0"/>
              <a:t>‹#›</a:t>
            </a:fld>
            <a:endParaRPr lang="en-IN"/>
          </a:p>
        </p:txBody>
      </p:sp>
    </p:spTree>
    <p:extLst>
      <p:ext uri="{BB962C8B-B14F-4D97-AF65-F5344CB8AC3E}">
        <p14:creationId xmlns:p14="http://schemas.microsoft.com/office/powerpoint/2010/main" val="53909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D2FB5-2A33-D3D4-B8F5-D4E2FC81C23E}"/>
              </a:ext>
            </a:extLst>
          </p:cNvPr>
          <p:cNvSpPr>
            <a:spLocks noGrp="1"/>
          </p:cNvSpPr>
          <p:nvPr>
            <p:ph type="dt" sz="half" idx="10"/>
          </p:nvPr>
        </p:nvSpPr>
        <p:spPr/>
        <p:txBody>
          <a:bodyPr/>
          <a:lstStyle/>
          <a:p>
            <a:fld id="{EF72EBBD-4317-4FDA-A422-7A1DD5087077}" type="datetimeFigureOut">
              <a:rPr lang="en-IN" smtClean="0"/>
              <a:t>14-03-2024</a:t>
            </a:fld>
            <a:endParaRPr lang="en-IN"/>
          </a:p>
        </p:txBody>
      </p:sp>
      <p:sp>
        <p:nvSpPr>
          <p:cNvPr id="3" name="Footer Placeholder 2">
            <a:extLst>
              <a:ext uri="{FF2B5EF4-FFF2-40B4-BE49-F238E27FC236}">
                <a16:creationId xmlns:a16="http://schemas.microsoft.com/office/drawing/2014/main" id="{EF4144AC-2B21-4D5D-7044-873D78000F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D87676-3A67-E1E2-2BB3-F74B97263AA2}"/>
              </a:ext>
            </a:extLst>
          </p:cNvPr>
          <p:cNvSpPr>
            <a:spLocks noGrp="1"/>
          </p:cNvSpPr>
          <p:nvPr>
            <p:ph type="sldNum" sz="quarter" idx="12"/>
          </p:nvPr>
        </p:nvSpPr>
        <p:spPr/>
        <p:txBody>
          <a:bodyPr/>
          <a:lstStyle/>
          <a:p>
            <a:fld id="{A6D7FCAE-0864-4860-A057-5A5339A11253}" type="slidenum">
              <a:rPr lang="en-IN" smtClean="0"/>
              <a:t>‹#›</a:t>
            </a:fld>
            <a:endParaRPr lang="en-IN"/>
          </a:p>
        </p:txBody>
      </p:sp>
    </p:spTree>
    <p:extLst>
      <p:ext uri="{BB962C8B-B14F-4D97-AF65-F5344CB8AC3E}">
        <p14:creationId xmlns:p14="http://schemas.microsoft.com/office/powerpoint/2010/main" val="337165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7BC1-2BCE-E483-CF0D-2A2842D1F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830CAD-7300-0405-FC59-ACEEB6A09C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ACBEEA-96D0-A0F2-28F7-EA2F32C6D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C64BE-9FAF-DD46-7EFD-604FE2439285}"/>
              </a:ext>
            </a:extLst>
          </p:cNvPr>
          <p:cNvSpPr>
            <a:spLocks noGrp="1"/>
          </p:cNvSpPr>
          <p:nvPr>
            <p:ph type="dt" sz="half" idx="10"/>
          </p:nvPr>
        </p:nvSpPr>
        <p:spPr/>
        <p:txBody>
          <a:bodyPr/>
          <a:lstStyle/>
          <a:p>
            <a:fld id="{EF72EBBD-4317-4FDA-A422-7A1DD5087077}" type="datetimeFigureOut">
              <a:rPr lang="en-IN" smtClean="0"/>
              <a:t>14-03-2024</a:t>
            </a:fld>
            <a:endParaRPr lang="en-IN"/>
          </a:p>
        </p:txBody>
      </p:sp>
      <p:sp>
        <p:nvSpPr>
          <p:cNvPr id="6" name="Footer Placeholder 5">
            <a:extLst>
              <a:ext uri="{FF2B5EF4-FFF2-40B4-BE49-F238E27FC236}">
                <a16:creationId xmlns:a16="http://schemas.microsoft.com/office/drawing/2014/main" id="{C5A48A97-4C04-FA3E-BD12-7B15D23236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1217A2-0309-3AA5-E5F5-3C6F4B0F6D23}"/>
              </a:ext>
            </a:extLst>
          </p:cNvPr>
          <p:cNvSpPr>
            <a:spLocks noGrp="1"/>
          </p:cNvSpPr>
          <p:nvPr>
            <p:ph type="sldNum" sz="quarter" idx="12"/>
          </p:nvPr>
        </p:nvSpPr>
        <p:spPr/>
        <p:txBody>
          <a:bodyPr/>
          <a:lstStyle/>
          <a:p>
            <a:fld id="{A6D7FCAE-0864-4860-A057-5A5339A11253}" type="slidenum">
              <a:rPr lang="en-IN" smtClean="0"/>
              <a:t>‹#›</a:t>
            </a:fld>
            <a:endParaRPr lang="en-IN"/>
          </a:p>
        </p:txBody>
      </p:sp>
    </p:spTree>
    <p:extLst>
      <p:ext uri="{BB962C8B-B14F-4D97-AF65-F5344CB8AC3E}">
        <p14:creationId xmlns:p14="http://schemas.microsoft.com/office/powerpoint/2010/main" val="246555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6C56-271F-7C0B-5986-CFCC15EDD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6FCE44-0689-2DF3-A137-D5E1621ECB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678822-53D5-E901-E2CB-DD5D941FE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37E0C-3DB3-81EF-2A23-1DBA241EAE78}"/>
              </a:ext>
            </a:extLst>
          </p:cNvPr>
          <p:cNvSpPr>
            <a:spLocks noGrp="1"/>
          </p:cNvSpPr>
          <p:nvPr>
            <p:ph type="dt" sz="half" idx="10"/>
          </p:nvPr>
        </p:nvSpPr>
        <p:spPr/>
        <p:txBody>
          <a:bodyPr/>
          <a:lstStyle/>
          <a:p>
            <a:fld id="{EF72EBBD-4317-4FDA-A422-7A1DD5087077}" type="datetimeFigureOut">
              <a:rPr lang="en-IN" smtClean="0"/>
              <a:t>14-03-2024</a:t>
            </a:fld>
            <a:endParaRPr lang="en-IN"/>
          </a:p>
        </p:txBody>
      </p:sp>
      <p:sp>
        <p:nvSpPr>
          <p:cNvPr id="6" name="Footer Placeholder 5">
            <a:extLst>
              <a:ext uri="{FF2B5EF4-FFF2-40B4-BE49-F238E27FC236}">
                <a16:creationId xmlns:a16="http://schemas.microsoft.com/office/drawing/2014/main" id="{1A47F1FB-DC05-08E1-50CB-F0D83C6272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30680B-01DA-AED2-A294-7E63786B21C4}"/>
              </a:ext>
            </a:extLst>
          </p:cNvPr>
          <p:cNvSpPr>
            <a:spLocks noGrp="1"/>
          </p:cNvSpPr>
          <p:nvPr>
            <p:ph type="sldNum" sz="quarter" idx="12"/>
          </p:nvPr>
        </p:nvSpPr>
        <p:spPr/>
        <p:txBody>
          <a:bodyPr/>
          <a:lstStyle/>
          <a:p>
            <a:fld id="{A6D7FCAE-0864-4860-A057-5A5339A11253}" type="slidenum">
              <a:rPr lang="en-IN" smtClean="0"/>
              <a:t>‹#›</a:t>
            </a:fld>
            <a:endParaRPr lang="en-IN"/>
          </a:p>
        </p:txBody>
      </p:sp>
    </p:spTree>
    <p:extLst>
      <p:ext uri="{BB962C8B-B14F-4D97-AF65-F5344CB8AC3E}">
        <p14:creationId xmlns:p14="http://schemas.microsoft.com/office/powerpoint/2010/main" val="65921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A8F191-10D5-3646-A2C1-DEC19537F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AD147F-1B85-80E1-BC89-CEEB6425F8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6C282-2D37-C8EC-7F67-F4D650C761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2EBBD-4317-4FDA-A422-7A1DD5087077}" type="datetimeFigureOut">
              <a:rPr lang="en-IN" smtClean="0"/>
              <a:t>14-03-2024</a:t>
            </a:fld>
            <a:endParaRPr lang="en-IN"/>
          </a:p>
        </p:txBody>
      </p:sp>
      <p:sp>
        <p:nvSpPr>
          <p:cNvPr id="5" name="Footer Placeholder 4">
            <a:extLst>
              <a:ext uri="{FF2B5EF4-FFF2-40B4-BE49-F238E27FC236}">
                <a16:creationId xmlns:a16="http://schemas.microsoft.com/office/drawing/2014/main" id="{354D49D7-4DCA-CD75-DC90-2732691B7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7531F4-3BE2-E9AF-4261-3661899C22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7FCAE-0864-4860-A057-5A5339A11253}" type="slidenum">
              <a:rPr lang="en-IN" smtClean="0"/>
              <a:t>‹#›</a:t>
            </a:fld>
            <a:endParaRPr lang="en-IN"/>
          </a:p>
        </p:txBody>
      </p:sp>
    </p:spTree>
    <p:extLst>
      <p:ext uri="{BB962C8B-B14F-4D97-AF65-F5344CB8AC3E}">
        <p14:creationId xmlns:p14="http://schemas.microsoft.com/office/powerpoint/2010/main" val="1401079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C32B-E522-8DD5-CFB8-8E1A4547E409}"/>
              </a:ext>
            </a:extLst>
          </p:cNvPr>
          <p:cNvSpPr>
            <a:spLocks noGrp="1"/>
          </p:cNvSpPr>
          <p:nvPr>
            <p:ph type="ctrTitle"/>
          </p:nvPr>
        </p:nvSpPr>
        <p:spPr/>
        <p:txBody>
          <a:bodyPr>
            <a:normAutofit fontScale="90000"/>
          </a:bodyPr>
          <a:lstStyle/>
          <a:p>
            <a:r>
              <a:rPr lang="en-IN" dirty="0"/>
              <a:t>Configuration management(infrastructure code) tools</a:t>
            </a:r>
          </a:p>
        </p:txBody>
      </p:sp>
    </p:spTree>
    <p:extLst>
      <p:ext uri="{BB962C8B-B14F-4D97-AF65-F5344CB8AC3E}">
        <p14:creationId xmlns:p14="http://schemas.microsoft.com/office/powerpoint/2010/main" val="174022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A35F8-2318-CCA7-0D9A-262059D4D7C3}"/>
              </a:ext>
            </a:extLst>
          </p:cNvPr>
          <p:cNvSpPr>
            <a:spLocks noGrp="1"/>
          </p:cNvSpPr>
          <p:nvPr>
            <p:ph idx="1"/>
          </p:nvPr>
        </p:nvSpPr>
        <p:spPr>
          <a:xfrm>
            <a:off x="838200" y="261257"/>
            <a:ext cx="10515600" cy="5915706"/>
          </a:xfrm>
        </p:spPr>
        <p:txBody>
          <a:bodyPr/>
          <a:lstStyle/>
          <a:p>
            <a:r>
              <a:rPr lang="en-US" b="0" i="0" dirty="0">
                <a:solidFill>
                  <a:srgbClr val="0D0D0D"/>
                </a:solidFill>
                <a:effectLst/>
                <a:latin typeface="Söhne"/>
              </a:rPr>
              <a:t>Configuration management tools are software applications or platforms designed to automate and facilitate the process of managing and maintaining the configuration of software, infrastructure, or systems</a:t>
            </a:r>
            <a:r>
              <a:rPr lang="en-US" b="0" i="0">
                <a:solidFill>
                  <a:srgbClr val="0D0D0D"/>
                </a:solidFill>
                <a:effectLst/>
                <a:latin typeface="Söhne"/>
              </a:rPr>
              <a:t>. </a:t>
            </a:r>
          </a:p>
          <a:p>
            <a:r>
              <a:rPr lang="en-US" b="0" i="0">
                <a:solidFill>
                  <a:srgbClr val="0D0D0D"/>
                </a:solidFill>
                <a:effectLst/>
                <a:latin typeface="Söhne"/>
              </a:rPr>
              <a:t>These </a:t>
            </a:r>
            <a:r>
              <a:rPr lang="en-US" b="0" i="0" dirty="0">
                <a:solidFill>
                  <a:srgbClr val="0D0D0D"/>
                </a:solidFill>
                <a:effectLst/>
                <a:latin typeface="Söhne"/>
              </a:rPr>
              <a:t>tools are crucial for ensuring consistency, reliability, and efficiency in managing large-scale IT environments. Here are some popular configuration management tools:</a:t>
            </a:r>
            <a:endParaRPr lang="en-IN" dirty="0"/>
          </a:p>
        </p:txBody>
      </p:sp>
    </p:spTree>
    <p:extLst>
      <p:ext uri="{BB962C8B-B14F-4D97-AF65-F5344CB8AC3E}">
        <p14:creationId xmlns:p14="http://schemas.microsoft.com/office/powerpoint/2010/main" val="192788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7645D-7073-4EDD-E0FC-D2E978A87394}"/>
              </a:ext>
            </a:extLst>
          </p:cNvPr>
          <p:cNvSpPr>
            <a:spLocks noGrp="1"/>
          </p:cNvSpPr>
          <p:nvPr>
            <p:ph idx="1"/>
          </p:nvPr>
        </p:nvSpPr>
        <p:spPr>
          <a:xfrm>
            <a:off x="838200" y="293914"/>
            <a:ext cx="10515600" cy="5883049"/>
          </a:xfrm>
        </p:spPr>
        <p:txBody>
          <a:bodyPr/>
          <a:lstStyle/>
          <a:p>
            <a:pPr marL="0" indent="0">
              <a:buNone/>
            </a:pPr>
            <a:r>
              <a:rPr lang="en-US" b="1" i="0" dirty="0" err="1">
                <a:solidFill>
                  <a:srgbClr val="0D0D0D"/>
                </a:solidFill>
                <a:effectLst/>
                <a:latin typeface="Söhne"/>
              </a:rPr>
              <a:t>Pulumi</a:t>
            </a:r>
            <a:r>
              <a:rPr lang="en-US" b="0" i="0" dirty="0">
                <a:solidFill>
                  <a:srgbClr val="0D0D0D"/>
                </a:solidFill>
                <a:effectLst/>
                <a:latin typeface="Söhne"/>
              </a:rPr>
              <a:t>: </a:t>
            </a:r>
            <a:r>
              <a:rPr lang="en-US" b="0" i="0" dirty="0" err="1">
                <a:solidFill>
                  <a:srgbClr val="0D0D0D"/>
                </a:solidFill>
                <a:effectLst/>
                <a:latin typeface="Söhne"/>
              </a:rPr>
              <a:t>Pulumi</a:t>
            </a:r>
            <a:r>
              <a:rPr lang="en-US" b="0" i="0" dirty="0">
                <a:solidFill>
                  <a:srgbClr val="0D0D0D"/>
                </a:solidFill>
                <a:effectLst/>
                <a:latin typeface="Söhne"/>
              </a:rPr>
              <a:t> is an open-source infrastructure as code tool that allows users to define and manage cloud infrastructure using familiar programming languages such as JavaScript, TypeScript, Python, and Go. </a:t>
            </a:r>
          </a:p>
          <a:p>
            <a:r>
              <a:rPr lang="en-US" b="0" i="0" dirty="0" err="1">
                <a:solidFill>
                  <a:srgbClr val="0D0D0D"/>
                </a:solidFill>
                <a:effectLst/>
                <a:latin typeface="Söhne"/>
              </a:rPr>
              <a:t>Pulumi</a:t>
            </a:r>
            <a:r>
              <a:rPr lang="en-US" b="0" i="0" dirty="0">
                <a:solidFill>
                  <a:srgbClr val="0D0D0D"/>
                </a:solidFill>
                <a:effectLst/>
                <a:latin typeface="Söhne"/>
              </a:rPr>
              <a:t> enables developers to leverage the full power of programming languages to describe and deploy infrastructure resources across multiple cloud providers.</a:t>
            </a:r>
          </a:p>
          <a:p>
            <a:pPr marL="0" indent="0">
              <a:buNone/>
            </a:pPr>
            <a:r>
              <a:rPr lang="en-US" b="1" i="0" dirty="0">
                <a:solidFill>
                  <a:srgbClr val="0D0D0D"/>
                </a:solidFill>
                <a:effectLst/>
                <a:latin typeface="Söhne"/>
              </a:rPr>
              <a:t>AWS CloudFormation</a:t>
            </a:r>
            <a:r>
              <a:rPr lang="en-US" b="0" i="0" dirty="0">
                <a:solidFill>
                  <a:srgbClr val="0D0D0D"/>
                </a:solidFill>
                <a:effectLst/>
                <a:latin typeface="Söhne"/>
              </a:rPr>
              <a:t>: AWS CloudFormation is a native AWS service that allows users to define and provision AWS infrastructure resources using JSON or YAML templates. </a:t>
            </a:r>
          </a:p>
          <a:p>
            <a:pPr marL="0" indent="0">
              <a:buNone/>
            </a:pPr>
            <a:r>
              <a:rPr lang="en-US" b="0" i="0" dirty="0">
                <a:solidFill>
                  <a:srgbClr val="0D0D0D"/>
                </a:solidFill>
                <a:effectLst/>
                <a:latin typeface="Söhne"/>
              </a:rPr>
              <a:t>CloudFormation templates describe the desired state of resources and their dependencies, enabling users to create and manage entire stacks of AWS infrastructure as code.</a:t>
            </a:r>
            <a:endParaRPr lang="en-IN" dirty="0"/>
          </a:p>
        </p:txBody>
      </p:sp>
    </p:spTree>
    <p:extLst>
      <p:ext uri="{BB962C8B-B14F-4D97-AF65-F5344CB8AC3E}">
        <p14:creationId xmlns:p14="http://schemas.microsoft.com/office/powerpoint/2010/main" val="173968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7645D-7073-4EDD-E0FC-D2E978A87394}"/>
              </a:ext>
            </a:extLst>
          </p:cNvPr>
          <p:cNvSpPr>
            <a:spLocks noGrp="1"/>
          </p:cNvSpPr>
          <p:nvPr>
            <p:ph idx="1"/>
          </p:nvPr>
        </p:nvSpPr>
        <p:spPr>
          <a:xfrm>
            <a:off x="838200" y="293914"/>
            <a:ext cx="10515600" cy="5883049"/>
          </a:xfrm>
        </p:spPr>
        <p:txBody>
          <a:bodyPr/>
          <a:lstStyle/>
          <a:p>
            <a:pPr marL="0" indent="0">
              <a:buNone/>
            </a:pPr>
            <a:r>
              <a:rPr lang="en-US" b="1" i="0" dirty="0">
                <a:solidFill>
                  <a:srgbClr val="0D0D0D"/>
                </a:solidFill>
                <a:effectLst/>
                <a:latin typeface="Söhne"/>
              </a:rPr>
              <a:t>Ansible</a:t>
            </a:r>
            <a:r>
              <a:rPr lang="en-US" b="0" i="0" dirty="0">
                <a:solidFill>
                  <a:srgbClr val="0D0D0D"/>
                </a:solidFill>
                <a:effectLst/>
                <a:latin typeface="Söhne"/>
              </a:rPr>
              <a:t>: Ansible is an open-source automation tool that emphasizes simplicity and ease of use. </a:t>
            </a:r>
          </a:p>
          <a:p>
            <a:r>
              <a:rPr lang="en-US" b="0" i="0" dirty="0">
                <a:solidFill>
                  <a:srgbClr val="0D0D0D"/>
                </a:solidFill>
                <a:effectLst/>
                <a:latin typeface="Söhne"/>
              </a:rPr>
              <a:t>It uses SSH to connect to remote servers and does not require any agents to be installed on them.</a:t>
            </a:r>
          </a:p>
          <a:p>
            <a:r>
              <a:rPr lang="en-US" b="0" i="0" dirty="0">
                <a:solidFill>
                  <a:srgbClr val="0D0D0D"/>
                </a:solidFill>
                <a:effectLst/>
                <a:latin typeface="Söhne"/>
              </a:rPr>
              <a:t> Ansible uses YAML-based configuration files called playbooks to define tasks and manage configurations.</a:t>
            </a:r>
          </a:p>
          <a:p>
            <a:pPr marL="0" indent="0">
              <a:buNone/>
            </a:pPr>
            <a:r>
              <a:rPr lang="en-US" b="1" i="0" dirty="0">
                <a:solidFill>
                  <a:srgbClr val="0D0D0D"/>
                </a:solidFill>
                <a:effectLst/>
                <a:latin typeface="Söhne"/>
              </a:rPr>
              <a:t>Chef</a:t>
            </a:r>
            <a:r>
              <a:rPr lang="en-US" b="0" i="0" dirty="0">
                <a:solidFill>
                  <a:srgbClr val="0D0D0D"/>
                </a:solidFill>
                <a:effectLst/>
                <a:latin typeface="Söhne"/>
              </a:rPr>
              <a:t>: Chef is a powerful configuration management tool that uses a declarative approach for infrastructure automation. </a:t>
            </a:r>
          </a:p>
          <a:p>
            <a:r>
              <a:rPr lang="en-US" b="0" i="0" dirty="0">
                <a:solidFill>
                  <a:srgbClr val="0D0D0D"/>
                </a:solidFill>
                <a:effectLst/>
                <a:latin typeface="Söhne"/>
              </a:rPr>
              <a:t>It allows users to define configurations using "recipes" and "cookbooks," which are written in Ruby. </a:t>
            </a:r>
          </a:p>
          <a:p>
            <a:r>
              <a:rPr lang="en-US" b="0" i="0" dirty="0">
                <a:solidFill>
                  <a:srgbClr val="0D0D0D"/>
                </a:solidFill>
                <a:effectLst/>
                <a:latin typeface="Söhne"/>
              </a:rPr>
              <a:t>Chef can manage both on-premises and cloud-based infrastructure.</a:t>
            </a:r>
            <a:endParaRPr lang="en-IN" dirty="0"/>
          </a:p>
        </p:txBody>
      </p:sp>
    </p:spTree>
    <p:extLst>
      <p:ext uri="{BB962C8B-B14F-4D97-AF65-F5344CB8AC3E}">
        <p14:creationId xmlns:p14="http://schemas.microsoft.com/office/powerpoint/2010/main" val="220225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7645D-7073-4EDD-E0FC-D2E978A87394}"/>
              </a:ext>
            </a:extLst>
          </p:cNvPr>
          <p:cNvSpPr>
            <a:spLocks noGrp="1"/>
          </p:cNvSpPr>
          <p:nvPr>
            <p:ph idx="1"/>
          </p:nvPr>
        </p:nvSpPr>
        <p:spPr>
          <a:xfrm>
            <a:off x="838200" y="293914"/>
            <a:ext cx="10515600" cy="5883049"/>
          </a:xfrm>
        </p:spPr>
        <p:txBody>
          <a:bodyPr/>
          <a:lstStyle/>
          <a:p>
            <a:pPr marL="0" indent="0">
              <a:buNone/>
            </a:pPr>
            <a:r>
              <a:rPr lang="en-US" b="1" i="0" dirty="0">
                <a:solidFill>
                  <a:srgbClr val="0D0D0D"/>
                </a:solidFill>
                <a:effectLst/>
                <a:latin typeface="Söhne"/>
              </a:rPr>
              <a:t>Puppet</a:t>
            </a:r>
            <a:r>
              <a:rPr lang="en-US" b="0" i="0" dirty="0">
                <a:solidFill>
                  <a:srgbClr val="0D0D0D"/>
                </a:solidFill>
                <a:effectLst/>
                <a:latin typeface="Söhne"/>
              </a:rPr>
              <a:t>: Puppet is an automation tool for managing the configuration of servers and infrastructure. </a:t>
            </a:r>
          </a:p>
          <a:p>
            <a:r>
              <a:rPr lang="en-US" b="0" i="0" dirty="0">
                <a:solidFill>
                  <a:srgbClr val="0D0D0D"/>
                </a:solidFill>
                <a:effectLst/>
                <a:latin typeface="Söhne"/>
              </a:rPr>
              <a:t>It uses a declarative language to define system configurations, and Puppet agents are installed on managed nodes to enforce the desired state defined by the Puppet master.</a:t>
            </a:r>
          </a:p>
          <a:p>
            <a:pPr marL="0" indent="0">
              <a:buNone/>
            </a:pPr>
            <a:r>
              <a:rPr lang="en-US" b="1" i="0" dirty="0">
                <a:solidFill>
                  <a:srgbClr val="0D0D0D"/>
                </a:solidFill>
                <a:effectLst/>
                <a:latin typeface="Söhne"/>
              </a:rPr>
              <a:t>Salt Stack</a:t>
            </a:r>
            <a:r>
              <a:rPr lang="en-US" b="0" i="0" dirty="0">
                <a:solidFill>
                  <a:srgbClr val="0D0D0D"/>
                </a:solidFill>
                <a:effectLst/>
                <a:latin typeface="Söhne"/>
              </a:rPr>
              <a:t>: Salt Stack, often referred to as Salt, is a flexible and scalable automation and configuration management tool.</a:t>
            </a:r>
          </a:p>
          <a:p>
            <a:r>
              <a:rPr lang="en-US" b="0" i="0" dirty="0">
                <a:solidFill>
                  <a:srgbClr val="0D0D0D"/>
                </a:solidFill>
                <a:effectLst/>
                <a:latin typeface="Söhne"/>
              </a:rPr>
              <a:t> It uses a master-slave architecture and a YAML-based configuration language called Salt States to define system configurations and orchestrate tasks across large-scale infrastructure.</a:t>
            </a:r>
            <a:endParaRPr lang="en-IN" dirty="0"/>
          </a:p>
        </p:txBody>
      </p:sp>
    </p:spTree>
    <p:extLst>
      <p:ext uri="{BB962C8B-B14F-4D97-AF65-F5344CB8AC3E}">
        <p14:creationId xmlns:p14="http://schemas.microsoft.com/office/powerpoint/2010/main" val="27952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7645D-7073-4EDD-E0FC-D2E978A87394}"/>
              </a:ext>
            </a:extLst>
          </p:cNvPr>
          <p:cNvSpPr>
            <a:spLocks noGrp="1"/>
          </p:cNvSpPr>
          <p:nvPr>
            <p:ph idx="1"/>
          </p:nvPr>
        </p:nvSpPr>
        <p:spPr>
          <a:xfrm>
            <a:off x="838200" y="293914"/>
            <a:ext cx="10515600" cy="5883049"/>
          </a:xfrm>
        </p:spPr>
        <p:txBody>
          <a:bodyPr/>
          <a:lstStyle/>
          <a:p>
            <a:pPr marL="0" indent="0">
              <a:buNone/>
            </a:pPr>
            <a:r>
              <a:rPr lang="en-US" b="1" i="0" dirty="0">
                <a:solidFill>
                  <a:srgbClr val="0D0D0D"/>
                </a:solidFill>
                <a:effectLst/>
                <a:latin typeface="Söhne"/>
              </a:rPr>
              <a:t>Terraform</a:t>
            </a:r>
            <a:r>
              <a:rPr lang="en-US" b="0" i="0" dirty="0">
                <a:solidFill>
                  <a:srgbClr val="0D0D0D"/>
                </a:solidFill>
                <a:effectLst/>
                <a:latin typeface="Söhne"/>
              </a:rPr>
              <a:t>: While not strictly a configuration management tool, Terraform is a popular infrastructure as code (</a:t>
            </a:r>
            <a:r>
              <a:rPr lang="en-US" b="0" i="0" dirty="0" err="1">
                <a:solidFill>
                  <a:srgbClr val="0D0D0D"/>
                </a:solidFill>
                <a:effectLst/>
                <a:latin typeface="Söhne"/>
              </a:rPr>
              <a:t>IaC</a:t>
            </a:r>
            <a:r>
              <a:rPr lang="en-US" b="0" i="0" dirty="0">
                <a:solidFill>
                  <a:srgbClr val="0D0D0D"/>
                </a:solidFill>
                <a:effectLst/>
                <a:latin typeface="Söhne"/>
              </a:rPr>
              <a:t>) tool used for provisioning and managing cloud infrastructure. </a:t>
            </a:r>
          </a:p>
          <a:p>
            <a:r>
              <a:rPr lang="en-US" b="0" i="0" dirty="0">
                <a:solidFill>
                  <a:srgbClr val="0D0D0D"/>
                </a:solidFill>
                <a:effectLst/>
                <a:latin typeface="Söhne"/>
              </a:rPr>
              <a:t>It allows users to define infrastructure configurations using a domain-specific language (HCL) and then automates the deployment and management of those configurations across various cloud providers.</a:t>
            </a:r>
          </a:p>
          <a:p>
            <a:pPr marL="0" indent="0">
              <a:buNone/>
            </a:pPr>
            <a:r>
              <a:rPr lang="en-US" b="1" i="0" dirty="0">
                <a:solidFill>
                  <a:srgbClr val="0D0D0D"/>
                </a:solidFill>
                <a:effectLst/>
                <a:latin typeface="Söhne"/>
              </a:rPr>
              <a:t>CF Engine</a:t>
            </a:r>
            <a:r>
              <a:rPr lang="en-US" b="0" i="0" dirty="0">
                <a:solidFill>
                  <a:srgbClr val="0D0D0D"/>
                </a:solidFill>
                <a:effectLst/>
                <a:latin typeface="Söhne"/>
              </a:rPr>
              <a:t>: CF Engine is one of the oldest configuration management tools and focuses on automating the management of large-scale IT infrastructure.</a:t>
            </a:r>
          </a:p>
          <a:p>
            <a:pPr marL="0" indent="0">
              <a:buNone/>
            </a:pPr>
            <a:r>
              <a:rPr lang="en-US" b="0" i="0" dirty="0">
                <a:solidFill>
                  <a:srgbClr val="0D0D0D"/>
                </a:solidFill>
                <a:effectLst/>
                <a:latin typeface="Söhne"/>
              </a:rPr>
              <a:t> It uses a policy-based approach to ensure systems conform to desired configurations and provides features for configuration drift detection and remediation.</a:t>
            </a:r>
            <a:endParaRPr lang="en-IN" dirty="0"/>
          </a:p>
        </p:txBody>
      </p:sp>
    </p:spTree>
    <p:extLst>
      <p:ext uri="{BB962C8B-B14F-4D97-AF65-F5344CB8AC3E}">
        <p14:creationId xmlns:p14="http://schemas.microsoft.com/office/powerpoint/2010/main" val="18048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7645D-7073-4EDD-E0FC-D2E978A87394}"/>
              </a:ext>
            </a:extLst>
          </p:cNvPr>
          <p:cNvSpPr>
            <a:spLocks noGrp="1"/>
          </p:cNvSpPr>
          <p:nvPr>
            <p:ph idx="1"/>
          </p:nvPr>
        </p:nvSpPr>
        <p:spPr>
          <a:xfrm>
            <a:off x="838200" y="293914"/>
            <a:ext cx="10515600" cy="5883049"/>
          </a:xfrm>
        </p:spPr>
        <p:txBody>
          <a:bodyPr/>
          <a:lstStyle/>
          <a:p>
            <a:r>
              <a:rPr lang="en-US" b="1" i="0" dirty="0">
                <a:solidFill>
                  <a:srgbClr val="0D0D0D"/>
                </a:solidFill>
                <a:effectLst/>
                <a:latin typeface="Söhne"/>
              </a:rPr>
              <a:t>Juju</a:t>
            </a:r>
            <a:r>
              <a:rPr lang="en-US" b="0" i="0" dirty="0">
                <a:solidFill>
                  <a:srgbClr val="0D0D0D"/>
                </a:solidFill>
                <a:effectLst/>
                <a:latin typeface="Söhne"/>
              </a:rPr>
              <a:t>: Juju is a model-driven operations tool that focuses on simplifying the deployment and management of complex applications and services across various cloud environments. </a:t>
            </a:r>
          </a:p>
          <a:p>
            <a:r>
              <a:rPr lang="en-US" b="0" i="0" dirty="0">
                <a:solidFill>
                  <a:srgbClr val="0D0D0D"/>
                </a:solidFill>
                <a:effectLst/>
                <a:latin typeface="Söhne"/>
              </a:rPr>
              <a:t>It uses "charms" to define and encapsulate application configurations and dependencies, allowing for easy scaling and integration.</a:t>
            </a:r>
          </a:p>
          <a:p>
            <a:endParaRPr lang="en-US" b="0" i="0" dirty="0">
              <a:solidFill>
                <a:srgbClr val="0D0D0D"/>
              </a:solidFill>
              <a:effectLst/>
              <a:latin typeface="Söhne"/>
            </a:endParaRPr>
          </a:p>
          <a:p>
            <a:pPr marL="0" indent="0">
              <a:buNone/>
            </a:pPr>
            <a:r>
              <a:rPr lang="en-US" dirty="0">
                <a:solidFill>
                  <a:srgbClr val="0D0D0D"/>
                </a:solidFill>
                <a:latin typeface="Söhne"/>
              </a:rPr>
              <a:t> </a:t>
            </a:r>
            <a:r>
              <a:rPr lang="en-US" b="0" i="0" dirty="0">
                <a:solidFill>
                  <a:srgbClr val="0D0D0D"/>
                </a:solidFill>
                <a:effectLst/>
                <a:latin typeface="Söhne"/>
              </a:rPr>
              <a:t>These tools vary in terms of features, complexity, and suitability for different use cases. The choice of configuration management tool depends on factors such as the size and complexity of the infrastructure, the specific requirements of the organization, and the preferences of the operations and development teams involved.</a:t>
            </a:r>
            <a:endParaRPr lang="en-IN" dirty="0"/>
          </a:p>
        </p:txBody>
      </p:sp>
    </p:spTree>
    <p:extLst>
      <p:ext uri="{BB962C8B-B14F-4D97-AF65-F5344CB8AC3E}">
        <p14:creationId xmlns:p14="http://schemas.microsoft.com/office/powerpoint/2010/main" val="1434064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568</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Söhne</vt:lpstr>
      <vt:lpstr>Office Theme</vt:lpstr>
      <vt:lpstr>Configuration management(infrastructure code) tools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Configuration management(infrastructure code) tools</dc:title>
  <dc:creator>Nafla Hafis</dc:creator>
  <cp:lastModifiedBy>Nafla Hafis</cp:lastModifiedBy>
  <cp:revision>6</cp:revision>
  <dcterms:created xsi:type="dcterms:W3CDTF">2024-03-14T04:21:22Z</dcterms:created>
  <dcterms:modified xsi:type="dcterms:W3CDTF">2024-03-14T04:52:59Z</dcterms:modified>
</cp:coreProperties>
</file>