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79" r:id="rId7"/>
    <p:sldId id="271" r:id="rId8"/>
    <p:sldId id="264" r:id="rId9"/>
    <p:sldId id="278" r:id="rId10"/>
    <p:sldId id="265" r:id="rId11"/>
    <p:sldId id="277" r:id="rId12"/>
    <p:sldId id="266" r:id="rId13"/>
    <p:sldId id="267" r:id="rId14"/>
    <p:sldId id="268" r:id="rId15"/>
    <p:sldId id="269" r:id="rId16"/>
    <p:sldId id="276" r:id="rId17"/>
    <p:sldId id="270" r:id="rId18"/>
    <p:sldId id="275"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41A90-27A9-4D66-E586-EC7A8441A2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E69B9F-8F5F-47A1-A79C-6940C5EE2C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8D8B6B-C28F-8468-B803-89F40A2A8F13}"/>
              </a:ext>
            </a:extLst>
          </p:cNvPr>
          <p:cNvSpPr>
            <a:spLocks noGrp="1"/>
          </p:cNvSpPr>
          <p:nvPr>
            <p:ph type="dt" sz="half" idx="10"/>
          </p:nvPr>
        </p:nvSpPr>
        <p:spPr/>
        <p:txBody>
          <a:bodyPr/>
          <a:lstStyle/>
          <a:p>
            <a:fld id="{CEA8731D-9F93-47B2-AC73-17895D04287F}" type="datetimeFigureOut">
              <a:rPr lang="en-IN" smtClean="0"/>
              <a:t>05-01-2023</a:t>
            </a:fld>
            <a:endParaRPr lang="en-IN"/>
          </a:p>
        </p:txBody>
      </p:sp>
      <p:sp>
        <p:nvSpPr>
          <p:cNvPr id="5" name="Footer Placeholder 4">
            <a:extLst>
              <a:ext uri="{FF2B5EF4-FFF2-40B4-BE49-F238E27FC236}">
                <a16:creationId xmlns:a16="http://schemas.microsoft.com/office/drawing/2014/main" id="{95908170-00B2-D86B-FD6F-8AF8343A57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72FDE8-4273-209E-ED59-87B93219AE87}"/>
              </a:ext>
            </a:extLst>
          </p:cNvPr>
          <p:cNvSpPr>
            <a:spLocks noGrp="1"/>
          </p:cNvSpPr>
          <p:nvPr>
            <p:ph type="sldNum" sz="quarter" idx="12"/>
          </p:nvPr>
        </p:nvSpPr>
        <p:spPr/>
        <p:txBody>
          <a:bodyPr/>
          <a:lstStyle/>
          <a:p>
            <a:fld id="{21456036-20DD-4A22-AF99-4E283EFC639D}" type="slidenum">
              <a:rPr lang="en-IN" smtClean="0"/>
              <a:t>‹#›</a:t>
            </a:fld>
            <a:endParaRPr lang="en-IN"/>
          </a:p>
        </p:txBody>
      </p:sp>
    </p:spTree>
    <p:extLst>
      <p:ext uri="{BB962C8B-B14F-4D97-AF65-F5344CB8AC3E}">
        <p14:creationId xmlns:p14="http://schemas.microsoft.com/office/powerpoint/2010/main" val="2706706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04E5-6D32-4CA9-F089-74721D96EB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4E2F5C-BC2B-E3C9-931E-87295742A5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DDB1C-B1EE-5C3C-D0EB-DDFEED72D120}"/>
              </a:ext>
            </a:extLst>
          </p:cNvPr>
          <p:cNvSpPr>
            <a:spLocks noGrp="1"/>
          </p:cNvSpPr>
          <p:nvPr>
            <p:ph type="dt" sz="half" idx="10"/>
          </p:nvPr>
        </p:nvSpPr>
        <p:spPr/>
        <p:txBody>
          <a:bodyPr/>
          <a:lstStyle/>
          <a:p>
            <a:fld id="{CEA8731D-9F93-47B2-AC73-17895D04287F}" type="datetimeFigureOut">
              <a:rPr lang="en-IN" smtClean="0"/>
              <a:t>05-01-2023</a:t>
            </a:fld>
            <a:endParaRPr lang="en-IN"/>
          </a:p>
        </p:txBody>
      </p:sp>
      <p:sp>
        <p:nvSpPr>
          <p:cNvPr id="5" name="Footer Placeholder 4">
            <a:extLst>
              <a:ext uri="{FF2B5EF4-FFF2-40B4-BE49-F238E27FC236}">
                <a16:creationId xmlns:a16="http://schemas.microsoft.com/office/drawing/2014/main" id="{E985E919-F937-D2C2-20E3-D2B2BDBCA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039D0E-AAAD-5651-9563-CD2B5EFF1E19}"/>
              </a:ext>
            </a:extLst>
          </p:cNvPr>
          <p:cNvSpPr>
            <a:spLocks noGrp="1"/>
          </p:cNvSpPr>
          <p:nvPr>
            <p:ph type="sldNum" sz="quarter" idx="12"/>
          </p:nvPr>
        </p:nvSpPr>
        <p:spPr/>
        <p:txBody>
          <a:bodyPr/>
          <a:lstStyle/>
          <a:p>
            <a:fld id="{21456036-20DD-4A22-AF99-4E283EFC639D}" type="slidenum">
              <a:rPr lang="en-IN" smtClean="0"/>
              <a:t>‹#›</a:t>
            </a:fld>
            <a:endParaRPr lang="en-IN"/>
          </a:p>
        </p:txBody>
      </p:sp>
    </p:spTree>
    <p:extLst>
      <p:ext uri="{BB962C8B-B14F-4D97-AF65-F5344CB8AC3E}">
        <p14:creationId xmlns:p14="http://schemas.microsoft.com/office/powerpoint/2010/main" val="173134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E309BB-B283-A76B-B1D4-F1D26A526B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017D6D-EE59-6347-6980-0871C9277A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0C95D4-5339-5C71-A838-BED519A04394}"/>
              </a:ext>
            </a:extLst>
          </p:cNvPr>
          <p:cNvSpPr>
            <a:spLocks noGrp="1"/>
          </p:cNvSpPr>
          <p:nvPr>
            <p:ph type="dt" sz="half" idx="10"/>
          </p:nvPr>
        </p:nvSpPr>
        <p:spPr/>
        <p:txBody>
          <a:bodyPr/>
          <a:lstStyle/>
          <a:p>
            <a:fld id="{CEA8731D-9F93-47B2-AC73-17895D04287F}" type="datetimeFigureOut">
              <a:rPr lang="en-IN" smtClean="0"/>
              <a:t>05-01-2023</a:t>
            </a:fld>
            <a:endParaRPr lang="en-IN"/>
          </a:p>
        </p:txBody>
      </p:sp>
      <p:sp>
        <p:nvSpPr>
          <p:cNvPr id="5" name="Footer Placeholder 4">
            <a:extLst>
              <a:ext uri="{FF2B5EF4-FFF2-40B4-BE49-F238E27FC236}">
                <a16:creationId xmlns:a16="http://schemas.microsoft.com/office/drawing/2014/main" id="{EF8ECDCF-3923-01AA-0670-10DD85CBBE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257B58-0441-7D43-542B-9EE891611D91}"/>
              </a:ext>
            </a:extLst>
          </p:cNvPr>
          <p:cNvSpPr>
            <a:spLocks noGrp="1"/>
          </p:cNvSpPr>
          <p:nvPr>
            <p:ph type="sldNum" sz="quarter" idx="12"/>
          </p:nvPr>
        </p:nvSpPr>
        <p:spPr/>
        <p:txBody>
          <a:bodyPr/>
          <a:lstStyle/>
          <a:p>
            <a:fld id="{21456036-20DD-4A22-AF99-4E283EFC639D}" type="slidenum">
              <a:rPr lang="en-IN" smtClean="0"/>
              <a:t>‹#›</a:t>
            </a:fld>
            <a:endParaRPr lang="en-IN"/>
          </a:p>
        </p:txBody>
      </p:sp>
    </p:spTree>
    <p:extLst>
      <p:ext uri="{BB962C8B-B14F-4D97-AF65-F5344CB8AC3E}">
        <p14:creationId xmlns:p14="http://schemas.microsoft.com/office/powerpoint/2010/main" val="1152997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3492-1DB1-EA13-2A7A-65392158BA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E56CE6-EF51-2136-A408-74028CE49F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2CC452-270E-C6AC-5DCC-8F063247CA22}"/>
              </a:ext>
            </a:extLst>
          </p:cNvPr>
          <p:cNvSpPr>
            <a:spLocks noGrp="1"/>
          </p:cNvSpPr>
          <p:nvPr>
            <p:ph type="dt" sz="half" idx="10"/>
          </p:nvPr>
        </p:nvSpPr>
        <p:spPr/>
        <p:txBody>
          <a:bodyPr/>
          <a:lstStyle/>
          <a:p>
            <a:fld id="{CEA8731D-9F93-47B2-AC73-17895D04287F}" type="datetimeFigureOut">
              <a:rPr lang="en-IN" smtClean="0"/>
              <a:t>05-01-2023</a:t>
            </a:fld>
            <a:endParaRPr lang="en-IN"/>
          </a:p>
        </p:txBody>
      </p:sp>
      <p:sp>
        <p:nvSpPr>
          <p:cNvPr id="5" name="Footer Placeholder 4">
            <a:extLst>
              <a:ext uri="{FF2B5EF4-FFF2-40B4-BE49-F238E27FC236}">
                <a16:creationId xmlns:a16="http://schemas.microsoft.com/office/drawing/2014/main" id="{CB2AF4F8-290C-BEC6-3C6D-48FD6743F6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187CF8-7B6E-7354-7FD7-9A960C651E04}"/>
              </a:ext>
            </a:extLst>
          </p:cNvPr>
          <p:cNvSpPr>
            <a:spLocks noGrp="1"/>
          </p:cNvSpPr>
          <p:nvPr>
            <p:ph type="sldNum" sz="quarter" idx="12"/>
          </p:nvPr>
        </p:nvSpPr>
        <p:spPr/>
        <p:txBody>
          <a:bodyPr/>
          <a:lstStyle/>
          <a:p>
            <a:fld id="{21456036-20DD-4A22-AF99-4E283EFC639D}" type="slidenum">
              <a:rPr lang="en-IN" smtClean="0"/>
              <a:t>‹#›</a:t>
            </a:fld>
            <a:endParaRPr lang="en-IN"/>
          </a:p>
        </p:txBody>
      </p:sp>
    </p:spTree>
    <p:extLst>
      <p:ext uri="{BB962C8B-B14F-4D97-AF65-F5344CB8AC3E}">
        <p14:creationId xmlns:p14="http://schemas.microsoft.com/office/powerpoint/2010/main" val="59219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4D48-6A29-0FD4-F242-07D81BECB3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51D4AE-5EA5-1241-7C33-106D95E035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087EB-754F-751B-09E3-C2168D537832}"/>
              </a:ext>
            </a:extLst>
          </p:cNvPr>
          <p:cNvSpPr>
            <a:spLocks noGrp="1"/>
          </p:cNvSpPr>
          <p:nvPr>
            <p:ph type="dt" sz="half" idx="10"/>
          </p:nvPr>
        </p:nvSpPr>
        <p:spPr/>
        <p:txBody>
          <a:bodyPr/>
          <a:lstStyle/>
          <a:p>
            <a:fld id="{CEA8731D-9F93-47B2-AC73-17895D04287F}" type="datetimeFigureOut">
              <a:rPr lang="en-IN" smtClean="0"/>
              <a:t>05-01-2023</a:t>
            </a:fld>
            <a:endParaRPr lang="en-IN"/>
          </a:p>
        </p:txBody>
      </p:sp>
      <p:sp>
        <p:nvSpPr>
          <p:cNvPr id="5" name="Footer Placeholder 4">
            <a:extLst>
              <a:ext uri="{FF2B5EF4-FFF2-40B4-BE49-F238E27FC236}">
                <a16:creationId xmlns:a16="http://schemas.microsoft.com/office/drawing/2014/main" id="{99960945-0743-B899-0AB6-EED7265462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3B2DF3-4CA7-D954-A24C-1BC99FB5C5A1}"/>
              </a:ext>
            </a:extLst>
          </p:cNvPr>
          <p:cNvSpPr>
            <a:spLocks noGrp="1"/>
          </p:cNvSpPr>
          <p:nvPr>
            <p:ph type="sldNum" sz="quarter" idx="12"/>
          </p:nvPr>
        </p:nvSpPr>
        <p:spPr/>
        <p:txBody>
          <a:bodyPr/>
          <a:lstStyle/>
          <a:p>
            <a:fld id="{21456036-20DD-4A22-AF99-4E283EFC639D}" type="slidenum">
              <a:rPr lang="en-IN" smtClean="0"/>
              <a:t>‹#›</a:t>
            </a:fld>
            <a:endParaRPr lang="en-IN"/>
          </a:p>
        </p:txBody>
      </p:sp>
    </p:spTree>
    <p:extLst>
      <p:ext uri="{BB962C8B-B14F-4D97-AF65-F5344CB8AC3E}">
        <p14:creationId xmlns:p14="http://schemas.microsoft.com/office/powerpoint/2010/main" val="1089009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6AD8-1BB1-FCA0-05FC-AF6E8D46E0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E292F3-D09C-5179-E6B8-914609C730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EA06C7-FB61-C41C-8224-4541FB8215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9B3B4F-DF0A-B196-EA2A-04D5163A9B35}"/>
              </a:ext>
            </a:extLst>
          </p:cNvPr>
          <p:cNvSpPr>
            <a:spLocks noGrp="1"/>
          </p:cNvSpPr>
          <p:nvPr>
            <p:ph type="dt" sz="half" idx="10"/>
          </p:nvPr>
        </p:nvSpPr>
        <p:spPr/>
        <p:txBody>
          <a:bodyPr/>
          <a:lstStyle/>
          <a:p>
            <a:fld id="{CEA8731D-9F93-47B2-AC73-17895D04287F}" type="datetimeFigureOut">
              <a:rPr lang="en-IN" smtClean="0"/>
              <a:t>05-01-2023</a:t>
            </a:fld>
            <a:endParaRPr lang="en-IN"/>
          </a:p>
        </p:txBody>
      </p:sp>
      <p:sp>
        <p:nvSpPr>
          <p:cNvPr id="6" name="Footer Placeholder 5">
            <a:extLst>
              <a:ext uri="{FF2B5EF4-FFF2-40B4-BE49-F238E27FC236}">
                <a16:creationId xmlns:a16="http://schemas.microsoft.com/office/drawing/2014/main" id="{01CEAFA0-35FD-8637-BC62-1A83D4097C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504260-5FBD-D99E-A91E-8416A40F23A2}"/>
              </a:ext>
            </a:extLst>
          </p:cNvPr>
          <p:cNvSpPr>
            <a:spLocks noGrp="1"/>
          </p:cNvSpPr>
          <p:nvPr>
            <p:ph type="sldNum" sz="quarter" idx="12"/>
          </p:nvPr>
        </p:nvSpPr>
        <p:spPr/>
        <p:txBody>
          <a:bodyPr/>
          <a:lstStyle/>
          <a:p>
            <a:fld id="{21456036-20DD-4A22-AF99-4E283EFC639D}" type="slidenum">
              <a:rPr lang="en-IN" smtClean="0"/>
              <a:t>‹#›</a:t>
            </a:fld>
            <a:endParaRPr lang="en-IN"/>
          </a:p>
        </p:txBody>
      </p:sp>
    </p:spTree>
    <p:extLst>
      <p:ext uri="{BB962C8B-B14F-4D97-AF65-F5344CB8AC3E}">
        <p14:creationId xmlns:p14="http://schemas.microsoft.com/office/powerpoint/2010/main" val="2548105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2146-9EF4-2DC9-513C-96ED075FC3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B5287C-F9B5-2B01-66EE-D6361A5A00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3BFE9D-E8DF-ACFF-DD6C-D57FE7B0D5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0B6CF2-4E79-AB98-EA2F-0976D4FBB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033D1A-3E7E-3719-55A4-3B09243977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46071B-7D7E-A5CC-6C8C-C46210B2A3F0}"/>
              </a:ext>
            </a:extLst>
          </p:cNvPr>
          <p:cNvSpPr>
            <a:spLocks noGrp="1"/>
          </p:cNvSpPr>
          <p:nvPr>
            <p:ph type="dt" sz="half" idx="10"/>
          </p:nvPr>
        </p:nvSpPr>
        <p:spPr/>
        <p:txBody>
          <a:bodyPr/>
          <a:lstStyle/>
          <a:p>
            <a:fld id="{CEA8731D-9F93-47B2-AC73-17895D04287F}" type="datetimeFigureOut">
              <a:rPr lang="en-IN" smtClean="0"/>
              <a:t>05-01-2023</a:t>
            </a:fld>
            <a:endParaRPr lang="en-IN"/>
          </a:p>
        </p:txBody>
      </p:sp>
      <p:sp>
        <p:nvSpPr>
          <p:cNvPr id="8" name="Footer Placeholder 7">
            <a:extLst>
              <a:ext uri="{FF2B5EF4-FFF2-40B4-BE49-F238E27FC236}">
                <a16:creationId xmlns:a16="http://schemas.microsoft.com/office/drawing/2014/main" id="{8F8A6BFA-0FDE-3DDE-0252-1C73E44BA4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C4D695-6761-27DF-B6C6-F552E2669207}"/>
              </a:ext>
            </a:extLst>
          </p:cNvPr>
          <p:cNvSpPr>
            <a:spLocks noGrp="1"/>
          </p:cNvSpPr>
          <p:nvPr>
            <p:ph type="sldNum" sz="quarter" idx="12"/>
          </p:nvPr>
        </p:nvSpPr>
        <p:spPr/>
        <p:txBody>
          <a:bodyPr/>
          <a:lstStyle/>
          <a:p>
            <a:fld id="{21456036-20DD-4A22-AF99-4E283EFC639D}" type="slidenum">
              <a:rPr lang="en-IN" smtClean="0"/>
              <a:t>‹#›</a:t>
            </a:fld>
            <a:endParaRPr lang="en-IN"/>
          </a:p>
        </p:txBody>
      </p:sp>
    </p:spTree>
    <p:extLst>
      <p:ext uri="{BB962C8B-B14F-4D97-AF65-F5344CB8AC3E}">
        <p14:creationId xmlns:p14="http://schemas.microsoft.com/office/powerpoint/2010/main" val="428853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364D2-2AD7-A256-2B68-1DC1EC66CC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5B092F-5F88-DB17-D8E1-EECF2BC4839A}"/>
              </a:ext>
            </a:extLst>
          </p:cNvPr>
          <p:cNvSpPr>
            <a:spLocks noGrp="1"/>
          </p:cNvSpPr>
          <p:nvPr>
            <p:ph type="dt" sz="half" idx="10"/>
          </p:nvPr>
        </p:nvSpPr>
        <p:spPr/>
        <p:txBody>
          <a:bodyPr/>
          <a:lstStyle/>
          <a:p>
            <a:fld id="{CEA8731D-9F93-47B2-AC73-17895D04287F}" type="datetimeFigureOut">
              <a:rPr lang="en-IN" smtClean="0"/>
              <a:t>05-01-2023</a:t>
            </a:fld>
            <a:endParaRPr lang="en-IN"/>
          </a:p>
        </p:txBody>
      </p:sp>
      <p:sp>
        <p:nvSpPr>
          <p:cNvPr id="4" name="Footer Placeholder 3">
            <a:extLst>
              <a:ext uri="{FF2B5EF4-FFF2-40B4-BE49-F238E27FC236}">
                <a16:creationId xmlns:a16="http://schemas.microsoft.com/office/drawing/2014/main" id="{D0FF2C5E-7707-E3BB-9B5C-A5CDE8830E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087C8A-5BEB-BA35-D527-A14C15410ABF}"/>
              </a:ext>
            </a:extLst>
          </p:cNvPr>
          <p:cNvSpPr>
            <a:spLocks noGrp="1"/>
          </p:cNvSpPr>
          <p:nvPr>
            <p:ph type="sldNum" sz="quarter" idx="12"/>
          </p:nvPr>
        </p:nvSpPr>
        <p:spPr/>
        <p:txBody>
          <a:bodyPr/>
          <a:lstStyle/>
          <a:p>
            <a:fld id="{21456036-20DD-4A22-AF99-4E283EFC639D}" type="slidenum">
              <a:rPr lang="en-IN" smtClean="0"/>
              <a:t>‹#›</a:t>
            </a:fld>
            <a:endParaRPr lang="en-IN"/>
          </a:p>
        </p:txBody>
      </p:sp>
    </p:spTree>
    <p:extLst>
      <p:ext uri="{BB962C8B-B14F-4D97-AF65-F5344CB8AC3E}">
        <p14:creationId xmlns:p14="http://schemas.microsoft.com/office/powerpoint/2010/main" val="3226231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47EB5D-4ECC-3438-69DB-3E2482FD85E9}"/>
              </a:ext>
            </a:extLst>
          </p:cNvPr>
          <p:cNvSpPr>
            <a:spLocks noGrp="1"/>
          </p:cNvSpPr>
          <p:nvPr>
            <p:ph type="dt" sz="half" idx="10"/>
          </p:nvPr>
        </p:nvSpPr>
        <p:spPr/>
        <p:txBody>
          <a:bodyPr/>
          <a:lstStyle/>
          <a:p>
            <a:fld id="{CEA8731D-9F93-47B2-AC73-17895D04287F}" type="datetimeFigureOut">
              <a:rPr lang="en-IN" smtClean="0"/>
              <a:t>05-01-2023</a:t>
            </a:fld>
            <a:endParaRPr lang="en-IN"/>
          </a:p>
        </p:txBody>
      </p:sp>
      <p:sp>
        <p:nvSpPr>
          <p:cNvPr id="3" name="Footer Placeholder 2">
            <a:extLst>
              <a:ext uri="{FF2B5EF4-FFF2-40B4-BE49-F238E27FC236}">
                <a16:creationId xmlns:a16="http://schemas.microsoft.com/office/drawing/2014/main" id="{BD80860C-26A3-5F6C-E654-B312A4A08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DE2351-4EB2-311E-3332-EC8D8654170A}"/>
              </a:ext>
            </a:extLst>
          </p:cNvPr>
          <p:cNvSpPr>
            <a:spLocks noGrp="1"/>
          </p:cNvSpPr>
          <p:nvPr>
            <p:ph type="sldNum" sz="quarter" idx="12"/>
          </p:nvPr>
        </p:nvSpPr>
        <p:spPr/>
        <p:txBody>
          <a:bodyPr/>
          <a:lstStyle/>
          <a:p>
            <a:fld id="{21456036-20DD-4A22-AF99-4E283EFC639D}" type="slidenum">
              <a:rPr lang="en-IN" smtClean="0"/>
              <a:t>‹#›</a:t>
            </a:fld>
            <a:endParaRPr lang="en-IN"/>
          </a:p>
        </p:txBody>
      </p:sp>
    </p:spTree>
    <p:extLst>
      <p:ext uri="{BB962C8B-B14F-4D97-AF65-F5344CB8AC3E}">
        <p14:creationId xmlns:p14="http://schemas.microsoft.com/office/powerpoint/2010/main" val="203785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7DCC-BB84-F736-9037-FEFC0399F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0E5911-3997-3EA5-26BA-B4318DE8CF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94C995-CA70-C131-DB74-1D6E8D7BF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B5513F-62A0-689B-2254-B7469B25C20D}"/>
              </a:ext>
            </a:extLst>
          </p:cNvPr>
          <p:cNvSpPr>
            <a:spLocks noGrp="1"/>
          </p:cNvSpPr>
          <p:nvPr>
            <p:ph type="dt" sz="half" idx="10"/>
          </p:nvPr>
        </p:nvSpPr>
        <p:spPr/>
        <p:txBody>
          <a:bodyPr/>
          <a:lstStyle/>
          <a:p>
            <a:fld id="{CEA8731D-9F93-47B2-AC73-17895D04287F}" type="datetimeFigureOut">
              <a:rPr lang="en-IN" smtClean="0"/>
              <a:t>05-01-2023</a:t>
            </a:fld>
            <a:endParaRPr lang="en-IN"/>
          </a:p>
        </p:txBody>
      </p:sp>
      <p:sp>
        <p:nvSpPr>
          <p:cNvPr id="6" name="Footer Placeholder 5">
            <a:extLst>
              <a:ext uri="{FF2B5EF4-FFF2-40B4-BE49-F238E27FC236}">
                <a16:creationId xmlns:a16="http://schemas.microsoft.com/office/drawing/2014/main" id="{7DA0E0DD-ACAF-A3D8-8BBB-8ACCA2EB02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4C2F3B-B39F-EC49-879D-9DF0BCBD2D11}"/>
              </a:ext>
            </a:extLst>
          </p:cNvPr>
          <p:cNvSpPr>
            <a:spLocks noGrp="1"/>
          </p:cNvSpPr>
          <p:nvPr>
            <p:ph type="sldNum" sz="quarter" idx="12"/>
          </p:nvPr>
        </p:nvSpPr>
        <p:spPr/>
        <p:txBody>
          <a:bodyPr/>
          <a:lstStyle/>
          <a:p>
            <a:fld id="{21456036-20DD-4A22-AF99-4E283EFC639D}" type="slidenum">
              <a:rPr lang="en-IN" smtClean="0"/>
              <a:t>‹#›</a:t>
            </a:fld>
            <a:endParaRPr lang="en-IN"/>
          </a:p>
        </p:txBody>
      </p:sp>
    </p:spTree>
    <p:extLst>
      <p:ext uri="{BB962C8B-B14F-4D97-AF65-F5344CB8AC3E}">
        <p14:creationId xmlns:p14="http://schemas.microsoft.com/office/powerpoint/2010/main" val="3611736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3E04-7B8C-81C2-6002-610C70143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9050E2-F73B-0A50-0C93-A2F8EEE8AA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746483-83E3-82CF-C97C-FADA6265C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B39783-7E32-C02D-8D74-A45027ACA769}"/>
              </a:ext>
            </a:extLst>
          </p:cNvPr>
          <p:cNvSpPr>
            <a:spLocks noGrp="1"/>
          </p:cNvSpPr>
          <p:nvPr>
            <p:ph type="dt" sz="half" idx="10"/>
          </p:nvPr>
        </p:nvSpPr>
        <p:spPr/>
        <p:txBody>
          <a:bodyPr/>
          <a:lstStyle/>
          <a:p>
            <a:fld id="{CEA8731D-9F93-47B2-AC73-17895D04287F}" type="datetimeFigureOut">
              <a:rPr lang="en-IN" smtClean="0"/>
              <a:t>05-01-2023</a:t>
            </a:fld>
            <a:endParaRPr lang="en-IN"/>
          </a:p>
        </p:txBody>
      </p:sp>
      <p:sp>
        <p:nvSpPr>
          <p:cNvPr id="6" name="Footer Placeholder 5">
            <a:extLst>
              <a:ext uri="{FF2B5EF4-FFF2-40B4-BE49-F238E27FC236}">
                <a16:creationId xmlns:a16="http://schemas.microsoft.com/office/drawing/2014/main" id="{BC42BD42-4853-FF47-EFF9-6FE3131374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5C6C7F-EDE6-CE4D-C51D-06EC03D8BD01}"/>
              </a:ext>
            </a:extLst>
          </p:cNvPr>
          <p:cNvSpPr>
            <a:spLocks noGrp="1"/>
          </p:cNvSpPr>
          <p:nvPr>
            <p:ph type="sldNum" sz="quarter" idx="12"/>
          </p:nvPr>
        </p:nvSpPr>
        <p:spPr/>
        <p:txBody>
          <a:bodyPr/>
          <a:lstStyle/>
          <a:p>
            <a:fld id="{21456036-20DD-4A22-AF99-4E283EFC639D}" type="slidenum">
              <a:rPr lang="en-IN" smtClean="0"/>
              <a:t>‹#›</a:t>
            </a:fld>
            <a:endParaRPr lang="en-IN"/>
          </a:p>
        </p:txBody>
      </p:sp>
    </p:spTree>
    <p:extLst>
      <p:ext uri="{BB962C8B-B14F-4D97-AF65-F5344CB8AC3E}">
        <p14:creationId xmlns:p14="http://schemas.microsoft.com/office/powerpoint/2010/main" val="286533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3A3850-F9D3-10C9-1737-BC51C6E37F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00BF05-1EAE-6940-2A7D-3D7E9D11B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961508-B0ED-CD25-08A8-F0722F989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8731D-9F93-47B2-AC73-17895D04287F}" type="datetimeFigureOut">
              <a:rPr lang="en-IN" smtClean="0"/>
              <a:t>05-01-2023</a:t>
            </a:fld>
            <a:endParaRPr lang="en-IN"/>
          </a:p>
        </p:txBody>
      </p:sp>
      <p:sp>
        <p:nvSpPr>
          <p:cNvPr id="5" name="Footer Placeholder 4">
            <a:extLst>
              <a:ext uri="{FF2B5EF4-FFF2-40B4-BE49-F238E27FC236}">
                <a16:creationId xmlns:a16="http://schemas.microsoft.com/office/drawing/2014/main" id="{B220F538-5B76-EE1D-846B-16A21A0F56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C8FC81-B69D-50A9-F97A-C2F6EACB86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56036-20DD-4A22-AF99-4E283EFC639D}" type="slidenum">
              <a:rPr lang="en-IN" smtClean="0"/>
              <a:t>‹#›</a:t>
            </a:fld>
            <a:endParaRPr lang="en-IN"/>
          </a:p>
        </p:txBody>
      </p:sp>
    </p:spTree>
    <p:extLst>
      <p:ext uri="{BB962C8B-B14F-4D97-AF65-F5344CB8AC3E}">
        <p14:creationId xmlns:p14="http://schemas.microsoft.com/office/powerpoint/2010/main" val="1744600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E122-9D27-88D5-E6E2-21E5651E7B43}"/>
              </a:ext>
            </a:extLst>
          </p:cNvPr>
          <p:cNvSpPr>
            <a:spLocks noGrp="1"/>
          </p:cNvSpPr>
          <p:nvPr>
            <p:ph type="title"/>
          </p:nvPr>
        </p:nvSpPr>
        <p:spPr/>
        <p:txBody>
          <a:bodyPr/>
          <a:lstStyle/>
          <a:p>
            <a:r>
              <a:rPr lang="en-US" dirty="0"/>
              <a:t>Disaster management</a:t>
            </a:r>
            <a:endParaRPr lang="en-IN" dirty="0"/>
          </a:p>
        </p:txBody>
      </p:sp>
      <p:sp>
        <p:nvSpPr>
          <p:cNvPr id="3" name="Content Placeholder 2">
            <a:extLst>
              <a:ext uri="{FF2B5EF4-FFF2-40B4-BE49-F238E27FC236}">
                <a16:creationId xmlns:a16="http://schemas.microsoft.com/office/drawing/2014/main" id="{0FFD3C55-B787-7F84-DF4E-38E7C9C5D020}"/>
              </a:ext>
            </a:extLst>
          </p:cNvPr>
          <p:cNvSpPr>
            <a:spLocks noGrp="1"/>
          </p:cNvSpPr>
          <p:nvPr>
            <p:ph idx="1"/>
          </p:nvPr>
        </p:nvSpPr>
        <p:spPr/>
        <p:txBody>
          <a:bodyPr>
            <a:normAutofit/>
          </a:bodyPr>
          <a:lstStyle/>
          <a:p>
            <a:r>
              <a:rPr lang="en-US" dirty="0"/>
              <a:t>Disaster is  a serious disruption of the functioning of a community or society</a:t>
            </a:r>
          </a:p>
          <a:p>
            <a:r>
              <a:rPr lang="en-US" dirty="0"/>
              <a:t> Involve widespread human, material, economic or environmental impacts </a:t>
            </a:r>
          </a:p>
          <a:p>
            <a:pPr marL="0" indent="0">
              <a:buNone/>
            </a:pPr>
            <a:r>
              <a:rPr lang="en-US" dirty="0"/>
              <a:t>General consequences of any disaster are :</a:t>
            </a:r>
          </a:p>
          <a:p>
            <a:r>
              <a:rPr lang="en-US" dirty="0"/>
              <a:t> 1. It completely disrupts the normal life of a society.</a:t>
            </a:r>
          </a:p>
          <a:p>
            <a:r>
              <a:rPr lang="en-US" dirty="0"/>
              <a:t> 2. It negatively influences the emergency systems.</a:t>
            </a:r>
          </a:p>
          <a:p>
            <a:r>
              <a:rPr lang="en-US" dirty="0"/>
              <a:t> 3. Normal needs and processes like food, shelter, health, etc. are affected</a:t>
            </a:r>
            <a:endParaRPr lang="en-IN" dirty="0"/>
          </a:p>
          <a:p>
            <a:endParaRPr lang="en-IN" dirty="0"/>
          </a:p>
        </p:txBody>
      </p:sp>
    </p:spTree>
    <p:extLst>
      <p:ext uri="{BB962C8B-B14F-4D97-AF65-F5344CB8AC3E}">
        <p14:creationId xmlns:p14="http://schemas.microsoft.com/office/powerpoint/2010/main" val="1309296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C853B-FA56-47DB-83E5-B71F06DC45B5}"/>
              </a:ext>
            </a:extLst>
          </p:cNvPr>
          <p:cNvSpPr>
            <a:spLocks noGrp="1"/>
          </p:cNvSpPr>
          <p:nvPr>
            <p:ph type="title"/>
          </p:nvPr>
        </p:nvSpPr>
        <p:spPr/>
        <p:txBody>
          <a:bodyPr/>
          <a:lstStyle/>
          <a:p>
            <a:r>
              <a:rPr lang="en-US" dirty="0"/>
              <a:t>Floods – A Case study of North East India Assam and Manipur : </a:t>
            </a:r>
            <a:endParaRPr lang="en-IN" dirty="0"/>
          </a:p>
        </p:txBody>
      </p:sp>
      <p:sp>
        <p:nvSpPr>
          <p:cNvPr id="3" name="Content Placeholder 2">
            <a:extLst>
              <a:ext uri="{FF2B5EF4-FFF2-40B4-BE49-F238E27FC236}">
                <a16:creationId xmlns:a16="http://schemas.microsoft.com/office/drawing/2014/main" id="{87B6D353-052F-FBB2-A49E-F2DE3BCCBC1C}"/>
              </a:ext>
            </a:extLst>
          </p:cNvPr>
          <p:cNvSpPr>
            <a:spLocks noGrp="1"/>
          </p:cNvSpPr>
          <p:nvPr>
            <p:ph idx="1"/>
          </p:nvPr>
        </p:nvSpPr>
        <p:spPr/>
        <p:txBody>
          <a:bodyPr>
            <a:normAutofit lnSpcReduction="10000"/>
          </a:bodyPr>
          <a:lstStyle/>
          <a:p>
            <a:pPr marL="0" indent="0">
              <a:buNone/>
            </a:pPr>
            <a:r>
              <a:rPr lang="en-US" dirty="0"/>
              <a:t>Why Assam is a flood prone area ?</a:t>
            </a:r>
          </a:p>
          <a:p>
            <a:r>
              <a:rPr lang="en-US" dirty="0"/>
              <a:t> • Assam falls under a meteorological zone which receives excess monsoon rains. </a:t>
            </a:r>
          </a:p>
          <a:p>
            <a:r>
              <a:rPr lang="en-US" dirty="0"/>
              <a:t>• Brahmaputra carries a lot of water and sediments –another major reason for floods. </a:t>
            </a:r>
          </a:p>
          <a:p>
            <a:r>
              <a:rPr lang="en-US" dirty="0"/>
              <a:t>• Destruction of wetlands and encroachment of plains have exaggerated the situation. </a:t>
            </a:r>
          </a:p>
          <a:p>
            <a:r>
              <a:rPr lang="en-US" dirty="0"/>
              <a:t>Assam lies in a seismic zone — in fact most of the Northeast does. Frequent earthquakes and connected landslides push soil and debris into the rivers. This sedimentation raises river beds. </a:t>
            </a:r>
            <a:endParaRPr lang="en-IN" dirty="0"/>
          </a:p>
        </p:txBody>
      </p:sp>
    </p:spTree>
    <p:extLst>
      <p:ext uri="{BB962C8B-B14F-4D97-AF65-F5344CB8AC3E}">
        <p14:creationId xmlns:p14="http://schemas.microsoft.com/office/powerpoint/2010/main" val="109730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A392-BBB5-9C09-5DD3-1FEAB2418C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9123E5-0D4F-426B-5B2B-62171FFD3053}"/>
              </a:ext>
            </a:extLst>
          </p:cNvPr>
          <p:cNvSpPr>
            <a:spLocks noGrp="1"/>
          </p:cNvSpPr>
          <p:nvPr>
            <p:ph idx="1"/>
          </p:nvPr>
        </p:nvSpPr>
        <p:spPr/>
        <p:txBody>
          <a:bodyPr/>
          <a:lstStyle/>
          <a:p>
            <a:r>
              <a:rPr lang="en-US" dirty="0"/>
              <a:t>According to Central Water Commission data (1953-2016) on average 26 lakh people are affected every year in Assam; 47 lose lives, 10,961 cattle die, Rs 7 crore worth of houses destroyed and the total damage comes up to Rs 128 crore every year. </a:t>
            </a:r>
          </a:p>
          <a:p>
            <a:r>
              <a:rPr lang="en-US" dirty="0"/>
              <a:t>Rainfall of more than 40 mm in an hour is frequent and around 70 mm per hour is also not uncommon in Assam. </a:t>
            </a:r>
          </a:p>
          <a:p>
            <a:r>
              <a:rPr lang="en-US" dirty="0"/>
              <a:t>There are reports when 500 mm of rainfall has been recorded in a </a:t>
            </a:r>
            <a:r>
              <a:rPr lang="en-US" dirty="0" err="1"/>
              <a:t>day.The</a:t>
            </a:r>
            <a:r>
              <a:rPr lang="en-US" dirty="0"/>
              <a:t> valley through which the Brahmaputra flows is narrow and the river occupies 6-10 km, with forest covers on either side. </a:t>
            </a:r>
            <a:r>
              <a:rPr lang="en-US" dirty="0" err="1"/>
              <a:t>Overflowin</a:t>
            </a:r>
            <a:endParaRPr lang="en-IN" dirty="0"/>
          </a:p>
        </p:txBody>
      </p:sp>
    </p:spTree>
    <p:extLst>
      <p:ext uri="{BB962C8B-B14F-4D97-AF65-F5344CB8AC3E}">
        <p14:creationId xmlns:p14="http://schemas.microsoft.com/office/powerpoint/2010/main" val="237146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4543-377C-E5B3-1950-0FC875C4D9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C891E4-EF9F-5468-A487-CD6117455CB3}"/>
              </a:ext>
            </a:extLst>
          </p:cNvPr>
          <p:cNvSpPr>
            <a:spLocks noGrp="1"/>
          </p:cNvSpPr>
          <p:nvPr>
            <p:ph idx="1"/>
          </p:nvPr>
        </p:nvSpPr>
        <p:spPr/>
        <p:txBody>
          <a:bodyPr>
            <a:normAutofit lnSpcReduction="10000"/>
          </a:bodyPr>
          <a:lstStyle/>
          <a:p>
            <a:r>
              <a:rPr lang="en-US" dirty="0"/>
              <a:t>rivers and flowing rapidly down the valley tend to spill over when it reaches the narrow strips. </a:t>
            </a:r>
          </a:p>
          <a:p>
            <a:r>
              <a:rPr lang="en-US" dirty="0"/>
              <a:t>In 2019, flooding and landslides caused by the overflowing of Brahmaputra River (which flows from the Himalayas) bursting its riverbanks have affected 4.3 million people in the state of Assam. </a:t>
            </a:r>
          </a:p>
          <a:p>
            <a:r>
              <a:rPr lang="en-US" dirty="0"/>
              <a:t>Thousands of people have been displaced with 83,000 people sought temporary shelters at camps set up by the Government of India while many others are living in makeshift shelters. </a:t>
            </a:r>
          </a:p>
          <a:p>
            <a:r>
              <a:rPr lang="en-US" dirty="0"/>
              <a:t>28 districts in Assam were affected by the floods. Over 2 lakh hectares of crop land have been affected by the flood waters. Infrastructure — roads, bridges, culverts - and public utilities were affected</a:t>
            </a:r>
            <a:endParaRPr lang="en-IN" dirty="0"/>
          </a:p>
        </p:txBody>
      </p:sp>
    </p:spTree>
    <p:extLst>
      <p:ext uri="{BB962C8B-B14F-4D97-AF65-F5344CB8AC3E}">
        <p14:creationId xmlns:p14="http://schemas.microsoft.com/office/powerpoint/2010/main" val="265588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E99B-80C4-7BBB-C849-B57330F9AA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4C4F43-749D-8405-D141-5AD2DF9C8752}"/>
              </a:ext>
            </a:extLst>
          </p:cNvPr>
          <p:cNvSpPr>
            <a:spLocks noGrp="1"/>
          </p:cNvSpPr>
          <p:nvPr>
            <p:ph idx="1"/>
          </p:nvPr>
        </p:nvSpPr>
        <p:spPr/>
        <p:txBody>
          <a:bodyPr/>
          <a:lstStyle/>
          <a:p>
            <a:r>
              <a:rPr lang="en-US" dirty="0"/>
              <a:t>The monsoon rainfall has wreaked havoc in the </a:t>
            </a:r>
            <a:r>
              <a:rPr lang="en-US" dirty="0" err="1"/>
              <a:t>Kaziranga</a:t>
            </a:r>
            <a:r>
              <a:rPr lang="en-US" dirty="0"/>
              <a:t> National Park, killing as many as 209 animals in the 430 square km park situated along the Brahmaputra river. </a:t>
            </a:r>
          </a:p>
          <a:p>
            <a:r>
              <a:rPr lang="en-US" dirty="0"/>
              <a:t>The casualty has been the highest among Hog </a:t>
            </a:r>
            <a:r>
              <a:rPr lang="en-US" dirty="0" err="1"/>
              <a:t>deers</a:t>
            </a:r>
            <a:r>
              <a:rPr lang="en-US" dirty="0"/>
              <a:t>, small </a:t>
            </a:r>
            <a:r>
              <a:rPr lang="en-US" dirty="0" err="1"/>
              <a:t>deers</a:t>
            </a:r>
            <a:r>
              <a:rPr lang="en-US" dirty="0"/>
              <a:t> with unusually large round ears. </a:t>
            </a:r>
          </a:p>
          <a:p>
            <a:r>
              <a:rPr lang="en-US" dirty="0"/>
              <a:t>A total of 111 Hog </a:t>
            </a:r>
            <a:r>
              <a:rPr lang="en-US" dirty="0" err="1"/>
              <a:t>deers</a:t>
            </a:r>
            <a:r>
              <a:rPr lang="en-US" dirty="0"/>
              <a:t>, 18 </a:t>
            </a:r>
            <a:r>
              <a:rPr lang="en-US" dirty="0" err="1"/>
              <a:t>Wildboars</a:t>
            </a:r>
            <a:r>
              <a:rPr lang="en-US" dirty="0"/>
              <a:t>, 17 Rhinos, 12 Sambars, seven Swamp </a:t>
            </a:r>
            <a:r>
              <a:rPr lang="en-US" dirty="0" err="1"/>
              <a:t>Deers</a:t>
            </a:r>
            <a:r>
              <a:rPr lang="en-US" dirty="0"/>
              <a:t>, three porcupine, two water buffaloes and one elephant has drowned in the submerged park.</a:t>
            </a:r>
            <a:endParaRPr lang="en-IN" dirty="0"/>
          </a:p>
        </p:txBody>
      </p:sp>
    </p:spTree>
    <p:extLst>
      <p:ext uri="{BB962C8B-B14F-4D97-AF65-F5344CB8AC3E}">
        <p14:creationId xmlns:p14="http://schemas.microsoft.com/office/powerpoint/2010/main" val="769143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6FD1-AB6F-64FF-1602-AECE394577AA}"/>
              </a:ext>
            </a:extLst>
          </p:cNvPr>
          <p:cNvSpPr>
            <a:spLocks noGrp="1"/>
          </p:cNvSpPr>
          <p:nvPr>
            <p:ph type="title"/>
          </p:nvPr>
        </p:nvSpPr>
        <p:spPr/>
        <p:txBody>
          <a:bodyPr/>
          <a:lstStyle/>
          <a:p>
            <a:r>
              <a:rPr lang="en-US" dirty="0"/>
              <a:t>Assam and Manipur.</a:t>
            </a:r>
            <a:endParaRPr lang="en-IN" dirty="0"/>
          </a:p>
        </p:txBody>
      </p:sp>
      <p:sp>
        <p:nvSpPr>
          <p:cNvPr id="3" name="Content Placeholder 2">
            <a:extLst>
              <a:ext uri="{FF2B5EF4-FFF2-40B4-BE49-F238E27FC236}">
                <a16:creationId xmlns:a16="http://schemas.microsoft.com/office/drawing/2014/main" id="{90697E66-0E17-723B-2D73-D6B118F73EA6}"/>
              </a:ext>
            </a:extLst>
          </p:cNvPr>
          <p:cNvSpPr>
            <a:spLocks noGrp="1"/>
          </p:cNvSpPr>
          <p:nvPr>
            <p:ph idx="1"/>
          </p:nvPr>
        </p:nvSpPr>
        <p:spPr/>
        <p:txBody>
          <a:bodyPr>
            <a:normAutofit fontScale="92500" lnSpcReduction="10000"/>
          </a:bodyPr>
          <a:lstStyle/>
          <a:p>
            <a:r>
              <a:rPr lang="en-US" dirty="0"/>
              <a:t>In July 2017, heavy monsoon rains and floods were reported across the north-east part of India, especially in the states of Assam and Manipur. </a:t>
            </a:r>
          </a:p>
          <a:p>
            <a:r>
              <a:rPr lang="en-US" dirty="0"/>
              <a:t>Irregular rainfall which raised flood water levels continuing until early, September. </a:t>
            </a:r>
          </a:p>
          <a:p>
            <a:r>
              <a:rPr lang="en-US" dirty="0"/>
              <a:t>According to Assam’s State Disaster Management Authority, as of July 2017, </a:t>
            </a:r>
          </a:p>
          <a:p>
            <a:r>
              <a:rPr lang="en-US" dirty="0"/>
              <a:t>1.7 million people affected in 24 districts of the state (with 12 districts being the worst affected) as a result of severe flooding.</a:t>
            </a:r>
          </a:p>
          <a:p>
            <a:r>
              <a:rPr lang="en-US" dirty="0"/>
              <a:t> Infrastructure was damaged and roads and bridges submerged, disrupting communication. Almost 75 per cent of </a:t>
            </a:r>
            <a:r>
              <a:rPr lang="en-US" dirty="0" err="1"/>
              <a:t>Kaziranga</a:t>
            </a:r>
            <a:r>
              <a:rPr lang="en-US" dirty="0"/>
              <a:t> National Park, a world heritage site, was also inundated.</a:t>
            </a:r>
            <a:endParaRPr lang="en-IN" dirty="0"/>
          </a:p>
        </p:txBody>
      </p:sp>
    </p:spTree>
    <p:extLst>
      <p:ext uri="{BB962C8B-B14F-4D97-AF65-F5344CB8AC3E}">
        <p14:creationId xmlns:p14="http://schemas.microsoft.com/office/powerpoint/2010/main" val="2019688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3987-2329-72CF-DACE-E76C9BB2A01F}"/>
              </a:ext>
            </a:extLst>
          </p:cNvPr>
          <p:cNvSpPr>
            <a:spLocks noGrp="1"/>
          </p:cNvSpPr>
          <p:nvPr>
            <p:ph type="title"/>
          </p:nvPr>
        </p:nvSpPr>
        <p:spPr/>
        <p:txBody>
          <a:bodyPr/>
          <a:lstStyle/>
          <a:p>
            <a:r>
              <a:rPr lang="en-US" dirty="0"/>
              <a:t> Manipur flood</a:t>
            </a:r>
            <a:endParaRPr lang="en-IN" dirty="0"/>
          </a:p>
        </p:txBody>
      </p:sp>
      <p:sp>
        <p:nvSpPr>
          <p:cNvPr id="3" name="Content Placeholder 2">
            <a:extLst>
              <a:ext uri="{FF2B5EF4-FFF2-40B4-BE49-F238E27FC236}">
                <a16:creationId xmlns:a16="http://schemas.microsoft.com/office/drawing/2014/main" id="{A69DFA91-095A-8564-11D7-08CAA8AF891A}"/>
              </a:ext>
            </a:extLst>
          </p:cNvPr>
          <p:cNvSpPr>
            <a:spLocks noGrp="1"/>
          </p:cNvSpPr>
          <p:nvPr>
            <p:ph idx="1"/>
          </p:nvPr>
        </p:nvSpPr>
        <p:spPr/>
        <p:txBody>
          <a:bodyPr>
            <a:normAutofit/>
          </a:bodyPr>
          <a:lstStyle/>
          <a:p>
            <a:r>
              <a:rPr lang="en-US" dirty="0"/>
              <a:t>The rains that started after the cyclone Mora during the last week of May 2017 caused floods across many parts of the state. </a:t>
            </a:r>
          </a:p>
          <a:p>
            <a:r>
              <a:rPr lang="en-US" dirty="0"/>
              <a:t>Like in Assam, in Manipur too the flood levels in 2017 were above normal and were referred to as once in a 30-year event by the media reports. </a:t>
            </a:r>
            <a:br>
              <a:rPr lang="en-US" dirty="0"/>
            </a:br>
            <a:r>
              <a:rPr lang="en-US" dirty="0"/>
              <a:t>According to Manipur’s State Department of Relief and Disaster Management, four districts were affected, with many low-lying areas in and around Imphal, the capital of Manipur, inundated by the flood waters. </a:t>
            </a:r>
            <a:endParaRPr lang="en-IN" dirty="0"/>
          </a:p>
        </p:txBody>
      </p:sp>
    </p:spTree>
    <p:extLst>
      <p:ext uri="{BB962C8B-B14F-4D97-AF65-F5344CB8AC3E}">
        <p14:creationId xmlns:p14="http://schemas.microsoft.com/office/powerpoint/2010/main" val="3214357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11A8-E1C5-E116-FBB6-D34916560C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D3C7BD-1978-BDF6-F718-FD8A49314C9E}"/>
              </a:ext>
            </a:extLst>
          </p:cNvPr>
          <p:cNvSpPr>
            <a:spLocks noGrp="1"/>
          </p:cNvSpPr>
          <p:nvPr>
            <p:ph idx="1"/>
          </p:nvPr>
        </p:nvSpPr>
        <p:spPr/>
        <p:txBody>
          <a:bodyPr/>
          <a:lstStyle/>
          <a:p>
            <a:endParaRPr lang="en-US" dirty="0"/>
          </a:p>
          <a:p>
            <a:r>
              <a:rPr lang="en-US" dirty="0"/>
              <a:t>Landslides happened in many areas.</a:t>
            </a:r>
          </a:p>
          <a:p>
            <a:r>
              <a:rPr lang="en-US" dirty="0"/>
              <a:t>Large scale crops were lost affecting agriculture, which is the primary source of people’s livelihood in the state of Manipur. </a:t>
            </a:r>
          </a:p>
          <a:p>
            <a:r>
              <a:rPr lang="en-US" dirty="0"/>
              <a:t>Transporting relief materials using trucks was a challenge during the monsoon season, especially for Manipur, as all goods required to be transported via Guwahati, the capital of Assam</a:t>
            </a:r>
            <a:endParaRPr lang="en-IN" dirty="0"/>
          </a:p>
        </p:txBody>
      </p:sp>
    </p:spTree>
    <p:extLst>
      <p:ext uri="{BB962C8B-B14F-4D97-AF65-F5344CB8AC3E}">
        <p14:creationId xmlns:p14="http://schemas.microsoft.com/office/powerpoint/2010/main" val="1191583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73A4-3393-B3A6-6D17-FFD4AA0D8A94}"/>
              </a:ext>
            </a:extLst>
          </p:cNvPr>
          <p:cNvSpPr>
            <a:spLocks noGrp="1"/>
          </p:cNvSpPr>
          <p:nvPr>
            <p:ph type="title"/>
          </p:nvPr>
        </p:nvSpPr>
        <p:spPr/>
        <p:txBody>
          <a:bodyPr/>
          <a:lstStyle/>
          <a:p>
            <a:r>
              <a:rPr lang="en-US" dirty="0"/>
              <a:t>2018 Kerala Floods In August 2018</a:t>
            </a:r>
            <a:endParaRPr lang="en-IN" dirty="0"/>
          </a:p>
        </p:txBody>
      </p:sp>
      <p:sp>
        <p:nvSpPr>
          <p:cNvPr id="3" name="Content Placeholder 2">
            <a:extLst>
              <a:ext uri="{FF2B5EF4-FFF2-40B4-BE49-F238E27FC236}">
                <a16:creationId xmlns:a16="http://schemas.microsoft.com/office/drawing/2014/main" id="{ACAF8214-A818-A174-97F7-14895E53F28B}"/>
              </a:ext>
            </a:extLst>
          </p:cNvPr>
          <p:cNvSpPr>
            <a:spLocks noGrp="1"/>
          </p:cNvSpPr>
          <p:nvPr>
            <p:ph idx="1"/>
          </p:nvPr>
        </p:nvSpPr>
        <p:spPr/>
        <p:txBody>
          <a:bodyPr>
            <a:normAutofit/>
          </a:bodyPr>
          <a:lstStyle/>
          <a:p>
            <a:r>
              <a:rPr lang="en-US" dirty="0"/>
              <a:t>severe floods affected the south Indian state of Kerala, due to abnormally high rainfall during the monsoon season. </a:t>
            </a:r>
          </a:p>
          <a:p>
            <a:r>
              <a:rPr lang="en-US" dirty="0"/>
              <a:t>It was the worst flood in Kerala in nearly a century. </a:t>
            </a:r>
          </a:p>
          <a:p>
            <a:r>
              <a:rPr lang="en-US" dirty="0"/>
              <a:t>It is the worst flood in Kerala after the great flood that took place in 1924.</a:t>
            </a:r>
          </a:p>
          <a:p>
            <a:r>
              <a:rPr lang="en-US" dirty="0"/>
              <a:t> Over 483 people died and about a million people were evacuated, mainly from </a:t>
            </a:r>
            <a:r>
              <a:rPr lang="en-US" dirty="0" err="1"/>
              <a:t>Chengannur</a:t>
            </a:r>
            <a:r>
              <a:rPr lang="en-US" dirty="0"/>
              <a:t>, </a:t>
            </a:r>
            <a:r>
              <a:rPr lang="en-US" dirty="0" err="1"/>
              <a:t>Pandanad</a:t>
            </a:r>
            <a:r>
              <a:rPr lang="en-US" dirty="0"/>
              <a:t>, </a:t>
            </a:r>
            <a:r>
              <a:rPr lang="en-US" dirty="0" err="1"/>
              <a:t>Edanad</a:t>
            </a:r>
            <a:r>
              <a:rPr lang="en-US" dirty="0"/>
              <a:t>, </a:t>
            </a:r>
            <a:r>
              <a:rPr lang="en-US" dirty="0" err="1"/>
              <a:t>Aranmula</a:t>
            </a:r>
            <a:r>
              <a:rPr lang="en-US" dirty="0"/>
              <a:t>, </a:t>
            </a:r>
            <a:r>
              <a:rPr lang="en-US" dirty="0" err="1"/>
              <a:t>Kozhencherry</a:t>
            </a:r>
            <a:r>
              <a:rPr lang="en-US" dirty="0"/>
              <a:t>, </a:t>
            </a:r>
            <a:r>
              <a:rPr lang="en-US" dirty="0" err="1"/>
              <a:t>Ayiroor</a:t>
            </a:r>
            <a:r>
              <a:rPr lang="en-US" dirty="0"/>
              <a:t>, </a:t>
            </a:r>
            <a:r>
              <a:rPr lang="en-US" dirty="0" err="1"/>
              <a:t>Ranni</a:t>
            </a:r>
            <a:r>
              <a:rPr lang="en-US" dirty="0"/>
              <a:t>, </a:t>
            </a:r>
            <a:r>
              <a:rPr lang="en-US" dirty="0" err="1"/>
              <a:t>Pandalam</a:t>
            </a:r>
            <a:r>
              <a:rPr lang="en-US" dirty="0"/>
              <a:t>, </a:t>
            </a:r>
            <a:r>
              <a:rPr lang="en-US" dirty="0" err="1"/>
              <a:t>Kuttanad</a:t>
            </a:r>
            <a:r>
              <a:rPr lang="en-US" dirty="0"/>
              <a:t>, Malappuram, </a:t>
            </a:r>
            <a:r>
              <a:rPr lang="en-US" dirty="0" err="1"/>
              <a:t>Aluva</a:t>
            </a:r>
            <a:r>
              <a:rPr lang="en-US" dirty="0"/>
              <a:t>, </a:t>
            </a:r>
            <a:r>
              <a:rPr lang="en-US" dirty="0" err="1"/>
              <a:t>Chalakudy</a:t>
            </a:r>
            <a:r>
              <a:rPr lang="en-US" dirty="0"/>
              <a:t>, </a:t>
            </a:r>
            <a:r>
              <a:rPr lang="en-US" dirty="0" err="1"/>
              <a:t>Thiruvalla</a:t>
            </a:r>
            <a:r>
              <a:rPr lang="en-US" dirty="0"/>
              <a:t>, </a:t>
            </a:r>
            <a:r>
              <a:rPr lang="en-US" dirty="0" err="1"/>
              <a:t>Eraviperoor</a:t>
            </a:r>
            <a:r>
              <a:rPr lang="en-US" dirty="0"/>
              <a:t>, </a:t>
            </a:r>
            <a:r>
              <a:rPr lang="en-US" dirty="0" err="1"/>
              <a:t>Vallamkulam</a:t>
            </a:r>
            <a:r>
              <a:rPr lang="en-US" dirty="0"/>
              <a:t>, North </a:t>
            </a:r>
            <a:r>
              <a:rPr lang="en-US" dirty="0" err="1"/>
              <a:t>Paravur</a:t>
            </a:r>
            <a:r>
              <a:rPr lang="en-US" dirty="0"/>
              <a:t>, </a:t>
            </a:r>
            <a:r>
              <a:rPr lang="en-US" dirty="0" err="1"/>
              <a:t>Vypin</a:t>
            </a:r>
            <a:r>
              <a:rPr lang="en-US" dirty="0"/>
              <a:t> Island and Palakkad</a:t>
            </a:r>
            <a:endParaRPr lang="en-IN" dirty="0"/>
          </a:p>
        </p:txBody>
      </p:sp>
    </p:spTree>
    <p:extLst>
      <p:ext uri="{BB962C8B-B14F-4D97-AF65-F5344CB8AC3E}">
        <p14:creationId xmlns:p14="http://schemas.microsoft.com/office/powerpoint/2010/main" val="4163219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4A12-E003-E6E1-C2DA-ABDA877A3273}"/>
              </a:ext>
            </a:extLst>
          </p:cNvPr>
          <p:cNvSpPr>
            <a:spLocks noGrp="1"/>
          </p:cNvSpPr>
          <p:nvPr>
            <p:ph type="title"/>
          </p:nvPr>
        </p:nvSpPr>
        <p:spPr>
          <a:xfrm>
            <a:off x="838200" y="365125"/>
            <a:ext cx="10515600" cy="41571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4AB44A8-F24D-24EA-CA52-8671C9A7DA98}"/>
              </a:ext>
            </a:extLst>
          </p:cNvPr>
          <p:cNvSpPr>
            <a:spLocks noGrp="1"/>
          </p:cNvSpPr>
          <p:nvPr>
            <p:ph idx="1"/>
          </p:nvPr>
        </p:nvSpPr>
        <p:spPr>
          <a:xfrm>
            <a:off x="838200" y="1003691"/>
            <a:ext cx="10515600" cy="5212173"/>
          </a:xfrm>
        </p:spPr>
        <p:txBody>
          <a:bodyPr>
            <a:normAutofit/>
          </a:bodyPr>
          <a:lstStyle/>
          <a:p>
            <a:r>
              <a:rPr lang="en-US" dirty="0"/>
              <a:t>. According to Government of Kerala, one-sixth of the total population of Kerala had been directly affected by the flood and related incidents.</a:t>
            </a:r>
          </a:p>
          <a:p>
            <a:r>
              <a:rPr lang="en-US" dirty="0"/>
              <a:t> The Government of India had declared it a Level 3 Calamity, or “calamity of a severe nature”. </a:t>
            </a:r>
          </a:p>
          <a:p>
            <a:r>
              <a:rPr lang="en-US" dirty="0"/>
              <a:t>This has inflicted damages of up to Rs. 21,000 crore ($3 billion) on Kerala. Apart from about 100,000 buildings destroyed, including residential ones, some 10,000 </a:t>
            </a:r>
            <a:r>
              <a:rPr lang="en-US" dirty="0" err="1"/>
              <a:t>kilometres</a:t>
            </a:r>
            <a:r>
              <a:rPr lang="en-US" dirty="0"/>
              <a:t> of highways have been wrecked and millions of hectares of crops washed away.</a:t>
            </a:r>
          </a:p>
          <a:p>
            <a:r>
              <a:rPr lang="en-US" dirty="0"/>
              <a:t> Accounting for 2.8% of India’s population but contributing nearly 4% to the country’s economy, Kerala is now slowly limping back to normalcy</a:t>
            </a:r>
            <a:endParaRPr lang="en-IN" dirty="0"/>
          </a:p>
        </p:txBody>
      </p:sp>
    </p:spTree>
    <p:extLst>
      <p:ext uri="{BB962C8B-B14F-4D97-AF65-F5344CB8AC3E}">
        <p14:creationId xmlns:p14="http://schemas.microsoft.com/office/powerpoint/2010/main" val="4057935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A542-11F3-FC5B-0F73-96C426BA2883}"/>
              </a:ext>
            </a:extLst>
          </p:cNvPr>
          <p:cNvSpPr>
            <a:spLocks noGrp="1"/>
          </p:cNvSpPr>
          <p:nvPr>
            <p:ph type="title"/>
          </p:nvPr>
        </p:nvSpPr>
        <p:spPr/>
        <p:txBody>
          <a:bodyPr>
            <a:normAutofit/>
          </a:bodyPr>
          <a:lstStyle/>
          <a:p>
            <a:r>
              <a:rPr lang="en-US" sz="2800" dirty="0"/>
              <a:t>Risk factors</a:t>
            </a:r>
            <a:endParaRPr lang="en-IN" sz="2800" dirty="0"/>
          </a:p>
        </p:txBody>
      </p:sp>
      <p:sp>
        <p:nvSpPr>
          <p:cNvPr id="3" name="Content Placeholder 2">
            <a:extLst>
              <a:ext uri="{FF2B5EF4-FFF2-40B4-BE49-F238E27FC236}">
                <a16:creationId xmlns:a16="http://schemas.microsoft.com/office/drawing/2014/main" id="{506E0116-71CA-29CC-1569-81F94B6A78B2}"/>
              </a:ext>
            </a:extLst>
          </p:cNvPr>
          <p:cNvSpPr>
            <a:spLocks noGrp="1"/>
          </p:cNvSpPr>
          <p:nvPr>
            <p:ph idx="1"/>
          </p:nvPr>
        </p:nvSpPr>
        <p:spPr>
          <a:xfrm>
            <a:off x="838200" y="1222625"/>
            <a:ext cx="10515600" cy="4954338"/>
          </a:xfrm>
        </p:spPr>
        <p:txBody>
          <a:bodyPr>
            <a:normAutofit fontScale="92500" lnSpcReduction="20000"/>
          </a:bodyPr>
          <a:lstStyle/>
          <a:p>
            <a:r>
              <a:rPr lang="en-US" dirty="0"/>
              <a:t>1. Buildings made of earthy (mud) or water soluble material. </a:t>
            </a:r>
          </a:p>
          <a:p>
            <a:r>
              <a:rPr lang="en-US" dirty="0"/>
              <a:t>2. Fragile basement of buildings.</a:t>
            </a:r>
          </a:p>
          <a:p>
            <a:r>
              <a:rPr lang="en-US" dirty="0"/>
              <a:t> 3. Agricultural equipment and crops, vehicles, fishing boats etc.</a:t>
            </a:r>
          </a:p>
          <a:p>
            <a:endParaRPr lang="en-US" dirty="0"/>
          </a:p>
          <a:p>
            <a:pPr marL="0" indent="0">
              <a:buNone/>
            </a:pPr>
            <a:r>
              <a:rPr lang="en-US" b="1" dirty="0"/>
              <a:t> Effects of flood </a:t>
            </a:r>
          </a:p>
          <a:p>
            <a:pPr marL="514350" indent="-514350">
              <a:buAutoNum type="arabicPeriod"/>
            </a:pPr>
            <a:r>
              <a:rPr lang="en-US" dirty="0"/>
              <a:t>Physical damage - structures such as buildings get damaged due to flood water.</a:t>
            </a:r>
          </a:p>
          <a:p>
            <a:pPr marL="514350" indent="-514350">
              <a:buAutoNum type="arabicPeriod"/>
            </a:pPr>
            <a:r>
              <a:rPr lang="en-US" dirty="0"/>
              <a:t>Landslides can also take place. Top soil gets washed away.</a:t>
            </a:r>
          </a:p>
          <a:p>
            <a:pPr marL="514350" indent="-514350">
              <a:buAutoNum type="arabicPeriod"/>
            </a:pPr>
            <a:r>
              <a:rPr lang="en-US" dirty="0"/>
              <a:t>Causalities - people and livestock die due to drowning. Spread of epidemics and diseases. </a:t>
            </a:r>
          </a:p>
          <a:p>
            <a:pPr marL="514350" indent="-514350">
              <a:buAutoNum type="arabicPeriod"/>
            </a:pPr>
            <a:r>
              <a:rPr lang="en-US" dirty="0"/>
              <a:t> Water contamination. </a:t>
            </a:r>
          </a:p>
          <a:p>
            <a:pPr marL="514350" indent="-514350">
              <a:buAutoNum type="arabicPeriod"/>
            </a:pPr>
            <a:r>
              <a:rPr lang="en-US" dirty="0"/>
              <a:t>Shortage of food crops can be caused due to loss of entire harvest.</a:t>
            </a:r>
            <a:endParaRPr lang="en-IN" dirty="0"/>
          </a:p>
        </p:txBody>
      </p:sp>
    </p:spTree>
    <p:extLst>
      <p:ext uri="{BB962C8B-B14F-4D97-AF65-F5344CB8AC3E}">
        <p14:creationId xmlns:p14="http://schemas.microsoft.com/office/powerpoint/2010/main" val="411454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1864-7B10-DD76-6E26-2FE1F6ED6873}"/>
              </a:ext>
            </a:extLst>
          </p:cNvPr>
          <p:cNvSpPr>
            <a:spLocks noGrp="1"/>
          </p:cNvSpPr>
          <p:nvPr>
            <p:ph type="title"/>
          </p:nvPr>
        </p:nvSpPr>
        <p:spPr/>
        <p:txBody>
          <a:bodyPr/>
          <a:lstStyle/>
          <a:p>
            <a:r>
              <a:rPr lang="en-US" dirty="0"/>
              <a:t>Natural Disasters</a:t>
            </a:r>
            <a:endParaRPr lang="en-IN" dirty="0"/>
          </a:p>
        </p:txBody>
      </p:sp>
      <p:sp>
        <p:nvSpPr>
          <p:cNvPr id="3" name="Content Placeholder 2">
            <a:extLst>
              <a:ext uri="{FF2B5EF4-FFF2-40B4-BE49-F238E27FC236}">
                <a16:creationId xmlns:a16="http://schemas.microsoft.com/office/drawing/2014/main" id="{50C7C214-ED6D-E28D-33B7-EA7D4AE33936}"/>
              </a:ext>
            </a:extLst>
          </p:cNvPr>
          <p:cNvSpPr>
            <a:spLocks noGrp="1"/>
          </p:cNvSpPr>
          <p:nvPr>
            <p:ph idx="1"/>
          </p:nvPr>
        </p:nvSpPr>
        <p:spPr/>
        <p:txBody>
          <a:bodyPr/>
          <a:lstStyle/>
          <a:p>
            <a:r>
              <a:rPr lang="en-US" dirty="0"/>
              <a:t>(a) Natural Disasters According to the International Federation of Red Cross &amp; Red Crescent Societies Natural Disasters are naturally occurring physical phenomena caused either by rapid or slow onset events that have immediate impacts on human health and further secondary impacts resulting in loss of humans and other sufferings</a:t>
            </a:r>
          </a:p>
          <a:p>
            <a:r>
              <a:rPr lang="en-US" dirty="0"/>
              <a:t>This can be subdivided as :</a:t>
            </a:r>
          </a:p>
          <a:p>
            <a:pPr>
              <a:buFont typeface="Wingdings" panose="05000000000000000000" pitchFamily="2" charset="2"/>
              <a:buChar char="v"/>
            </a:pPr>
            <a:r>
              <a:rPr lang="en-US" dirty="0"/>
              <a:t> Geophysical (e.g. Earthquakes, Landslides, Tsunamis and Volcanic Activity)</a:t>
            </a:r>
          </a:p>
          <a:p>
            <a:pPr>
              <a:buFont typeface="Wingdings" panose="05000000000000000000" pitchFamily="2" charset="2"/>
              <a:buChar char="v"/>
            </a:pPr>
            <a:r>
              <a:rPr lang="en-US" dirty="0"/>
              <a:t> Hydrological (e.g. Avalanches and Floods)</a:t>
            </a:r>
          </a:p>
          <a:p>
            <a:endParaRPr lang="en-IN" dirty="0"/>
          </a:p>
        </p:txBody>
      </p:sp>
    </p:spTree>
    <p:extLst>
      <p:ext uri="{BB962C8B-B14F-4D97-AF65-F5344CB8AC3E}">
        <p14:creationId xmlns:p14="http://schemas.microsoft.com/office/powerpoint/2010/main" val="241057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0AC3-BC05-6F38-9AE4-603F176AEA81}"/>
              </a:ext>
            </a:extLst>
          </p:cNvPr>
          <p:cNvSpPr>
            <a:spLocks noGrp="1"/>
          </p:cNvSpPr>
          <p:nvPr>
            <p:ph type="title"/>
          </p:nvPr>
        </p:nvSpPr>
        <p:spPr/>
        <p:txBody>
          <a:bodyPr/>
          <a:lstStyle/>
          <a:p>
            <a:r>
              <a:rPr lang="en-US" dirty="0"/>
              <a:t>Flood management</a:t>
            </a:r>
            <a:endParaRPr lang="en-IN" dirty="0"/>
          </a:p>
        </p:txBody>
      </p:sp>
      <p:sp>
        <p:nvSpPr>
          <p:cNvPr id="3" name="Content Placeholder 2">
            <a:extLst>
              <a:ext uri="{FF2B5EF4-FFF2-40B4-BE49-F238E27FC236}">
                <a16:creationId xmlns:a16="http://schemas.microsoft.com/office/drawing/2014/main" id="{50BE15C9-E1BA-7724-84E2-1BF122E49CC8}"/>
              </a:ext>
            </a:extLst>
          </p:cNvPr>
          <p:cNvSpPr>
            <a:spLocks noGrp="1"/>
          </p:cNvSpPr>
          <p:nvPr>
            <p:ph idx="1"/>
          </p:nvPr>
        </p:nvSpPr>
        <p:spPr>
          <a:xfrm>
            <a:off x="571071" y="1690688"/>
            <a:ext cx="10515600" cy="4351338"/>
          </a:xfrm>
        </p:spPr>
        <p:txBody>
          <a:bodyPr/>
          <a:lstStyle/>
          <a:p>
            <a:pPr marL="0" indent="0">
              <a:buNone/>
            </a:pPr>
            <a:r>
              <a:rPr lang="en-US" b="1" dirty="0"/>
              <a:t>Flood management </a:t>
            </a:r>
            <a:r>
              <a:rPr lang="en-US" dirty="0"/>
              <a:t>involves the following activities </a:t>
            </a:r>
          </a:p>
          <a:p>
            <a:r>
              <a:rPr lang="en-US" dirty="0"/>
              <a:t>1. Mapping of the flood prone area. </a:t>
            </a:r>
          </a:p>
          <a:p>
            <a:r>
              <a:rPr lang="en-US" dirty="0"/>
              <a:t>2. Land use control- major development as well as constructions should not be permitted in the areas prone to flooding.</a:t>
            </a:r>
          </a:p>
          <a:p>
            <a:r>
              <a:rPr lang="en-US" dirty="0"/>
              <a:t> 3. Construction of engineered structures- strong structures to withstand flood forces. </a:t>
            </a:r>
          </a:p>
        </p:txBody>
      </p:sp>
    </p:spTree>
    <p:extLst>
      <p:ext uri="{BB962C8B-B14F-4D97-AF65-F5344CB8AC3E}">
        <p14:creationId xmlns:p14="http://schemas.microsoft.com/office/powerpoint/2010/main" val="3428498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6628-9969-9C5D-CC4A-48C258093E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2BB209-4A25-15A2-1872-585D5ADE1CF5}"/>
              </a:ext>
            </a:extLst>
          </p:cNvPr>
          <p:cNvSpPr>
            <a:spLocks noGrp="1"/>
          </p:cNvSpPr>
          <p:nvPr>
            <p:ph idx="1"/>
          </p:nvPr>
        </p:nvSpPr>
        <p:spPr/>
        <p:txBody>
          <a:bodyPr>
            <a:normAutofit fontScale="92500" lnSpcReduction="10000"/>
          </a:bodyPr>
          <a:lstStyle/>
          <a:p>
            <a:r>
              <a:rPr lang="en-US" b="1" dirty="0"/>
              <a:t>Flood control </a:t>
            </a:r>
            <a:r>
              <a:rPr lang="en-US" dirty="0"/>
              <a:t>It aims to reduce flood damage. It includes : </a:t>
            </a:r>
          </a:p>
          <a:p>
            <a:r>
              <a:rPr lang="en-US" dirty="0"/>
              <a:t>(1) Flood reduction </a:t>
            </a:r>
          </a:p>
          <a:p>
            <a:r>
              <a:rPr lang="en-US" dirty="0"/>
              <a:t>(2) Flood diversion </a:t>
            </a:r>
          </a:p>
          <a:p>
            <a:pPr marL="0" indent="0" algn="just">
              <a:buNone/>
            </a:pPr>
            <a:r>
              <a:rPr lang="en-US" b="1" i="0" dirty="0">
                <a:effectLst/>
                <a:latin typeface="arial" panose="020B0604020202020204" pitchFamily="34" charset="0"/>
              </a:rPr>
              <a:t>Diversion</a:t>
            </a:r>
            <a:r>
              <a:rPr lang="en-US" b="0" i="0" dirty="0">
                <a:effectLst/>
                <a:latin typeface="arial" panose="020B0604020202020204" pitchFamily="34" charset="0"/>
              </a:rPr>
              <a:t> channels are mostly artificial channels designed to </a:t>
            </a:r>
            <a:r>
              <a:rPr lang="en-US" b="1" i="0" dirty="0">
                <a:effectLst/>
                <a:latin typeface="arial" panose="020B0604020202020204" pitchFamily="34" charset="0"/>
              </a:rPr>
              <a:t>divert</a:t>
            </a:r>
            <a:r>
              <a:rPr lang="en-US" b="0" i="0" dirty="0">
                <a:effectLst/>
                <a:latin typeface="arial" panose="020B0604020202020204" pitchFamily="34" charset="0"/>
              </a:rPr>
              <a:t> excess amount of water to prevent </a:t>
            </a:r>
            <a:r>
              <a:rPr lang="en-US" b="1" i="0" dirty="0">
                <a:effectLst/>
                <a:latin typeface="arial" panose="020B0604020202020204" pitchFamily="34" charset="0"/>
              </a:rPr>
              <a:t>flooding</a:t>
            </a:r>
            <a:r>
              <a:rPr lang="en-US" b="0" i="0" dirty="0">
                <a:effectLst/>
                <a:latin typeface="arial" panose="020B0604020202020204" pitchFamily="34" charset="0"/>
              </a:rPr>
              <a:t>, erosion and </a:t>
            </a:r>
            <a:r>
              <a:rPr lang="en-US" b="0" i="0" dirty="0" err="1">
                <a:effectLst/>
                <a:latin typeface="arial" panose="020B0604020202020204" pitchFamily="34" charset="0"/>
              </a:rPr>
              <a:t>landsliding</a:t>
            </a:r>
            <a:r>
              <a:rPr lang="en-US" b="0" i="0" dirty="0">
                <a:effectLst/>
                <a:latin typeface="arial" panose="020B0604020202020204" pitchFamily="34" charset="0"/>
              </a:rPr>
              <a:t>.</a:t>
            </a:r>
            <a:endParaRPr lang="en-US" dirty="0"/>
          </a:p>
          <a:p>
            <a:r>
              <a:rPr lang="en-US" dirty="0"/>
              <a:t>(3) Flood proofing</a:t>
            </a:r>
            <a:endParaRPr lang="en-IN" dirty="0"/>
          </a:p>
          <a:p>
            <a:pPr marL="0" indent="0" algn="just">
              <a:buNone/>
            </a:pPr>
            <a:r>
              <a:rPr lang="en-US" b="0" i="0" dirty="0">
                <a:effectLst/>
                <a:latin typeface="arial" panose="020B0604020202020204" pitchFamily="34" charset="0"/>
              </a:rPr>
              <a:t>Any combination of structural and non-structural additions, changes, or adjustments to structures which reduce or eliminate flood damage to real estate or improved real property, water and sanitary facilities, structures and their contents</a:t>
            </a:r>
            <a:endParaRPr lang="en-IN" dirty="0"/>
          </a:p>
        </p:txBody>
      </p:sp>
    </p:spTree>
    <p:extLst>
      <p:ext uri="{BB962C8B-B14F-4D97-AF65-F5344CB8AC3E}">
        <p14:creationId xmlns:p14="http://schemas.microsoft.com/office/powerpoint/2010/main" val="22695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0D5FB-DEB6-B178-1F28-536AC67D3B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40DCBE-B9FB-9F62-EAB3-EDE1DB18262E}"/>
              </a:ext>
            </a:extLst>
          </p:cNvPr>
          <p:cNvSpPr>
            <a:spLocks noGrp="1"/>
          </p:cNvSpPr>
          <p:nvPr>
            <p:ph idx="1"/>
          </p:nvPr>
        </p:nvSpPr>
        <p:spPr/>
        <p:txBody>
          <a:bodyPr>
            <a:normAutofit fontScale="92500" lnSpcReduction="10000"/>
          </a:bodyPr>
          <a:lstStyle/>
          <a:p>
            <a:pPr>
              <a:buFont typeface="Wingdings" panose="05000000000000000000" pitchFamily="2" charset="2"/>
              <a:buChar char="v"/>
            </a:pPr>
            <a:r>
              <a:rPr lang="en-US" b="1" dirty="0"/>
              <a:t>Climatological</a:t>
            </a:r>
            <a:r>
              <a:rPr lang="en-US" dirty="0"/>
              <a:t> (e.g. Extreme Temperatures, Drought and Wildfires)</a:t>
            </a:r>
          </a:p>
          <a:p>
            <a:pPr>
              <a:buFont typeface="Wingdings" panose="05000000000000000000" pitchFamily="2" charset="2"/>
              <a:buChar char="v"/>
            </a:pPr>
            <a:r>
              <a:rPr lang="en-US" dirty="0"/>
              <a:t> </a:t>
            </a:r>
            <a:r>
              <a:rPr lang="en-US" b="1" dirty="0"/>
              <a:t>Meteorological </a:t>
            </a:r>
            <a:r>
              <a:rPr lang="en-US" dirty="0"/>
              <a:t>(e.g. Cyclones and Storms/Wave Surges)</a:t>
            </a:r>
          </a:p>
          <a:p>
            <a:pPr>
              <a:buFont typeface="Wingdings" panose="05000000000000000000" pitchFamily="2" charset="2"/>
              <a:buChar char="v"/>
            </a:pPr>
            <a:r>
              <a:rPr lang="en-US" dirty="0"/>
              <a:t> </a:t>
            </a:r>
            <a:r>
              <a:rPr lang="en-US" b="1" dirty="0"/>
              <a:t>Biological </a:t>
            </a:r>
            <a:r>
              <a:rPr lang="en-US" dirty="0"/>
              <a:t>(e.g. Disease Epidemics and Insect/Animal Plagues) </a:t>
            </a:r>
            <a:br>
              <a:rPr lang="en-US" dirty="0"/>
            </a:br>
            <a:endParaRPr lang="en-US" dirty="0"/>
          </a:p>
          <a:p>
            <a:pPr marL="0" indent="0" algn="just">
              <a:buNone/>
            </a:pPr>
            <a:r>
              <a:rPr lang="en-US" dirty="0"/>
              <a:t>The United Nations Office for Disaster Risk Reduction further characterizes Natural Disasters with respect to their </a:t>
            </a:r>
            <a:r>
              <a:rPr lang="en-US" b="1" dirty="0"/>
              <a:t>magnitude or intensity, speed of onset, duration, and area of extent</a:t>
            </a:r>
            <a:r>
              <a:rPr lang="en-US" dirty="0"/>
              <a:t>.</a:t>
            </a:r>
          </a:p>
          <a:p>
            <a:pPr marL="0" indent="0" algn="just">
              <a:buNone/>
            </a:pPr>
            <a:endParaRPr lang="en-US" dirty="0"/>
          </a:p>
          <a:p>
            <a:pPr marL="0" indent="0" algn="just">
              <a:buNone/>
            </a:pPr>
            <a:r>
              <a:rPr lang="en-US" dirty="0"/>
              <a:t> For example, </a:t>
            </a:r>
            <a:r>
              <a:rPr lang="en-US" b="1" dirty="0"/>
              <a:t>Earthquakes have short durations and usually affect a very small region, whereas Droughts are slow to develop and often affect large areas</a:t>
            </a:r>
            <a:r>
              <a:rPr lang="en-US" dirty="0"/>
              <a:t>.</a:t>
            </a:r>
            <a:endParaRPr lang="en-IN" dirty="0"/>
          </a:p>
        </p:txBody>
      </p:sp>
    </p:spTree>
    <p:extLst>
      <p:ext uri="{BB962C8B-B14F-4D97-AF65-F5344CB8AC3E}">
        <p14:creationId xmlns:p14="http://schemas.microsoft.com/office/powerpoint/2010/main" val="2978590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7CF75-32C8-7CFC-E80E-A477C2B5FC0A}"/>
              </a:ext>
            </a:extLst>
          </p:cNvPr>
          <p:cNvSpPr>
            <a:spLocks noGrp="1"/>
          </p:cNvSpPr>
          <p:nvPr>
            <p:ph type="title"/>
          </p:nvPr>
        </p:nvSpPr>
        <p:spPr/>
        <p:txBody>
          <a:bodyPr/>
          <a:lstStyle/>
          <a:p>
            <a:r>
              <a:rPr lang="en-US" dirty="0"/>
              <a:t>Man-Made Disasters</a:t>
            </a:r>
            <a:endParaRPr lang="en-IN" dirty="0"/>
          </a:p>
        </p:txBody>
      </p:sp>
      <p:sp>
        <p:nvSpPr>
          <p:cNvPr id="3" name="Content Placeholder 2">
            <a:extLst>
              <a:ext uri="{FF2B5EF4-FFF2-40B4-BE49-F238E27FC236}">
                <a16:creationId xmlns:a16="http://schemas.microsoft.com/office/drawing/2014/main" id="{1CC6A434-8D5E-CD1C-EBB9-7256AF326BA6}"/>
              </a:ext>
            </a:extLst>
          </p:cNvPr>
          <p:cNvSpPr>
            <a:spLocks noGrp="1"/>
          </p:cNvSpPr>
          <p:nvPr>
            <p:ph idx="1"/>
          </p:nvPr>
        </p:nvSpPr>
        <p:spPr/>
        <p:txBody>
          <a:bodyPr>
            <a:normAutofit/>
          </a:bodyPr>
          <a:lstStyle/>
          <a:p>
            <a:pPr marL="0" indent="0">
              <a:buNone/>
            </a:pPr>
            <a:r>
              <a:rPr lang="en-US" dirty="0"/>
              <a:t> Man-Made Disasters are events that are caused by humans which occur in or close to human settlements often caused as a result of Environmental or Technological Emergencies. </a:t>
            </a:r>
          </a:p>
          <a:p>
            <a:pPr marL="0" indent="0">
              <a:buNone/>
            </a:pPr>
            <a:r>
              <a:rPr lang="en-US" dirty="0"/>
              <a:t>This is classified as :</a:t>
            </a:r>
          </a:p>
          <a:p>
            <a:pPr>
              <a:buFont typeface="Wingdings" panose="05000000000000000000" pitchFamily="2" charset="2"/>
              <a:buChar char="v"/>
            </a:pPr>
            <a:r>
              <a:rPr lang="en-US" dirty="0"/>
              <a:t> Environmental Degradation</a:t>
            </a:r>
          </a:p>
          <a:p>
            <a:pPr>
              <a:buFont typeface="Wingdings" panose="05000000000000000000" pitchFamily="2" charset="2"/>
              <a:buChar char="v"/>
            </a:pPr>
            <a:r>
              <a:rPr lang="en-US" dirty="0"/>
              <a:t> Pollution </a:t>
            </a:r>
          </a:p>
          <a:p>
            <a:pPr>
              <a:buFont typeface="Wingdings" panose="05000000000000000000" pitchFamily="2" charset="2"/>
              <a:buChar char="v"/>
            </a:pPr>
            <a:r>
              <a:rPr lang="en-US" dirty="0"/>
              <a:t>Accidents (production, use or transport of hazardous material</a:t>
            </a:r>
          </a:p>
        </p:txBody>
      </p:sp>
    </p:spTree>
    <p:extLst>
      <p:ext uri="{BB962C8B-B14F-4D97-AF65-F5344CB8AC3E}">
        <p14:creationId xmlns:p14="http://schemas.microsoft.com/office/powerpoint/2010/main" val="287329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6DF0-E51C-69EE-B52A-2B3B275558F6}"/>
              </a:ext>
            </a:extLst>
          </p:cNvPr>
          <p:cNvSpPr>
            <a:spLocks noGrp="1"/>
          </p:cNvSpPr>
          <p:nvPr>
            <p:ph type="title"/>
          </p:nvPr>
        </p:nvSpPr>
        <p:spPr/>
        <p:txBody>
          <a:bodyPr/>
          <a:lstStyle/>
          <a:p>
            <a:r>
              <a:rPr lang="en-US" dirty="0"/>
              <a:t>Examples</a:t>
            </a:r>
            <a:endParaRPr lang="en-IN" dirty="0"/>
          </a:p>
        </p:txBody>
      </p:sp>
      <p:sp>
        <p:nvSpPr>
          <p:cNvPr id="3" name="Content Placeholder 2">
            <a:extLst>
              <a:ext uri="{FF2B5EF4-FFF2-40B4-BE49-F238E27FC236}">
                <a16:creationId xmlns:a16="http://schemas.microsoft.com/office/drawing/2014/main" id="{14E4BBE1-91A0-E0DE-70D1-3FB1F3BAA043}"/>
              </a:ext>
            </a:extLst>
          </p:cNvPr>
          <p:cNvSpPr>
            <a:spLocks noGrp="1"/>
          </p:cNvSpPr>
          <p:nvPr>
            <p:ph idx="1"/>
          </p:nvPr>
        </p:nvSpPr>
        <p:spPr/>
        <p:txBody>
          <a:bodyPr>
            <a:normAutofit fontScale="70000" lnSpcReduction="20000"/>
          </a:bodyPr>
          <a:lstStyle/>
          <a:p>
            <a:pPr>
              <a:buFont typeface="Wingdings" panose="05000000000000000000" pitchFamily="2" charset="2"/>
              <a:buChar char="v"/>
            </a:pPr>
            <a:r>
              <a:rPr lang="en-US" sz="4100" dirty="0"/>
              <a:t>Food Insecurity </a:t>
            </a:r>
          </a:p>
          <a:p>
            <a:pPr>
              <a:buFont typeface="Wingdings" panose="05000000000000000000" pitchFamily="2" charset="2"/>
              <a:buChar char="v"/>
            </a:pPr>
            <a:r>
              <a:rPr lang="en-US" sz="3600" dirty="0"/>
              <a:t>Epidemics </a:t>
            </a:r>
          </a:p>
          <a:p>
            <a:pPr>
              <a:buFont typeface="Wingdings" panose="05000000000000000000" pitchFamily="2" charset="2"/>
              <a:buChar char="v"/>
            </a:pPr>
            <a:r>
              <a:rPr lang="en-US" sz="4000" dirty="0"/>
              <a:t>Armed Conflicts </a:t>
            </a:r>
            <a:r>
              <a:rPr lang="en-US" dirty="0"/>
              <a:t>- </a:t>
            </a:r>
            <a:r>
              <a:rPr lang="en-US" b="1" i="0" dirty="0">
                <a:effectLst/>
                <a:latin typeface="arial" panose="020B0604020202020204" pitchFamily="34" charset="0"/>
              </a:rPr>
              <a:t>Armed conflicts</a:t>
            </a:r>
            <a:r>
              <a:rPr lang="en-US" b="0" i="0" dirty="0">
                <a:effectLst/>
                <a:latin typeface="arial" panose="020B0604020202020204" pitchFamily="34" charset="0"/>
              </a:rPr>
              <a:t> mean devastating loss of civilian life, massive displacement and violations of human rights and international humanitarian law.</a:t>
            </a:r>
            <a:endParaRPr lang="en-US" dirty="0"/>
          </a:p>
          <a:p>
            <a:pPr marL="0" indent="0">
              <a:buNone/>
            </a:pPr>
            <a:endParaRPr lang="en-US" dirty="0"/>
          </a:p>
          <a:p>
            <a:pPr marL="0" indent="0">
              <a:buNone/>
            </a:pPr>
            <a:r>
              <a:rPr lang="en-US" sz="3400" b="1" dirty="0"/>
              <a:t>Complex Emergencies are characterized as : </a:t>
            </a:r>
          </a:p>
          <a:p>
            <a:r>
              <a:rPr lang="en-US" dirty="0"/>
              <a:t>Extensive Violence</a:t>
            </a:r>
          </a:p>
          <a:p>
            <a:r>
              <a:rPr lang="en-US" dirty="0"/>
              <a:t> Displacements of Populations </a:t>
            </a:r>
          </a:p>
          <a:p>
            <a:r>
              <a:rPr lang="en-US" dirty="0"/>
              <a:t>Loss of Life </a:t>
            </a:r>
          </a:p>
          <a:p>
            <a:r>
              <a:rPr lang="en-US" dirty="0"/>
              <a:t> Widespread Damage to both Societies and Economies</a:t>
            </a:r>
          </a:p>
          <a:p>
            <a:r>
              <a:rPr lang="en-US" dirty="0"/>
              <a:t> Increased Security Risks for Humanitarian Relief Workers</a:t>
            </a:r>
          </a:p>
          <a:p>
            <a:r>
              <a:rPr lang="en-US" dirty="0"/>
              <a:t> Pandemic Emergencies</a:t>
            </a:r>
            <a:endParaRPr lang="en-IN" dirty="0"/>
          </a:p>
        </p:txBody>
      </p:sp>
    </p:spTree>
    <p:extLst>
      <p:ext uri="{BB962C8B-B14F-4D97-AF65-F5344CB8AC3E}">
        <p14:creationId xmlns:p14="http://schemas.microsoft.com/office/powerpoint/2010/main" val="96071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6B951-8B70-3591-9F75-00FF8112B4FD}"/>
              </a:ext>
            </a:extLst>
          </p:cNvPr>
          <p:cNvSpPr>
            <a:spLocks noGrp="1"/>
          </p:cNvSpPr>
          <p:nvPr>
            <p:ph type="ctrTitle"/>
          </p:nvPr>
        </p:nvSpPr>
        <p:spPr/>
        <p:txBody>
          <a:bodyPr/>
          <a:lstStyle/>
          <a:p>
            <a:r>
              <a:rPr lang="en-US" dirty="0"/>
              <a:t>FLOOD</a:t>
            </a:r>
            <a:endParaRPr lang="en-IN" dirty="0"/>
          </a:p>
        </p:txBody>
      </p:sp>
      <p:sp>
        <p:nvSpPr>
          <p:cNvPr id="3" name="Subtitle 2">
            <a:extLst>
              <a:ext uri="{FF2B5EF4-FFF2-40B4-BE49-F238E27FC236}">
                <a16:creationId xmlns:a16="http://schemas.microsoft.com/office/drawing/2014/main" id="{632AD1F8-BFB1-4BB5-0AE0-2453F3B980F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4909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D367F-B003-D5A0-6B0F-302EDCBBE4BE}"/>
              </a:ext>
            </a:extLst>
          </p:cNvPr>
          <p:cNvSpPr>
            <a:spLocks noGrp="1"/>
          </p:cNvSpPr>
          <p:nvPr>
            <p:ph type="title"/>
          </p:nvPr>
        </p:nvSpPr>
        <p:spPr/>
        <p:txBody>
          <a:bodyPr/>
          <a:lstStyle/>
          <a:p>
            <a:r>
              <a:rPr lang="en-US" b="1" dirty="0"/>
              <a:t>Causes of floods</a:t>
            </a:r>
            <a:endParaRPr lang="en-IN" b="1" dirty="0"/>
          </a:p>
        </p:txBody>
      </p:sp>
      <p:sp>
        <p:nvSpPr>
          <p:cNvPr id="3" name="Content Placeholder 2">
            <a:extLst>
              <a:ext uri="{FF2B5EF4-FFF2-40B4-BE49-F238E27FC236}">
                <a16:creationId xmlns:a16="http://schemas.microsoft.com/office/drawing/2014/main" id="{73BE0FC6-34C6-0894-3579-3E94779893E1}"/>
              </a:ext>
            </a:extLst>
          </p:cNvPr>
          <p:cNvSpPr>
            <a:spLocks noGrp="1"/>
          </p:cNvSpPr>
          <p:nvPr>
            <p:ph idx="1"/>
          </p:nvPr>
        </p:nvSpPr>
        <p:spPr/>
        <p:txBody>
          <a:bodyPr/>
          <a:lstStyle/>
          <a:p>
            <a:r>
              <a:rPr lang="en-US" dirty="0"/>
              <a:t>1. When snow on a mountain melts or when a river or a lake overflows. </a:t>
            </a:r>
          </a:p>
          <a:p>
            <a:r>
              <a:rPr lang="en-US" dirty="0"/>
              <a:t>2. Flooding from water displacement, such as in a landslide.</a:t>
            </a:r>
          </a:p>
          <a:p>
            <a:r>
              <a:rPr lang="en-US" dirty="0"/>
              <a:t> 3. Dam failures.</a:t>
            </a:r>
          </a:p>
          <a:p>
            <a:r>
              <a:rPr lang="en-US" dirty="0"/>
              <a:t> 4. An earthquake induced tsunami. </a:t>
            </a:r>
          </a:p>
          <a:p>
            <a:r>
              <a:rPr lang="en-US" dirty="0"/>
              <a:t>5. A hurricane’s storm surge or melt water from volcanic activity.</a:t>
            </a:r>
          </a:p>
          <a:p>
            <a:r>
              <a:rPr lang="en-US" dirty="0"/>
              <a:t> 6. Flooding of Coastal areas by high tides or by tsunami waves caused by undersea earthquakes.</a:t>
            </a:r>
            <a:endParaRPr lang="en-IN" dirty="0"/>
          </a:p>
        </p:txBody>
      </p:sp>
    </p:spTree>
    <p:extLst>
      <p:ext uri="{BB962C8B-B14F-4D97-AF65-F5344CB8AC3E}">
        <p14:creationId xmlns:p14="http://schemas.microsoft.com/office/powerpoint/2010/main" val="97296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4FDB-50A6-FA4D-4CCD-4EB5B7AFFC26}"/>
              </a:ext>
            </a:extLst>
          </p:cNvPr>
          <p:cNvSpPr>
            <a:spLocks noGrp="1"/>
          </p:cNvSpPr>
          <p:nvPr>
            <p:ph type="title"/>
          </p:nvPr>
        </p:nvSpPr>
        <p:spPr/>
        <p:txBody>
          <a:bodyPr>
            <a:normAutofit/>
          </a:bodyPr>
          <a:lstStyle/>
          <a:p>
            <a:r>
              <a:rPr lang="en-US" dirty="0"/>
              <a:t>Flood- Earth’s most common–and most destructive–natural hazards.</a:t>
            </a:r>
            <a:endParaRPr lang="en-IN" dirty="0"/>
          </a:p>
        </p:txBody>
      </p:sp>
      <p:sp>
        <p:nvSpPr>
          <p:cNvPr id="3" name="Content Placeholder 2">
            <a:extLst>
              <a:ext uri="{FF2B5EF4-FFF2-40B4-BE49-F238E27FC236}">
                <a16:creationId xmlns:a16="http://schemas.microsoft.com/office/drawing/2014/main" id="{20A655D5-0290-FA16-38B1-7AE58880EF56}"/>
              </a:ext>
            </a:extLst>
          </p:cNvPr>
          <p:cNvSpPr>
            <a:spLocks noGrp="1"/>
          </p:cNvSpPr>
          <p:nvPr>
            <p:ph idx="1"/>
          </p:nvPr>
        </p:nvSpPr>
        <p:spPr/>
        <p:txBody>
          <a:bodyPr>
            <a:normAutofit lnSpcReduction="10000"/>
          </a:bodyPr>
          <a:lstStyle/>
          <a:p>
            <a:r>
              <a:rPr lang="en-US" dirty="0"/>
              <a:t>A flood occurs when water inundates land that’s normally dry, which can happen in many ways.</a:t>
            </a:r>
          </a:p>
          <a:p>
            <a:r>
              <a:rPr lang="en-US" dirty="0"/>
              <a:t> Excessive rain, a ruptured dam, rapid melting of snow or ice are major factors responsible for flooding.</a:t>
            </a:r>
          </a:p>
          <a:p>
            <a:r>
              <a:rPr lang="en-US" dirty="0"/>
              <a:t> Coastal flooding occurs when a large storm or tsunami causes the sea to surge inland. </a:t>
            </a:r>
          </a:p>
          <a:p>
            <a:r>
              <a:rPr lang="en-US" dirty="0"/>
              <a:t>Most floods take hours or even days to develop, while others generate quickly and with little warning. </a:t>
            </a:r>
          </a:p>
          <a:p>
            <a:r>
              <a:rPr lang="en-US" dirty="0"/>
              <a:t>Such flash floods can be extremely dangerous, that sweep everything in their path downstream</a:t>
            </a:r>
            <a:endParaRPr lang="en-IN" dirty="0"/>
          </a:p>
        </p:txBody>
      </p:sp>
    </p:spTree>
    <p:extLst>
      <p:ext uri="{BB962C8B-B14F-4D97-AF65-F5344CB8AC3E}">
        <p14:creationId xmlns:p14="http://schemas.microsoft.com/office/powerpoint/2010/main" val="2930594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AAB1A-695F-50A2-E5E0-7040205EE7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8BDEA0-2D61-74B6-AD2B-5E60EF6ED2B0}"/>
              </a:ext>
            </a:extLst>
          </p:cNvPr>
          <p:cNvSpPr>
            <a:spLocks noGrp="1"/>
          </p:cNvSpPr>
          <p:nvPr>
            <p:ph idx="1"/>
          </p:nvPr>
        </p:nvSpPr>
        <p:spPr/>
        <p:txBody>
          <a:bodyPr/>
          <a:lstStyle/>
          <a:p>
            <a:r>
              <a:rPr lang="en-US" dirty="0"/>
              <a:t>. Climate change is increasing the risk of floods worldwide, particularly in coastal and low-lying areas, because of its role in extreme weather events and sea level rise. </a:t>
            </a:r>
          </a:p>
          <a:p>
            <a:r>
              <a:rPr lang="en-US" dirty="0"/>
              <a:t>The increase in temperatures that accompanies global warming can contribute to hurricanes which move more slowly and drop more rain, directing moisture into atmospheric rivers like the ones that led to heavy rains and flooding in California in early 2019.</a:t>
            </a:r>
            <a:endParaRPr lang="en-IN" dirty="0"/>
          </a:p>
        </p:txBody>
      </p:sp>
    </p:spTree>
    <p:extLst>
      <p:ext uri="{BB962C8B-B14F-4D97-AF65-F5344CB8AC3E}">
        <p14:creationId xmlns:p14="http://schemas.microsoft.com/office/powerpoint/2010/main" val="2072048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1775</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vt:lpstr>
      <vt:lpstr>Calibri</vt:lpstr>
      <vt:lpstr>Calibri Light</vt:lpstr>
      <vt:lpstr>Wingdings</vt:lpstr>
      <vt:lpstr>Office Theme</vt:lpstr>
      <vt:lpstr>Disaster management</vt:lpstr>
      <vt:lpstr>Natural Disasters</vt:lpstr>
      <vt:lpstr>PowerPoint Presentation</vt:lpstr>
      <vt:lpstr>Man-Made Disasters</vt:lpstr>
      <vt:lpstr>Examples</vt:lpstr>
      <vt:lpstr>FLOOD</vt:lpstr>
      <vt:lpstr>Causes of floods</vt:lpstr>
      <vt:lpstr>Flood- Earth’s most common–and most destructive–natural hazards.</vt:lpstr>
      <vt:lpstr>PowerPoint Presentation</vt:lpstr>
      <vt:lpstr>Floods – A Case study of North East India Assam and Manipur : </vt:lpstr>
      <vt:lpstr>PowerPoint Presentation</vt:lpstr>
      <vt:lpstr>PowerPoint Presentation</vt:lpstr>
      <vt:lpstr>PowerPoint Presentation</vt:lpstr>
      <vt:lpstr>Assam and Manipur.</vt:lpstr>
      <vt:lpstr> Manipur flood</vt:lpstr>
      <vt:lpstr>PowerPoint Presentation</vt:lpstr>
      <vt:lpstr>2018 Kerala Floods In August 2018</vt:lpstr>
      <vt:lpstr>PowerPoint Presentation</vt:lpstr>
      <vt:lpstr>Risk factors</vt:lpstr>
      <vt:lpstr>Flood management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Disaster management</dc:title>
  <dc:creator>jithasudhi@gmail.com</dc:creator>
  <cp:lastModifiedBy>jithasudhi@gmail.com</cp:lastModifiedBy>
  <cp:revision>2</cp:revision>
  <dcterms:created xsi:type="dcterms:W3CDTF">2023-01-03T05:01:36Z</dcterms:created>
  <dcterms:modified xsi:type="dcterms:W3CDTF">2023-01-05T05:48:37Z</dcterms:modified>
</cp:coreProperties>
</file>