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57" r:id="rId10"/>
    <p:sldId id="258"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284227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292191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392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1314419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729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1363299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2472120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79707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161052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117-9DD7-451C-98D9-496005292579}"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411373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532117-9DD7-451C-98D9-496005292579}"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269433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532117-9DD7-451C-98D9-496005292579}"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91742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32117-9DD7-451C-98D9-496005292579}"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416127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32117-9DD7-451C-98D9-496005292579}"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417272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32117-9DD7-451C-98D9-496005292579}"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257738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32117-9DD7-451C-98D9-496005292579}"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DEB61A-AB54-441B-AA3D-FE5101199DF3}" type="slidenum">
              <a:rPr lang="en-IN" smtClean="0"/>
              <a:t>‹#›</a:t>
            </a:fld>
            <a:endParaRPr lang="en-IN"/>
          </a:p>
        </p:txBody>
      </p:sp>
    </p:spTree>
    <p:extLst>
      <p:ext uri="{BB962C8B-B14F-4D97-AF65-F5344CB8AC3E}">
        <p14:creationId xmlns:p14="http://schemas.microsoft.com/office/powerpoint/2010/main" val="50416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532117-9DD7-451C-98D9-496005292579}" type="datetimeFigureOut">
              <a:rPr lang="en-IN" smtClean="0"/>
              <a:t>14-12-2022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DEB61A-AB54-441B-AA3D-FE5101199DF3}" type="slidenum">
              <a:rPr lang="en-IN" smtClean="0"/>
              <a:t>‹#›</a:t>
            </a:fld>
            <a:endParaRPr lang="en-IN"/>
          </a:p>
        </p:txBody>
      </p:sp>
    </p:spTree>
    <p:extLst>
      <p:ext uri="{BB962C8B-B14F-4D97-AF65-F5344CB8AC3E}">
        <p14:creationId xmlns:p14="http://schemas.microsoft.com/office/powerpoint/2010/main" val="3119623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A1CA-EDE1-4579-9C46-DCCE32212150}"/>
              </a:ext>
            </a:extLst>
          </p:cNvPr>
          <p:cNvSpPr>
            <a:spLocks noGrp="1"/>
          </p:cNvSpPr>
          <p:nvPr>
            <p:ph type="ctrTitle"/>
          </p:nvPr>
        </p:nvSpPr>
        <p:spPr/>
        <p:txBody>
          <a:bodyPr/>
          <a:lstStyle/>
          <a:p>
            <a:r>
              <a:rPr lang="en-US" dirty="0"/>
              <a:t>ENVIRONMENTAL LEGISLATIONS IN INDIA</a:t>
            </a:r>
            <a:endParaRPr lang="en-IN" dirty="0"/>
          </a:p>
        </p:txBody>
      </p:sp>
      <p:sp>
        <p:nvSpPr>
          <p:cNvPr id="3" name="Subtitle 2">
            <a:extLst>
              <a:ext uri="{FF2B5EF4-FFF2-40B4-BE49-F238E27FC236}">
                <a16:creationId xmlns:a16="http://schemas.microsoft.com/office/drawing/2014/main" id="{38C5864E-60A5-4817-9AE7-079AFAE88F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6480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536D-31A0-4B44-8606-222684FCE8F4}"/>
              </a:ext>
            </a:extLst>
          </p:cNvPr>
          <p:cNvSpPr>
            <a:spLocks noGrp="1"/>
          </p:cNvSpPr>
          <p:nvPr>
            <p:ph type="title"/>
          </p:nvPr>
        </p:nvSpPr>
        <p:spPr/>
        <p:txBody>
          <a:bodyPr>
            <a:normAutofit/>
          </a:bodyPr>
          <a:lstStyle/>
          <a:p>
            <a:r>
              <a:rPr lang="en-US" sz="2800" dirty="0"/>
              <a:t>THE ENVIRONMENT (PROTECTION) ACT, 1986</a:t>
            </a:r>
            <a:endParaRPr lang="en-IN" sz="2800" dirty="0"/>
          </a:p>
        </p:txBody>
      </p:sp>
      <p:sp>
        <p:nvSpPr>
          <p:cNvPr id="3" name="Content Placeholder 2">
            <a:extLst>
              <a:ext uri="{FF2B5EF4-FFF2-40B4-BE49-F238E27FC236}">
                <a16:creationId xmlns:a16="http://schemas.microsoft.com/office/drawing/2014/main" id="{8CA094E3-4914-4F50-936B-DB39E8F5C5BC}"/>
              </a:ext>
            </a:extLst>
          </p:cNvPr>
          <p:cNvSpPr>
            <a:spLocks noGrp="1"/>
          </p:cNvSpPr>
          <p:nvPr>
            <p:ph idx="1"/>
          </p:nvPr>
        </p:nvSpPr>
        <p:spPr/>
        <p:txBody>
          <a:bodyPr/>
          <a:lstStyle/>
          <a:p>
            <a:r>
              <a:rPr lang="en-US" dirty="0"/>
              <a:t>The Environment (Protection) Rules lay down procedures for setting standards of emission or discharge of environmental pollutants.</a:t>
            </a:r>
          </a:p>
          <a:p>
            <a:r>
              <a:rPr lang="en-US" dirty="0"/>
              <a:t>To restrict areas where industry, operations or processing shall not be avoided</a:t>
            </a:r>
          </a:p>
          <a:p>
            <a:r>
              <a:rPr lang="en-US" dirty="0"/>
              <a:t>To set up prohibition on the handling of hazardous substances in different areas</a:t>
            </a:r>
          </a:p>
          <a:p>
            <a:r>
              <a:rPr lang="en-US" dirty="0"/>
              <a:t>Preparation of manuals , codes or guides relating to the prevention, control and abatement of environmental pollution</a:t>
            </a:r>
            <a:endParaRPr lang="en-IN" dirty="0"/>
          </a:p>
        </p:txBody>
      </p:sp>
    </p:spTree>
    <p:extLst>
      <p:ext uri="{BB962C8B-B14F-4D97-AF65-F5344CB8AC3E}">
        <p14:creationId xmlns:p14="http://schemas.microsoft.com/office/powerpoint/2010/main" val="161714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6580-12C0-412F-8D44-EF85DBA06071}"/>
              </a:ext>
            </a:extLst>
          </p:cNvPr>
          <p:cNvSpPr>
            <a:spLocks noGrp="1"/>
          </p:cNvSpPr>
          <p:nvPr>
            <p:ph type="title"/>
          </p:nvPr>
        </p:nvSpPr>
        <p:spPr>
          <a:xfrm>
            <a:off x="635620" y="365125"/>
            <a:ext cx="10718180" cy="1325563"/>
          </a:xfrm>
        </p:spPr>
        <p:txBody>
          <a:bodyPr/>
          <a:lstStyle/>
          <a:p>
            <a:r>
              <a:rPr lang="en-US" dirty="0"/>
              <a:t>FOREST CONSERVATION ACT, 1980</a:t>
            </a:r>
            <a:endParaRPr lang="en-IN" dirty="0"/>
          </a:p>
        </p:txBody>
      </p:sp>
      <p:sp>
        <p:nvSpPr>
          <p:cNvPr id="3" name="Content Placeholder 2">
            <a:extLst>
              <a:ext uri="{FF2B5EF4-FFF2-40B4-BE49-F238E27FC236}">
                <a16:creationId xmlns:a16="http://schemas.microsoft.com/office/drawing/2014/main" id="{3A577EC7-7399-4E2F-9ED6-16EEA2552D91}"/>
              </a:ext>
            </a:extLst>
          </p:cNvPr>
          <p:cNvSpPr>
            <a:spLocks noGrp="1"/>
          </p:cNvSpPr>
          <p:nvPr>
            <p:ph idx="1"/>
          </p:nvPr>
        </p:nvSpPr>
        <p:spPr/>
        <p:txBody>
          <a:bodyPr/>
          <a:lstStyle/>
          <a:p>
            <a:r>
              <a:rPr lang="en-US" dirty="0"/>
              <a:t>Forest conservation is the preservation and the protection of forests which is essential for the balance of our ecosystem.</a:t>
            </a:r>
          </a:p>
          <a:p>
            <a:r>
              <a:rPr lang="en-US" dirty="0"/>
              <a:t> It also involves the reversal of deforestation and environmental pollution.</a:t>
            </a:r>
          </a:p>
          <a:p>
            <a:r>
              <a:rPr lang="en-US" dirty="0"/>
              <a:t>India had a commercial deforestation problem, Forest covers were fast disappearing. So the government introduced the Forest Conservation Act 1980. </a:t>
            </a:r>
          </a:p>
          <a:p>
            <a:r>
              <a:rPr lang="en-US" dirty="0"/>
              <a:t>The act helps to conserve forests and protects forest land</a:t>
            </a:r>
            <a:endParaRPr lang="en-IN" dirty="0"/>
          </a:p>
        </p:txBody>
      </p:sp>
    </p:spTree>
    <p:extLst>
      <p:ext uri="{BB962C8B-B14F-4D97-AF65-F5344CB8AC3E}">
        <p14:creationId xmlns:p14="http://schemas.microsoft.com/office/powerpoint/2010/main" val="359761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E6ED-E232-4590-B474-3C9878F62E65}"/>
              </a:ext>
            </a:extLst>
          </p:cNvPr>
          <p:cNvSpPr>
            <a:spLocks noGrp="1"/>
          </p:cNvSpPr>
          <p:nvPr>
            <p:ph type="title"/>
          </p:nvPr>
        </p:nvSpPr>
        <p:spPr/>
        <p:txBody>
          <a:bodyPr>
            <a:normAutofit/>
          </a:bodyPr>
          <a:lstStyle/>
          <a:p>
            <a:r>
              <a:rPr lang="en-US" sz="2800" dirty="0"/>
              <a:t>FOREST CONSERVATION ACT, 1980</a:t>
            </a:r>
            <a:endParaRPr lang="en-IN" sz="2800" dirty="0"/>
          </a:p>
        </p:txBody>
      </p:sp>
      <p:sp>
        <p:nvSpPr>
          <p:cNvPr id="3" name="Content Placeholder 2">
            <a:extLst>
              <a:ext uri="{FF2B5EF4-FFF2-40B4-BE49-F238E27FC236}">
                <a16:creationId xmlns:a16="http://schemas.microsoft.com/office/drawing/2014/main" id="{885CF94B-EDF7-4FA1-81E0-14C86F9E8F1A}"/>
              </a:ext>
            </a:extLst>
          </p:cNvPr>
          <p:cNvSpPr>
            <a:spLocks noGrp="1"/>
          </p:cNvSpPr>
          <p:nvPr>
            <p:ph idx="1"/>
          </p:nvPr>
        </p:nvSpPr>
        <p:spPr/>
        <p:txBody>
          <a:bodyPr/>
          <a:lstStyle/>
          <a:p>
            <a:r>
              <a:rPr lang="en-US" dirty="0"/>
              <a:t>. It restricts the use of forest land for commercial purposes without a thorough regulation process. </a:t>
            </a:r>
          </a:p>
          <a:p>
            <a:pPr marL="0" indent="0">
              <a:buNone/>
            </a:pPr>
            <a:r>
              <a:rPr lang="en-US" dirty="0"/>
              <a:t>Section 2 of the act is about the restriction on the State Government for de-reservation of forests or use of forest land for non-forest purpose. </a:t>
            </a:r>
          </a:p>
          <a:p>
            <a:pPr marL="0" indent="0">
              <a:buNone/>
            </a:pPr>
            <a:r>
              <a:rPr lang="en-US" dirty="0"/>
              <a:t>Section 3 deals with Penalty for contravention of the provisions of the Act. It states that whoever contravenes or abets the contravention of any of the provisions of Section 2, shall be punishable with simple imprisonment for a period which may extend to fifteen days</a:t>
            </a:r>
          </a:p>
        </p:txBody>
      </p:sp>
    </p:spTree>
    <p:extLst>
      <p:ext uri="{BB962C8B-B14F-4D97-AF65-F5344CB8AC3E}">
        <p14:creationId xmlns:p14="http://schemas.microsoft.com/office/powerpoint/2010/main" val="211409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5337-A70E-449E-8F6E-63E29EE0B426}"/>
              </a:ext>
            </a:extLst>
          </p:cNvPr>
          <p:cNvSpPr>
            <a:spLocks noGrp="1"/>
          </p:cNvSpPr>
          <p:nvPr>
            <p:ph type="title"/>
          </p:nvPr>
        </p:nvSpPr>
        <p:spPr>
          <a:xfrm>
            <a:off x="838200" y="320520"/>
            <a:ext cx="10515600" cy="1325563"/>
          </a:xfrm>
        </p:spPr>
        <p:txBody>
          <a:bodyPr/>
          <a:lstStyle/>
          <a:p>
            <a:r>
              <a:rPr lang="en-IN" dirty="0"/>
              <a:t>WILDLIFE PROTECTION ACT, 1972</a:t>
            </a:r>
          </a:p>
        </p:txBody>
      </p:sp>
      <p:sp>
        <p:nvSpPr>
          <p:cNvPr id="3" name="Content Placeholder 2">
            <a:extLst>
              <a:ext uri="{FF2B5EF4-FFF2-40B4-BE49-F238E27FC236}">
                <a16:creationId xmlns:a16="http://schemas.microsoft.com/office/drawing/2014/main" id="{57E541DE-FE74-45B9-BA40-5EBA8A0D7AD2}"/>
              </a:ext>
            </a:extLst>
          </p:cNvPr>
          <p:cNvSpPr>
            <a:spLocks noGrp="1"/>
          </p:cNvSpPr>
          <p:nvPr>
            <p:ph idx="1"/>
          </p:nvPr>
        </p:nvSpPr>
        <p:spPr/>
        <p:txBody>
          <a:bodyPr>
            <a:normAutofit/>
          </a:bodyPr>
          <a:lstStyle/>
          <a:p>
            <a:r>
              <a:rPr lang="en-US" dirty="0"/>
              <a:t>Restriction and prohibition on hunting and trapping of wildlife</a:t>
            </a:r>
          </a:p>
          <a:p>
            <a:r>
              <a:rPr lang="en-US" dirty="0"/>
              <a:t>Protection of rare and specified plant species</a:t>
            </a:r>
          </a:p>
          <a:p>
            <a:r>
              <a:rPr lang="en-US" dirty="0"/>
              <a:t>Preparation of lists of endangered , rare and threatened species </a:t>
            </a:r>
          </a:p>
          <a:p>
            <a:r>
              <a:rPr lang="en-US" dirty="0"/>
              <a:t>For maintaining a healthy ecological balance on this earth, animals, plants and marine species are as important as humans</a:t>
            </a:r>
          </a:p>
          <a:p>
            <a:r>
              <a:rPr lang="en-US" dirty="0"/>
              <a:t>But, sadly today, many of the animals and birds are getting endangered.</a:t>
            </a:r>
          </a:p>
          <a:p>
            <a:r>
              <a:rPr lang="en-US" dirty="0"/>
              <a:t> The natural habitats of animals and plants are being destroyed for land development and farming by humans. </a:t>
            </a:r>
          </a:p>
          <a:p>
            <a:r>
              <a:rPr lang="en-US" dirty="0"/>
              <a:t>The Government enacted Wildlife (Protection) Act 1972 with the objective of effectively protecting the wildlife of this country and to control poaching, smuggling and illegal trade in wildlife and its derivatives. </a:t>
            </a:r>
            <a:endParaRPr lang="en-IN" dirty="0"/>
          </a:p>
        </p:txBody>
      </p:sp>
    </p:spTree>
    <p:extLst>
      <p:ext uri="{BB962C8B-B14F-4D97-AF65-F5344CB8AC3E}">
        <p14:creationId xmlns:p14="http://schemas.microsoft.com/office/powerpoint/2010/main" val="10623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A80C-CF8D-4B63-B8D2-3D529379918F}"/>
              </a:ext>
            </a:extLst>
          </p:cNvPr>
          <p:cNvSpPr>
            <a:spLocks noGrp="1"/>
          </p:cNvSpPr>
          <p:nvPr>
            <p:ph type="title"/>
          </p:nvPr>
        </p:nvSpPr>
        <p:spPr/>
        <p:txBody>
          <a:bodyPr>
            <a:normAutofit/>
          </a:bodyPr>
          <a:lstStyle/>
          <a:p>
            <a:r>
              <a:rPr lang="en-IN" sz="2800" dirty="0"/>
              <a:t>WILDLIFE PROTECTION ACT, 1972</a:t>
            </a:r>
          </a:p>
        </p:txBody>
      </p:sp>
      <p:sp>
        <p:nvSpPr>
          <p:cNvPr id="3" name="Content Placeholder 2">
            <a:extLst>
              <a:ext uri="{FF2B5EF4-FFF2-40B4-BE49-F238E27FC236}">
                <a16:creationId xmlns:a16="http://schemas.microsoft.com/office/drawing/2014/main" id="{0236CF6A-A153-401D-8D74-4045706BA48E}"/>
              </a:ext>
            </a:extLst>
          </p:cNvPr>
          <p:cNvSpPr>
            <a:spLocks noGrp="1"/>
          </p:cNvSpPr>
          <p:nvPr>
            <p:ph idx="1"/>
          </p:nvPr>
        </p:nvSpPr>
        <p:spPr/>
        <p:txBody>
          <a:bodyPr/>
          <a:lstStyle/>
          <a:p>
            <a:r>
              <a:rPr lang="en-US" dirty="0"/>
              <a:t>The Act provides for the protection of wild animals, birds and plants; and for matters connected there with or supplementary or related thereto. </a:t>
            </a:r>
          </a:p>
          <a:p>
            <a:r>
              <a:rPr lang="en-US" dirty="0"/>
              <a:t>It extends to the whole of India, except the State of Jammu and Kashmir which has its own wildlife act.</a:t>
            </a:r>
          </a:p>
          <a:p>
            <a:r>
              <a:rPr lang="en-US" dirty="0"/>
              <a:t>Under the Act, comprehensive listing of endangered wildlife species was done for the first time and prohibition of hunting of the endangered species was mentioned.</a:t>
            </a:r>
            <a:endParaRPr lang="en-IN" dirty="0"/>
          </a:p>
        </p:txBody>
      </p:sp>
    </p:spTree>
    <p:extLst>
      <p:ext uri="{BB962C8B-B14F-4D97-AF65-F5344CB8AC3E}">
        <p14:creationId xmlns:p14="http://schemas.microsoft.com/office/powerpoint/2010/main" val="383338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AEE5-359B-42A9-85E2-51F09045A919}"/>
              </a:ext>
            </a:extLst>
          </p:cNvPr>
          <p:cNvSpPr>
            <a:spLocks noGrp="1"/>
          </p:cNvSpPr>
          <p:nvPr>
            <p:ph type="title"/>
          </p:nvPr>
        </p:nvSpPr>
        <p:spPr/>
        <p:txBody>
          <a:bodyPr>
            <a:normAutofit/>
          </a:bodyPr>
          <a:lstStyle/>
          <a:p>
            <a:r>
              <a:rPr lang="en-IN" sz="2800" dirty="0"/>
              <a:t>WILDLIFE PROTECTION ACT, 1972</a:t>
            </a:r>
          </a:p>
        </p:txBody>
      </p:sp>
      <p:sp>
        <p:nvSpPr>
          <p:cNvPr id="3" name="Content Placeholder 2">
            <a:extLst>
              <a:ext uri="{FF2B5EF4-FFF2-40B4-BE49-F238E27FC236}">
                <a16:creationId xmlns:a16="http://schemas.microsoft.com/office/drawing/2014/main" id="{F335663D-EEAE-4114-B4E6-0D415558C2D5}"/>
              </a:ext>
            </a:extLst>
          </p:cNvPr>
          <p:cNvSpPr>
            <a:spLocks noGrp="1"/>
          </p:cNvSpPr>
          <p:nvPr>
            <p:ph idx="1"/>
          </p:nvPr>
        </p:nvSpPr>
        <p:spPr/>
        <p:txBody>
          <a:bodyPr/>
          <a:lstStyle/>
          <a:p>
            <a:r>
              <a:rPr lang="en-US" dirty="0"/>
              <a:t>Protection to some endangered plants</a:t>
            </a:r>
          </a:p>
          <a:p>
            <a:r>
              <a:rPr lang="en-US" dirty="0"/>
              <a:t>The Act provides for setting up of National Parks, Wildlife Sanctuaries etc.</a:t>
            </a:r>
          </a:p>
          <a:p>
            <a:r>
              <a:rPr lang="en-US" dirty="0"/>
              <a:t>The Act provides for the constitution for trade and commerce in some wildlife species with license for sale, possession, transfer etc.</a:t>
            </a:r>
          </a:p>
          <a:p>
            <a:r>
              <a:rPr lang="en-US" dirty="0"/>
              <a:t>The act imposes a ban on the trade or commerce in scheduled animals. .</a:t>
            </a:r>
          </a:p>
          <a:p>
            <a:r>
              <a:rPr lang="en-US" dirty="0"/>
              <a:t>It provides for legal powers to officers and punishment to offenders.</a:t>
            </a:r>
            <a:endParaRPr lang="en-IN" dirty="0"/>
          </a:p>
        </p:txBody>
      </p:sp>
    </p:spTree>
    <p:extLst>
      <p:ext uri="{BB962C8B-B14F-4D97-AF65-F5344CB8AC3E}">
        <p14:creationId xmlns:p14="http://schemas.microsoft.com/office/powerpoint/2010/main" val="410973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41F1-BFC7-449B-BFBE-FE818ADD7DBA}"/>
              </a:ext>
            </a:extLst>
          </p:cNvPr>
          <p:cNvSpPr>
            <a:spLocks noGrp="1"/>
          </p:cNvSpPr>
          <p:nvPr>
            <p:ph type="title"/>
          </p:nvPr>
        </p:nvSpPr>
        <p:spPr/>
        <p:txBody>
          <a:bodyPr/>
          <a:lstStyle/>
          <a:p>
            <a:r>
              <a:rPr lang="en-US" dirty="0"/>
              <a:t>Hazardous Waste (Management and Handling) Rules, 1989 </a:t>
            </a:r>
            <a:endParaRPr lang="en-IN" dirty="0"/>
          </a:p>
        </p:txBody>
      </p:sp>
      <p:sp>
        <p:nvSpPr>
          <p:cNvPr id="3" name="Content Placeholder 2">
            <a:extLst>
              <a:ext uri="{FF2B5EF4-FFF2-40B4-BE49-F238E27FC236}">
                <a16:creationId xmlns:a16="http://schemas.microsoft.com/office/drawing/2014/main" id="{EF632FCB-F98F-4503-916D-74CCB10743D2}"/>
              </a:ext>
            </a:extLst>
          </p:cNvPr>
          <p:cNvSpPr>
            <a:spLocks noGrp="1"/>
          </p:cNvSpPr>
          <p:nvPr>
            <p:ph idx="1"/>
          </p:nvPr>
        </p:nvSpPr>
        <p:spPr/>
        <p:txBody>
          <a:bodyPr/>
          <a:lstStyle/>
          <a:p>
            <a:r>
              <a:rPr lang="en-US" dirty="0"/>
              <a:t> to control the generation, collection, treatment, import, storage, and handling of hazardous waste</a:t>
            </a:r>
          </a:p>
          <a:p>
            <a:r>
              <a:rPr lang="en-US" dirty="0"/>
              <a:t>The Manufacture, Storage, and Import of Hazardous materials</a:t>
            </a:r>
          </a:p>
          <a:p>
            <a:r>
              <a:rPr lang="en-US" dirty="0"/>
              <a:t>sets up an authority to inspect, once a year, the industrial activity connected with hazardous chemicals and isolated storage facilities</a:t>
            </a:r>
            <a:endParaRPr lang="en-IN" dirty="0"/>
          </a:p>
        </p:txBody>
      </p:sp>
    </p:spTree>
    <p:extLst>
      <p:ext uri="{BB962C8B-B14F-4D97-AF65-F5344CB8AC3E}">
        <p14:creationId xmlns:p14="http://schemas.microsoft.com/office/powerpoint/2010/main" val="121186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9715-76EB-43B6-BCDC-C2407E3E30B1}"/>
              </a:ext>
            </a:extLst>
          </p:cNvPr>
          <p:cNvSpPr>
            <a:spLocks noGrp="1"/>
          </p:cNvSpPr>
          <p:nvPr>
            <p:ph type="title"/>
          </p:nvPr>
        </p:nvSpPr>
        <p:spPr/>
        <p:txBody>
          <a:bodyPr/>
          <a:lstStyle/>
          <a:p>
            <a:r>
              <a:rPr lang="en-US" dirty="0"/>
              <a:t>WATER (PREVENTION &amp; CONTROL OF POLLUTION) ACT, 1974 </a:t>
            </a:r>
            <a:endParaRPr lang="en-IN" dirty="0"/>
          </a:p>
        </p:txBody>
      </p:sp>
      <p:sp>
        <p:nvSpPr>
          <p:cNvPr id="3" name="Content Placeholder 2">
            <a:extLst>
              <a:ext uri="{FF2B5EF4-FFF2-40B4-BE49-F238E27FC236}">
                <a16:creationId xmlns:a16="http://schemas.microsoft.com/office/drawing/2014/main" id="{79F1CDA3-BC94-4E52-9D28-A3087DAD33EC}"/>
              </a:ext>
            </a:extLst>
          </p:cNvPr>
          <p:cNvSpPr>
            <a:spLocks noGrp="1"/>
          </p:cNvSpPr>
          <p:nvPr>
            <p:ph idx="1"/>
          </p:nvPr>
        </p:nvSpPr>
        <p:spPr/>
        <p:txBody>
          <a:bodyPr/>
          <a:lstStyle/>
          <a:p>
            <a:r>
              <a:rPr lang="en-US" dirty="0"/>
              <a:t> regulates agencies responsible for water pollution </a:t>
            </a:r>
          </a:p>
          <a:p>
            <a:endParaRPr lang="en-US" dirty="0"/>
          </a:p>
          <a:p>
            <a:r>
              <a:rPr lang="en-US" dirty="0"/>
              <a:t>adopted by the Indian parliament with the aim of prevention and control of Water Pollution in India</a:t>
            </a:r>
          </a:p>
          <a:p>
            <a:pPr marL="0" indent="0">
              <a:buNone/>
            </a:pPr>
            <a:endParaRPr lang="en-US" dirty="0"/>
          </a:p>
          <a:p>
            <a:r>
              <a:rPr lang="en-US" dirty="0"/>
              <a:t>Functions of the Central Board </a:t>
            </a:r>
          </a:p>
          <a:p>
            <a:endParaRPr lang="en-US" dirty="0"/>
          </a:p>
          <a:p>
            <a:r>
              <a:rPr lang="en-US" dirty="0"/>
              <a:t>Functions of the State Board </a:t>
            </a:r>
            <a:endParaRPr lang="en-IN" dirty="0"/>
          </a:p>
        </p:txBody>
      </p:sp>
    </p:spTree>
    <p:extLst>
      <p:ext uri="{BB962C8B-B14F-4D97-AF65-F5344CB8AC3E}">
        <p14:creationId xmlns:p14="http://schemas.microsoft.com/office/powerpoint/2010/main" val="402693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02A7-939B-46C9-B569-E8DCF59ADB28}"/>
              </a:ext>
            </a:extLst>
          </p:cNvPr>
          <p:cNvSpPr>
            <a:spLocks noGrp="1"/>
          </p:cNvSpPr>
          <p:nvPr>
            <p:ph type="title"/>
          </p:nvPr>
        </p:nvSpPr>
        <p:spPr/>
        <p:txBody>
          <a:bodyPr>
            <a:normAutofit/>
          </a:bodyPr>
          <a:lstStyle/>
          <a:p>
            <a:r>
              <a:rPr lang="en-US" sz="2800" dirty="0"/>
              <a:t>WATER (PREVENTION &amp; CONTROL OF POLLUTION) ACT, 1974 </a:t>
            </a:r>
            <a:endParaRPr lang="en-IN" sz="2800" dirty="0"/>
          </a:p>
        </p:txBody>
      </p:sp>
      <p:sp>
        <p:nvSpPr>
          <p:cNvPr id="3" name="Content Placeholder 2">
            <a:extLst>
              <a:ext uri="{FF2B5EF4-FFF2-40B4-BE49-F238E27FC236}">
                <a16:creationId xmlns:a16="http://schemas.microsoft.com/office/drawing/2014/main" id="{D925A226-1165-4F6A-A704-EA36AA2FC0CC}"/>
              </a:ext>
            </a:extLst>
          </p:cNvPr>
          <p:cNvSpPr>
            <a:spLocks noGrp="1"/>
          </p:cNvSpPr>
          <p:nvPr>
            <p:ph idx="1"/>
          </p:nvPr>
        </p:nvSpPr>
        <p:spPr/>
        <p:txBody>
          <a:bodyPr/>
          <a:lstStyle/>
          <a:p>
            <a:r>
              <a:rPr lang="en-US" dirty="0"/>
              <a:t>The state board of respective states is empowered to plan a complete program for the prevention, control or abatement of pollution of streams and wells, collect and disseminate information related to water pollution</a:t>
            </a:r>
          </a:p>
          <a:p>
            <a:r>
              <a:rPr lang="en-US" dirty="0"/>
              <a:t>encourage, conduct and participate in investigations and research relating to problems of water pollution and prevention</a:t>
            </a:r>
          </a:p>
          <a:p>
            <a:r>
              <a:rPr lang="en-US" dirty="0"/>
              <a:t>The state water boards also have the right to inspect sewage or trade effluents, works and plants for the treatment of sewage and trade effluents and to review all water purification plants</a:t>
            </a:r>
            <a:endParaRPr lang="en-IN" dirty="0"/>
          </a:p>
        </p:txBody>
      </p:sp>
    </p:spTree>
    <p:extLst>
      <p:ext uri="{BB962C8B-B14F-4D97-AF65-F5344CB8AC3E}">
        <p14:creationId xmlns:p14="http://schemas.microsoft.com/office/powerpoint/2010/main" val="212354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EDED-5F65-43B6-B0C3-90A14364C7B7}"/>
              </a:ext>
            </a:extLst>
          </p:cNvPr>
          <p:cNvSpPr>
            <a:spLocks noGrp="1"/>
          </p:cNvSpPr>
          <p:nvPr>
            <p:ph type="title"/>
          </p:nvPr>
        </p:nvSpPr>
        <p:spPr/>
        <p:txBody>
          <a:bodyPr>
            <a:normAutofit/>
          </a:bodyPr>
          <a:lstStyle/>
          <a:p>
            <a:r>
              <a:rPr lang="en-US" sz="2800" dirty="0"/>
              <a:t>WATER (PREVENTION &amp; CONTROL OF POLLUTION) ACT, 1974 </a:t>
            </a:r>
            <a:endParaRPr lang="en-IN" sz="2800" dirty="0"/>
          </a:p>
        </p:txBody>
      </p:sp>
      <p:sp>
        <p:nvSpPr>
          <p:cNvPr id="3" name="Content Placeholder 2">
            <a:extLst>
              <a:ext uri="{FF2B5EF4-FFF2-40B4-BE49-F238E27FC236}">
                <a16:creationId xmlns:a16="http://schemas.microsoft.com/office/drawing/2014/main" id="{3694C293-BF3F-4D0B-BCBD-033F930D0920}"/>
              </a:ext>
            </a:extLst>
          </p:cNvPr>
          <p:cNvSpPr>
            <a:spLocks noGrp="1"/>
          </p:cNvSpPr>
          <p:nvPr>
            <p:ph idx="1"/>
          </p:nvPr>
        </p:nvSpPr>
        <p:spPr/>
        <p:txBody>
          <a:bodyPr/>
          <a:lstStyle/>
          <a:p>
            <a:r>
              <a:rPr lang="en-US" dirty="0"/>
              <a:t>Prior Consent is necessary to set up any industry, plant or process which is likely to discharge sewage or trade effluent into a stream or well </a:t>
            </a:r>
          </a:p>
          <a:p>
            <a:pPr marL="0" indent="0">
              <a:buNone/>
            </a:pPr>
            <a:endParaRPr lang="en-US" dirty="0"/>
          </a:p>
          <a:p>
            <a:r>
              <a:rPr lang="en-US" dirty="0"/>
              <a:t>The section further states that every State Board is liable to maintain a register containing particulars or conditions imposed under the section related to any outlet, or to any effluent, from any land or premises which must be open to inspection by the state board. </a:t>
            </a:r>
          </a:p>
        </p:txBody>
      </p:sp>
    </p:spTree>
    <p:extLst>
      <p:ext uri="{BB962C8B-B14F-4D97-AF65-F5344CB8AC3E}">
        <p14:creationId xmlns:p14="http://schemas.microsoft.com/office/powerpoint/2010/main" val="416886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CE22-109D-48F9-87FC-02E550AEAF1A}"/>
              </a:ext>
            </a:extLst>
          </p:cNvPr>
          <p:cNvSpPr>
            <a:spLocks noGrp="1"/>
          </p:cNvSpPr>
          <p:nvPr>
            <p:ph type="title"/>
          </p:nvPr>
        </p:nvSpPr>
        <p:spPr/>
        <p:txBody>
          <a:bodyPr>
            <a:normAutofit/>
          </a:bodyPr>
          <a:lstStyle/>
          <a:p>
            <a:r>
              <a:rPr lang="en-US" sz="2800" dirty="0"/>
              <a:t>WATER (PREVENTION &amp; CONTROL OF POLLUTION) ACT, 1974 </a:t>
            </a:r>
            <a:endParaRPr lang="en-IN" sz="2800" dirty="0"/>
          </a:p>
        </p:txBody>
      </p:sp>
      <p:sp>
        <p:nvSpPr>
          <p:cNvPr id="3" name="Content Placeholder 2">
            <a:extLst>
              <a:ext uri="{FF2B5EF4-FFF2-40B4-BE49-F238E27FC236}">
                <a16:creationId xmlns:a16="http://schemas.microsoft.com/office/drawing/2014/main" id="{418F0D8A-CD4A-4EAD-9DBD-B2E37479F2A7}"/>
              </a:ext>
            </a:extLst>
          </p:cNvPr>
          <p:cNvSpPr>
            <a:spLocks noGrp="1"/>
          </p:cNvSpPr>
          <p:nvPr>
            <p:ph idx="1"/>
          </p:nvPr>
        </p:nvSpPr>
        <p:spPr/>
        <p:txBody>
          <a:bodyPr/>
          <a:lstStyle/>
          <a:p>
            <a:r>
              <a:rPr lang="en-US" dirty="0"/>
              <a:t>Power to take emergency measures</a:t>
            </a:r>
          </a:p>
          <a:p>
            <a:pPr marL="0" indent="0">
              <a:buNone/>
            </a:pPr>
            <a:r>
              <a:rPr lang="en-US" dirty="0"/>
              <a:t>State Board may issue orders </a:t>
            </a:r>
          </a:p>
          <a:p>
            <a:r>
              <a:rPr lang="en-US" dirty="0"/>
              <a:t>to remove the matter, which is, or may cause pollution; </a:t>
            </a:r>
          </a:p>
          <a:p>
            <a:r>
              <a:rPr lang="en-US" dirty="0"/>
              <a:t> remedy or mitigate the pollution, </a:t>
            </a:r>
          </a:p>
          <a:p>
            <a:r>
              <a:rPr lang="en-US" dirty="0"/>
              <a:t>issue prohibition orders to the concerned persons from discharging any poisonous or noxious or polluting matter</a:t>
            </a:r>
          </a:p>
          <a:p>
            <a:pPr marL="0" indent="0">
              <a:buNone/>
            </a:pPr>
            <a:r>
              <a:rPr lang="en-US" dirty="0"/>
              <a:t>Sewage or pollutants cannot be discharged into water bodies including lakes and it is the duty of the state pollution control board to intervene and stop such activity</a:t>
            </a:r>
            <a:endParaRPr lang="en-IN" dirty="0"/>
          </a:p>
        </p:txBody>
      </p:sp>
    </p:spTree>
    <p:extLst>
      <p:ext uri="{BB962C8B-B14F-4D97-AF65-F5344CB8AC3E}">
        <p14:creationId xmlns:p14="http://schemas.microsoft.com/office/powerpoint/2010/main" val="294716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3AEC-05F0-448A-9F5C-47F99DC275AF}"/>
              </a:ext>
            </a:extLst>
          </p:cNvPr>
          <p:cNvSpPr>
            <a:spLocks noGrp="1"/>
          </p:cNvSpPr>
          <p:nvPr>
            <p:ph type="title"/>
          </p:nvPr>
        </p:nvSpPr>
        <p:spPr/>
        <p:txBody>
          <a:bodyPr>
            <a:normAutofit/>
          </a:bodyPr>
          <a:lstStyle/>
          <a:p>
            <a:r>
              <a:rPr lang="en-US" sz="2800" dirty="0"/>
              <a:t>WATER (PREVENTION &amp; CONTROL OF POLLUTION) ACT, 1974 </a:t>
            </a:r>
            <a:endParaRPr lang="en-IN" sz="2800" dirty="0"/>
          </a:p>
        </p:txBody>
      </p:sp>
      <p:sp>
        <p:nvSpPr>
          <p:cNvPr id="3" name="Content Placeholder 2">
            <a:extLst>
              <a:ext uri="{FF2B5EF4-FFF2-40B4-BE49-F238E27FC236}">
                <a16:creationId xmlns:a16="http://schemas.microsoft.com/office/drawing/2014/main" id="{3EE43085-5241-4DD5-9E17-C7A9B1942F28}"/>
              </a:ext>
            </a:extLst>
          </p:cNvPr>
          <p:cNvSpPr>
            <a:spLocks noGrp="1"/>
          </p:cNvSpPr>
          <p:nvPr>
            <p:ph idx="1"/>
          </p:nvPr>
        </p:nvSpPr>
        <p:spPr/>
        <p:txBody>
          <a:bodyPr>
            <a:normAutofit/>
          </a:bodyPr>
          <a:lstStyle/>
          <a:p>
            <a:pPr marL="0" indent="0">
              <a:buNone/>
            </a:pPr>
            <a:r>
              <a:rPr lang="en-US" dirty="0"/>
              <a:t> no person shall knowingly cause or permit any poisonous, noxious or polluting mater as determined by the State Board to enter into any stream or sewer or on land. </a:t>
            </a:r>
          </a:p>
          <a:p>
            <a:pPr marL="0" indent="0">
              <a:buNone/>
            </a:pPr>
            <a:r>
              <a:rPr lang="en-US" dirty="0"/>
              <a:t>Anyone failing to abide by the laws of under is liable for imprisonment under Section 24 &amp; Section 43 ranging from not less than one year and six months to six years along with monetary fines. </a:t>
            </a:r>
          </a:p>
          <a:p>
            <a:pPr marL="0" indent="0">
              <a:buNone/>
            </a:pPr>
            <a:r>
              <a:rPr lang="en-US" dirty="0"/>
              <a:t>The fine and penalty includes Imprisonment for a term which may extend up to three months or with a fine of Rs. 10,000/- or both.</a:t>
            </a:r>
            <a:endParaRPr lang="en-IN" dirty="0"/>
          </a:p>
        </p:txBody>
      </p:sp>
    </p:spTree>
    <p:extLst>
      <p:ext uri="{BB962C8B-B14F-4D97-AF65-F5344CB8AC3E}">
        <p14:creationId xmlns:p14="http://schemas.microsoft.com/office/powerpoint/2010/main" val="9921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E619-4DE2-4D06-98EE-9BEE7BF91048}"/>
              </a:ext>
            </a:extLst>
          </p:cNvPr>
          <p:cNvSpPr>
            <a:spLocks noGrp="1"/>
          </p:cNvSpPr>
          <p:nvPr>
            <p:ph type="title"/>
          </p:nvPr>
        </p:nvSpPr>
        <p:spPr/>
        <p:txBody>
          <a:bodyPr/>
          <a:lstStyle/>
          <a:p>
            <a:r>
              <a:rPr lang="en-US" dirty="0"/>
              <a:t>AIR (PREVENTION AND CONTROL OF POLLUTION) ACT, 1981</a:t>
            </a:r>
            <a:endParaRPr lang="en-IN" dirty="0"/>
          </a:p>
        </p:txBody>
      </p:sp>
      <p:sp>
        <p:nvSpPr>
          <p:cNvPr id="3" name="Content Placeholder 2">
            <a:extLst>
              <a:ext uri="{FF2B5EF4-FFF2-40B4-BE49-F238E27FC236}">
                <a16:creationId xmlns:a16="http://schemas.microsoft.com/office/drawing/2014/main" id="{25F04A93-4F9E-46FC-B204-069C86088D34}"/>
              </a:ext>
            </a:extLst>
          </p:cNvPr>
          <p:cNvSpPr>
            <a:spLocks noGrp="1"/>
          </p:cNvSpPr>
          <p:nvPr>
            <p:ph idx="1"/>
          </p:nvPr>
        </p:nvSpPr>
        <p:spPr/>
        <p:txBody>
          <a:bodyPr/>
          <a:lstStyle/>
          <a:p>
            <a:r>
              <a:rPr lang="en-US" dirty="0"/>
              <a:t>The CPCB advises the Central Government on any matter concerning the improvement of the quality of the air and prevention, control and abatement of air pollution. </a:t>
            </a:r>
          </a:p>
          <a:p>
            <a:r>
              <a:rPr lang="en-US" dirty="0"/>
              <a:t>It also helps to plan and cause to be executed a nation-wide </a:t>
            </a:r>
            <a:r>
              <a:rPr lang="en-US" dirty="0" err="1"/>
              <a:t>programme</a:t>
            </a:r>
            <a:r>
              <a:rPr lang="en-US" dirty="0"/>
              <a:t> for the prevention, control and abatement of air pollution. </a:t>
            </a:r>
          </a:p>
          <a:p>
            <a:r>
              <a:rPr lang="en-US" dirty="0"/>
              <a:t>It provides technical assistance to and guidance to the State Pollution Control Board. It also lays down the down standards for the quality of air</a:t>
            </a:r>
            <a:endParaRPr lang="en-IN" dirty="0"/>
          </a:p>
        </p:txBody>
      </p:sp>
    </p:spTree>
    <p:extLst>
      <p:ext uri="{BB962C8B-B14F-4D97-AF65-F5344CB8AC3E}">
        <p14:creationId xmlns:p14="http://schemas.microsoft.com/office/powerpoint/2010/main" val="324075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51A1-274A-4286-BAB6-DF0114EEB1A8}"/>
              </a:ext>
            </a:extLst>
          </p:cNvPr>
          <p:cNvSpPr>
            <a:spLocks noGrp="1"/>
          </p:cNvSpPr>
          <p:nvPr>
            <p:ph type="title"/>
          </p:nvPr>
        </p:nvSpPr>
        <p:spPr/>
        <p:txBody>
          <a:bodyPr>
            <a:normAutofit/>
          </a:bodyPr>
          <a:lstStyle/>
          <a:p>
            <a:r>
              <a:rPr lang="en-US" sz="2800" dirty="0"/>
              <a:t>AIR (PREVENTION AND CONTROL OF POLLUTION) ACT, 1981</a:t>
            </a:r>
            <a:endParaRPr lang="en-IN" sz="2800" dirty="0"/>
          </a:p>
        </p:txBody>
      </p:sp>
      <p:sp>
        <p:nvSpPr>
          <p:cNvPr id="3" name="Content Placeholder 2">
            <a:extLst>
              <a:ext uri="{FF2B5EF4-FFF2-40B4-BE49-F238E27FC236}">
                <a16:creationId xmlns:a16="http://schemas.microsoft.com/office/drawing/2014/main" id="{70BFA7A6-41D6-490C-BBB8-7AB9A58920C8}"/>
              </a:ext>
            </a:extLst>
          </p:cNvPr>
          <p:cNvSpPr>
            <a:spLocks noGrp="1"/>
          </p:cNvSpPr>
          <p:nvPr>
            <p:ph idx="1"/>
          </p:nvPr>
        </p:nvSpPr>
        <p:spPr/>
        <p:txBody>
          <a:bodyPr/>
          <a:lstStyle/>
          <a:p>
            <a:r>
              <a:rPr lang="en-US" dirty="0"/>
              <a:t>This act provides that the State Government may, after consultation with the State Board, by notification declare any area or areas within the State as air pollution control areas.</a:t>
            </a:r>
          </a:p>
          <a:p>
            <a:r>
              <a:rPr lang="en-US" dirty="0"/>
              <a:t>Every person to whom consent has been granted by the State Board, shall comply with the conditions and norms prescribed by the board such as prevention and control of the air pollution. </a:t>
            </a:r>
          </a:p>
          <a:p>
            <a:r>
              <a:rPr lang="en-US" dirty="0"/>
              <a:t>Failure to do so brings penalty including imprisonment of at least 1.5 years.</a:t>
            </a:r>
            <a:endParaRPr lang="en-IN" dirty="0"/>
          </a:p>
        </p:txBody>
      </p:sp>
    </p:spTree>
    <p:extLst>
      <p:ext uri="{BB962C8B-B14F-4D97-AF65-F5344CB8AC3E}">
        <p14:creationId xmlns:p14="http://schemas.microsoft.com/office/powerpoint/2010/main" val="115992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15C0-2502-403D-BB30-1DEF94171A89}"/>
              </a:ext>
            </a:extLst>
          </p:cNvPr>
          <p:cNvSpPr>
            <a:spLocks noGrp="1"/>
          </p:cNvSpPr>
          <p:nvPr>
            <p:ph type="title"/>
          </p:nvPr>
        </p:nvSpPr>
        <p:spPr/>
        <p:txBody>
          <a:bodyPr/>
          <a:lstStyle/>
          <a:p>
            <a:r>
              <a:rPr lang="en-US" dirty="0"/>
              <a:t>THE ENVIRONMENT (PROTECTION) ACT, 1986</a:t>
            </a:r>
            <a:endParaRPr lang="en-IN" dirty="0"/>
          </a:p>
        </p:txBody>
      </p:sp>
      <p:sp>
        <p:nvSpPr>
          <p:cNvPr id="3" name="Content Placeholder 2">
            <a:extLst>
              <a:ext uri="{FF2B5EF4-FFF2-40B4-BE49-F238E27FC236}">
                <a16:creationId xmlns:a16="http://schemas.microsoft.com/office/drawing/2014/main" id="{E23FA4B4-A1B5-46DD-AFD7-326919326BC3}"/>
              </a:ext>
            </a:extLst>
          </p:cNvPr>
          <p:cNvSpPr>
            <a:spLocks noGrp="1"/>
          </p:cNvSpPr>
          <p:nvPr>
            <p:ph idx="1"/>
          </p:nvPr>
        </p:nvSpPr>
        <p:spPr/>
        <p:txBody>
          <a:bodyPr>
            <a:normAutofit fontScale="92500" lnSpcReduction="10000"/>
          </a:bodyPr>
          <a:lstStyle/>
          <a:p>
            <a:pPr marL="0" indent="0">
              <a:buNone/>
            </a:pPr>
            <a:r>
              <a:rPr lang="en-US" sz="3000" dirty="0"/>
              <a:t>It empowers the Central Government to establish authorities charged with the mandate of preventing environmental pollution in all its forms and to tackle specific environmental problems that are peculiar to different parts of the country</a:t>
            </a:r>
          </a:p>
          <a:p>
            <a:pPr marL="0" indent="0">
              <a:buNone/>
            </a:pPr>
            <a:endParaRPr lang="en-US" dirty="0"/>
          </a:p>
          <a:p>
            <a:r>
              <a:rPr lang="en-US" dirty="0"/>
              <a:t>to protect and improve environmental quality, </a:t>
            </a:r>
          </a:p>
          <a:p>
            <a:r>
              <a:rPr lang="en-US" dirty="0"/>
              <a:t>control and reduce pollution from all sources, and </a:t>
            </a:r>
          </a:p>
          <a:p>
            <a:r>
              <a:rPr lang="en-US" dirty="0"/>
              <a:t>prohibit or restrict the setting and/or operation of any industrial facility on environmental grounds. </a:t>
            </a:r>
            <a:endParaRPr lang="en-IN" dirty="0"/>
          </a:p>
        </p:txBody>
      </p:sp>
    </p:spTree>
    <p:extLst>
      <p:ext uri="{BB962C8B-B14F-4D97-AF65-F5344CB8AC3E}">
        <p14:creationId xmlns:p14="http://schemas.microsoft.com/office/powerpoint/2010/main" val="14496612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283</TotalTime>
  <Words>1254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ENVIRONMENTAL LEGISLATIONS IN INDIA</vt:lpstr>
      <vt:lpstr>WATER (PREVENTION &amp; CONTROL OF POLLUTION) ACT, 1974 </vt:lpstr>
      <vt:lpstr>WATER (PREVENTION &amp; CONTROL OF POLLUTION) ACT, 1974 </vt:lpstr>
      <vt:lpstr>WATER (PREVENTION &amp; CONTROL OF POLLUTION) ACT, 1974 </vt:lpstr>
      <vt:lpstr>WATER (PREVENTION &amp; CONTROL OF POLLUTION) ACT, 1974 </vt:lpstr>
      <vt:lpstr>WATER (PREVENTION &amp; CONTROL OF POLLUTION) ACT, 1974 </vt:lpstr>
      <vt:lpstr>AIR (PREVENTION AND CONTROL OF POLLUTION) ACT, 1981</vt:lpstr>
      <vt:lpstr>AIR (PREVENTION AND CONTROL OF POLLUTION) ACT, 1981</vt:lpstr>
      <vt:lpstr>THE ENVIRONMENT (PROTECTION) ACT, 1986</vt:lpstr>
      <vt:lpstr>THE ENVIRONMENT (PROTECTION) ACT, 1986</vt:lpstr>
      <vt:lpstr>FOREST CONSERVATION ACT, 1980</vt:lpstr>
      <vt:lpstr>FOREST CONSERVATION ACT, 1980</vt:lpstr>
      <vt:lpstr>WILDLIFE PROTECTION ACT, 1972</vt:lpstr>
      <vt:lpstr>WILDLIFE PROTECTION ACT, 1972</vt:lpstr>
      <vt:lpstr>WILDLIFE PROTECTION ACT, 1972</vt:lpstr>
      <vt:lpstr>Hazardous Waste (Management and Handling) Rules, 1989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jithasudhi@gmail.com</dc:creator>
  <cp:lastModifiedBy>jithasudhi@gmail.com</cp:lastModifiedBy>
  <cp:revision>6</cp:revision>
  <dcterms:created xsi:type="dcterms:W3CDTF">2022-04-28T04:46:56Z</dcterms:created>
  <dcterms:modified xsi:type="dcterms:W3CDTF">2022-12-14T07:04:51Z</dcterms:modified>
</cp:coreProperties>
</file>