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4" r:id="rId5"/>
    <p:sldId id="258" r:id="rId6"/>
    <p:sldId id="259" r:id="rId7"/>
    <p:sldId id="265" r:id="rId8"/>
    <p:sldId id="260" r:id="rId9"/>
    <p:sldId id="266" r:id="rId10"/>
    <p:sldId id="267" r:id="rId11"/>
    <p:sldId id="268" r:id="rId12"/>
    <p:sldId id="269" r:id="rId13"/>
    <p:sldId id="271" r:id="rId14"/>
    <p:sldId id="272" r:id="rId15"/>
    <p:sldId id="274" r:id="rId16"/>
    <p:sldId id="275" r:id="rId17"/>
    <p:sldId id="278"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C5C20-16EB-6513-8BBF-75125418B3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80C7E7-DFF8-1923-81EC-90169AE69B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DD0214-7E25-99E4-D025-D36A62106671}"/>
              </a:ext>
            </a:extLst>
          </p:cNvPr>
          <p:cNvSpPr>
            <a:spLocks noGrp="1"/>
          </p:cNvSpPr>
          <p:nvPr>
            <p:ph type="dt" sz="half" idx="10"/>
          </p:nvPr>
        </p:nvSpPr>
        <p:spPr/>
        <p:txBody>
          <a:bodyPr/>
          <a:lstStyle/>
          <a:p>
            <a:fld id="{E7388AC6-37F6-44B1-A244-6E2AC25163B5}" type="datetimeFigureOut">
              <a:rPr lang="en-IN" smtClean="0"/>
              <a:t>10-01-2023</a:t>
            </a:fld>
            <a:endParaRPr lang="en-IN"/>
          </a:p>
        </p:txBody>
      </p:sp>
      <p:sp>
        <p:nvSpPr>
          <p:cNvPr id="5" name="Footer Placeholder 4">
            <a:extLst>
              <a:ext uri="{FF2B5EF4-FFF2-40B4-BE49-F238E27FC236}">
                <a16:creationId xmlns:a16="http://schemas.microsoft.com/office/drawing/2014/main" id="{997E52D5-4507-C965-0BF9-C15E95500F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1611E5-F52B-FBF6-4511-0BD6BD8EA8E1}"/>
              </a:ext>
            </a:extLst>
          </p:cNvPr>
          <p:cNvSpPr>
            <a:spLocks noGrp="1"/>
          </p:cNvSpPr>
          <p:nvPr>
            <p:ph type="sldNum" sz="quarter" idx="12"/>
          </p:nvPr>
        </p:nvSpPr>
        <p:spPr/>
        <p:txBody>
          <a:bodyPr/>
          <a:lstStyle/>
          <a:p>
            <a:fld id="{C538F943-7254-44DB-913C-44914B8637AB}" type="slidenum">
              <a:rPr lang="en-IN" smtClean="0"/>
              <a:t>‹#›</a:t>
            </a:fld>
            <a:endParaRPr lang="en-IN"/>
          </a:p>
        </p:txBody>
      </p:sp>
    </p:spTree>
    <p:extLst>
      <p:ext uri="{BB962C8B-B14F-4D97-AF65-F5344CB8AC3E}">
        <p14:creationId xmlns:p14="http://schemas.microsoft.com/office/powerpoint/2010/main" val="2028820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075F7-B6CF-381D-50BD-F4908631DE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4D4176-9DA4-12BF-5B81-C3307E78DD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DD9C61-EDC2-C976-01D3-1E6705F8B5AE}"/>
              </a:ext>
            </a:extLst>
          </p:cNvPr>
          <p:cNvSpPr>
            <a:spLocks noGrp="1"/>
          </p:cNvSpPr>
          <p:nvPr>
            <p:ph type="dt" sz="half" idx="10"/>
          </p:nvPr>
        </p:nvSpPr>
        <p:spPr/>
        <p:txBody>
          <a:bodyPr/>
          <a:lstStyle/>
          <a:p>
            <a:fld id="{E7388AC6-37F6-44B1-A244-6E2AC25163B5}" type="datetimeFigureOut">
              <a:rPr lang="en-IN" smtClean="0"/>
              <a:t>10-01-2023</a:t>
            </a:fld>
            <a:endParaRPr lang="en-IN"/>
          </a:p>
        </p:txBody>
      </p:sp>
      <p:sp>
        <p:nvSpPr>
          <p:cNvPr id="5" name="Footer Placeholder 4">
            <a:extLst>
              <a:ext uri="{FF2B5EF4-FFF2-40B4-BE49-F238E27FC236}">
                <a16:creationId xmlns:a16="http://schemas.microsoft.com/office/drawing/2014/main" id="{9EED4CC8-A06B-425B-A6BD-8725C8191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1F7BAD-9618-1916-653E-7726007989E3}"/>
              </a:ext>
            </a:extLst>
          </p:cNvPr>
          <p:cNvSpPr>
            <a:spLocks noGrp="1"/>
          </p:cNvSpPr>
          <p:nvPr>
            <p:ph type="sldNum" sz="quarter" idx="12"/>
          </p:nvPr>
        </p:nvSpPr>
        <p:spPr/>
        <p:txBody>
          <a:bodyPr/>
          <a:lstStyle/>
          <a:p>
            <a:fld id="{C538F943-7254-44DB-913C-44914B8637AB}" type="slidenum">
              <a:rPr lang="en-IN" smtClean="0"/>
              <a:t>‹#›</a:t>
            </a:fld>
            <a:endParaRPr lang="en-IN"/>
          </a:p>
        </p:txBody>
      </p:sp>
    </p:spTree>
    <p:extLst>
      <p:ext uri="{BB962C8B-B14F-4D97-AF65-F5344CB8AC3E}">
        <p14:creationId xmlns:p14="http://schemas.microsoft.com/office/powerpoint/2010/main" val="3519372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72E32F-EE4F-DD3B-541B-E80B21F243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C73932-29E5-7452-EC9F-56E1B30EDB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5F024C-143A-9807-F5CD-36492D017CD9}"/>
              </a:ext>
            </a:extLst>
          </p:cNvPr>
          <p:cNvSpPr>
            <a:spLocks noGrp="1"/>
          </p:cNvSpPr>
          <p:nvPr>
            <p:ph type="dt" sz="half" idx="10"/>
          </p:nvPr>
        </p:nvSpPr>
        <p:spPr/>
        <p:txBody>
          <a:bodyPr/>
          <a:lstStyle/>
          <a:p>
            <a:fld id="{E7388AC6-37F6-44B1-A244-6E2AC25163B5}" type="datetimeFigureOut">
              <a:rPr lang="en-IN" smtClean="0"/>
              <a:t>10-01-2023</a:t>
            </a:fld>
            <a:endParaRPr lang="en-IN"/>
          </a:p>
        </p:txBody>
      </p:sp>
      <p:sp>
        <p:nvSpPr>
          <p:cNvPr id="5" name="Footer Placeholder 4">
            <a:extLst>
              <a:ext uri="{FF2B5EF4-FFF2-40B4-BE49-F238E27FC236}">
                <a16:creationId xmlns:a16="http://schemas.microsoft.com/office/drawing/2014/main" id="{AC66D629-A016-0EEB-B5AB-5EDE046C6D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A021CE-1B4B-6D32-D694-AEAE4044DCCF}"/>
              </a:ext>
            </a:extLst>
          </p:cNvPr>
          <p:cNvSpPr>
            <a:spLocks noGrp="1"/>
          </p:cNvSpPr>
          <p:nvPr>
            <p:ph type="sldNum" sz="quarter" idx="12"/>
          </p:nvPr>
        </p:nvSpPr>
        <p:spPr/>
        <p:txBody>
          <a:bodyPr/>
          <a:lstStyle/>
          <a:p>
            <a:fld id="{C538F943-7254-44DB-913C-44914B8637AB}" type="slidenum">
              <a:rPr lang="en-IN" smtClean="0"/>
              <a:t>‹#›</a:t>
            </a:fld>
            <a:endParaRPr lang="en-IN"/>
          </a:p>
        </p:txBody>
      </p:sp>
    </p:spTree>
    <p:extLst>
      <p:ext uri="{BB962C8B-B14F-4D97-AF65-F5344CB8AC3E}">
        <p14:creationId xmlns:p14="http://schemas.microsoft.com/office/powerpoint/2010/main" val="413091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B0F7B-EA50-18E2-DC7A-6A00867876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1D85B7-689F-0798-52B8-964EF2B0A4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B90AD6-241B-DF1F-41C3-53CDFBD25CCC}"/>
              </a:ext>
            </a:extLst>
          </p:cNvPr>
          <p:cNvSpPr>
            <a:spLocks noGrp="1"/>
          </p:cNvSpPr>
          <p:nvPr>
            <p:ph type="dt" sz="half" idx="10"/>
          </p:nvPr>
        </p:nvSpPr>
        <p:spPr/>
        <p:txBody>
          <a:bodyPr/>
          <a:lstStyle/>
          <a:p>
            <a:fld id="{E7388AC6-37F6-44B1-A244-6E2AC25163B5}" type="datetimeFigureOut">
              <a:rPr lang="en-IN" smtClean="0"/>
              <a:t>10-01-2023</a:t>
            </a:fld>
            <a:endParaRPr lang="en-IN"/>
          </a:p>
        </p:txBody>
      </p:sp>
      <p:sp>
        <p:nvSpPr>
          <p:cNvPr id="5" name="Footer Placeholder 4">
            <a:extLst>
              <a:ext uri="{FF2B5EF4-FFF2-40B4-BE49-F238E27FC236}">
                <a16:creationId xmlns:a16="http://schemas.microsoft.com/office/drawing/2014/main" id="{D9A59E58-78F5-2241-8666-AEEF634CD7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A8BF64-3941-BA4B-2A13-32811B53C27F}"/>
              </a:ext>
            </a:extLst>
          </p:cNvPr>
          <p:cNvSpPr>
            <a:spLocks noGrp="1"/>
          </p:cNvSpPr>
          <p:nvPr>
            <p:ph type="sldNum" sz="quarter" idx="12"/>
          </p:nvPr>
        </p:nvSpPr>
        <p:spPr/>
        <p:txBody>
          <a:bodyPr/>
          <a:lstStyle/>
          <a:p>
            <a:fld id="{C538F943-7254-44DB-913C-44914B8637AB}" type="slidenum">
              <a:rPr lang="en-IN" smtClean="0"/>
              <a:t>‹#›</a:t>
            </a:fld>
            <a:endParaRPr lang="en-IN"/>
          </a:p>
        </p:txBody>
      </p:sp>
    </p:spTree>
    <p:extLst>
      <p:ext uri="{BB962C8B-B14F-4D97-AF65-F5344CB8AC3E}">
        <p14:creationId xmlns:p14="http://schemas.microsoft.com/office/powerpoint/2010/main" val="2246289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5DAEB-7C96-8A28-402F-953AE020DE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799C6D-78BE-9C87-D0AB-51C8E6F87E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805B00-90F1-DF2B-845F-E143C7D0E465}"/>
              </a:ext>
            </a:extLst>
          </p:cNvPr>
          <p:cNvSpPr>
            <a:spLocks noGrp="1"/>
          </p:cNvSpPr>
          <p:nvPr>
            <p:ph type="dt" sz="half" idx="10"/>
          </p:nvPr>
        </p:nvSpPr>
        <p:spPr/>
        <p:txBody>
          <a:bodyPr/>
          <a:lstStyle/>
          <a:p>
            <a:fld id="{E7388AC6-37F6-44B1-A244-6E2AC25163B5}" type="datetimeFigureOut">
              <a:rPr lang="en-IN" smtClean="0"/>
              <a:t>10-01-2023</a:t>
            </a:fld>
            <a:endParaRPr lang="en-IN"/>
          </a:p>
        </p:txBody>
      </p:sp>
      <p:sp>
        <p:nvSpPr>
          <p:cNvPr id="5" name="Footer Placeholder 4">
            <a:extLst>
              <a:ext uri="{FF2B5EF4-FFF2-40B4-BE49-F238E27FC236}">
                <a16:creationId xmlns:a16="http://schemas.microsoft.com/office/drawing/2014/main" id="{FFF21DEA-68AC-9B6E-6943-43F4CDCD92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00DAB9-0918-26E2-64B2-51656F402705}"/>
              </a:ext>
            </a:extLst>
          </p:cNvPr>
          <p:cNvSpPr>
            <a:spLocks noGrp="1"/>
          </p:cNvSpPr>
          <p:nvPr>
            <p:ph type="sldNum" sz="quarter" idx="12"/>
          </p:nvPr>
        </p:nvSpPr>
        <p:spPr/>
        <p:txBody>
          <a:bodyPr/>
          <a:lstStyle/>
          <a:p>
            <a:fld id="{C538F943-7254-44DB-913C-44914B8637AB}" type="slidenum">
              <a:rPr lang="en-IN" smtClean="0"/>
              <a:t>‹#›</a:t>
            </a:fld>
            <a:endParaRPr lang="en-IN"/>
          </a:p>
        </p:txBody>
      </p:sp>
    </p:spTree>
    <p:extLst>
      <p:ext uri="{BB962C8B-B14F-4D97-AF65-F5344CB8AC3E}">
        <p14:creationId xmlns:p14="http://schemas.microsoft.com/office/powerpoint/2010/main" val="3896233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95CB6-FE1C-6577-29BE-7C6F4443D3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7EA41D-0ED6-EE8B-A964-81B61D23BE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0B96B9D-9EEC-B8CF-F875-5505A5DFDB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D5235A-2F5C-9EED-310D-71EB379D28E2}"/>
              </a:ext>
            </a:extLst>
          </p:cNvPr>
          <p:cNvSpPr>
            <a:spLocks noGrp="1"/>
          </p:cNvSpPr>
          <p:nvPr>
            <p:ph type="dt" sz="half" idx="10"/>
          </p:nvPr>
        </p:nvSpPr>
        <p:spPr/>
        <p:txBody>
          <a:bodyPr/>
          <a:lstStyle/>
          <a:p>
            <a:fld id="{E7388AC6-37F6-44B1-A244-6E2AC25163B5}" type="datetimeFigureOut">
              <a:rPr lang="en-IN" smtClean="0"/>
              <a:t>10-01-2023</a:t>
            </a:fld>
            <a:endParaRPr lang="en-IN"/>
          </a:p>
        </p:txBody>
      </p:sp>
      <p:sp>
        <p:nvSpPr>
          <p:cNvPr id="6" name="Footer Placeholder 5">
            <a:extLst>
              <a:ext uri="{FF2B5EF4-FFF2-40B4-BE49-F238E27FC236}">
                <a16:creationId xmlns:a16="http://schemas.microsoft.com/office/drawing/2014/main" id="{5D31BE7B-82D8-5AF8-4C51-F391DF8342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D78E2C-3D78-C489-3DFB-7C36E7EA6A39}"/>
              </a:ext>
            </a:extLst>
          </p:cNvPr>
          <p:cNvSpPr>
            <a:spLocks noGrp="1"/>
          </p:cNvSpPr>
          <p:nvPr>
            <p:ph type="sldNum" sz="quarter" idx="12"/>
          </p:nvPr>
        </p:nvSpPr>
        <p:spPr/>
        <p:txBody>
          <a:bodyPr/>
          <a:lstStyle/>
          <a:p>
            <a:fld id="{C538F943-7254-44DB-913C-44914B8637AB}" type="slidenum">
              <a:rPr lang="en-IN" smtClean="0"/>
              <a:t>‹#›</a:t>
            </a:fld>
            <a:endParaRPr lang="en-IN"/>
          </a:p>
        </p:txBody>
      </p:sp>
    </p:spTree>
    <p:extLst>
      <p:ext uri="{BB962C8B-B14F-4D97-AF65-F5344CB8AC3E}">
        <p14:creationId xmlns:p14="http://schemas.microsoft.com/office/powerpoint/2010/main" val="2756259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A28DD-5655-88AF-8991-F817ABE925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7E70EC-C772-0AEE-6488-C112B00E51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1868C4-6616-921D-07A6-29805A98EA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9C00BB-5619-A031-758E-3885C2DCFA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0F68B6-F758-2829-31B3-06A11D5B4A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C9FE46-EDB9-EEAB-11CD-1606374E168A}"/>
              </a:ext>
            </a:extLst>
          </p:cNvPr>
          <p:cNvSpPr>
            <a:spLocks noGrp="1"/>
          </p:cNvSpPr>
          <p:nvPr>
            <p:ph type="dt" sz="half" idx="10"/>
          </p:nvPr>
        </p:nvSpPr>
        <p:spPr/>
        <p:txBody>
          <a:bodyPr/>
          <a:lstStyle/>
          <a:p>
            <a:fld id="{E7388AC6-37F6-44B1-A244-6E2AC25163B5}" type="datetimeFigureOut">
              <a:rPr lang="en-IN" smtClean="0"/>
              <a:t>10-01-2023</a:t>
            </a:fld>
            <a:endParaRPr lang="en-IN"/>
          </a:p>
        </p:txBody>
      </p:sp>
      <p:sp>
        <p:nvSpPr>
          <p:cNvPr id="8" name="Footer Placeholder 7">
            <a:extLst>
              <a:ext uri="{FF2B5EF4-FFF2-40B4-BE49-F238E27FC236}">
                <a16:creationId xmlns:a16="http://schemas.microsoft.com/office/drawing/2014/main" id="{781F6BDE-8C47-EA5B-0029-AED1A50B19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3312AC-AD6C-CDEF-D135-49E73BAE3926}"/>
              </a:ext>
            </a:extLst>
          </p:cNvPr>
          <p:cNvSpPr>
            <a:spLocks noGrp="1"/>
          </p:cNvSpPr>
          <p:nvPr>
            <p:ph type="sldNum" sz="quarter" idx="12"/>
          </p:nvPr>
        </p:nvSpPr>
        <p:spPr/>
        <p:txBody>
          <a:bodyPr/>
          <a:lstStyle/>
          <a:p>
            <a:fld id="{C538F943-7254-44DB-913C-44914B8637AB}" type="slidenum">
              <a:rPr lang="en-IN" smtClean="0"/>
              <a:t>‹#›</a:t>
            </a:fld>
            <a:endParaRPr lang="en-IN"/>
          </a:p>
        </p:txBody>
      </p:sp>
    </p:spTree>
    <p:extLst>
      <p:ext uri="{BB962C8B-B14F-4D97-AF65-F5344CB8AC3E}">
        <p14:creationId xmlns:p14="http://schemas.microsoft.com/office/powerpoint/2010/main" val="1754393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8166F-C8D9-AF02-890C-18814BD955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04B262C-7196-5791-6030-B79C51B10F75}"/>
              </a:ext>
            </a:extLst>
          </p:cNvPr>
          <p:cNvSpPr>
            <a:spLocks noGrp="1"/>
          </p:cNvSpPr>
          <p:nvPr>
            <p:ph type="dt" sz="half" idx="10"/>
          </p:nvPr>
        </p:nvSpPr>
        <p:spPr/>
        <p:txBody>
          <a:bodyPr/>
          <a:lstStyle/>
          <a:p>
            <a:fld id="{E7388AC6-37F6-44B1-A244-6E2AC25163B5}" type="datetimeFigureOut">
              <a:rPr lang="en-IN" smtClean="0"/>
              <a:t>10-01-2023</a:t>
            </a:fld>
            <a:endParaRPr lang="en-IN"/>
          </a:p>
        </p:txBody>
      </p:sp>
      <p:sp>
        <p:nvSpPr>
          <p:cNvPr id="4" name="Footer Placeholder 3">
            <a:extLst>
              <a:ext uri="{FF2B5EF4-FFF2-40B4-BE49-F238E27FC236}">
                <a16:creationId xmlns:a16="http://schemas.microsoft.com/office/drawing/2014/main" id="{71C18A18-A61E-4D57-223E-54419E8B65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E5B9BB-E3F2-3A0C-C807-49F8B18E0C23}"/>
              </a:ext>
            </a:extLst>
          </p:cNvPr>
          <p:cNvSpPr>
            <a:spLocks noGrp="1"/>
          </p:cNvSpPr>
          <p:nvPr>
            <p:ph type="sldNum" sz="quarter" idx="12"/>
          </p:nvPr>
        </p:nvSpPr>
        <p:spPr/>
        <p:txBody>
          <a:bodyPr/>
          <a:lstStyle/>
          <a:p>
            <a:fld id="{C538F943-7254-44DB-913C-44914B8637AB}" type="slidenum">
              <a:rPr lang="en-IN" smtClean="0"/>
              <a:t>‹#›</a:t>
            </a:fld>
            <a:endParaRPr lang="en-IN"/>
          </a:p>
        </p:txBody>
      </p:sp>
    </p:spTree>
    <p:extLst>
      <p:ext uri="{BB962C8B-B14F-4D97-AF65-F5344CB8AC3E}">
        <p14:creationId xmlns:p14="http://schemas.microsoft.com/office/powerpoint/2010/main" val="2373582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D5924F-4AF1-8105-1782-7C2287440237}"/>
              </a:ext>
            </a:extLst>
          </p:cNvPr>
          <p:cNvSpPr>
            <a:spLocks noGrp="1"/>
          </p:cNvSpPr>
          <p:nvPr>
            <p:ph type="dt" sz="half" idx="10"/>
          </p:nvPr>
        </p:nvSpPr>
        <p:spPr/>
        <p:txBody>
          <a:bodyPr/>
          <a:lstStyle/>
          <a:p>
            <a:fld id="{E7388AC6-37F6-44B1-A244-6E2AC25163B5}" type="datetimeFigureOut">
              <a:rPr lang="en-IN" smtClean="0"/>
              <a:t>10-01-2023</a:t>
            </a:fld>
            <a:endParaRPr lang="en-IN"/>
          </a:p>
        </p:txBody>
      </p:sp>
      <p:sp>
        <p:nvSpPr>
          <p:cNvPr id="3" name="Footer Placeholder 2">
            <a:extLst>
              <a:ext uri="{FF2B5EF4-FFF2-40B4-BE49-F238E27FC236}">
                <a16:creationId xmlns:a16="http://schemas.microsoft.com/office/drawing/2014/main" id="{25218E16-3B8E-5A1E-6E5A-A01E69E8E9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778CAF-2BD4-E020-1EF8-47336F2DDC05}"/>
              </a:ext>
            </a:extLst>
          </p:cNvPr>
          <p:cNvSpPr>
            <a:spLocks noGrp="1"/>
          </p:cNvSpPr>
          <p:nvPr>
            <p:ph type="sldNum" sz="quarter" idx="12"/>
          </p:nvPr>
        </p:nvSpPr>
        <p:spPr/>
        <p:txBody>
          <a:bodyPr/>
          <a:lstStyle/>
          <a:p>
            <a:fld id="{C538F943-7254-44DB-913C-44914B8637AB}" type="slidenum">
              <a:rPr lang="en-IN" smtClean="0"/>
              <a:t>‹#›</a:t>
            </a:fld>
            <a:endParaRPr lang="en-IN"/>
          </a:p>
        </p:txBody>
      </p:sp>
    </p:spTree>
    <p:extLst>
      <p:ext uri="{BB962C8B-B14F-4D97-AF65-F5344CB8AC3E}">
        <p14:creationId xmlns:p14="http://schemas.microsoft.com/office/powerpoint/2010/main" val="2472061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88E1C-222E-00A5-A083-607C503C9C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0FA5F5-5AE1-4B7B-8DB8-5021BE663D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FFAE8F4-9E26-3C19-4855-7A3AA46AE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C167F1-4962-C870-C8AE-1F9FF8C33E89}"/>
              </a:ext>
            </a:extLst>
          </p:cNvPr>
          <p:cNvSpPr>
            <a:spLocks noGrp="1"/>
          </p:cNvSpPr>
          <p:nvPr>
            <p:ph type="dt" sz="half" idx="10"/>
          </p:nvPr>
        </p:nvSpPr>
        <p:spPr/>
        <p:txBody>
          <a:bodyPr/>
          <a:lstStyle/>
          <a:p>
            <a:fld id="{E7388AC6-37F6-44B1-A244-6E2AC25163B5}" type="datetimeFigureOut">
              <a:rPr lang="en-IN" smtClean="0"/>
              <a:t>10-01-2023</a:t>
            </a:fld>
            <a:endParaRPr lang="en-IN"/>
          </a:p>
        </p:txBody>
      </p:sp>
      <p:sp>
        <p:nvSpPr>
          <p:cNvPr id="6" name="Footer Placeholder 5">
            <a:extLst>
              <a:ext uri="{FF2B5EF4-FFF2-40B4-BE49-F238E27FC236}">
                <a16:creationId xmlns:a16="http://schemas.microsoft.com/office/drawing/2014/main" id="{E4878DD4-6370-0892-EFAB-142A11F269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56796D-4E8E-4E76-E092-3DF541ACBD53}"/>
              </a:ext>
            </a:extLst>
          </p:cNvPr>
          <p:cNvSpPr>
            <a:spLocks noGrp="1"/>
          </p:cNvSpPr>
          <p:nvPr>
            <p:ph type="sldNum" sz="quarter" idx="12"/>
          </p:nvPr>
        </p:nvSpPr>
        <p:spPr/>
        <p:txBody>
          <a:bodyPr/>
          <a:lstStyle/>
          <a:p>
            <a:fld id="{C538F943-7254-44DB-913C-44914B8637AB}" type="slidenum">
              <a:rPr lang="en-IN" smtClean="0"/>
              <a:t>‹#›</a:t>
            </a:fld>
            <a:endParaRPr lang="en-IN"/>
          </a:p>
        </p:txBody>
      </p:sp>
    </p:spTree>
    <p:extLst>
      <p:ext uri="{BB962C8B-B14F-4D97-AF65-F5344CB8AC3E}">
        <p14:creationId xmlns:p14="http://schemas.microsoft.com/office/powerpoint/2010/main" val="406835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3EE2B-19CD-C347-D50F-6E53784891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68E517-5A76-2A81-A896-AE15616372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50387D-2762-279E-A29A-C86EB9BDB0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1134CE-1664-5A12-131D-4790F973B060}"/>
              </a:ext>
            </a:extLst>
          </p:cNvPr>
          <p:cNvSpPr>
            <a:spLocks noGrp="1"/>
          </p:cNvSpPr>
          <p:nvPr>
            <p:ph type="dt" sz="half" idx="10"/>
          </p:nvPr>
        </p:nvSpPr>
        <p:spPr/>
        <p:txBody>
          <a:bodyPr/>
          <a:lstStyle/>
          <a:p>
            <a:fld id="{E7388AC6-37F6-44B1-A244-6E2AC25163B5}" type="datetimeFigureOut">
              <a:rPr lang="en-IN" smtClean="0"/>
              <a:t>10-01-2023</a:t>
            </a:fld>
            <a:endParaRPr lang="en-IN"/>
          </a:p>
        </p:txBody>
      </p:sp>
      <p:sp>
        <p:nvSpPr>
          <p:cNvPr id="6" name="Footer Placeholder 5">
            <a:extLst>
              <a:ext uri="{FF2B5EF4-FFF2-40B4-BE49-F238E27FC236}">
                <a16:creationId xmlns:a16="http://schemas.microsoft.com/office/drawing/2014/main" id="{C6DA5862-7074-66BC-F3FC-D90D5D8991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EAACEE-7DA1-9E29-7F7F-28ED2ABF20ED}"/>
              </a:ext>
            </a:extLst>
          </p:cNvPr>
          <p:cNvSpPr>
            <a:spLocks noGrp="1"/>
          </p:cNvSpPr>
          <p:nvPr>
            <p:ph type="sldNum" sz="quarter" idx="12"/>
          </p:nvPr>
        </p:nvSpPr>
        <p:spPr/>
        <p:txBody>
          <a:bodyPr/>
          <a:lstStyle/>
          <a:p>
            <a:fld id="{C538F943-7254-44DB-913C-44914B8637AB}" type="slidenum">
              <a:rPr lang="en-IN" smtClean="0"/>
              <a:t>‹#›</a:t>
            </a:fld>
            <a:endParaRPr lang="en-IN"/>
          </a:p>
        </p:txBody>
      </p:sp>
    </p:spTree>
    <p:extLst>
      <p:ext uri="{BB962C8B-B14F-4D97-AF65-F5344CB8AC3E}">
        <p14:creationId xmlns:p14="http://schemas.microsoft.com/office/powerpoint/2010/main" val="853916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C9E34D-8FF8-4AEC-ACCB-BF3F605E80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2BE392-AC39-E773-6995-B859F8F666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3423E0-23E0-0475-C80B-0181EA1A12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388AC6-37F6-44B1-A244-6E2AC25163B5}" type="datetimeFigureOut">
              <a:rPr lang="en-IN" smtClean="0"/>
              <a:t>10-01-2023</a:t>
            </a:fld>
            <a:endParaRPr lang="en-IN"/>
          </a:p>
        </p:txBody>
      </p:sp>
      <p:sp>
        <p:nvSpPr>
          <p:cNvPr id="5" name="Footer Placeholder 4">
            <a:extLst>
              <a:ext uri="{FF2B5EF4-FFF2-40B4-BE49-F238E27FC236}">
                <a16:creationId xmlns:a16="http://schemas.microsoft.com/office/drawing/2014/main" id="{C75DD0D8-254C-1287-B2C3-2EA2EFCCD4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FAD7BCB-8D54-C5AC-405F-4208DB3B6D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38F943-7254-44DB-913C-44914B8637AB}" type="slidenum">
              <a:rPr lang="en-IN" smtClean="0"/>
              <a:t>‹#›</a:t>
            </a:fld>
            <a:endParaRPr lang="en-IN"/>
          </a:p>
        </p:txBody>
      </p:sp>
    </p:spTree>
    <p:extLst>
      <p:ext uri="{BB962C8B-B14F-4D97-AF65-F5344CB8AC3E}">
        <p14:creationId xmlns:p14="http://schemas.microsoft.com/office/powerpoint/2010/main" val="2225103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F936-C506-BC53-2DB6-D1B03DCCC96A}"/>
              </a:ext>
            </a:extLst>
          </p:cNvPr>
          <p:cNvSpPr>
            <a:spLocks noGrp="1"/>
          </p:cNvSpPr>
          <p:nvPr>
            <p:ph type="ctrTitle"/>
          </p:nvPr>
        </p:nvSpPr>
        <p:spPr/>
        <p:txBody>
          <a:bodyPr/>
          <a:lstStyle/>
          <a:p>
            <a:r>
              <a:rPr lang="en-US" dirty="0"/>
              <a:t>Earthquake</a:t>
            </a:r>
            <a:endParaRPr lang="en-IN" dirty="0"/>
          </a:p>
        </p:txBody>
      </p:sp>
      <p:sp>
        <p:nvSpPr>
          <p:cNvPr id="3" name="Subtitle 2">
            <a:extLst>
              <a:ext uri="{FF2B5EF4-FFF2-40B4-BE49-F238E27FC236}">
                <a16:creationId xmlns:a16="http://schemas.microsoft.com/office/drawing/2014/main" id="{F4A52069-D647-97E2-E749-D79A3AB2797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43437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F3FF-58F3-332D-29D2-60CB948DD7C2}"/>
              </a:ext>
            </a:extLst>
          </p:cNvPr>
          <p:cNvSpPr>
            <a:spLocks noGrp="1"/>
          </p:cNvSpPr>
          <p:nvPr>
            <p:ph type="title"/>
          </p:nvPr>
        </p:nvSpPr>
        <p:spPr/>
        <p:txBody>
          <a:bodyPr/>
          <a:lstStyle/>
          <a:p>
            <a:r>
              <a:rPr lang="en-US" dirty="0"/>
              <a:t>Land slides</a:t>
            </a:r>
            <a:endParaRPr lang="en-IN" dirty="0"/>
          </a:p>
        </p:txBody>
      </p:sp>
      <p:sp>
        <p:nvSpPr>
          <p:cNvPr id="3" name="Content Placeholder 2">
            <a:extLst>
              <a:ext uri="{FF2B5EF4-FFF2-40B4-BE49-F238E27FC236}">
                <a16:creationId xmlns:a16="http://schemas.microsoft.com/office/drawing/2014/main" id="{83A0C062-F797-9481-1C6D-75831C41106C}"/>
              </a:ext>
            </a:extLst>
          </p:cNvPr>
          <p:cNvSpPr>
            <a:spLocks noGrp="1"/>
          </p:cNvSpPr>
          <p:nvPr>
            <p:ph idx="1"/>
          </p:nvPr>
        </p:nvSpPr>
        <p:spPr/>
        <p:txBody>
          <a:bodyPr/>
          <a:lstStyle/>
          <a:p>
            <a:r>
              <a:rPr lang="en-US" dirty="0"/>
              <a:t>Landslide is the moving down of coherent rock of soil mass due to gravitational pull</a:t>
            </a:r>
          </a:p>
          <a:p>
            <a:pPr marL="0" indent="0">
              <a:buNone/>
            </a:pPr>
            <a:r>
              <a:rPr lang="en-US" dirty="0"/>
              <a:t>Causes of landslides</a:t>
            </a:r>
          </a:p>
          <a:p>
            <a:pPr marL="0" indent="0">
              <a:buNone/>
            </a:pPr>
            <a:r>
              <a:rPr lang="en-US" dirty="0"/>
              <a:t>Various human activities leads to land slides</a:t>
            </a:r>
          </a:p>
          <a:p>
            <a:pPr>
              <a:buFont typeface="Wingdings" panose="05000000000000000000" pitchFamily="2" charset="2"/>
              <a:buChar char="v"/>
            </a:pPr>
            <a:r>
              <a:rPr lang="en-US" dirty="0"/>
              <a:t>Hydroelectric project</a:t>
            </a:r>
          </a:p>
          <a:p>
            <a:pPr>
              <a:buFont typeface="Wingdings" panose="05000000000000000000" pitchFamily="2" charset="2"/>
              <a:buChar char="v"/>
            </a:pPr>
            <a:r>
              <a:rPr lang="en-US" dirty="0"/>
              <a:t>Dams</a:t>
            </a:r>
          </a:p>
          <a:p>
            <a:pPr>
              <a:buFont typeface="Wingdings" panose="05000000000000000000" pitchFamily="2" charset="2"/>
              <a:buChar char="v"/>
            </a:pPr>
            <a:r>
              <a:rPr lang="en-US" dirty="0"/>
              <a:t>Construction of roads, railway lines</a:t>
            </a:r>
          </a:p>
          <a:p>
            <a:pPr>
              <a:buFont typeface="Wingdings" panose="05000000000000000000" pitchFamily="2" charset="2"/>
              <a:buChar char="v"/>
            </a:pPr>
            <a:r>
              <a:rPr lang="en-US" dirty="0"/>
              <a:t>Mining</a:t>
            </a:r>
          </a:p>
          <a:p>
            <a:pPr marL="0" indent="0">
              <a:buNone/>
            </a:pPr>
            <a:endParaRPr lang="en-US" dirty="0"/>
          </a:p>
          <a:p>
            <a:pPr>
              <a:buFont typeface="Wingdings" panose="05000000000000000000" pitchFamily="2" charset="2"/>
              <a:buChar char="v"/>
            </a:pPr>
            <a:endParaRPr lang="en-IN" dirty="0"/>
          </a:p>
        </p:txBody>
      </p:sp>
    </p:spTree>
    <p:extLst>
      <p:ext uri="{BB962C8B-B14F-4D97-AF65-F5344CB8AC3E}">
        <p14:creationId xmlns:p14="http://schemas.microsoft.com/office/powerpoint/2010/main" val="1847654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283D0-1AA9-2B87-F667-3EBDF049A262}"/>
              </a:ext>
            </a:extLst>
          </p:cNvPr>
          <p:cNvSpPr>
            <a:spLocks noGrp="1"/>
          </p:cNvSpPr>
          <p:nvPr>
            <p:ph type="title"/>
          </p:nvPr>
        </p:nvSpPr>
        <p:spPr/>
        <p:txBody>
          <a:bodyPr/>
          <a:lstStyle/>
          <a:p>
            <a:r>
              <a:rPr lang="en-US" dirty="0"/>
              <a:t>Mitigation of land slides</a:t>
            </a:r>
            <a:endParaRPr lang="en-IN" dirty="0"/>
          </a:p>
        </p:txBody>
      </p:sp>
      <p:sp>
        <p:nvSpPr>
          <p:cNvPr id="3" name="Content Placeholder 2">
            <a:extLst>
              <a:ext uri="{FF2B5EF4-FFF2-40B4-BE49-F238E27FC236}">
                <a16:creationId xmlns:a16="http://schemas.microsoft.com/office/drawing/2014/main" id="{CCC4C564-CC60-F899-DE13-5EC0B5829FCC}"/>
              </a:ext>
            </a:extLst>
          </p:cNvPr>
          <p:cNvSpPr>
            <a:spLocks noGrp="1"/>
          </p:cNvSpPr>
          <p:nvPr>
            <p:ph idx="1"/>
          </p:nvPr>
        </p:nvSpPr>
        <p:spPr/>
        <p:txBody>
          <a:bodyPr/>
          <a:lstStyle/>
          <a:p>
            <a:pPr marL="0" indent="0">
              <a:buNone/>
            </a:pPr>
            <a:r>
              <a:rPr lang="en-US" dirty="0"/>
              <a:t>Landslides can be minimized by stabilizing the slopes by adopting following measures</a:t>
            </a:r>
          </a:p>
          <a:p>
            <a:pPr>
              <a:buFont typeface="Wingdings" panose="05000000000000000000" pitchFamily="2" charset="2"/>
              <a:buChar char="v"/>
            </a:pPr>
            <a:r>
              <a:rPr lang="en-US" dirty="0"/>
              <a:t>Afforestation in landslide prone areas to prevent soil erosion</a:t>
            </a:r>
          </a:p>
          <a:p>
            <a:pPr>
              <a:buFont typeface="Wingdings" panose="05000000000000000000" pitchFamily="2" charset="2"/>
              <a:buChar char="v"/>
            </a:pPr>
            <a:r>
              <a:rPr lang="en-US" dirty="0"/>
              <a:t>Providing slope supports by wired stone blocks</a:t>
            </a:r>
          </a:p>
          <a:p>
            <a:pPr>
              <a:buFont typeface="Wingdings" panose="05000000000000000000" pitchFamily="2" charset="2"/>
              <a:buChar char="v"/>
            </a:pPr>
            <a:r>
              <a:rPr lang="en-US" dirty="0"/>
              <a:t>Providing concrete support at the base of slope</a:t>
            </a:r>
            <a:endParaRPr lang="en-IN" dirty="0"/>
          </a:p>
        </p:txBody>
      </p:sp>
    </p:spTree>
    <p:extLst>
      <p:ext uri="{BB962C8B-B14F-4D97-AF65-F5344CB8AC3E}">
        <p14:creationId xmlns:p14="http://schemas.microsoft.com/office/powerpoint/2010/main" val="3100920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EE044-EFCE-5D8D-6B9D-33CF70A97464}"/>
              </a:ext>
            </a:extLst>
          </p:cNvPr>
          <p:cNvSpPr>
            <a:spLocks noGrp="1"/>
          </p:cNvSpPr>
          <p:nvPr>
            <p:ph type="title"/>
          </p:nvPr>
        </p:nvSpPr>
        <p:spPr/>
        <p:txBody>
          <a:bodyPr/>
          <a:lstStyle/>
          <a:p>
            <a:r>
              <a:rPr lang="en-US" dirty="0"/>
              <a:t>cyclones</a:t>
            </a:r>
            <a:endParaRPr lang="en-IN" dirty="0"/>
          </a:p>
        </p:txBody>
      </p:sp>
      <p:sp>
        <p:nvSpPr>
          <p:cNvPr id="3" name="Content Placeholder 2">
            <a:extLst>
              <a:ext uri="{FF2B5EF4-FFF2-40B4-BE49-F238E27FC236}">
                <a16:creationId xmlns:a16="http://schemas.microsoft.com/office/drawing/2014/main" id="{8FAEE2B0-0ADF-C9A6-5695-3398C6EE8A32}"/>
              </a:ext>
            </a:extLst>
          </p:cNvPr>
          <p:cNvSpPr>
            <a:spLocks noGrp="1"/>
          </p:cNvSpPr>
          <p:nvPr>
            <p:ph idx="1"/>
          </p:nvPr>
        </p:nvSpPr>
        <p:spPr/>
        <p:txBody>
          <a:bodyPr/>
          <a:lstStyle/>
          <a:p>
            <a:r>
              <a:rPr lang="en-US" dirty="0"/>
              <a:t>It is a meteorological phenomenon in which an area of low pressure is characterized by inward spiraling winds that rotate counter clockwise in the northern hemisphere and clockwise in the southern hemisphere of the earth. </a:t>
            </a:r>
          </a:p>
          <a:p>
            <a:r>
              <a:rPr lang="en-US" dirty="0"/>
              <a:t>Normally they move at faster rate over the oceans than over the land because the irregularities of the land surface retard their speed. </a:t>
            </a:r>
          </a:p>
        </p:txBody>
      </p:sp>
    </p:spTree>
    <p:extLst>
      <p:ext uri="{BB962C8B-B14F-4D97-AF65-F5344CB8AC3E}">
        <p14:creationId xmlns:p14="http://schemas.microsoft.com/office/powerpoint/2010/main" val="3904834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6FD94-65F0-ED5E-78B7-E6FF5217496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BEAECD-54FD-A40F-046A-67DAFAD9EE97}"/>
              </a:ext>
            </a:extLst>
          </p:cNvPr>
          <p:cNvSpPr>
            <a:spLocks noGrp="1"/>
          </p:cNvSpPr>
          <p:nvPr>
            <p:ph idx="1"/>
          </p:nvPr>
        </p:nvSpPr>
        <p:spPr/>
        <p:txBody>
          <a:bodyPr/>
          <a:lstStyle/>
          <a:p>
            <a:r>
              <a:rPr lang="en-US" dirty="0"/>
              <a:t>A tropical cyclone is a low-pressure cyclonic storm system. It is caused by evaporated water which comes off the ocean and becomes a storm and is the worst natural hazards in the tropics</a:t>
            </a:r>
          </a:p>
          <a:p>
            <a:r>
              <a:rPr lang="en-US" dirty="0"/>
              <a:t>While moving over the ocean, they pick up energy from the warm water of the ocean and grow into a devastating intensity.</a:t>
            </a:r>
          </a:p>
          <a:p>
            <a:r>
              <a:rPr lang="en-US" dirty="0"/>
              <a:t>Depending on their location and strength, cyclones are known by different names, such as hurricane, typhoon, tropical storm, cyclonic storm and tropical depression. </a:t>
            </a:r>
            <a:endParaRPr lang="en-IN" dirty="0"/>
          </a:p>
        </p:txBody>
      </p:sp>
    </p:spTree>
    <p:extLst>
      <p:ext uri="{BB962C8B-B14F-4D97-AF65-F5344CB8AC3E}">
        <p14:creationId xmlns:p14="http://schemas.microsoft.com/office/powerpoint/2010/main" val="2153873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90D9-6B38-84CC-5331-B20BC3C6D3A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C0B5D3-9B42-937D-014D-A3052E1150D6}"/>
              </a:ext>
            </a:extLst>
          </p:cNvPr>
          <p:cNvSpPr>
            <a:spLocks noGrp="1"/>
          </p:cNvSpPr>
          <p:nvPr>
            <p:ph idx="1"/>
          </p:nvPr>
        </p:nvSpPr>
        <p:spPr/>
        <p:txBody>
          <a:bodyPr/>
          <a:lstStyle/>
          <a:p>
            <a:r>
              <a:rPr lang="en-US" dirty="0"/>
              <a:t>Tropical cyclones can produce extremely strong winds, tornadoes, heavy rain, high waves, and storm surges. The heavy rains and storm surges cause extensive flooding. </a:t>
            </a:r>
          </a:p>
          <a:p>
            <a:r>
              <a:rPr lang="en-US" dirty="0"/>
              <a:t>It is a fact we that cannot control cyclones, but the effects of cyclones can be mitigated through effective mitigation strategies</a:t>
            </a:r>
            <a:endParaRPr lang="en-IN" dirty="0"/>
          </a:p>
        </p:txBody>
      </p:sp>
    </p:spTree>
    <p:extLst>
      <p:ext uri="{BB962C8B-B14F-4D97-AF65-F5344CB8AC3E}">
        <p14:creationId xmlns:p14="http://schemas.microsoft.com/office/powerpoint/2010/main" val="273423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A61A-8071-75D6-A3CA-B98EEF2C90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3CE028-0AE0-53BD-A272-7949F3990118}"/>
              </a:ext>
            </a:extLst>
          </p:cNvPr>
          <p:cNvSpPr>
            <a:spLocks noGrp="1"/>
          </p:cNvSpPr>
          <p:nvPr>
            <p:ph idx="1"/>
          </p:nvPr>
        </p:nvSpPr>
        <p:spPr/>
        <p:txBody>
          <a:bodyPr/>
          <a:lstStyle/>
          <a:p>
            <a:r>
              <a:rPr lang="en-US" b="1" dirty="0"/>
              <a:t>Installation of Earth Warning Systems </a:t>
            </a:r>
            <a:r>
              <a:rPr lang="en-US" dirty="0"/>
              <a:t>: Such systems fitted along the coastlines can help in </a:t>
            </a:r>
            <a:r>
              <a:rPr lang="en-US" b="1" dirty="0"/>
              <a:t>forecasting</a:t>
            </a:r>
            <a:r>
              <a:rPr lang="en-US" dirty="0"/>
              <a:t> techniques, which will help to evacuate people in the storm surge areas at a faster speed.</a:t>
            </a:r>
          </a:p>
          <a:p>
            <a:r>
              <a:rPr lang="en-US" b="1" dirty="0"/>
              <a:t>Developing communication infrastructure </a:t>
            </a:r>
            <a:r>
              <a:rPr lang="en-US" dirty="0"/>
              <a:t>: very important in all disaster management mechanisms. </a:t>
            </a:r>
          </a:p>
          <a:p>
            <a:r>
              <a:rPr lang="en-US" b="1" dirty="0"/>
              <a:t>Developing shelter belts </a:t>
            </a:r>
            <a:r>
              <a:rPr lang="en-US" dirty="0"/>
              <a:t>: Shelter belts with plantations of trees can act as effective wind-and tide-breakers. They also prevent soil erosion</a:t>
            </a:r>
          </a:p>
          <a:p>
            <a:r>
              <a:rPr lang="en-US" b="1" dirty="0"/>
              <a:t>Construction of permanent houses </a:t>
            </a:r>
            <a:r>
              <a:rPr lang="en-US" dirty="0"/>
              <a:t>: There is a need to </a:t>
            </a:r>
            <a:r>
              <a:rPr lang="en-US" b="1" dirty="0"/>
              <a:t>build properly designed concrete houses </a:t>
            </a:r>
            <a:r>
              <a:rPr lang="en-US" dirty="0"/>
              <a:t>that can withstand high winds and tidal waves.</a:t>
            </a:r>
            <a:endParaRPr lang="en-IN" dirty="0"/>
          </a:p>
        </p:txBody>
      </p:sp>
    </p:spTree>
    <p:extLst>
      <p:ext uri="{BB962C8B-B14F-4D97-AF65-F5344CB8AC3E}">
        <p14:creationId xmlns:p14="http://schemas.microsoft.com/office/powerpoint/2010/main" val="3869760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CB1E6-B3CB-EAE2-3B33-6B23E97104E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76E9EA-80A9-9DDB-04AB-D17D0877A5E8}"/>
              </a:ext>
            </a:extLst>
          </p:cNvPr>
          <p:cNvSpPr>
            <a:spLocks noGrp="1"/>
          </p:cNvSpPr>
          <p:nvPr>
            <p:ph idx="1"/>
          </p:nvPr>
        </p:nvSpPr>
        <p:spPr/>
        <p:txBody>
          <a:bodyPr/>
          <a:lstStyle/>
          <a:p>
            <a:r>
              <a:rPr lang="en-US" b="1" dirty="0"/>
              <a:t>Land use control and settlement planning </a:t>
            </a:r>
            <a:r>
              <a:rPr lang="en-US" dirty="0"/>
              <a:t>: Ideally, no residential and industrial units should be permitted in the coastal belt of </a:t>
            </a:r>
            <a:r>
              <a:rPr lang="en-US" dirty="0">
                <a:solidFill>
                  <a:srgbClr val="FF0000"/>
                </a:solidFill>
              </a:rPr>
              <a:t>5 km from the sea which is considered as the most vulnerable belt</a:t>
            </a:r>
            <a:r>
              <a:rPr lang="en-US" dirty="0"/>
              <a:t>. Major settlements and establishments should be located beyond 10 km from the sea</a:t>
            </a:r>
          </a:p>
          <a:p>
            <a:r>
              <a:rPr lang="en-US" b="1" dirty="0"/>
              <a:t>Training and education </a:t>
            </a:r>
            <a:r>
              <a:rPr lang="en-US" dirty="0"/>
              <a:t>: Public awareness programs that inform the population about their response to cyclone warnings and preparedness is an important need of the hour.</a:t>
            </a:r>
            <a:endParaRPr lang="en-IN" dirty="0"/>
          </a:p>
        </p:txBody>
      </p:sp>
    </p:spTree>
    <p:extLst>
      <p:ext uri="{BB962C8B-B14F-4D97-AF65-F5344CB8AC3E}">
        <p14:creationId xmlns:p14="http://schemas.microsoft.com/office/powerpoint/2010/main" val="1526372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78F3-EB32-D7D4-6E60-A0495106CED6}"/>
              </a:ext>
            </a:extLst>
          </p:cNvPr>
          <p:cNvSpPr>
            <a:spLocks noGrp="1"/>
          </p:cNvSpPr>
          <p:nvPr>
            <p:ph type="title"/>
          </p:nvPr>
        </p:nvSpPr>
        <p:spPr/>
        <p:txBody>
          <a:bodyPr/>
          <a:lstStyle/>
          <a:p>
            <a:r>
              <a:rPr lang="en-US" dirty="0"/>
              <a:t>Disaster management</a:t>
            </a:r>
            <a:endParaRPr lang="en-IN" dirty="0"/>
          </a:p>
        </p:txBody>
      </p:sp>
      <p:sp>
        <p:nvSpPr>
          <p:cNvPr id="3" name="Content Placeholder 2">
            <a:extLst>
              <a:ext uri="{FF2B5EF4-FFF2-40B4-BE49-F238E27FC236}">
                <a16:creationId xmlns:a16="http://schemas.microsoft.com/office/drawing/2014/main" id="{69B470C5-1334-8595-2085-04E1AF224C3B}"/>
              </a:ext>
            </a:extLst>
          </p:cNvPr>
          <p:cNvSpPr>
            <a:spLocks noGrp="1"/>
          </p:cNvSpPr>
          <p:nvPr>
            <p:ph idx="1"/>
          </p:nvPr>
        </p:nvSpPr>
        <p:spPr/>
        <p:txBody>
          <a:bodyPr/>
          <a:lstStyle/>
          <a:p>
            <a:r>
              <a:rPr lang="en-US" b="1" dirty="0"/>
              <a:t>Disaster predictions</a:t>
            </a:r>
          </a:p>
          <a:p>
            <a:pPr>
              <a:buFontTx/>
              <a:buChar char="-"/>
            </a:pPr>
            <a:r>
              <a:rPr lang="en-US" dirty="0"/>
              <a:t>Past history</a:t>
            </a:r>
          </a:p>
          <a:p>
            <a:pPr>
              <a:buFontTx/>
              <a:buChar char="-"/>
            </a:pPr>
            <a:r>
              <a:rPr lang="en-US" dirty="0"/>
              <a:t>Regular monitoring </a:t>
            </a:r>
          </a:p>
          <a:p>
            <a:pPr>
              <a:buFontTx/>
              <a:buChar char="-"/>
            </a:pPr>
            <a:r>
              <a:rPr lang="en-US" dirty="0"/>
              <a:t>Assessment of human activities</a:t>
            </a:r>
          </a:p>
          <a:p>
            <a:r>
              <a:rPr lang="en-IN" b="1" dirty="0"/>
              <a:t>Disaster research</a:t>
            </a:r>
          </a:p>
          <a:p>
            <a:r>
              <a:rPr lang="en-IN" b="1" dirty="0"/>
              <a:t>Education </a:t>
            </a:r>
          </a:p>
          <a:p>
            <a:r>
              <a:rPr lang="en-IN" b="1" dirty="0"/>
              <a:t>Surveys and GIS </a:t>
            </a:r>
          </a:p>
          <a:p>
            <a:pPr marL="0" indent="0">
              <a:buNone/>
            </a:pPr>
            <a:r>
              <a:rPr lang="en-IN" b="1" dirty="0"/>
              <a:t>- </a:t>
            </a:r>
            <a:r>
              <a:rPr lang="en-IN" b="1" dirty="0" err="1"/>
              <a:t>Gographic</a:t>
            </a:r>
            <a:r>
              <a:rPr lang="en-IN" b="1" dirty="0"/>
              <a:t> Information Systems- maps of the problem areas</a:t>
            </a:r>
          </a:p>
        </p:txBody>
      </p:sp>
    </p:spTree>
    <p:extLst>
      <p:ext uri="{BB962C8B-B14F-4D97-AF65-F5344CB8AC3E}">
        <p14:creationId xmlns:p14="http://schemas.microsoft.com/office/powerpoint/2010/main" val="34141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9A02-3C97-CDC2-4772-E37F1C3D4C8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FB42CD-33C3-C8E9-F40A-67DF37027304}"/>
              </a:ext>
            </a:extLst>
          </p:cNvPr>
          <p:cNvSpPr>
            <a:spLocks noGrp="1"/>
          </p:cNvSpPr>
          <p:nvPr>
            <p:ph idx="1"/>
          </p:nvPr>
        </p:nvSpPr>
        <p:spPr/>
        <p:txBody>
          <a:bodyPr/>
          <a:lstStyle/>
          <a:p>
            <a:r>
              <a:rPr lang="en-US" b="1" dirty="0"/>
              <a:t>Relief measures</a:t>
            </a:r>
          </a:p>
          <a:p>
            <a:pPr marL="0" indent="0">
              <a:buNone/>
            </a:pPr>
            <a:r>
              <a:rPr lang="en-IN" dirty="0"/>
              <a:t>-special rescue tools</a:t>
            </a:r>
          </a:p>
          <a:p>
            <a:pPr>
              <a:buFontTx/>
              <a:buChar char="-"/>
            </a:pPr>
            <a:r>
              <a:rPr lang="en-IN" dirty="0"/>
              <a:t>Communication systems</a:t>
            </a:r>
          </a:p>
          <a:p>
            <a:pPr>
              <a:buFontTx/>
              <a:buChar char="-"/>
            </a:pPr>
            <a:r>
              <a:rPr lang="en-IN" dirty="0"/>
              <a:t>Provide medical support</a:t>
            </a:r>
          </a:p>
          <a:p>
            <a:pPr marL="0" indent="0">
              <a:buNone/>
            </a:pPr>
            <a:r>
              <a:rPr lang="en-IN" dirty="0"/>
              <a:t>-resettlement and rehabilitation measures</a:t>
            </a:r>
          </a:p>
        </p:txBody>
      </p:sp>
    </p:spTree>
    <p:extLst>
      <p:ext uri="{BB962C8B-B14F-4D97-AF65-F5344CB8AC3E}">
        <p14:creationId xmlns:p14="http://schemas.microsoft.com/office/powerpoint/2010/main" val="309696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2F292-3DE0-E7A5-ABD9-2A337A0C91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1F9EE9-99B5-91A5-DF24-F0759673BA24}"/>
              </a:ext>
            </a:extLst>
          </p:cNvPr>
          <p:cNvSpPr>
            <a:spLocks noGrp="1"/>
          </p:cNvSpPr>
          <p:nvPr>
            <p:ph idx="1"/>
          </p:nvPr>
        </p:nvSpPr>
        <p:spPr/>
        <p:txBody>
          <a:bodyPr>
            <a:normAutofit lnSpcReduction="10000"/>
          </a:bodyPr>
          <a:lstStyle/>
          <a:p>
            <a:r>
              <a:rPr lang="en-US" dirty="0"/>
              <a:t>Earthquake is those movements of the earth crust which make the ground vibrate and shake backward and forward. </a:t>
            </a:r>
          </a:p>
          <a:p>
            <a:r>
              <a:rPr lang="en-US" dirty="0"/>
              <a:t>Leads to motion of the ground surface</a:t>
            </a:r>
          </a:p>
          <a:p>
            <a:r>
              <a:rPr lang="en-US" dirty="0"/>
              <a:t>Leads to shaking of buildings</a:t>
            </a:r>
          </a:p>
          <a:p>
            <a:endParaRPr lang="en-US" dirty="0"/>
          </a:p>
          <a:p>
            <a:r>
              <a:rPr lang="en-US" dirty="0"/>
              <a:t>The shaking of earth crust proceeds in the form of waves from the center of disturbance- focus or </a:t>
            </a:r>
            <a:r>
              <a:rPr lang="en-US" dirty="0" err="1"/>
              <a:t>hypocentre</a:t>
            </a:r>
            <a:endParaRPr lang="en-US" dirty="0"/>
          </a:p>
          <a:p>
            <a:r>
              <a:rPr lang="en-US" dirty="0" err="1"/>
              <a:t>Hypocentre</a:t>
            </a:r>
            <a:r>
              <a:rPr lang="en-US" dirty="0"/>
              <a:t> is always hidden inside the earth</a:t>
            </a:r>
          </a:p>
          <a:p>
            <a:r>
              <a:rPr lang="en-US" dirty="0"/>
              <a:t>Longitudinal waves, transverse waves and surface waves are the 3 types of waves.</a:t>
            </a:r>
            <a:endParaRPr lang="en-IN" dirty="0"/>
          </a:p>
        </p:txBody>
      </p:sp>
    </p:spTree>
    <p:extLst>
      <p:ext uri="{BB962C8B-B14F-4D97-AF65-F5344CB8AC3E}">
        <p14:creationId xmlns:p14="http://schemas.microsoft.com/office/powerpoint/2010/main" val="2814223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B2C3C-0370-9FB9-1D09-A75B174BCF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AA31FE-444B-FDAE-FA53-7018B804AFA2}"/>
              </a:ext>
            </a:extLst>
          </p:cNvPr>
          <p:cNvSpPr>
            <a:spLocks noGrp="1"/>
          </p:cNvSpPr>
          <p:nvPr>
            <p:ph idx="1"/>
          </p:nvPr>
        </p:nvSpPr>
        <p:spPr/>
        <p:txBody>
          <a:bodyPr/>
          <a:lstStyle/>
          <a:p>
            <a:r>
              <a:rPr lang="en-US" dirty="0"/>
              <a:t>The place on the ground surface ( perpendicular to the buried focus) recording the seismic waves for the first time is called </a:t>
            </a:r>
            <a:r>
              <a:rPr lang="en-US" dirty="0" err="1"/>
              <a:t>epicentre</a:t>
            </a:r>
            <a:r>
              <a:rPr lang="en-US" dirty="0"/>
              <a:t>.</a:t>
            </a:r>
          </a:p>
          <a:p>
            <a:r>
              <a:rPr lang="en-US" dirty="0"/>
              <a:t>The magnitude or intensity released by an earthquake is measured by the Richter scale</a:t>
            </a:r>
          </a:p>
          <a:p>
            <a:r>
              <a:rPr lang="en-US" dirty="0"/>
              <a:t>The seismic waves move away from the source of earthquake which can be recorded with the help of an instrument called seismometer</a:t>
            </a:r>
            <a:endParaRPr lang="en-IN" dirty="0"/>
          </a:p>
        </p:txBody>
      </p:sp>
    </p:spTree>
    <p:extLst>
      <p:ext uri="{BB962C8B-B14F-4D97-AF65-F5344CB8AC3E}">
        <p14:creationId xmlns:p14="http://schemas.microsoft.com/office/powerpoint/2010/main" val="3554586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D7D4-4AB1-4629-3518-1AE8A4B1FA1C}"/>
              </a:ext>
            </a:extLst>
          </p:cNvPr>
          <p:cNvSpPr>
            <a:spLocks noGrp="1"/>
          </p:cNvSpPr>
          <p:nvPr>
            <p:ph type="title"/>
          </p:nvPr>
        </p:nvSpPr>
        <p:spPr/>
        <p:txBody>
          <a:bodyPr/>
          <a:lstStyle/>
          <a:p>
            <a:r>
              <a:rPr lang="en-US" dirty="0"/>
              <a:t>Causes of earthquakes</a:t>
            </a:r>
            <a:endParaRPr lang="en-IN" dirty="0"/>
          </a:p>
        </p:txBody>
      </p:sp>
      <p:sp>
        <p:nvSpPr>
          <p:cNvPr id="3" name="Content Placeholder 2">
            <a:extLst>
              <a:ext uri="{FF2B5EF4-FFF2-40B4-BE49-F238E27FC236}">
                <a16:creationId xmlns:a16="http://schemas.microsoft.com/office/drawing/2014/main" id="{9699290A-E42B-D46B-240A-83E59ECCC4A9}"/>
              </a:ext>
            </a:extLst>
          </p:cNvPr>
          <p:cNvSpPr>
            <a:spLocks noGrp="1"/>
          </p:cNvSpPr>
          <p:nvPr>
            <p:ph idx="1"/>
          </p:nvPr>
        </p:nvSpPr>
        <p:spPr>
          <a:xfrm>
            <a:off x="792822" y="1846173"/>
            <a:ext cx="10515600" cy="4351338"/>
          </a:xfrm>
        </p:spPr>
        <p:txBody>
          <a:bodyPr/>
          <a:lstStyle/>
          <a:p>
            <a:r>
              <a:rPr lang="en-US" dirty="0"/>
              <a:t>The earth’s crust has several tectonic plates, which slowly move along their boundaries</a:t>
            </a:r>
          </a:p>
          <a:p>
            <a:r>
              <a:rPr lang="en-US" dirty="0"/>
              <a:t>Sometimes friction develops and results in to a stress leading to earthquake</a:t>
            </a:r>
          </a:p>
          <a:p>
            <a:pPr marL="0" indent="0">
              <a:buNone/>
            </a:pPr>
            <a:r>
              <a:rPr lang="en-US" b="1" dirty="0"/>
              <a:t>Human activities</a:t>
            </a:r>
          </a:p>
          <a:p>
            <a:pPr marL="0" indent="0">
              <a:buNone/>
            </a:pPr>
            <a:r>
              <a:rPr lang="en-US" dirty="0"/>
              <a:t>Certain human activities may cause or enhance the frequency of earthquakes</a:t>
            </a:r>
          </a:p>
          <a:p>
            <a:pPr marL="0" indent="0">
              <a:buNone/>
            </a:pPr>
            <a:r>
              <a:rPr lang="en-US" dirty="0" err="1"/>
              <a:t>Eg.</a:t>
            </a:r>
            <a:r>
              <a:rPr lang="en-US" dirty="0"/>
              <a:t> Underground nuclear testing, collection of huge quantities of water in dam</a:t>
            </a:r>
          </a:p>
          <a:p>
            <a:pPr marL="0" indent="0">
              <a:buNone/>
            </a:pPr>
            <a:endParaRPr lang="en-IN" dirty="0"/>
          </a:p>
        </p:txBody>
      </p:sp>
    </p:spTree>
    <p:extLst>
      <p:ext uri="{BB962C8B-B14F-4D97-AF65-F5344CB8AC3E}">
        <p14:creationId xmlns:p14="http://schemas.microsoft.com/office/powerpoint/2010/main" val="2838071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4F905-C53D-25AF-24D3-923E79EAB31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614E2C-19BF-23EC-C0E6-C9670B236C0F}"/>
              </a:ext>
            </a:extLst>
          </p:cNvPr>
          <p:cNvSpPr>
            <a:spLocks noGrp="1"/>
          </p:cNvSpPr>
          <p:nvPr>
            <p:ph idx="1"/>
          </p:nvPr>
        </p:nvSpPr>
        <p:spPr/>
        <p:txBody>
          <a:bodyPr/>
          <a:lstStyle/>
          <a:p>
            <a:r>
              <a:rPr lang="en-US" dirty="0"/>
              <a:t>Earthquake may be caused by two types of forces : </a:t>
            </a:r>
          </a:p>
          <a:p>
            <a:r>
              <a:rPr lang="en-US" dirty="0"/>
              <a:t>1. </a:t>
            </a:r>
            <a:r>
              <a:rPr lang="en-US" b="1" dirty="0"/>
              <a:t>Tectonic occurrence </a:t>
            </a:r>
            <a:r>
              <a:rPr lang="en-US" dirty="0"/>
              <a:t>: </a:t>
            </a:r>
          </a:p>
          <a:p>
            <a:pPr marL="0" indent="0">
              <a:buNone/>
            </a:pPr>
            <a:r>
              <a:rPr lang="en-US" dirty="0"/>
              <a:t>Tectonic occurrence like faulting, breaking of rocks, raising or sinking of layers of the earth, folding of the strata or </a:t>
            </a:r>
            <a:r>
              <a:rPr lang="en-US" dirty="0" err="1"/>
              <a:t>vapour</a:t>
            </a:r>
            <a:r>
              <a:rPr lang="en-US" dirty="0"/>
              <a:t> seeking to escape from the earth. </a:t>
            </a:r>
          </a:p>
          <a:p>
            <a:endParaRPr lang="en-US" dirty="0"/>
          </a:p>
          <a:p>
            <a:r>
              <a:rPr lang="en-US" dirty="0"/>
              <a:t>2. </a:t>
            </a:r>
            <a:r>
              <a:rPr lang="en-US" b="1" dirty="0"/>
              <a:t>Volcanic activity :</a:t>
            </a:r>
          </a:p>
          <a:p>
            <a:pPr marL="0" indent="0">
              <a:buNone/>
            </a:pPr>
            <a:r>
              <a:rPr lang="en-US" dirty="0"/>
              <a:t> Violent eruptions and intrusion of igneous magma from below the earth.</a:t>
            </a:r>
            <a:endParaRPr lang="en-IN" dirty="0"/>
          </a:p>
        </p:txBody>
      </p:sp>
    </p:spTree>
    <p:extLst>
      <p:ext uri="{BB962C8B-B14F-4D97-AF65-F5344CB8AC3E}">
        <p14:creationId xmlns:p14="http://schemas.microsoft.com/office/powerpoint/2010/main" val="4054832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5638D-B78E-7A0B-28DB-7E48A5EC1263}"/>
              </a:ext>
            </a:extLst>
          </p:cNvPr>
          <p:cNvSpPr>
            <a:spLocks noGrp="1"/>
          </p:cNvSpPr>
          <p:nvPr>
            <p:ph type="title"/>
          </p:nvPr>
        </p:nvSpPr>
        <p:spPr/>
        <p:txBody>
          <a:bodyPr/>
          <a:lstStyle/>
          <a:p>
            <a:r>
              <a:rPr lang="en-US" dirty="0"/>
              <a:t>Effects of earthquakes</a:t>
            </a:r>
            <a:endParaRPr lang="en-IN" dirty="0"/>
          </a:p>
        </p:txBody>
      </p:sp>
      <p:sp>
        <p:nvSpPr>
          <p:cNvPr id="3" name="Content Placeholder 2">
            <a:extLst>
              <a:ext uri="{FF2B5EF4-FFF2-40B4-BE49-F238E27FC236}">
                <a16:creationId xmlns:a16="http://schemas.microsoft.com/office/drawing/2014/main" id="{A2D22BBF-ECA4-D8DC-7C2C-0A04893FDC57}"/>
              </a:ext>
            </a:extLst>
          </p:cNvPr>
          <p:cNvSpPr>
            <a:spLocks noGrp="1"/>
          </p:cNvSpPr>
          <p:nvPr>
            <p:ph idx="1"/>
          </p:nvPr>
        </p:nvSpPr>
        <p:spPr/>
        <p:txBody>
          <a:bodyPr/>
          <a:lstStyle/>
          <a:p>
            <a:r>
              <a:rPr lang="en-US" dirty="0"/>
              <a:t>1. Collapse of manmade structure like building, bridges ,roads, dams, etc. </a:t>
            </a:r>
          </a:p>
          <a:p>
            <a:r>
              <a:rPr lang="en-US" dirty="0"/>
              <a:t>2. Roads get affected due to subsidence of the ground and fissures appear on land.</a:t>
            </a:r>
          </a:p>
          <a:p>
            <a:r>
              <a:rPr lang="en-US" dirty="0"/>
              <a:t> 3. Extensive landslides in hilly regions.</a:t>
            </a:r>
          </a:p>
          <a:p>
            <a:r>
              <a:rPr lang="en-US" dirty="0"/>
              <a:t> 4. When earthquake are accompanied by volcanic activity, the destruction is very huge</a:t>
            </a:r>
          </a:p>
          <a:p>
            <a:r>
              <a:rPr lang="en-US" dirty="0"/>
              <a:t>Heavy loss of human property</a:t>
            </a:r>
          </a:p>
          <a:p>
            <a:endParaRPr lang="en-US" dirty="0"/>
          </a:p>
          <a:p>
            <a:endParaRPr lang="en-IN" dirty="0"/>
          </a:p>
        </p:txBody>
      </p:sp>
    </p:spTree>
    <p:extLst>
      <p:ext uri="{BB962C8B-B14F-4D97-AF65-F5344CB8AC3E}">
        <p14:creationId xmlns:p14="http://schemas.microsoft.com/office/powerpoint/2010/main" val="238316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E897-6525-1059-B3F9-717A3783E0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166CEA-3975-CBA5-26A4-E6FF02694B8B}"/>
              </a:ext>
            </a:extLst>
          </p:cNvPr>
          <p:cNvSpPr>
            <a:spLocks noGrp="1"/>
          </p:cNvSpPr>
          <p:nvPr>
            <p:ph idx="1"/>
          </p:nvPr>
        </p:nvSpPr>
        <p:spPr/>
        <p:txBody>
          <a:bodyPr/>
          <a:lstStyle/>
          <a:p>
            <a:r>
              <a:rPr lang="en-US" dirty="0"/>
              <a:t>Damages to water supply, electricity supply, telecommunication systems</a:t>
            </a:r>
          </a:p>
          <a:p>
            <a:r>
              <a:rPr lang="en-US" dirty="0"/>
              <a:t>Leads to deformation of ground surface</a:t>
            </a:r>
          </a:p>
          <a:p>
            <a:r>
              <a:rPr lang="en-US" dirty="0"/>
              <a:t>Dam collapse may Leads to severe floods </a:t>
            </a:r>
          </a:p>
          <a:p>
            <a:r>
              <a:rPr lang="en-US" dirty="0"/>
              <a:t>The shocks produced by earthquakes in hilly and mountainous areas may cause land slides </a:t>
            </a:r>
            <a:endParaRPr lang="en-IN" dirty="0"/>
          </a:p>
        </p:txBody>
      </p:sp>
    </p:spTree>
    <p:extLst>
      <p:ext uri="{BB962C8B-B14F-4D97-AF65-F5344CB8AC3E}">
        <p14:creationId xmlns:p14="http://schemas.microsoft.com/office/powerpoint/2010/main" val="927305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89914-83E1-1ECD-440D-B5EBEDB5D780}"/>
              </a:ext>
            </a:extLst>
          </p:cNvPr>
          <p:cNvSpPr>
            <a:spLocks noGrp="1"/>
          </p:cNvSpPr>
          <p:nvPr>
            <p:ph type="title"/>
          </p:nvPr>
        </p:nvSpPr>
        <p:spPr/>
        <p:txBody>
          <a:bodyPr/>
          <a:lstStyle/>
          <a:p>
            <a:r>
              <a:rPr lang="en-US" dirty="0"/>
              <a:t>Earthquake Mitigation measures</a:t>
            </a:r>
            <a:endParaRPr lang="en-IN" dirty="0"/>
          </a:p>
        </p:txBody>
      </p:sp>
      <p:sp>
        <p:nvSpPr>
          <p:cNvPr id="3" name="Content Placeholder 2">
            <a:extLst>
              <a:ext uri="{FF2B5EF4-FFF2-40B4-BE49-F238E27FC236}">
                <a16:creationId xmlns:a16="http://schemas.microsoft.com/office/drawing/2014/main" id="{D380B3D7-32F4-5E6E-F39D-C07531ADE810}"/>
              </a:ext>
            </a:extLst>
          </p:cNvPr>
          <p:cNvSpPr>
            <a:spLocks noGrp="1"/>
          </p:cNvSpPr>
          <p:nvPr>
            <p:ph idx="1"/>
          </p:nvPr>
        </p:nvSpPr>
        <p:spPr/>
        <p:txBody>
          <a:bodyPr/>
          <a:lstStyle/>
          <a:p>
            <a:r>
              <a:rPr lang="en-US" dirty="0"/>
              <a:t>1. Damage to structure can be avoided by prohibiting construction and other activities on such earthquake prone zones. </a:t>
            </a:r>
          </a:p>
          <a:p>
            <a:r>
              <a:rPr lang="en-US" dirty="0"/>
              <a:t>2. Power lines and pipelines can be built with extra slack where they cross such earthquake prone zones. </a:t>
            </a:r>
          </a:p>
          <a:p>
            <a:r>
              <a:rPr lang="en-US" dirty="0"/>
              <a:t>3. New buildings must be constructed with proper earthquake resistant measures- earthquake resistant buildings</a:t>
            </a:r>
          </a:p>
          <a:p>
            <a:pPr marL="0" indent="0">
              <a:buNone/>
            </a:pPr>
            <a:r>
              <a:rPr lang="en-US" dirty="0"/>
              <a:t>By making wooden houses in seismic zones</a:t>
            </a:r>
          </a:p>
          <a:p>
            <a:r>
              <a:rPr lang="en-US" dirty="0"/>
              <a:t>4. Vulnerable older building located in high risk areas might be rebuilt to withstand the effects of earthquakes</a:t>
            </a:r>
            <a:endParaRPr lang="en-IN" dirty="0"/>
          </a:p>
        </p:txBody>
      </p:sp>
    </p:spTree>
    <p:extLst>
      <p:ext uri="{BB962C8B-B14F-4D97-AF65-F5344CB8AC3E}">
        <p14:creationId xmlns:p14="http://schemas.microsoft.com/office/powerpoint/2010/main" val="74559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3E52E-71D6-6DD4-AF20-D25F27B8D7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88F4FA7-81D1-B2B7-93BF-13DF7FC87B85}"/>
              </a:ext>
            </a:extLst>
          </p:cNvPr>
          <p:cNvSpPr>
            <a:spLocks noGrp="1"/>
          </p:cNvSpPr>
          <p:nvPr>
            <p:ph idx="1"/>
          </p:nvPr>
        </p:nvSpPr>
        <p:spPr/>
        <p:txBody>
          <a:bodyPr>
            <a:normAutofit fontScale="92500" lnSpcReduction="10000"/>
          </a:bodyPr>
          <a:lstStyle/>
          <a:p>
            <a:r>
              <a:rPr lang="en-US" dirty="0"/>
              <a:t>People should come out of their houses and stay in the open till the tremors subside</a:t>
            </a:r>
          </a:p>
          <a:p>
            <a:r>
              <a:rPr lang="en-US" dirty="0"/>
              <a:t>Those who are already out of the houses should stay away from buildings, electric lines, trees, and any tall object that has chances of falling down</a:t>
            </a:r>
          </a:p>
          <a:p>
            <a:r>
              <a:rPr lang="en-US" dirty="0"/>
              <a:t>Inform police control room , fire control office </a:t>
            </a:r>
            <a:r>
              <a:rPr lang="en-US" dirty="0" err="1"/>
              <a:t>etc</a:t>
            </a:r>
            <a:r>
              <a:rPr lang="en-US" dirty="0"/>
              <a:t> for help</a:t>
            </a:r>
          </a:p>
          <a:p>
            <a:r>
              <a:rPr lang="en-US" dirty="0"/>
              <a:t>People who are trapped inside the buildings should be evacuated</a:t>
            </a:r>
          </a:p>
          <a:p>
            <a:r>
              <a:rPr lang="en-US" dirty="0"/>
              <a:t>Those injured should be given first aid immediately</a:t>
            </a:r>
          </a:p>
          <a:p>
            <a:r>
              <a:rPr lang="en-US" dirty="0"/>
              <a:t>The seriously injured persons should be shifted to the nearby hospitals</a:t>
            </a:r>
          </a:p>
          <a:p>
            <a:r>
              <a:rPr lang="en-US" dirty="0"/>
              <a:t>Relief camps should be set up by the government for the people those who have lost their houses and properties</a:t>
            </a:r>
          </a:p>
          <a:p>
            <a:endParaRPr lang="en-US" dirty="0"/>
          </a:p>
          <a:p>
            <a:endParaRPr lang="en-IN" dirty="0"/>
          </a:p>
        </p:txBody>
      </p:sp>
    </p:spTree>
    <p:extLst>
      <p:ext uri="{BB962C8B-B14F-4D97-AF65-F5344CB8AC3E}">
        <p14:creationId xmlns:p14="http://schemas.microsoft.com/office/powerpoint/2010/main" val="4196578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1035</Words>
  <Application>Microsoft Office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Earthquake</vt:lpstr>
      <vt:lpstr>PowerPoint Presentation</vt:lpstr>
      <vt:lpstr>PowerPoint Presentation</vt:lpstr>
      <vt:lpstr>Causes of earthquakes</vt:lpstr>
      <vt:lpstr>PowerPoint Presentation</vt:lpstr>
      <vt:lpstr>Effects of earthquakes</vt:lpstr>
      <vt:lpstr>PowerPoint Presentation</vt:lpstr>
      <vt:lpstr>Earthquake Mitigation measures</vt:lpstr>
      <vt:lpstr>PowerPoint Presentation</vt:lpstr>
      <vt:lpstr>Land slides</vt:lpstr>
      <vt:lpstr>Mitigation of land slides</vt:lpstr>
      <vt:lpstr>cyclones</vt:lpstr>
      <vt:lpstr>PowerPoint Presentation</vt:lpstr>
      <vt:lpstr>PowerPoint Presentation</vt:lpstr>
      <vt:lpstr>PowerPoint Presentation</vt:lpstr>
      <vt:lpstr>PowerPoint Presentation</vt:lpstr>
      <vt:lpstr>Disaster management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jithasudhi@gmail.com</dc:creator>
  <cp:lastModifiedBy>jithasudhi@gmail.com</cp:lastModifiedBy>
  <cp:revision>5</cp:revision>
  <dcterms:created xsi:type="dcterms:W3CDTF">2023-01-04T04:48:21Z</dcterms:created>
  <dcterms:modified xsi:type="dcterms:W3CDTF">2023-01-10T05:40:27Z</dcterms:modified>
</cp:coreProperties>
</file>