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74D-8C33-848E-D305-251FB09DF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89F6F7-996B-EF4D-591E-CD8244723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6E80D8-172A-2A46-B86E-CF988191F23F}"/>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6818A99A-9015-9CDA-0955-3ABA899C7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32915-4CEA-3E46-D621-9E9B9BAD7FC9}"/>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358503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1FFC-9085-DE54-A13A-78057B8E72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7E725-0577-615D-C54B-65008C747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B863B-18AB-2984-225B-C8767088B55F}"/>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BE1EB378-2C45-8F90-7F96-AA5672BD0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0817F-35C9-011C-4493-39E6A258AAC4}"/>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165202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27A92-E95A-7763-EDF5-95E55EF909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BCC81-115D-EC50-3D07-D66959EB4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7D8CF-3DAE-19FB-9BFA-DF7F12E909B4}"/>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376DB883-CAEA-B331-DA2E-5F313EDAD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0F223-5704-8621-FEB1-C7C121EFA670}"/>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33395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8370-2CF7-5245-1564-F8F183509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8F565F-59D1-92A1-FBB4-AD1D93F15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58D77-2B17-A94B-1EB4-E186076F6A80}"/>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94EE5FF2-E9F1-1CF6-6ECC-8F27852B5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45B52-8DDC-0DB5-978E-E975E145A37A}"/>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34178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38D3-AC27-5DB6-7124-A7E0B2D35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DBDA7A-7588-2F7D-2889-D1E35E8B1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847EB-F0FF-8FD8-FC18-141955086368}"/>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3C591B48-3C26-D27E-2475-8A3D66125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95A40-6B5E-3A91-C290-161FF2D20328}"/>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64594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1CA-212A-B722-4F49-754A26AA8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DC7E50-81E4-DA3F-FFC0-B589A73DC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514E2F-28F0-E6D7-017E-1A0F69136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D68C0-A119-78D1-DF49-65B3C06A2827}"/>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6" name="Footer Placeholder 5">
            <a:extLst>
              <a:ext uri="{FF2B5EF4-FFF2-40B4-BE49-F238E27FC236}">
                <a16:creationId xmlns:a16="http://schemas.microsoft.com/office/drawing/2014/main" id="{A7CDAC6B-72E0-654C-2616-8E22463C1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A687A-02CF-547B-B8B2-710502A9D8F5}"/>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71432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5D87-136A-7E25-9409-391CC663E4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E5B79-C49B-C613-44F3-C1F0DFBE6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50179-5BD5-C3BD-95EB-7C48D1847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68E236-9C46-8534-42C4-EFD75173D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1A8B9-694B-0446-741F-50791C741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D54D0E-BEDD-C03E-0760-DEDBBB2F42DC}"/>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8" name="Footer Placeholder 7">
            <a:extLst>
              <a:ext uri="{FF2B5EF4-FFF2-40B4-BE49-F238E27FC236}">
                <a16:creationId xmlns:a16="http://schemas.microsoft.com/office/drawing/2014/main" id="{EAC92DFC-F71D-605A-D22C-32CC6D1C0B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27AC5E-017F-9368-941D-22C6C7F3DA5C}"/>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176908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1C8D-A2E9-F7FB-8B0C-8FF70E2296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1E6318-38B6-5351-B20D-5B79CB192C46}"/>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4" name="Footer Placeholder 3">
            <a:extLst>
              <a:ext uri="{FF2B5EF4-FFF2-40B4-BE49-F238E27FC236}">
                <a16:creationId xmlns:a16="http://schemas.microsoft.com/office/drawing/2014/main" id="{968AA6DC-2024-10CE-9A6C-BEEDFE6E4D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E70BF5-3833-6949-8865-73504A6323B7}"/>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56676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D6740-B65B-1A5E-9AC7-21FD938E0ACB}"/>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3" name="Footer Placeholder 2">
            <a:extLst>
              <a:ext uri="{FF2B5EF4-FFF2-40B4-BE49-F238E27FC236}">
                <a16:creationId xmlns:a16="http://schemas.microsoft.com/office/drawing/2014/main" id="{A8609CA7-44DB-7D04-6B7A-906B8E5061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5275D-7E77-68C0-0C68-31AAB7167C2F}"/>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54369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35CD-5AA2-D3D2-CC9C-283789106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787131-B8B2-68BD-B18C-961A13F10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723D8A-3D0E-8ADF-EA7B-77ADB888D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91E3C-B1F2-ED8C-D26D-43FFB273935F}"/>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6" name="Footer Placeholder 5">
            <a:extLst>
              <a:ext uri="{FF2B5EF4-FFF2-40B4-BE49-F238E27FC236}">
                <a16:creationId xmlns:a16="http://schemas.microsoft.com/office/drawing/2014/main" id="{8E8C0929-1A1C-37AA-9841-B6FB6AAE65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2F261-3E4C-E677-E83D-7871751C94EA}"/>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388473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03E-30E8-42F4-4F47-6C413F00B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3E90F6-34B0-83B6-7792-A9EEF3FFA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170E57-0EC2-807F-75F8-00D9B1A8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D59F-6C96-D2F2-68A7-DFF6425F71AE}"/>
              </a:ext>
            </a:extLst>
          </p:cNvPr>
          <p:cNvSpPr>
            <a:spLocks noGrp="1"/>
          </p:cNvSpPr>
          <p:nvPr>
            <p:ph type="dt" sz="half" idx="10"/>
          </p:nvPr>
        </p:nvSpPr>
        <p:spPr/>
        <p:txBody>
          <a:bodyPr/>
          <a:lstStyle/>
          <a:p>
            <a:fld id="{4A1B8AC7-0761-406F-87EF-8F412ADBF7AB}" type="datetimeFigureOut">
              <a:rPr lang="en-IN" smtClean="0"/>
              <a:t>11-01-2023</a:t>
            </a:fld>
            <a:endParaRPr lang="en-IN"/>
          </a:p>
        </p:txBody>
      </p:sp>
      <p:sp>
        <p:nvSpPr>
          <p:cNvPr id="6" name="Footer Placeholder 5">
            <a:extLst>
              <a:ext uri="{FF2B5EF4-FFF2-40B4-BE49-F238E27FC236}">
                <a16:creationId xmlns:a16="http://schemas.microsoft.com/office/drawing/2014/main" id="{AACF7A41-B07D-E21D-D414-06A91EEDE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0D9AD-1990-F6D7-8337-CDEA2399C9A0}"/>
              </a:ext>
            </a:extLst>
          </p:cNvPr>
          <p:cNvSpPr>
            <a:spLocks noGrp="1"/>
          </p:cNvSpPr>
          <p:nvPr>
            <p:ph type="sldNum" sz="quarter" idx="12"/>
          </p:nvPr>
        </p:nvSpPr>
        <p:spPr/>
        <p:txBody>
          <a:bodyPr/>
          <a:lstStyle/>
          <a:p>
            <a:fld id="{FE277AFB-984C-45EF-86C2-5B9A0F3F089F}" type="slidenum">
              <a:rPr lang="en-IN" smtClean="0"/>
              <a:t>‹#›</a:t>
            </a:fld>
            <a:endParaRPr lang="en-IN"/>
          </a:p>
        </p:txBody>
      </p:sp>
    </p:spTree>
    <p:extLst>
      <p:ext uri="{BB962C8B-B14F-4D97-AF65-F5344CB8AC3E}">
        <p14:creationId xmlns:p14="http://schemas.microsoft.com/office/powerpoint/2010/main" val="411961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9413E-EC2B-ED07-E571-63B655F21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7EAB92-1D81-2564-EB5C-1095EA2FF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330FC-42BC-7AA5-0071-348A2931F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8AC7-0761-406F-87EF-8F412ADBF7AB}" type="datetimeFigureOut">
              <a:rPr lang="en-IN" smtClean="0"/>
              <a:t>11-01-2023</a:t>
            </a:fld>
            <a:endParaRPr lang="en-IN"/>
          </a:p>
        </p:txBody>
      </p:sp>
      <p:sp>
        <p:nvSpPr>
          <p:cNvPr id="5" name="Footer Placeholder 4">
            <a:extLst>
              <a:ext uri="{FF2B5EF4-FFF2-40B4-BE49-F238E27FC236}">
                <a16:creationId xmlns:a16="http://schemas.microsoft.com/office/drawing/2014/main" id="{70EF8644-81AF-0D29-C55D-53DCE2D99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D462A5-0BFD-96D3-06AB-B77732483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77AFB-984C-45EF-86C2-5B9A0F3F089F}" type="slidenum">
              <a:rPr lang="en-IN" smtClean="0"/>
              <a:t>‹#›</a:t>
            </a:fld>
            <a:endParaRPr lang="en-IN"/>
          </a:p>
        </p:txBody>
      </p:sp>
    </p:spTree>
    <p:extLst>
      <p:ext uri="{BB962C8B-B14F-4D97-AF65-F5344CB8AC3E}">
        <p14:creationId xmlns:p14="http://schemas.microsoft.com/office/powerpoint/2010/main" val="3083245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io_de_Janeir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nvironmental_protocol" TargetMode="External"/><Relationship Id="rId7" Type="http://schemas.openxmlformats.org/officeDocument/2006/relationships/hyperlink" Target="https://en.wikipedia.org/wiki/United_Nations_Conference_on_Environment_and_Development" TargetMode="External"/><Relationship Id="rId2" Type="http://schemas.openxmlformats.org/officeDocument/2006/relationships/hyperlink" Target="https://en.wikipedia.org/wiki/International_law" TargetMode="External"/><Relationship Id="rId1" Type="http://schemas.openxmlformats.org/officeDocument/2006/relationships/slideLayout" Target="../slideLayouts/slideLayout2.xml"/><Relationship Id="rId6" Type="http://schemas.openxmlformats.org/officeDocument/2006/relationships/hyperlink" Target="https://en.wikipedia.org/wiki/Greenhouse_gas" TargetMode="External"/><Relationship Id="rId5" Type="http://schemas.openxmlformats.org/officeDocument/2006/relationships/hyperlink" Target="https://en.wikipedia.org/wiki/Climate_system" TargetMode="External"/><Relationship Id="rId4" Type="http://schemas.openxmlformats.org/officeDocument/2006/relationships/hyperlink" Target="https://en.wikipedia.org/wiki/Global_warm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ecenn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Earth_Summit#cite_note-2" TargetMode="External"/><Relationship Id="rId3" Type="http://schemas.openxmlformats.org/officeDocument/2006/relationships/hyperlink" Target="https://en.wikipedia.org/wiki/Gasoline" TargetMode="External"/><Relationship Id="rId7" Type="http://schemas.openxmlformats.org/officeDocument/2006/relationships/hyperlink" Target="https://en.wikipedia.org/wiki/Water" TargetMode="External"/><Relationship Id="rId2" Type="http://schemas.openxmlformats.org/officeDocument/2006/relationships/hyperlink" Target="https://en.wikipedia.org/wiki/Tetraethyllead" TargetMode="External"/><Relationship Id="rId1" Type="http://schemas.openxmlformats.org/officeDocument/2006/relationships/slideLayout" Target="../slideLayouts/slideLayout2.xml"/><Relationship Id="rId6" Type="http://schemas.openxmlformats.org/officeDocument/2006/relationships/hyperlink" Target="https://en.wikipedia.org/wiki/Public_transportation" TargetMode="External"/><Relationship Id="rId5" Type="http://schemas.openxmlformats.org/officeDocument/2006/relationships/hyperlink" Target="https://en.wikipedia.org/wiki/Climate_change" TargetMode="External"/><Relationship Id="rId4" Type="http://schemas.openxmlformats.org/officeDocument/2006/relationships/hyperlink" Target="https://en.wikipedia.org/wiki/Fossil_fu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F342-6CE7-0A8E-C68A-3EC6DB9C4EA4}"/>
              </a:ext>
            </a:extLst>
          </p:cNvPr>
          <p:cNvSpPr>
            <a:spLocks noGrp="1"/>
          </p:cNvSpPr>
          <p:nvPr>
            <p:ph type="ctrTitle"/>
          </p:nvPr>
        </p:nvSpPr>
        <p:spPr/>
        <p:txBody>
          <a:bodyPr/>
          <a:lstStyle/>
          <a:p>
            <a:r>
              <a:rPr lang="en-US" dirty="0"/>
              <a:t>International agreements</a:t>
            </a:r>
            <a:endParaRPr lang="en-IN" dirty="0"/>
          </a:p>
        </p:txBody>
      </p:sp>
      <p:sp>
        <p:nvSpPr>
          <p:cNvPr id="3" name="Subtitle 2">
            <a:extLst>
              <a:ext uri="{FF2B5EF4-FFF2-40B4-BE49-F238E27FC236}">
                <a16:creationId xmlns:a16="http://schemas.microsoft.com/office/drawing/2014/main" id="{AF2B74DB-6C8C-79E4-1071-5B7BC86885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1426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F0D5-C2F1-90CA-1896-EF43DC93C997}"/>
              </a:ext>
            </a:extLst>
          </p:cNvPr>
          <p:cNvSpPr>
            <a:spLocks noGrp="1"/>
          </p:cNvSpPr>
          <p:nvPr>
            <p:ph type="title"/>
          </p:nvPr>
        </p:nvSpPr>
        <p:spPr/>
        <p:txBody>
          <a:bodyPr/>
          <a:lstStyle/>
          <a:p>
            <a:r>
              <a:rPr lang="en-US" dirty="0"/>
              <a:t>The Convention has three main goals </a:t>
            </a:r>
            <a:endParaRPr lang="en-IN" dirty="0"/>
          </a:p>
        </p:txBody>
      </p:sp>
      <p:sp>
        <p:nvSpPr>
          <p:cNvPr id="3" name="Content Placeholder 2">
            <a:extLst>
              <a:ext uri="{FF2B5EF4-FFF2-40B4-BE49-F238E27FC236}">
                <a16:creationId xmlns:a16="http://schemas.microsoft.com/office/drawing/2014/main" id="{340B1B93-D686-9EEF-7400-5C914FB6D897}"/>
              </a:ext>
            </a:extLst>
          </p:cNvPr>
          <p:cNvSpPr>
            <a:spLocks noGrp="1"/>
          </p:cNvSpPr>
          <p:nvPr>
            <p:ph idx="1"/>
          </p:nvPr>
        </p:nvSpPr>
        <p:spPr/>
        <p:txBody>
          <a:bodyPr>
            <a:normAutofit/>
          </a:bodyPr>
          <a:lstStyle/>
          <a:p>
            <a:r>
              <a:rPr lang="en-US" dirty="0"/>
              <a:t>1) the conservation of biological diversity (or biodiversity)</a:t>
            </a:r>
          </a:p>
          <a:p>
            <a:r>
              <a:rPr lang="en-US" dirty="0"/>
              <a:t>2)the sustainable use of its components. </a:t>
            </a:r>
          </a:p>
          <a:p>
            <a:r>
              <a:rPr lang="en-US" dirty="0"/>
              <a:t>(3) the fair and equitable sharing of benefits arising from genetic resources</a:t>
            </a:r>
            <a:endParaRPr lang="en-IN" dirty="0"/>
          </a:p>
        </p:txBody>
      </p:sp>
    </p:spTree>
    <p:extLst>
      <p:ext uri="{BB962C8B-B14F-4D97-AF65-F5344CB8AC3E}">
        <p14:creationId xmlns:p14="http://schemas.microsoft.com/office/powerpoint/2010/main" val="59675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6544-6C73-5845-292E-B85119B9C4C0}"/>
              </a:ext>
            </a:extLst>
          </p:cNvPr>
          <p:cNvSpPr>
            <a:spLocks noGrp="1"/>
          </p:cNvSpPr>
          <p:nvPr>
            <p:ph type="title"/>
          </p:nvPr>
        </p:nvSpPr>
        <p:spPr/>
        <p:txBody>
          <a:bodyPr/>
          <a:lstStyle/>
          <a:p>
            <a:r>
              <a:rPr lang="en-US" dirty="0"/>
              <a:t>Some of the issues dealt with the convention are</a:t>
            </a:r>
            <a:endParaRPr lang="en-IN" dirty="0"/>
          </a:p>
        </p:txBody>
      </p:sp>
      <p:sp>
        <p:nvSpPr>
          <p:cNvPr id="3" name="Content Placeholder 2">
            <a:extLst>
              <a:ext uri="{FF2B5EF4-FFF2-40B4-BE49-F238E27FC236}">
                <a16:creationId xmlns:a16="http://schemas.microsoft.com/office/drawing/2014/main" id="{C71FED67-8350-A104-74FB-D06D072D8785}"/>
              </a:ext>
            </a:extLst>
          </p:cNvPr>
          <p:cNvSpPr>
            <a:spLocks noGrp="1"/>
          </p:cNvSpPr>
          <p:nvPr>
            <p:ph idx="1"/>
          </p:nvPr>
        </p:nvSpPr>
        <p:spPr/>
        <p:txBody>
          <a:bodyPr>
            <a:normAutofit/>
          </a:bodyPr>
          <a:lstStyle/>
          <a:p>
            <a:r>
              <a:rPr lang="en-US" dirty="0"/>
              <a:t>(1) Establish a system of </a:t>
            </a:r>
            <a:r>
              <a:rPr lang="en-US" b="1" dirty="0"/>
              <a:t>protected areas </a:t>
            </a:r>
            <a:r>
              <a:rPr lang="en-US" dirty="0"/>
              <a:t>or areas where special measures need to be taken to </a:t>
            </a:r>
            <a:r>
              <a:rPr lang="en-US" b="1" dirty="0"/>
              <a:t>conserve biological diversity </a:t>
            </a:r>
          </a:p>
          <a:p>
            <a:r>
              <a:rPr lang="en-US" dirty="0"/>
              <a:t>(2) Regulate or </a:t>
            </a:r>
            <a:r>
              <a:rPr lang="en-US" b="1" dirty="0"/>
              <a:t>manage biological resources </a:t>
            </a:r>
            <a:r>
              <a:rPr lang="en-US" dirty="0"/>
              <a:t>important for the conservation of biological diversity whether within or outside protected areas </a:t>
            </a:r>
          </a:p>
          <a:p>
            <a:r>
              <a:rPr lang="en-US" dirty="0"/>
              <a:t>(3) Promote the </a:t>
            </a:r>
            <a:r>
              <a:rPr lang="en-US" b="1" dirty="0"/>
              <a:t>protection of ecosystems</a:t>
            </a:r>
            <a:r>
              <a:rPr lang="en-US" dirty="0"/>
              <a:t>, natural habitats and the maintenance of viable populations of species in natural surroundings </a:t>
            </a:r>
          </a:p>
          <a:p>
            <a:r>
              <a:rPr lang="en-US" dirty="0"/>
              <a:t>(4) Rehabilitate and restore degraded ecosystems and promote the recovery of </a:t>
            </a:r>
            <a:r>
              <a:rPr lang="en-US" b="1" dirty="0"/>
              <a:t>threatened species </a:t>
            </a:r>
            <a:endParaRPr lang="en-IN" b="1" dirty="0"/>
          </a:p>
        </p:txBody>
      </p:sp>
    </p:spTree>
    <p:extLst>
      <p:ext uri="{BB962C8B-B14F-4D97-AF65-F5344CB8AC3E}">
        <p14:creationId xmlns:p14="http://schemas.microsoft.com/office/powerpoint/2010/main" val="40330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2168-FED8-0DEE-C355-25710647A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4F9E35-FC6F-7742-915A-7D210D43B6AE}"/>
              </a:ext>
            </a:extLst>
          </p:cNvPr>
          <p:cNvSpPr>
            <a:spLocks noGrp="1"/>
          </p:cNvSpPr>
          <p:nvPr>
            <p:ph idx="1"/>
          </p:nvPr>
        </p:nvSpPr>
        <p:spPr/>
        <p:txBody>
          <a:bodyPr/>
          <a:lstStyle/>
          <a:p>
            <a:r>
              <a:rPr lang="en-US" dirty="0"/>
              <a:t>5) Prevent the introduction and </a:t>
            </a:r>
            <a:r>
              <a:rPr lang="en-US" b="1" dirty="0"/>
              <a:t>control alien species </a:t>
            </a:r>
            <a:r>
              <a:rPr lang="en-US" dirty="0"/>
              <a:t>which threaten ecosystems, habitats or species</a:t>
            </a:r>
          </a:p>
          <a:p>
            <a:r>
              <a:rPr lang="en-US" dirty="0"/>
              <a:t> (6) National </a:t>
            </a:r>
            <a:r>
              <a:rPr lang="en-US" b="1" dirty="0"/>
              <a:t>legislation has to be strictly followed </a:t>
            </a:r>
            <a:r>
              <a:rPr lang="en-US" dirty="0"/>
              <a:t>to preserve, maintain knowledge and practices of indigenous and local communities </a:t>
            </a:r>
          </a:p>
          <a:p>
            <a:r>
              <a:rPr lang="en-US" dirty="0"/>
              <a:t>(7) </a:t>
            </a:r>
            <a:r>
              <a:rPr lang="en-US" b="1" dirty="0"/>
              <a:t>Develop or maintain necessary legislation </a:t>
            </a:r>
            <a:r>
              <a:rPr lang="en-US" dirty="0"/>
              <a:t>for the protection of threatened species and populations</a:t>
            </a:r>
            <a:endParaRPr lang="en-IN" dirty="0"/>
          </a:p>
        </p:txBody>
      </p:sp>
    </p:spTree>
    <p:extLst>
      <p:ext uri="{BB962C8B-B14F-4D97-AF65-F5344CB8AC3E}">
        <p14:creationId xmlns:p14="http://schemas.microsoft.com/office/powerpoint/2010/main" val="91940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EA9-F1BB-0960-D1AB-7D2C0C449EDE}"/>
              </a:ext>
            </a:extLst>
          </p:cNvPr>
          <p:cNvSpPr>
            <a:spLocks noGrp="1"/>
          </p:cNvSpPr>
          <p:nvPr>
            <p:ph type="title"/>
          </p:nvPr>
        </p:nvSpPr>
        <p:spPr/>
        <p:txBody>
          <a:bodyPr/>
          <a:lstStyle/>
          <a:p>
            <a:r>
              <a:rPr lang="en-US" dirty="0"/>
              <a:t>MONTREAL PROTOCOL</a:t>
            </a:r>
            <a:endParaRPr lang="en-IN" dirty="0"/>
          </a:p>
        </p:txBody>
      </p:sp>
      <p:sp>
        <p:nvSpPr>
          <p:cNvPr id="3" name="Content Placeholder 2">
            <a:extLst>
              <a:ext uri="{FF2B5EF4-FFF2-40B4-BE49-F238E27FC236}">
                <a16:creationId xmlns:a16="http://schemas.microsoft.com/office/drawing/2014/main" id="{CF1510A5-AC50-C9C6-CBA2-F85E0ECC348A}"/>
              </a:ext>
            </a:extLst>
          </p:cNvPr>
          <p:cNvSpPr>
            <a:spLocks noGrp="1"/>
          </p:cNvSpPr>
          <p:nvPr>
            <p:ph idx="1"/>
          </p:nvPr>
        </p:nvSpPr>
        <p:spPr/>
        <p:txBody>
          <a:bodyPr/>
          <a:lstStyle/>
          <a:p>
            <a:r>
              <a:rPr lang="en-US" dirty="0"/>
              <a:t>. The Montreal Protocol  is an international treaty designed to protect the ozone layer by reducing the substances that deplete the ozone layer. </a:t>
            </a:r>
          </a:p>
          <a:p>
            <a:r>
              <a:rPr lang="en-US" dirty="0"/>
              <a:t>The treaty mainly planned to reduce the concentration of several groups of halogenated hydrocarbons that deplete stratospheric ozone</a:t>
            </a:r>
          </a:p>
          <a:p>
            <a:r>
              <a:rPr lang="en-US" dirty="0"/>
              <a:t>The Protocol was signed in 1987 and entered into force in January 1989. The protocol gives provisions to reduce the production and consumption of ODSs in order to protect the ozone layer.</a:t>
            </a:r>
          </a:p>
          <a:p>
            <a:r>
              <a:rPr lang="en-US" dirty="0"/>
              <a:t>It entered into force on 1989, 16th of September - is International Day for the Preservation of the Ozone Layer. </a:t>
            </a:r>
          </a:p>
          <a:p>
            <a:endParaRPr lang="en-IN" dirty="0"/>
          </a:p>
        </p:txBody>
      </p:sp>
    </p:spTree>
    <p:extLst>
      <p:ext uri="{BB962C8B-B14F-4D97-AF65-F5344CB8AC3E}">
        <p14:creationId xmlns:p14="http://schemas.microsoft.com/office/powerpoint/2010/main" val="257638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81BD-9216-5448-8A21-63ABF74820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656B5D-4CAA-F4AD-CF38-E38020C01A1B}"/>
              </a:ext>
            </a:extLst>
          </p:cNvPr>
          <p:cNvSpPr>
            <a:spLocks noGrp="1"/>
          </p:cNvSpPr>
          <p:nvPr>
            <p:ph idx="1"/>
          </p:nvPr>
        </p:nvSpPr>
        <p:spPr/>
        <p:txBody>
          <a:bodyPr>
            <a:normAutofit/>
          </a:bodyPr>
          <a:lstStyle/>
          <a:p>
            <a:r>
              <a:rPr lang="en-US" dirty="0"/>
              <a:t>The Montreal Protocol is widely considered as the most successful environment protection agreement. </a:t>
            </a:r>
          </a:p>
          <a:p>
            <a:r>
              <a:rPr lang="en-US" dirty="0"/>
              <a:t>As a result of the international agreement, the ozone hole in Antarctica is slowly recovering. The ozone layer is projected to recover by the middle of this century. </a:t>
            </a:r>
          </a:p>
          <a:p>
            <a:r>
              <a:rPr lang="en-US" dirty="0"/>
              <a:t>Without this treaty, ozone depletion would have increased ten fold by 2050 compared to current levels.</a:t>
            </a:r>
          </a:p>
          <a:p>
            <a:endParaRPr lang="en-IN" dirty="0"/>
          </a:p>
        </p:txBody>
      </p:sp>
    </p:spTree>
    <p:extLst>
      <p:ext uri="{BB962C8B-B14F-4D97-AF65-F5344CB8AC3E}">
        <p14:creationId xmlns:p14="http://schemas.microsoft.com/office/powerpoint/2010/main" val="186816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C9F1-ED75-1F5F-6267-7757D9BE3B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DF4353-7FAF-D058-0C57-AF6D861D09F6}"/>
              </a:ext>
            </a:extLst>
          </p:cNvPr>
          <p:cNvSpPr>
            <a:spLocks noGrp="1"/>
          </p:cNvSpPr>
          <p:nvPr>
            <p:ph idx="1"/>
          </p:nvPr>
        </p:nvSpPr>
        <p:spPr/>
        <p:txBody>
          <a:bodyPr/>
          <a:lstStyle/>
          <a:p>
            <a:r>
              <a:rPr lang="en-US" dirty="0"/>
              <a:t>It phases down the use of ODSs in a stepwise, time-bound manner. </a:t>
            </a:r>
          </a:p>
          <a:p>
            <a:r>
              <a:rPr lang="en-US" dirty="0"/>
              <a:t> It gives different timetables for developing and developed countries.</a:t>
            </a:r>
          </a:p>
          <a:p>
            <a:r>
              <a:rPr lang="en-US" dirty="0"/>
              <a:t>  All member parties have specific responsibilities </a:t>
            </a:r>
          </a:p>
          <a:p>
            <a:pPr>
              <a:buFontTx/>
              <a:buChar char="-"/>
            </a:pPr>
            <a:r>
              <a:rPr lang="en-US" dirty="0"/>
              <a:t>phasing out of various groups of ozone depleting substances</a:t>
            </a:r>
          </a:p>
          <a:p>
            <a:pPr>
              <a:buFontTx/>
              <a:buChar char="-"/>
            </a:pPr>
            <a:r>
              <a:rPr lang="en-US" dirty="0"/>
              <a:t> controlling ODS trade</a:t>
            </a:r>
          </a:p>
          <a:p>
            <a:pPr>
              <a:buFontTx/>
              <a:buChar char="-"/>
            </a:pPr>
            <a:r>
              <a:rPr lang="en-US" dirty="0"/>
              <a:t>reporting of data annually</a:t>
            </a:r>
          </a:p>
          <a:p>
            <a:pPr>
              <a:buFontTx/>
              <a:buChar char="-"/>
            </a:pPr>
            <a:r>
              <a:rPr lang="en-US" dirty="0"/>
              <a:t> controlling export and import of ODs, etc.</a:t>
            </a:r>
            <a:endParaRPr lang="en-IN" dirty="0"/>
          </a:p>
        </p:txBody>
      </p:sp>
    </p:spTree>
    <p:extLst>
      <p:ext uri="{BB962C8B-B14F-4D97-AF65-F5344CB8AC3E}">
        <p14:creationId xmlns:p14="http://schemas.microsoft.com/office/powerpoint/2010/main" val="292803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C6BF-8483-898F-7A11-C9FA15308DE8}"/>
              </a:ext>
            </a:extLst>
          </p:cNvPr>
          <p:cNvSpPr>
            <a:spLocks noGrp="1"/>
          </p:cNvSpPr>
          <p:nvPr>
            <p:ph type="title"/>
          </p:nvPr>
        </p:nvSpPr>
        <p:spPr/>
        <p:txBody>
          <a:bodyPr/>
          <a:lstStyle/>
          <a:p>
            <a:r>
              <a:rPr lang="en-US" dirty="0"/>
              <a:t>Success of the Montreal Protocol</a:t>
            </a:r>
            <a:endParaRPr lang="en-IN" dirty="0"/>
          </a:p>
        </p:txBody>
      </p:sp>
      <p:sp>
        <p:nvSpPr>
          <p:cNvPr id="3" name="Content Placeholder 2">
            <a:extLst>
              <a:ext uri="{FF2B5EF4-FFF2-40B4-BE49-F238E27FC236}">
                <a16:creationId xmlns:a16="http://schemas.microsoft.com/office/drawing/2014/main" id="{9F1938FA-8CEF-31B1-8321-318B83E5EA82}"/>
              </a:ext>
            </a:extLst>
          </p:cNvPr>
          <p:cNvSpPr>
            <a:spLocks noGrp="1"/>
          </p:cNvSpPr>
          <p:nvPr>
            <p:ph idx="1"/>
          </p:nvPr>
        </p:nvSpPr>
        <p:spPr/>
        <p:txBody>
          <a:bodyPr>
            <a:normAutofit/>
          </a:bodyPr>
          <a:lstStyle/>
          <a:p>
            <a:r>
              <a:rPr lang="en-US" dirty="0"/>
              <a:t>It has been considered the most successful international environmental action taken by countries. </a:t>
            </a:r>
          </a:p>
          <a:p>
            <a:r>
              <a:rPr lang="en-US" dirty="0"/>
              <a:t> The Protocol has been successful in leveling off or decreasing the atmospheric concentrations of the most important chlorofluorocarbons and related chlorinated hydrocarbons.</a:t>
            </a:r>
          </a:p>
          <a:p>
            <a:r>
              <a:rPr lang="en-US" dirty="0"/>
              <a:t>The full implementation of the Montreal Protocol is expected to help in the avoidance of over 280 million skin cancer incidents, almost 1.6 million deaths due to skin cancer, and millions of cases of cataracts.  With the Protocol, the ozone layer is expected to recover by the year 2050.</a:t>
            </a:r>
            <a:endParaRPr lang="en-IN" dirty="0"/>
          </a:p>
        </p:txBody>
      </p:sp>
    </p:spTree>
    <p:extLst>
      <p:ext uri="{BB962C8B-B14F-4D97-AF65-F5344CB8AC3E}">
        <p14:creationId xmlns:p14="http://schemas.microsoft.com/office/powerpoint/2010/main" val="39888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2BC9-156C-692A-E814-2770F32F308F}"/>
              </a:ext>
            </a:extLst>
          </p:cNvPr>
          <p:cNvSpPr>
            <a:spLocks noGrp="1"/>
          </p:cNvSpPr>
          <p:nvPr>
            <p:ph type="title"/>
          </p:nvPr>
        </p:nvSpPr>
        <p:spPr/>
        <p:txBody>
          <a:bodyPr/>
          <a:lstStyle/>
          <a:p>
            <a:r>
              <a:rPr lang="en-US" dirty="0"/>
              <a:t>6.6.3. KYOTO PROTOCOLS</a:t>
            </a:r>
            <a:endParaRPr lang="en-IN" dirty="0"/>
          </a:p>
        </p:txBody>
      </p:sp>
      <p:sp>
        <p:nvSpPr>
          <p:cNvPr id="3" name="Content Placeholder 2">
            <a:extLst>
              <a:ext uri="{FF2B5EF4-FFF2-40B4-BE49-F238E27FC236}">
                <a16:creationId xmlns:a16="http://schemas.microsoft.com/office/drawing/2014/main" id="{27D50CD9-384A-4B82-408D-4200E51BC5F0}"/>
              </a:ext>
            </a:extLst>
          </p:cNvPr>
          <p:cNvSpPr>
            <a:spLocks noGrp="1"/>
          </p:cNvSpPr>
          <p:nvPr>
            <p:ph idx="1"/>
          </p:nvPr>
        </p:nvSpPr>
        <p:spPr/>
        <p:txBody>
          <a:bodyPr/>
          <a:lstStyle/>
          <a:p>
            <a:r>
              <a:rPr lang="en-US" dirty="0"/>
              <a:t>The Kyoto Protocol is an international agreement linked to the United Nations Framework Convention on Climate Change. </a:t>
            </a:r>
          </a:p>
          <a:p>
            <a:r>
              <a:rPr lang="en-US" dirty="0"/>
              <a:t>It commits the countries to reduce the emission of greenhouse gases. Developed countries are principally responsible for the current high levels of GHG (greenhouse gases) emissions in the atmosphere as a result of more than 150 years of industrial activity. </a:t>
            </a:r>
          </a:p>
          <a:p>
            <a:r>
              <a:rPr lang="en-US" dirty="0"/>
              <a:t>So, the Protocol places a heavier burden on developed nations. The Kyoto Protocol was adopted in Kyoto, Japan, in 1997 and entered into force in 2005.</a:t>
            </a:r>
            <a:endParaRPr lang="en-IN" dirty="0"/>
          </a:p>
        </p:txBody>
      </p:sp>
    </p:spTree>
    <p:extLst>
      <p:ext uri="{BB962C8B-B14F-4D97-AF65-F5344CB8AC3E}">
        <p14:creationId xmlns:p14="http://schemas.microsoft.com/office/powerpoint/2010/main" val="310399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E3E1-9FE6-0FEA-F39A-0D7062C091EF}"/>
              </a:ext>
            </a:extLst>
          </p:cNvPr>
          <p:cNvSpPr>
            <a:spLocks noGrp="1"/>
          </p:cNvSpPr>
          <p:nvPr>
            <p:ph type="title"/>
          </p:nvPr>
        </p:nvSpPr>
        <p:spPr/>
        <p:txBody>
          <a:bodyPr/>
          <a:lstStyle/>
          <a:p>
            <a:r>
              <a:rPr lang="en-US" dirty="0"/>
              <a:t>The Kyoto Mechanisms</a:t>
            </a:r>
            <a:endParaRPr lang="en-IN" dirty="0"/>
          </a:p>
        </p:txBody>
      </p:sp>
      <p:sp>
        <p:nvSpPr>
          <p:cNvPr id="3" name="Content Placeholder 2">
            <a:extLst>
              <a:ext uri="{FF2B5EF4-FFF2-40B4-BE49-F238E27FC236}">
                <a16:creationId xmlns:a16="http://schemas.microsoft.com/office/drawing/2014/main" id="{8B73D72E-4852-7CE1-DA31-B46B69547E3A}"/>
              </a:ext>
            </a:extLst>
          </p:cNvPr>
          <p:cNvSpPr>
            <a:spLocks noGrp="1"/>
          </p:cNvSpPr>
          <p:nvPr>
            <p:ph idx="1"/>
          </p:nvPr>
        </p:nvSpPr>
        <p:spPr/>
        <p:txBody>
          <a:bodyPr>
            <a:normAutofit/>
          </a:bodyPr>
          <a:lstStyle/>
          <a:p>
            <a:r>
              <a:rPr lang="en-US" dirty="0"/>
              <a:t>1. International Emissions Trading</a:t>
            </a:r>
          </a:p>
          <a:p>
            <a:pPr marL="0" indent="0">
              <a:buNone/>
            </a:pPr>
            <a:r>
              <a:rPr lang="en-US" dirty="0"/>
              <a:t>Parties with commitments under the Kyoto Protocol have accepted targets for limiting or reducing the GHG emissions. </a:t>
            </a:r>
          </a:p>
          <a:p>
            <a:pPr marL="0" indent="0">
              <a:buNone/>
            </a:pPr>
            <a:r>
              <a:rPr lang="en-US" dirty="0"/>
              <a:t>Carbon dioxide is the principal greenhouse gas, people speak simply of trading in carbon. Carbon is now tracked and traded like any other commodity. This is known as the carbon market.”</a:t>
            </a:r>
            <a:endParaRPr lang="en-IN" dirty="0"/>
          </a:p>
        </p:txBody>
      </p:sp>
    </p:spTree>
    <p:extLst>
      <p:ext uri="{BB962C8B-B14F-4D97-AF65-F5344CB8AC3E}">
        <p14:creationId xmlns:p14="http://schemas.microsoft.com/office/powerpoint/2010/main" val="391257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1F9A-8B43-DE4A-C9D4-6D27BEE5B5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CB3BFF-6C69-746A-2E0A-A440DF3D7543}"/>
              </a:ext>
            </a:extLst>
          </p:cNvPr>
          <p:cNvSpPr>
            <a:spLocks noGrp="1"/>
          </p:cNvSpPr>
          <p:nvPr>
            <p:ph idx="1"/>
          </p:nvPr>
        </p:nvSpPr>
        <p:spPr/>
        <p:txBody>
          <a:bodyPr/>
          <a:lstStyle/>
          <a:p>
            <a:r>
              <a:rPr lang="en-US" dirty="0"/>
              <a:t>Carbon trading is the process of buying and selling permits and credits to emit carbon dioxide.</a:t>
            </a:r>
          </a:p>
          <a:p>
            <a:r>
              <a:rPr lang="en-US" dirty="0"/>
              <a:t> Under Carbon trading, a country or a polluter having more emissions of carbon is able to purchase the right to emit more carbon. </a:t>
            </a:r>
          </a:p>
          <a:p>
            <a:r>
              <a:rPr lang="en-US" dirty="0"/>
              <a:t>Countries having fewer emissions (developing countries) sells the right to emit carbon to other countries.</a:t>
            </a:r>
            <a:endParaRPr lang="en-IN" dirty="0"/>
          </a:p>
        </p:txBody>
      </p:sp>
    </p:spTree>
    <p:extLst>
      <p:ext uri="{BB962C8B-B14F-4D97-AF65-F5344CB8AC3E}">
        <p14:creationId xmlns:p14="http://schemas.microsoft.com/office/powerpoint/2010/main" val="374639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B11E-9E64-3619-E062-62DADD3320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038C5F-48B3-FDD4-4A03-492247533814}"/>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United Nations Conference on Environment and Development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UNCED</a:t>
            </a:r>
            <a:r>
              <a:rPr lang="en-US" b="0" i="0" dirty="0">
                <a:solidFill>
                  <a:srgbClr val="202122"/>
                </a:solidFill>
                <a:effectLst/>
                <a:latin typeface="Arial" panose="020B0604020202020204" pitchFamily="34" charset="0"/>
              </a:rPr>
              <a:t>), also known as the </a:t>
            </a:r>
            <a:r>
              <a:rPr lang="en-US" b="1" i="0" dirty="0">
                <a:solidFill>
                  <a:srgbClr val="202122"/>
                </a:solidFill>
                <a:effectLst/>
                <a:latin typeface="Arial" panose="020B0604020202020204" pitchFamily="34" charset="0"/>
              </a:rPr>
              <a:t>Rio</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Conference</a:t>
            </a:r>
            <a:r>
              <a:rPr lang="en-US" b="0" i="0" dirty="0">
                <a:solidFill>
                  <a:srgbClr val="202122"/>
                </a:solidFill>
                <a:effectLst/>
                <a:latin typeface="Arial" panose="020B0604020202020204" pitchFamily="34" charset="0"/>
              </a:rPr>
              <a:t> or the </a:t>
            </a:r>
            <a:r>
              <a:rPr lang="en-US" b="1" i="0" dirty="0">
                <a:solidFill>
                  <a:srgbClr val="202122"/>
                </a:solidFill>
                <a:effectLst/>
                <a:latin typeface="Arial" panose="020B0604020202020204" pitchFamily="34" charset="0"/>
              </a:rPr>
              <a:t>Earth Summit</a:t>
            </a:r>
          </a:p>
          <a:p>
            <a:r>
              <a:rPr lang="en-IN" b="0" i="0" dirty="0">
                <a:solidFill>
                  <a:srgbClr val="202122"/>
                </a:solidFill>
                <a:effectLst/>
                <a:latin typeface="Arial" panose="020B0604020202020204" pitchFamily="34" charset="0"/>
              </a:rPr>
              <a:t>held in </a:t>
            </a:r>
            <a:r>
              <a:rPr lang="en-IN" b="0" i="0" u="sng" dirty="0">
                <a:solidFill>
                  <a:srgbClr val="0645AD"/>
                </a:solidFill>
                <a:effectLst/>
                <a:latin typeface="Arial" panose="020B0604020202020204" pitchFamily="34" charset="0"/>
                <a:hlinkClick r:id="rId2"/>
              </a:rPr>
              <a:t>Rio de Janeiro</a:t>
            </a:r>
            <a:r>
              <a:rPr lang="en-IN" b="0" i="0" dirty="0">
                <a:solidFill>
                  <a:srgbClr val="202122"/>
                </a:solidFill>
                <a:effectLst/>
                <a:latin typeface="Arial" panose="020B0604020202020204" pitchFamily="34" charset="0"/>
              </a:rPr>
              <a:t> , Brazil from June 3 to June 14, 1992.</a:t>
            </a:r>
          </a:p>
          <a:p>
            <a:pPr algn="just"/>
            <a:r>
              <a:rPr lang="en-US" b="0" i="0" dirty="0">
                <a:effectLst/>
                <a:latin typeface="arial" panose="020B0604020202020204" pitchFamily="34" charset="0"/>
              </a:rPr>
              <a:t>Agenda 21, the Statement of principles for the Sustainable Management of Forests were adopted by more than 178 Governments at the United Nations Conference on Environment and Development</a:t>
            </a:r>
            <a:endParaRPr lang="en-IN" dirty="0"/>
          </a:p>
        </p:txBody>
      </p:sp>
    </p:spTree>
    <p:extLst>
      <p:ext uri="{BB962C8B-B14F-4D97-AF65-F5344CB8AC3E}">
        <p14:creationId xmlns:p14="http://schemas.microsoft.com/office/powerpoint/2010/main" val="180269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A273-DB5A-D803-1B01-4E322643AE05}"/>
              </a:ext>
            </a:extLst>
          </p:cNvPr>
          <p:cNvSpPr>
            <a:spLocks noGrp="1"/>
          </p:cNvSpPr>
          <p:nvPr>
            <p:ph type="title"/>
          </p:nvPr>
        </p:nvSpPr>
        <p:spPr/>
        <p:txBody>
          <a:bodyPr/>
          <a:lstStyle/>
          <a:p>
            <a:r>
              <a:rPr lang="en-US" dirty="0"/>
              <a:t>UNFCC</a:t>
            </a:r>
            <a:endParaRPr lang="en-IN" dirty="0"/>
          </a:p>
        </p:txBody>
      </p:sp>
      <p:sp>
        <p:nvSpPr>
          <p:cNvPr id="3" name="Content Placeholder 2">
            <a:extLst>
              <a:ext uri="{FF2B5EF4-FFF2-40B4-BE49-F238E27FC236}">
                <a16:creationId xmlns:a16="http://schemas.microsoft.com/office/drawing/2014/main" id="{A0DE8F77-8E40-0021-51A8-260E71AB1112}"/>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United Nations Framework Convention on Climate Change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UNFCCC</a:t>
            </a:r>
            <a:r>
              <a:rPr lang="en-US" b="0" i="0" dirty="0">
                <a:solidFill>
                  <a:srgbClr val="202122"/>
                </a:solidFill>
                <a:effectLst/>
                <a:latin typeface="Arial" panose="020B0604020202020204" pitchFamily="34" charset="0"/>
              </a:rPr>
              <a:t>) established an </a:t>
            </a:r>
            <a:r>
              <a:rPr lang="en-US" b="0" i="0" u="none" strike="noStrike" dirty="0">
                <a:solidFill>
                  <a:srgbClr val="0645AD"/>
                </a:solidFill>
                <a:effectLst/>
                <a:latin typeface="Arial" panose="020B0604020202020204" pitchFamily="34" charset="0"/>
                <a:hlinkClick r:id="rId2" tooltip="International law"/>
              </a:rPr>
              <a:t>international</a:t>
            </a:r>
            <a:r>
              <a:rPr lang="en-US" b="0" i="0" dirty="0">
                <a:solidFill>
                  <a:srgbClr val="202122"/>
                </a:solidFill>
                <a:effectLst/>
                <a:latin typeface="Arial" panose="020B0604020202020204" pitchFamily="34" charset="0"/>
              </a:rPr>
              <a:t> </a:t>
            </a:r>
            <a:r>
              <a:rPr lang="en-US" b="0" i="0" u="sng" dirty="0">
                <a:solidFill>
                  <a:srgbClr val="0645AD"/>
                </a:solidFill>
                <a:effectLst/>
                <a:latin typeface="Arial" panose="020B0604020202020204" pitchFamily="34" charset="0"/>
                <a:hlinkClick r:id="rId3"/>
              </a:rPr>
              <a:t>environmental treaty</a:t>
            </a:r>
            <a:r>
              <a:rPr lang="en-US" b="0" i="0" dirty="0">
                <a:solidFill>
                  <a:srgbClr val="202122"/>
                </a:solidFill>
                <a:effectLst/>
                <a:latin typeface="Arial" panose="020B0604020202020204" pitchFamily="34" charset="0"/>
              </a:rPr>
              <a:t> to combat "dangerous </a:t>
            </a:r>
            <a:r>
              <a:rPr lang="en-US" b="0" i="0" u="none" strike="noStrike" dirty="0">
                <a:solidFill>
                  <a:srgbClr val="0645AD"/>
                </a:solidFill>
                <a:effectLst/>
                <a:latin typeface="Arial" panose="020B0604020202020204" pitchFamily="34" charset="0"/>
                <a:hlinkClick r:id="rId4" tooltip="Global warming"/>
              </a:rPr>
              <a:t>human interference</a:t>
            </a:r>
            <a:r>
              <a:rPr lang="en-US" b="0" i="0" dirty="0">
                <a:solidFill>
                  <a:srgbClr val="202122"/>
                </a:solidFill>
                <a:effectLst/>
                <a:latin typeface="Arial" panose="020B0604020202020204" pitchFamily="34" charset="0"/>
              </a:rPr>
              <a:t> with the </a:t>
            </a:r>
            <a:r>
              <a:rPr lang="en-US" b="0" i="0" u="none" strike="noStrike" dirty="0">
                <a:solidFill>
                  <a:srgbClr val="0645AD"/>
                </a:solidFill>
                <a:effectLst/>
                <a:latin typeface="Arial" panose="020B0604020202020204" pitchFamily="34" charset="0"/>
                <a:hlinkClick r:id="rId5" tooltip="Climate system"/>
              </a:rPr>
              <a:t>climate system</a:t>
            </a:r>
            <a:r>
              <a:rPr lang="en-US" b="0" i="0" dirty="0">
                <a:solidFill>
                  <a:srgbClr val="202122"/>
                </a:solidFill>
                <a:effectLst/>
                <a:latin typeface="Arial" panose="020B0604020202020204" pitchFamily="34" charset="0"/>
              </a:rPr>
              <a:t>", in part by stabilizing </a:t>
            </a:r>
            <a:r>
              <a:rPr lang="en-US" b="0" i="0" u="none" strike="noStrike" dirty="0">
                <a:solidFill>
                  <a:srgbClr val="0645AD"/>
                </a:solidFill>
                <a:effectLst/>
                <a:latin typeface="Arial" panose="020B0604020202020204" pitchFamily="34" charset="0"/>
                <a:hlinkClick r:id="rId6" tooltip="Greenhouse gas"/>
              </a:rPr>
              <a:t>greenhouse gas</a:t>
            </a:r>
            <a:r>
              <a:rPr lang="en-US" b="0" i="0" dirty="0">
                <a:solidFill>
                  <a:srgbClr val="202122"/>
                </a:solidFill>
                <a:effectLst/>
                <a:latin typeface="Arial" panose="020B0604020202020204" pitchFamily="34" charset="0"/>
              </a:rPr>
              <a:t> concentrations in the atmosphere.</a:t>
            </a:r>
          </a:p>
          <a:p>
            <a:r>
              <a:rPr lang="en-US" b="0" i="0" dirty="0">
                <a:solidFill>
                  <a:srgbClr val="202122"/>
                </a:solidFill>
                <a:effectLst/>
                <a:latin typeface="Arial" panose="020B0604020202020204" pitchFamily="34" charset="0"/>
              </a:rPr>
              <a:t>It was signed by 154 states at the </a:t>
            </a:r>
            <a:r>
              <a:rPr lang="en-US" b="0" i="0" u="none" strike="noStrike" dirty="0">
                <a:solidFill>
                  <a:srgbClr val="0645AD"/>
                </a:solidFill>
                <a:effectLst/>
                <a:latin typeface="Arial" panose="020B0604020202020204" pitchFamily="34" charset="0"/>
                <a:hlinkClick r:id="rId7" tooltip="United Nations Conference on Environment and Development"/>
              </a:rPr>
              <a:t>United Nations Conference on Environment and Development</a:t>
            </a:r>
            <a:r>
              <a:rPr lang="en-US" b="0" i="0" dirty="0">
                <a:solidFill>
                  <a:srgbClr val="202122"/>
                </a:solidFill>
                <a:effectLst/>
                <a:latin typeface="Arial" panose="020B0604020202020204" pitchFamily="34" charset="0"/>
              </a:rPr>
              <a:t> (UNCED. It entered into force on 21 March 1994.</a:t>
            </a:r>
            <a:endParaRPr lang="en-IN" dirty="0"/>
          </a:p>
        </p:txBody>
      </p:sp>
    </p:spTree>
    <p:extLst>
      <p:ext uri="{BB962C8B-B14F-4D97-AF65-F5344CB8AC3E}">
        <p14:creationId xmlns:p14="http://schemas.microsoft.com/office/powerpoint/2010/main" val="4123980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D27A-3926-10F9-8842-984171169CDB}"/>
              </a:ext>
            </a:extLst>
          </p:cNvPr>
          <p:cNvSpPr>
            <a:spLocks noGrp="1"/>
          </p:cNvSpPr>
          <p:nvPr>
            <p:ph type="title"/>
          </p:nvPr>
        </p:nvSpPr>
        <p:spPr/>
        <p:txBody>
          <a:bodyPr/>
          <a:lstStyle/>
          <a:p>
            <a:r>
              <a:rPr lang="en-US" dirty="0"/>
              <a:t>UNFCC</a:t>
            </a:r>
            <a:endParaRPr lang="en-IN" dirty="0"/>
          </a:p>
        </p:txBody>
      </p:sp>
      <p:sp>
        <p:nvSpPr>
          <p:cNvPr id="3" name="Content Placeholder 2">
            <a:extLst>
              <a:ext uri="{FF2B5EF4-FFF2-40B4-BE49-F238E27FC236}">
                <a16:creationId xmlns:a16="http://schemas.microsoft.com/office/drawing/2014/main" id="{B4E9AA20-75B1-A8F0-9375-84E683DA2A30}"/>
              </a:ext>
            </a:extLst>
          </p:cNvPr>
          <p:cNvSpPr>
            <a:spLocks noGrp="1"/>
          </p:cNvSpPr>
          <p:nvPr>
            <p:ph idx="1"/>
          </p:nvPr>
        </p:nvSpPr>
        <p:spPr/>
        <p:txBody>
          <a:bodyPr/>
          <a:lstStyle/>
          <a:p>
            <a:r>
              <a:rPr lang="en-US" b="0" i="0" dirty="0">
                <a:solidFill>
                  <a:srgbClr val="000000"/>
                </a:solidFill>
                <a:effectLst/>
                <a:latin typeface="ProximaNova"/>
              </a:rPr>
              <a:t>United Nations Framework Convention on Climate Change</a:t>
            </a:r>
          </a:p>
          <a:p>
            <a:pPr marL="0" indent="0">
              <a:buNone/>
            </a:pPr>
            <a:r>
              <a:rPr lang="en-US" dirty="0">
                <a:solidFill>
                  <a:srgbClr val="000000"/>
                </a:solidFill>
                <a:latin typeface="ProximaNova"/>
              </a:rPr>
              <a:t>-</a:t>
            </a:r>
            <a:r>
              <a:rPr lang="en-US" b="0" i="0" dirty="0">
                <a:solidFill>
                  <a:srgbClr val="000000"/>
                </a:solidFill>
                <a:effectLst/>
                <a:latin typeface="ProximaNova"/>
              </a:rPr>
              <a:t> </a:t>
            </a:r>
            <a:r>
              <a:rPr lang="en-US" dirty="0"/>
              <a:t> The Parties should protect the climate system for the benefit of present and future generations of humankind, on the basis of equity and in accordance with their common but differentiated responsibilities and respective capabilities.</a:t>
            </a:r>
          </a:p>
          <a:p>
            <a:pPr marL="0" indent="0">
              <a:buNone/>
            </a:pPr>
            <a:r>
              <a:rPr lang="en-US" dirty="0"/>
              <a:t>- The Parties should take precautionary measures to anticipate, prevent or minimize the causes of climate change and mitigate its adverse effects. </a:t>
            </a:r>
            <a:endParaRPr lang="en-IN" dirty="0"/>
          </a:p>
        </p:txBody>
      </p:sp>
    </p:spTree>
    <p:extLst>
      <p:ext uri="{BB962C8B-B14F-4D97-AF65-F5344CB8AC3E}">
        <p14:creationId xmlns:p14="http://schemas.microsoft.com/office/powerpoint/2010/main" val="90270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C3A5-E57C-AFA4-5376-AC7FFBBF85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ACA5FE-56D2-5192-3DBE-1B2237AE01F0}"/>
              </a:ext>
            </a:extLst>
          </p:cNvPr>
          <p:cNvSpPr>
            <a:spLocks noGrp="1"/>
          </p:cNvSpPr>
          <p:nvPr>
            <p:ph idx="1"/>
          </p:nvPr>
        </p:nvSpPr>
        <p:spPr/>
        <p:txBody>
          <a:bodyPr/>
          <a:lstStyle/>
          <a:p>
            <a:r>
              <a:rPr lang="en-US" dirty="0"/>
              <a:t>Policies and measures to protect the climate system against human-induced change should be appropriate for the specific conditions of each Party and should be integrated with national development </a:t>
            </a:r>
            <a:r>
              <a:rPr lang="en-US" dirty="0" err="1"/>
              <a:t>programmes</a:t>
            </a:r>
            <a:r>
              <a:rPr lang="en-US" dirty="0"/>
              <a:t>, </a:t>
            </a:r>
            <a:r>
              <a:rPr lang="en-US" b="1" dirty="0"/>
              <a:t>taking into account that economic development is essential for adopting measures to address climate change</a:t>
            </a:r>
            <a:endParaRPr lang="en-IN" b="1" dirty="0"/>
          </a:p>
        </p:txBody>
      </p:sp>
    </p:spTree>
    <p:extLst>
      <p:ext uri="{BB962C8B-B14F-4D97-AF65-F5344CB8AC3E}">
        <p14:creationId xmlns:p14="http://schemas.microsoft.com/office/powerpoint/2010/main" val="380973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F6F4-8B5A-5E52-788F-64BCCAA85B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3502B-620D-6E2F-35E8-2013BD33C433}"/>
              </a:ext>
            </a:extLst>
          </p:cNvPr>
          <p:cNvSpPr>
            <a:spLocks noGrp="1"/>
          </p:cNvSpPr>
          <p:nvPr>
            <p:ph idx="1"/>
          </p:nvPr>
        </p:nvSpPr>
        <p:spPr/>
        <p:txBody>
          <a:bodyPr>
            <a:normAutofit fontScale="92500" lnSpcReduction="10000"/>
          </a:bodyPr>
          <a:lstStyle/>
          <a:p>
            <a:endParaRPr lang="en-US" b="0" i="0" dirty="0">
              <a:solidFill>
                <a:srgbClr val="202122"/>
              </a:solidFill>
              <a:effectLst/>
              <a:latin typeface="Arial" panose="020B0604020202020204" pitchFamily="34" charset="0"/>
            </a:endParaRPr>
          </a:p>
          <a:p>
            <a:r>
              <a:rPr lang="en-US" dirty="0"/>
              <a:t>A total of 172 governments participated with 116 sending their heads of state or government. </a:t>
            </a:r>
          </a:p>
          <a:p>
            <a:r>
              <a:rPr lang="en-US" dirty="0"/>
              <a:t>At the Earth Summit, world leaders devised plans and policies to protect the environment by involving national and local governments and NGOs</a:t>
            </a:r>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Earth Summits</a:t>
            </a:r>
            <a:r>
              <a:rPr lang="en-US" b="0" i="0" dirty="0">
                <a:solidFill>
                  <a:srgbClr val="202122"/>
                </a:solidFill>
                <a:effectLst/>
                <a:latin typeface="Arial" panose="020B0604020202020204" pitchFamily="34" charset="0"/>
              </a:rPr>
              <a:t> are </a:t>
            </a:r>
            <a:r>
              <a:rPr lang="en-US" b="0" i="0" u="none" strike="noStrike" dirty="0">
                <a:solidFill>
                  <a:srgbClr val="0645AD"/>
                </a:solidFill>
                <a:effectLst/>
                <a:latin typeface="Arial" panose="020B0604020202020204" pitchFamily="34" charset="0"/>
                <a:hlinkClick r:id="rId2" tooltip="Decennial"/>
              </a:rPr>
              <a:t>decennial</a:t>
            </a:r>
            <a:r>
              <a:rPr lang="en-US" b="0" i="0" dirty="0">
                <a:solidFill>
                  <a:srgbClr val="202122"/>
                </a:solidFill>
                <a:effectLst/>
                <a:latin typeface="Arial" panose="020B0604020202020204" pitchFamily="34" charset="0"/>
              </a:rPr>
              <a:t> meetings of world leaders, to help defining ways to stimulate </a:t>
            </a:r>
            <a:r>
              <a:rPr lang="en-US" b="1" i="0" dirty="0">
                <a:solidFill>
                  <a:srgbClr val="202122"/>
                </a:solidFill>
                <a:effectLst/>
                <a:latin typeface="Arial" panose="020B0604020202020204" pitchFamily="34" charset="0"/>
              </a:rPr>
              <a:t>sustainable development </a:t>
            </a:r>
            <a:r>
              <a:rPr lang="en-US" b="0" i="0" dirty="0">
                <a:solidFill>
                  <a:srgbClr val="202122"/>
                </a:solidFill>
                <a:effectLst/>
                <a:latin typeface="Arial" panose="020B0604020202020204" pitchFamily="34" charset="0"/>
              </a:rPr>
              <a:t>at the global level.</a:t>
            </a:r>
          </a:p>
          <a:p>
            <a:endParaRPr lang="en-IN" dirty="0"/>
          </a:p>
        </p:txBody>
      </p:sp>
    </p:spTree>
    <p:extLst>
      <p:ext uri="{BB962C8B-B14F-4D97-AF65-F5344CB8AC3E}">
        <p14:creationId xmlns:p14="http://schemas.microsoft.com/office/powerpoint/2010/main" val="782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3A0A-6436-779F-49EB-E37CD5F2D332}"/>
              </a:ext>
            </a:extLst>
          </p:cNvPr>
          <p:cNvSpPr>
            <a:spLocks noGrp="1"/>
          </p:cNvSpPr>
          <p:nvPr>
            <p:ph type="title"/>
          </p:nvPr>
        </p:nvSpPr>
        <p:spPr/>
        <p:txBody>
          <a:bodyPr/>
          <a:lstStyle/>
          <a:p>
            <a:r>
              <a:rPr lang="en-US" b="0" i="0" dirty="0">
                <a:solidFill>
                  <a:srgbClr val="202122"/>
                </a:solidFill>
                <a:effectLst/>
                <a:latin typeface="Arial" panose="020B0604020202020204" pitchFamily="34" charset="0"/>
              </a:rPr>
              <a:t>The issues addressed includes</a:t>
            </a:r>
            <a:endParaRPr lang="en-IN" dirty="0"/>
          </a:p>
        </p:txBody>
      </p:sp>
      <p:sp>
        <p:nvSpPr>
          <p:cNvPr id="3" name="Content Placeholder 2">
            <a:extLst>
              <a:ext uri="{FF2B5EF4-FFF2-40B4-BE49-F238E27FC236}">
                <a16:creationId xmlns:a16="http://schemas.microsoft.com/office/drawing/2014/main" id="{9952A0A6-1503-296E-D14D-504904FB038B}"/>
              </a:ext>
            </a:extLst>
          </p:cNvPr>
          <p:cNvSpPr>
            <a:spLocks noGrp="1"/>
          </p:cNvSpPr>
          <p:nvPr>
            <p:ph idx="1"/>
          </p:nvPr>
        </p:nvSpPr>
        <p:spPr/>
        <p:txBody>
          <a:bodyPr>
            <a:normAutofit lnSpcReduction="10000"/>
          </a:bodyPr>
          <a:lstStyle/>
          <a:p>
            <a:pPr algn="l"/>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a:solidFill>
                  <a:srgbClr val="202122"/>
                </a:solidFill>
                <a:effectLst/>
                <a:latin typeface="Arial" panose="020B0604020202020204" pitchFamily="34" charset="0"/>
              </a:rPr>
              <a:t>production of toxic components, such as </a:t>
            </a:r>
            <a:r>
              <a:rPr lang="en-US" b="0" i="0" u="none" strike="noStrike" dirty="0">
                <a:solidFill>
                  <a:srgbClr val="0645AD"/>
                </a:solidFill>
                <a:effectLst/>
                <a:latin typeface="Arial" panose="020B0604020202020204" pitchFamily="34" charset="0"/>
                <a:hlinkClick r:id="rId2" tooltip="Tetraethyllead"/>
              </a:rPr>
              <a:t>lead</a:t>
            </a:r>
            <a:r>
              <a:rPr lang="en-US" b="0" i="0" dirty="0">
                <a:solidFill>
                  <a:srgbClr val="202122"/>
                </a:solidFill>
                <a:effectLst/>
                <a:latin typeface="Arial" panose="020B0604020202020204" pitchFamily="34" charset="0"/>
              </a:rPr>
              <a:t> in </a:t>
            </a:r>
            <a:r>
              <a:rPr lang="en-US" b="0" i="0" u="none" strike="noStrike" dirty="0">
                <a:solidFill>
                  <a:srgbClr val="0645AD"/>
                </a:solidFill>
                <a:effectLst/>
                <a:latin typeface="Arial" panose="020B0604020202020204" pitchFamily="34" charset="0"/>
                <a:hlinkClick r:id="rId3" tooltip="Gasoline"/>
              </a:rPr>
              <a:t>gasoline</a:t>
            </a:r>
            <a:r>
              <a:rPr lang="en-US" b="0" i="0" dirty="0">
                <a:solidFill>
                  <a:srgbClr val="202122"/>
                </a:solidFill>
                <a:effectLst/>
                <a:latin typeface="Arial" panose="020B0604020202020204" pitchFamily="34" charset="0"/>
              </a:rPr>
              <a:t>, or poisonous waste including radioactive chemicals</a:t>
            </a:r>
          </a:p>
          <a:p>
            <a:pPr algn="l">
              <a:buFont typeface="Arial" panose="020B0604020202020204" pitchFamily="34" charset="0"/>
              <a:buChar char="•"/>
            </a:pPr>
            <a:r>
              <a:rPr lang="en-US" b="0" i="0" dirty="0">
                <a:solidFill>
                  <a:srgbClr val="202122"/>
                </a:solidFill>
                <a:effectLst/>
                <a:latin typeface="Arial" panose="020B0604020202020204" pitchFamily="34" charset="0"/>
              </a:rPr>
              <a:t>alternative sources of energy to replace the use of </a:t>
            </a:r>
            <a:r>
              <a:rPr lang="en-US" b="0" i="0" u="none" strike="noStrike" dirty="0">
                <a:solidFill>
                  <a:srgbClr val="0645AD"/>
                </a:solidFill>
                <a:effectLst/>
                <a:latin typeface="Arial" panose="020B0604020202020204" pitchFamily="34" charset="0"/>
                <a:hlinkClick r:id="rId4" tooltip="Fossil fuel"/>
              </a:rPr>
              <a:t>fossil fuels</a:t>
            </a:r>
            <a:r>
              <a:rPr lang="en-US" b="0" i="0" dirty="0">
                <a:solidFill>
                  <a:srgbClr val="202122"/>
                </a:solidFill>
                <a:effectLst/>
                <a:latin typeface="Arial" panose="020B0604020202020204" pitchFamily="34" charset="0"/>
              </a:rPr>
              <a:t> which delegates linked to global </a:t>
            </a:r>
            <a:r>
              <a:rPr lang="en-US" b="0" i="0" u="none" strike="noStrike" dirty="0">
                <a:solidFill>
                  <a:srgbClr val="0645AD"/>
                </a:solidFill>
                <a:effectLst/>
                <a:latin typeface="Arial" panose="020B0604020202020204" pitchFamily="34" charset="0"/>
                <a:hlinkClick r:id="rId5" tooltip="Climate change"/>
              </a:rPr>
              <a:t>climate change</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new reliance on </a:t>
            </a:r>
            <a:r>
              <a:rPr lang="en-US" b="0" i="0" u="none" strike="noStrike" dirty="0">
                <a:solidFill>
                  <a:srgbClr val="0645AD"/>
                </a:solidFill>
                <a:effectLst/>
                <a:latin typeface="Arial" panose="020B0604020202020204" pitchFamily="34" charset="0"/>
                <a:hlinkClick r:id="rId6" tooltip="Public transportation"/>
              </a:rPr>
              <a:t>public transportation</a:t>
            </a:r>
            <a:r>
              <a:rPr lang="en-US" b="0" i="0" dirty="0">
                <a:solidFill>
                  <a:srgbClr val="202122"/>
                </a:solidFill>
                <a:effectLst/>
                <a:latin typeface="Arial" panose="020B0604020202020204" pitchFamily="34" charset="0"/>
              </a:rPr>
              <a:t> systems in order to reduce vehicle emissions, congestion in cities and the health problems caused by polluted air and smoke</a:t>
            </a:r>
          </a:p>
          <a:p>
            <a:pPr algn="l">
              <a:buFont typeface="Arial" panose="020B0604020202020204" pitchFamily="34" charset="0"/>
              <a:buChar char="•"/>
            </a:pPr>
            <a:r>
              <a:rPr lang="en-US" b="0" i="0" dirty="0">
                <a:solidFill>
                  <a:srgbClr val="202122"/>
                </a:solidFill>
                <a:effectLst/>
                <a:latin typeface="Arial" panose="020B0604020202020204" pitchFamily="34" charset="0"/>
              </a:rPr>
              <a:t>the growing usage and limited supply of </a:t>
            </a:r>
            <a:r>
              <a:rPr lang="en-US" b="0" i="0" u="none" strike="noStrike" dirty="0">
                <a:solidFill>
                  <a:srgbClr val="0645AD"/>
                </a:solidFill>
                <a:effectLst/>
                <a:latin typeface="Arial" panose="020B0604020202020204" pitchFamily="34" charset="0"/>
                <a:hlinkClick r:id="rId7" tooltip="Water"/>
              </a:rPr>
              <a:t>water</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importance of protecting the world's oceans.</a:t>
            </a:r>
            <a:r>
              <a:rPr lang="en-US" b="0" i="0" u="none" strike="noStrike" baseline="30000" dirty="0">
                <a:solidFill>
                  <a:srgbClr val="0645AD"/>
                </a:solidFill>
                <a:effectLst/>
                <a:latin typeface="Arial" panose="020B0604020202020204" pitchFamily="34" charset="0"/>
                <a:hlinkClick r:id="rId8"/>
              </a:rPr>
              <a:t>[2]</a:t>
            </a: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2037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FB6D-AF87-BDDA-4C21-3C8881F995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377645-5A46-2FD5-D939-0047F6340877}"/>
              </a:ext>
            </a:extLst>
          </p:cNvPr>
          <p:cNvSpPr>
            <a:spLocks noGrp="1"/>
          </p:cNvSpPr>
          <p:nvPr>
            <p:ph idx="1"/>
          </p:nvPr>
        </p:nvSpPr>
        <p:spPr/>
        <p:txBody>
          <a:bodyPr/>
          <a:lstStyle/>
          <a:p>
            <a:r>
              <a:rPr lang="en-US" b="0" i="0" dirty="0">
                <a:solidFill>
                  <a:srgbClr val="575757"/>
                </a:solidFill>
                <a:effectLst/>
                <a:latin typeface="Arial" panose="020B0604020202020204" pitchFamily="34" charset="0"/>
              </a:rPr>
              <a:t>Earth Summit 1992 produced several long-range reports and implementation plans that continue to serve as blueprints for international action on environmental issues, including the World Summit on Sustainable Development</a:t>
            </a:r>
          </a:p>
          <a:p>
            <a:r>
              <a:rPr lang="en-US" b="0" i="0" dirty="0">
                <a:solidFill>
                  <a:srgbClr val="575757"/>
                </a:solidFill>
                <a:effectLst/>
                <a:latin typeface="Arial" panose="020B0604020202020204" pitchFamily="34" charset="0"/>
              </a:rPr>
              <a:t>The Earth Summit also led to the establishment of the Convention on Biological Diversity, and the United Nations Framework Convention on Climate Change (UNFCCC).</a:t>
            </a:r>
            <a:endParaRPr lang="en-IN" dirty="0"/>
          </a:p>
        </p:txBody>
      </p:sp>
    </p:spTree>
    <p:extLst>
      <p:ext uri="{BB962C8B-B14F-4D97-AF65-F5344CB8AC3E}">
        <p14:creationId xmlns:p14="http://schemas.microsoft.com/office/powerpoint/2010/main" val="32927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EB0C-0086-F9E3-6754-790F51CC2F1F}"/>
              </a:ext>
            </a:extLst>
          </p:cNvPr>
          <p:cNvSpPr>
            <a:spLocks noGrp="1"/>
          </p:cNvSpPr>
          <p:nvPr>
            <p:ph type="title"/>
          </p:nvPr>
        </p:nvSpPr>
        <p:spPr/>
        <p:txBody>
          <a:bodyPr/>
          <a:lstStyle/>
          <a:p>
            <a:r>
              <a:rPr lang="en-US" dirty="0"/>
              <a:t>OUTCOME</a:t>
            </a:r>
            <a:endParaRPr lang="en-IN" dirty="0"/>
          </a:p>
        </p:txBody>
      </p:sp>
      <p:sp>
        <p:nvSpPr>
          <p:cNvPr id="3" name="Content Placeholder 2">
            <a:extLst>
              <a:ext uri="{FF2B5EF4-FFF2-40B4-BE49-F238E27FC236}">
                <a16:creationId xmlns:a16="http://schemas.microsoft.com/office/drawing/2014/main" id="{32CF5B29-799C-0B23-9C0A-344848743D79}"/>
              </a:ext>
            </a:extLst>
          </p:cNvPr>
          <p:cNvSpPr>
            <a:spLocks noGrp="1"/>
          </p:cNvSpPr>
          <p:nvPr>
            <p:ph idx="1"/>
          </p:nvPr>
        </p:nvSpPr>
        <p:spPr/>
        <p:txBody>
          <a:bodyPr/>
          <a:lstStyle/>
          <a:p>
            <a:r>
              <a:rPr lang="en-US" dirty="0"/>
              <a:t>: This summit also led to the development of the following documents: </a:t>
            </a:r>
          </a:p>
          <a:p>
            <a:r>
              <a:rPr lang="en-US" dirty="0"/>
              <a:t>1. Rio Declaration on Environment and Development </a:t>
            </a:r>
          </a:p>
          <a:p>
            <a:r>
              <a:rPr lang="en-US" dirty="0"/>
              <a:t>2. Agenda 21 </a:t>
            </a:r>
          </a:p>
          <a:p>
            <a:r>
              <a:rPr lang="en-US" dirty="0"/>
              <a:t>3. Forest Principles- The Statement of Forest Principles called for sustainable management of forest worldwide,</a:t>
            </a:r>
          </a:p>
          <a:p>
            <a:pPr marL="0" indent="0">
              <a:buNone/>
            </a:pPr>
            <a:endParaRPr lang="en-IN" dirty="0"/>
          </a:p>
        </p:txBody>
      </p:sp>
    </p:spTree>
    <p:extLst>
      <p:ext uri="{BB962C8B-B14F-4D97-AF65-F5344CB8AC3E}">
        <p14:creationId xmlns:p14="http://schemas.microsoft.com/office/powerpoint/2010/main" val="180689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76CD-7C3C-D2F9-F0EC-910C270A5D77}"/>
              </a:ext>
            </a:extLst>
          </p:cNvPr>
          <p:cNvSpPr>
            <a:spLocks noGrp="1"/>
          </p:cNvSpPr>
          <p:nvPr>
            <p:ph type="title"/>
          </p:nvPr>
        </p:nvSpPr>
        <p:spPr/>
        <p:txBody>
          <a:bodyPr/>
          <a:lstStyle/>
          <a:p>
            <a:r>
              <a:rPr lang="en-US" dirty="0"/>
              <a:t>Rio Declaration on Environment and Development:</a:t>
            </a:r>
            <a:endParaRPr lang="en-IN" dirty="0"/>
          </a:p>
        </p:txBody>
      </p:sp>
      <p:sp>
        <p:nvSpPr>
          <p:cNvPr id="3" name="Content Placeholder 2">
            <a:extLst>
              <a:ext uri="{FF2B5EF4-FFF2-40B4-BE49-F238E27FC236}">
                <a16:creationId xmlns:a16="http://schemas.microsoft.com/office/drawing/2014/main" id="{785CB6B9-B29F-F518-4BBE-25ADED36AFF9}"/>
              </a:ext>
            </a:extLst>
          </p:cNvPr>
          <p:cNvSpPr>
            <a:spLocks noGrp="1"/>
          </p:cNvSpPr>
          <p:nvPr>
            <p:ph idx="1"/>
          </p:nvPr>
        </p:nvSpPr>
        <p:spPr/>
        <p:txBody>
          <a:bodyPr/>
          <a:lstStyle/>
          <a:p>
            <a:r>
              <a:rPr lang="en-US" dirty="0"/>
              <a:t>The Rio Declaration on Environment and Development is a set of principles that defines the </a:t>
            </a:r>
            <a:r>
              <a:rPr lang="en-US" b="1" dirty="0"/>
              <a:t>rights and responsibilities of nations </a:t>
            </a:r>
            <a:r>
              <a:rPr lang="en-US" dirty="0"/>
              <a:t>in the areas </a:t>
            </a:r>
            <a:r>
              <a:rPr lang="en-US" b="1" dirty="0"/>
              <a:t>of environmental protection and sustainable development</a:t>
            </a:r>
            <a:r>
              <a:rPr lang="en-US" dirty="0"/>
              <a:t>.</a:t>
            </a:r>
          </a:p>
          <a:p>
            <a:r>
              <a:rPr lang="en-US" dirty="0"/>
              <a:t> The Rio Declaration states that the nations have the right to exploit natural resources within their borders if their action does not affect the environment of other nations. </a:t>
            </a:r>
          </a:p>
          <a:p>
            <a:r>
              <a:rPr lang="en-US" dirty="0"/>
              <a:t>It also calls on all national and local governments to develop and implement plans that preserve the environment and natural resources for future generations.</a:t>
            </a:r>
            <a:endParaRPr lang="en-IN" dirty="0"/>
          </a:p>
        </p:txBody>
      </p:sp>
    </p:spTree>
    <p:extLst>
      <p:ext uri="{BB962C8B-B14F-4D97-AF65-F5344CB8AC3E}">
        <p14:creationId xmlns:p14="http://schemas.microsoft.com/office/powerpoint/2010/main" val="241121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AAA0-C93B-D174-95DD-55ADE6D797C4}"/>
              </a:ext>
            </a:extLst>
          </p:cNvPr>
          <p:cNvSpPr>
            <a:spLocks noGrp="1"/>
          </p:cNvSpPr>
          <p:nvPr>
            <p:ph type="title"/>
          </p:nvPr>
        </p:nvSpPr>
        <p:spPr/>
        <p:txBody>
          <a:bodyPr/>
          <a:lstStyle/>
          <a:p>
            <a:r>
              <a:rPr lang="en-IN" dirty="0"/>
              <a:t>Agenda 21:</a:t>
            </a:r>
          </a:p>
        </p:txBody>
      </p:sp>
      <p:sp>
        <p:nvSpPr>
          <p:cNvPr id="3" name="Content Placeholder 2">
            <a:extLst>
              <a:ext uri="{FF2B5EF4-FFF2-40B4-BE49-F238E27FC236}">
                <a16:creationId xmlns:a16="http://schemas.microsoft.com/office/drawing/2014/main" id="{54930C84-42CB-052B-3FCD-7A34D25C197E}"/>
              </a:ext>
            </a:extLst>
          </p:cNvPr>
          <p:cNvSpPr>
            <a:spLocks noGrp="1"/>
          </p:cNvSpPr>
          <p:nvPr>
            <p:ph idx="1"/>
          </p:nvPr>
        </p:nvSpPr>
        <p:spPr/>
        <p:txBody>
          <a:bodyPr/>
          <a:lstStyle/>
          <a:p>
            <a:r>
              <a:rPr lang="en-US" b="1" dirty="0"/>
              <a:t>Agenda 21 is a comprehensive plan </a:t>
            </a:r>
            <a:r>
              <a:rPr lang="en-US" dirty="0"/>
              <a:t>for intergovernmental agencies, national governments, local governments and NGOs to work together through sustainable development. </a:t>
            </a:r>
          </a:p>
          <a:p>
            <a:r>
              <a:rPr lang="en-US" dirty="0"/>
              <a:t>Agenda 21 also recognized that developing nations and developed nations both contribute to environmental degradation. </a:t>
            </a:r>
          </a:p>
          <a:p>
            <a:pPr>
              <a:buFontTx/>
              <a:buChar char="-"/>
            </a:pPr>
            <a:r>
              <a:rPr lang="en-US" dirty="0"/>
              <a:t>Poorer nations often have </a:t>
            </a:r>
            <a:r>
              <a:rPr lang="en-US" b="1" dirty="0"/>
              <a:t>less restrictive environmental regulations</a:t>
            </a:r>
            <a:r>
              <a:rPr lang="en-US" dirty="0"/>
              <a:t> and focus on economic development.</a:t>
            </a:r>
          </a:p>
          <a:p>
            <a:pPr>
              <a:buFontTx/>
              <a:buChar char="-"/>
            </a:pPr>
            <a:r>
              <a:rPr lang="en-US" dirty="0"/>
              <a:t> Despite </a:t>
            </a:r>
            <a:r>
              <a:rPr lang="en-US" b="1" dirty="0"/>
              <a:t>stronger environmental regulations</a:t>
            </a:r>
            <a:r>
              <a:rPr lang="en-US" dirty="0"/>
              <a:t>, developed nations have patterns of production and consumption that pollute the Environment. </a:t>
            </a:r>
            <a:endParaRPr lang="en-IN" dirty="0"/>
          </a:p>
        </p:txBody>
      </p:sp>
    </p:spTree>
    <p:extLst>
      <p:ext uri="{BB962C8B-B14F-4D97-AF65-F5344CB8AC3E}">
        <p14:creationId xmlns:p14="http://schemas.microsoft.com/office/powerpoint/2010/main" val="214681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529F-58F5-E38D-C4AB-E01CA514F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C0A55D-9A11-1949-29D1-EA3FC32DA622}"/>
              </a:ext>
            </a:extLst>
          </p:cNvPr>
          <p:cNvSpPr>
            <a:spLocks noGrp="1"/>
          </p:cNvSpPr>
          <p:nvPr>
            <p:ph idx="1"/>
          </p:nvPr>
        </p:nvSpPr>
        <p:spPr/>
        <p:txBody>
          <a:bodyPr/>
          <a:lstStyle/>
          <a:p>
            <a:r>
              <a:rPr lang="en-US" dirty="0"/>
              <a:t>The Convention on Biological Diversity provides a global legal framework for action on biodiversity. </a:t>
            </a:r>
          </a:p>
          <a:p>
            <a:r>
              <a:rPr lang="en-US" dirty="0"/>
              <a:t>The objective of CBD is to develop national strategies for the conservation and sustainable use of biological diversity. </a:t>
            </a:r>
          </a:p>
          <a:p>
            <a:r>
              <a:rPr lang="en-US" dirty="0"/>
              <a:t>It is often seen as the key document regarding sustainable development</a:t>
            </a:r>
          </a:p>
          <a:p>
            <a:r>
              <a:rPr lang="en-US" dirty="0"/>
              <a:t>The Convention on Biological Diversity (CBD) was signed at the Earth Summit in Rio de Janeiro, Brazil, in 5th June1992. It entered into force on 29 December 1993.</a:t>
            </a:r>
            <a:endParaRPr lang="en-IN" dirty="0"/>
          </a:p>
        </p:txBody>
      </p:sp>
    </p:spTree>
    <p:extLst>
      <p:ext uri="{BB962C8B-B14F-4D97-AF65-F5344CB8AC3E}">
        <p14:creationId xmlns:p14="http://schemas.microsoft.com/office/powerpoint/2010/main" val="743954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1463</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ProximaNova</vt:lpstr>
      <vt:lpstr>Office Theme</vt:lpstr>
      <vt:lpstr>International agreements</vt:lpstr>
      <vt:lpstr>PowerPoint Presentation</vt:lpstr>
      <vt:lpstr>PowerPoint Presentation</vt:lpstr>
      <vt:lpstr>The issues addressed includes</vt:lpstr>
      <vt:lpstr>PowerPoint Presentation</vt:lpstr>
      <vt:lpstr>OUTCOME</vt:lpstr>
      <vt:lpstr>Rio Declaration on Environment and Development:</vt:lpstr>
      <vt:lpstr>Agenda 21:</vt:lpstr>
      <vt:lpstr>PowerPoint Presentation</vt:lpstr>
      <vt:lpstr>The Convention has three main goals </vt:lpstr>
      <vt:lpstr>Some of the issues dealt with the convention are</vt:lpstr>
      <vt:lpstr>PowerPoint Presentation</vt:lpstr>
      <vt:lpstr>MONTREAL PROTOCOL</vt:lpstr>
      <vt:lpstr>PowerPoint Presentation</vt:lpstr>
      <vt:lpstr>PowerPoint Presentation</vt:lpstr>
      <vt:lpstr>Success of the Montreal Protocol</vt:lpstr>
      <vt:lpstr>6.6.3. KYOTO PROTOCOLS</vt:lpstr>
      <vt:lpstr>The Kyoto Mechanisms</vt:lpstr>
      <vt:lpstr>PowerPoint Presentation</vt:lpstr>
      <vt:lpstr>UNFCC</vt:lpstr>
      <vt:lpstr>UNFCC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agreements</dc:title>
  <dc:creator>jithasudhi@gmail.com</dc:creator>
  <cp:lastModifiedBy>jithasudhi@gmail.com</cp:lastModifiedBy>
  <cp:revision>1</cp:revision>
  <dcterms:created xsi:type="dcterms:W3CDTF">2023-01-11T05:31:02Z</dcterms:created>
  <dcterms:modified xsi:type="dcterms:W3CDTF">2023-01-11T07:11:53Z</dcterms:modified>
</cp:coreProperties>
</file>