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12599-D947-6873-3795-3CC59B4C36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1E0029-48F2-16D9-F724-D9475E1B3B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633215-EBD5-F516-A788-62D6F31E44A2}"/>
              </a:ext>
            </a:extLst>
          </p:cNvPr>
          <p:cNvSpPr>
            <a:spLocks noGrp="1"/>
          </p:cNvSpPr>
          <p:nvPr>
            <p:ph type="dt" sz="half" idx="10"/>
          </p:nvPr>
        </p:nvSpPr>
        <p:spPr/>
        <p:txBody>
          <a:bodyPr/>
          <a:lstStyle/>
          <a:p>
            <a:fld id="{0BFBE834-8DCA-4329-912E-9CAA54109415}" type="datetimeFigureOut">
              <a:rPr lang="en-IN" smtClean="0"/>
              <a:t>03-01-2023</a:t>
            </a:fld>
            <a:endParaRPr lang="en-IN"/>
          </a:p>
        </p:txBody>
      </p:sp>
      <p:sp>
        <p:nvSpPr>
          <p:cNvPr id="5" name="Footer Placeholder 4">
            <a:extLst>
              <a:ext uri="{FF2B5EF4-FFF2-40B4-BE49-F238E27FC236}">
                <a16:creationId xmlns:a16="http://schemas.microsoft.com/office/drawing/2014/main" id="{17883876-66E9-6ED2-A4D6-F327AB30A4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BEF320-4851-56F4-BEA4-E0C7C678F5CB}"/>
              </a:ext>
            </a:extLst>
          </p:cNvPr>
          <p:cNvSpPr>
            <a:spLocks noGrp="1"/>
          </p:cNvSpPr>
          <p:nvPr>
            <p:ph type="sldNum" sz="quarter" idx="12"/>
          </p:nvPr>
        </p:nvSpPr>
        <p:spPr/>
        <p:txBody>
          <a:bodyPr/>
          <a:lstStyle/>
          <a:p>
            <a:fld id="{12241C62-A170-4D3D-AF4F-CB9589DFE360}" type="slidenum">
              <a:rPr lang="en-IN" smtClean="0"/>
              <a:t>‹#›</a:t>
            </a:fld>
            <a:endParaRPr lang="en-IN"/>
          </a:p>
        </p:txBody>
      </p:sp>
    </p:spTree>
    <p:extLst>
      <p:ext uri="{BB962C8B-B14F-4D97-AF65-F5344CB8AC3E}">
        <p14:creationId xmlns:p14="http://schemas.microsoft.com/office/powerpoint/2010/main" val="525266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401D-457C-6785-1969-6445D8DAAF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02327E-DA43-AD62-E8AB-9284343F46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4A3A7-3DD9-3E45-3E31-CC076A804925}"/>
              </a:ext>
            </a:extLst>
          </p:cNvPr>
          <p:cNvSpPr>
            <a:spLocks noGrp="1"/>
          </p:cNvSpPr>
          <p:nvPr>
            <p:ph type="dt" sz="half" idx="10"/>
          </p:nvPr>
        </p:nvSpPr>
        <p:spPr/>
        <p:txBody>
          <a:bodyPr/>
          <a:lstStyle/>
          <a:p>
            <a:fld id="{0BFBE834-8DCA-4329-912E-9CAA54109415}" type="datetimeFigureOut">
              <a:rPr lang="en-IN" smtClean="0"/>
              <a:t>03-01-2023</a:t>
            </a:fld>
            <a:endParaRPr lang="en-IN"/>
          </a:p>
        </p:txBody>
      </p:sp>
      <p:sp>
        <p:nvSpPr>
          <p:cNvPr id="5" name="Footer Placeholder 4">
            <a:extLst>
              <a:ext uri="{FF2B5EF4-FFF2-40B4-BE49-F238E27FC236}">
                <a16:creationId xmlns:a16="http://schemas.microsoft.com/office/drawing/2014/main" id="{1F44E4F3-F7BB-0C02-029B-BA89DAE24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E69407-1CAE-7C12-948C-34379F0BFD7F}"/>
              </a:ext>
            </a:extLst>
          </p:cNvPr>
          <p:cNvSpPr>
            <a:spLocks noGrp="1"/>
          </p:cNvSpPr>
          <p:nvPr>
            <p:ph type="sldNum" sz="quarter" idx="12"/>
          </p:nvPr>
        </p:nvSpPr>
        <p:spPr/>
        <p:txBody>
          <a:bodyPr/>
          <a:lstStyle/>
          <a:p>
            <a:fld id="{12241C62-A170-4D3D-AF4F-CB9589DFE360}" type="slidenum">
              <a:rPr lang="en-IN" smtClean="0"/>
              <a:t>‹#›</a:t>
            </a:fld>
            <a:endParaRPr lang="en-IN"/>
          </a:p>
        </p:txBody>
      </p:sp>
    </p:spTree>
    <p:extLst>
      <p:ext uri="{BB962C8B-B14F-4D97-AF65-F5344CB8AC3E}">
        <p14:creationId xmlns:p14="http://schemas.microsoft.com/office/powerpoint/2010/main" val="237955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ED7B7-2882-CF79-B1A1-4E79BA8CC7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DF7985-FBA9-F7EC-7D3C-BA7FAFC7EF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83995E-1F39-1D1C-642E-D176FDD9EBBF}"/>
              </a:ext>
            </a:extLst>
          </p:cNvPr>
          <p:cNvSpPr>
            <a:spLocks noGrp="1"/>
          </p:cNvSpPr>
          <p:nvPr>
            <p:ph type="dt" sz="half" idx="10"/>
          </p:nvPr>
        </p:nvSpPr>
        <p:spPr/>
        <p:txBody>
          <a:bodyPr/>
          <a:lstStyle/>
          <a:p>
            <a:fld id="{0BFBE834-8DCA-4329-912E-9CAA54109415}" type="datetimeFigureOut">
              <a:rPr lang="en-IN" smtClean="0"/>
              <a:t>03-01-2023</a:t>
            </a:fld>
            <a:endParaRPr lang="en-IN"/>
          </a:p>
        </p:txBody>
      </p:sp>
      <p:sp>
        <p:nvSpPr>
          <p:cNvPr id="5" name="Footer Placeholder 4">
            <a:extLst>
              <a:ext uri="{FF2B5EF4-FFF2-40B4-BE49-F238E27FC236}">
                <a16:creationId xmlns:a16="http://schemas.microsoft.com/office/drawing/2014/main" id="{8CCB295C-3CD5-2966-F3D9-EFD6BF57F1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735F86-A811-46A4-A34C-FD793875925A}"/>
              </a:ext>
            </a:extLst>
          </p:cNvPr>
          <p:cNvSpPr>
            <a:spLocks noGrp="1"/>
          </p:cNvSpPr>
          <p:nvPr>
            <p:ph type="sldNum" sz="quarter" idx="12"/>
          </p:nvPr>
        </p:nvSpPr>
        <p:spPr/>
        <p:txBody>
          <a:bodyPr/>
          <a:lstStyle/>
          <a:p>
            <a:fld id="{12241C62-A170-4D3D-AF4F-CB9589DFE360}" type="slidenum">
              <a:rPr lang="en-IN" smtClean="0"/>
              <a:t>‹#›</a:t>
            </a:fld>
            <a:endParaRPr lang="en-IN"/>
          </a:p>
        </p:txBody>
      </p:sp>
    </p:spTree>
    <p:extLst>
      <p:ext uri="{BB962C8B-B14F-4D97-AF65-F5344CB8AC3E}">
        <p14:creationId xmlns:p14="http://schemas.microsoft.com/office/powerpoint/2010/main" val="2665355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4F8C-35B7-982E-A8FC-29E36B4C66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425075-7E78-B3D8-7162-A1538A4491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5E313B-6028-C9F1-0BA6-17C87420755E}"/>
              </a:ext>
            </a:extLst>
          </p:cNvPr>
          <p:cNvSpPr>
            <a:spLocks noGrp="1"/>
          </p:cNvSpPr>
          <p:nvPr>
            <p:ph type="dt" sz="half" idx="10"/>
          </p:nvPr>
        </p:nvSpPr>
        <p:spPr/>
        <p:txBody>
          <a:bodyPr/>
          <a:lstStyle/>
          <a:p>
            <a:fld id="{0BFBE834-8DCA-4329-912E-9CAA54109415}" type="datetimeFigureOut">
              <a:rPr lang="en-IN" smtClean="0"/>
              <a:t>03-01-2023</a:t>
            </a:fld>
            <a:endParaRPr lang="en-IN"/>
          </a:p>
        </p:txBody>
      </p:sp>
      <p:sp>
        <p:nvSpPr>
          <p:cNvPr id="5" name="Footer Placeholder 4">
            <a:extLst>
              <a:ext uri="{FF2B5EF4-FFF2-40B4-BE49-F238E27FC236}">
                <a16:creationId xmlns:a16="http://schemas.microsoft.com/office/drawing/2014/main" id="{5E48B526-9B33-8020-7D0E-69A996984B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444114-77C0-54E0-BFCF-679FFC6F59B2}"/>
              </a:ext>
            </a:extLst>
          </p:cNvPr>
          <p:cNvSpPr>
            <a:spLocks noGrp="1"/>
          </p:cNvSpPr>
          <p:nvPr>
            <p:ph type="sldNum" sz="quarter" idx="12"/>
          </p:nvPr>
        </p:nvSpPr>
        <p:spPr/>
        <p:txBody>
          <a:bodyPr/>
          <a:lstStyle/>
          <a:p>
            <a:fld id="{12241C62-A170-4D3D-AF4F-CB9589DFE360}" type="slidenum">
              <a:rPr lang="en-IN" smtClean="0"/>
              <a:t>‹#›</a:t>
            </a:fld>
            <a:endParaRPr lang="en-IN"/>
          </a:p>
        </p:txBody>
      </p:sp>
    </p:spTree>
    <p:extLst>
      <p:ext uri="{BB962C8B-B14F-4D97-AF65-F5344CB8AC3E}">
        <p14:creationId xmlns:p14="http://schemas.microsoft.com/office/powerpoint/2010/main" val="4154560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CFF9-73D0-E42B-205C-A82EF03F22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90EDC6-292E-C393-B420-F60CA6CFCD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E9E84A-8010-8FC9-5138-8A500B7DA26E}"/>
              </a:ext>
            </a:extLst>
          </p:cNvPr>
          <p:cNvSpPr>
            <a:spLocks noGrp="1"/>
          </p:cNvSpPr>
          <p:nvPr>
            <p:ph type="dt" sz="half" idx="10"/>
          </p:nvPr>
        </p:nvSpPr>
        <p:spPr/>
        <p:txBody>
          <a:bodyPr/>
          <a:lstStyle/>
          <a:p>
            <a:fld id="{0BFBE834-8DCA-4329-912E-9CAA54109415}" type="datetimeFigureOut">
              <a:rPr lang="en-IN" smtClean="0"/>
              <a:t>03-01-2023</a:t>
            </a:fld>
            <a:endParaRPr lang="en-IN"/>
          </a:p>
        </p:txBody>
      </p:sp>
      <p:sp>
        <p:nvSpPr>
          <p:cNvPr id="5" name="Footer Placeholder 4">
            <a:extLst>
              <a:ext uri="{FF2B5EF4-FFF2-40B4-BE49-F238E27FC236}">
                <a16:creationId xmlns:a16="http://schemas.microsoft.com/office/drawing/2014/main" id="{FC00296E-AA6E-C028-1762-E8140156E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B72CF7-0E0A-913B-A681-E285A897DD25}"/>
              </a:ext>
            </a:extLst>
          </p:cNvPr>
          <p:cNvSpPr>
            <a:spLocks noGrp="1"/>
          </p:cNvSpPr>
          <p:nvPr>
            <p:ph type="sldNum" sz="quarter" idx="12"/>
          </p:nvPr>
        </p:nvSpPr>
        <p:spPr/>
        <p:txBody>
          <a:bodyPr/>
          <a:lstStyle/>
          <a:p>
            <a:fld id="{12241C62-A170-4D3D-AF4F-CB9589DFE360}" type="slidenum">
              <a:rPr lang="en-IN" smtClean="0"/>
              <a:t>‹#›</a:t>
            </a:fld>
            <a:endParaRPr lang="en-IN"/>
          </a:p>
        </p:txBody>
      </p:sp>
    </p:spTree>
    <p:extLst>
      <p:ext uri="{BB962C8B-B14F-4D97-AF65-F5344CB8AC3E}">
        <p14:creationId xmlns:p14="http://schemas.microsoft.com/office/powerpoint/2010/main" val="135713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75D2-8D21-4BE5-0717-BBB4C48504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3DC699-E83E-31D0-8FCC-2F56205EA0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107734-F9BF-62E9-3AAF-8033938CAF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688E82-13A5-76AE-7372-FF5F08E1119D}"/>
              </a:ext>
            </a:extLst>
          </p:cNvPr>
          <p:cNvSpPr>
            <a:spLocks noGrp="1"/>
          </p:cNvSpPr>
          <p:nvPr>
            <p:ph type="dt" sz="half" idx="10"/>
          </p:nvPr>
        </p:nvSpPr>
        <p:spPr/>
        <p:txBody>
          <a:bodyPr/>
          <a:lstStyle/>
          <a:p>
            <a:fld id="{0BFBE834-8DCA-4329-912E-9CAA54109415}" type="datetimeFigureOut">
              <a:rPr lang="en-IN" smtClean="0"/>
              <a:t>03-01-2023</a:t>
            </a:fld>
            <a:endParaRPr lang="en-IN"/>
          </a:p>
        </p:txBody>
      </p:sp>
      <p:sp>
        <p:nvSpPr>
          <p:cNvPr id="6" name="Footer Placeholder 5">
            <a:extLst>
              <a:ext uri="{FF2B5EF4-FFF2-40B4-BE49-F238E27FC236}">
                <a16:creationId xmlns:a16="http://schemas.microsoft.com/office/drawing/2014/main" id="{8FE6A7F8-2963-8F44-BCEF-BC96DCF489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FFFB20-2E1B-9BBF-0363-381839286EC1}"/>
              </a:ext>
            </a:extLst>
          </p:cNvPr>
          <p:cNvSpPr>
            <a:spLocks noGrp="1"/>
          </p:cNvSpPr>
          <p:nvPr>
            <p:ph type="sldNum" sz="quarter" idx="12"/>
          </p:nvPr>
        </p:nvSpPr>
        <p:spPr/>
        <p:txBody>
          <a:bodyPr/>
          <a:lstStyle/>
          <a:p>
            <a:fld id="{12241C62-A170-4D3D-AF4F-CB9589DFE360}" type="slidenum">
              <a:rPr lang="en-IN" smtClean="0"/>
              <a:t>‹#›</a:t>
            </a:fld>
            <a:endParaRPr lang="en-IN"/>
          </a:p>
        </p:txBody>
      </p:sp>
    </p:spTree>
    <p:extLst>
      <p:ext uri="{BB962C8B-B14F-4D97-AF65-F5344CB8AC3E}">
        <p14:creationId xmlns:p14="http://schemas.microsoft.com/office/powerpoint/2010/main" val="363264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B20F-589F-93E1-4AA4-AC11754059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B036CB-4547-CB40-08DE-3F4C9405B1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9D22E9-DA25-2055-AC5C-2F20E56625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C2F724-F4CE-B739-8ECD-CFDB84135A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CBE55-EA1F-B382-F9F1-6EFA0C170D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1B6C15-E562-AC97-C59E-09EC4AE4D767}"/>
              </a:ext>
            </a:extLst>
          </p:cNvPr>
          <p:cNvSpPr>
            <a:spLocks noGrp="1"/>
          </p:cNvSpPr>
          <p:nvPr>
            <p:ph type="dt" sz="half" idx="10"/>
          </p:nvPr>
        </p:nvSpPr>
        <p:spPr/>
        <p:txBody>
          <a:bodyPr/>
          <a:lstStyle/>
          <a:p>
            <a:fld id="{0BFBE834-8DCA-4329-912E-9CAA54109415}" type="datetimeFigureOut">
              <a:rPr lang="en-IN" smtClean="0"/>
              <a:t>03-01-2023</a:t>
            </a:fld>
            <a:endParaRPr lang="en-IN"/>
          </a:p>
        </p:txBody>
      </p:sp>
      <p:sp>
        <p:nvSpPr>
          <p:cNvPr id="8" name="Footer Placeholder 7">
            <a:extLst>
              <a:ext uri="{FF2B5EF4-FFF2-40B4-BE49-F238E27FC236}">
                <a16:creationId xmlns:a16="http://schemas.microsoft.com/office/drawing/2014/main" id="{0BE3E973-AA1D-633D-7AB2-8A31CC54A5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A5198D-E785-4712-91BE-59DDC57F9035}"/>
              </a:ext>
            </a:extLst>
          </p:cNvPr>
          <p:cNvSpPr>
            <a:spLocks noGrp="1"/>
          </p:cNvSpPr>
          <p:nvPr>
            <p:ph type="sldNum" sz="quarter" idx="12"/>
          </p:nvPr>
        </p:nvSpPr>
        <p:spPr/>
        <p:txBody>
          <a:bodyPr/>
          <a:lstStyle/>
          <a:p>
            <a:fld id="{12241C62-A170-4D3D-AF4F-CB9589DFE360}" type="slidenum">
              <a:rPr lang="en-IN" smtClean="0"/>
              <a:t>‹#›</a:t>
            </a:fld>
            <a:endParaRPr lang="en-IN"/>
          </a:p>
        </p:txBody>
      </p:sp>
    </p:spTree>
    <p:extLst>
      <p:ext uri="{BB962C8B-B14F-4D97-AF65-F5344CB8AC3E}">
        <p14:creationId xmlns:p14="http://schemas.microsoft.com/office/powerpoint/2010/main" val="312807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A1D5-23C7-A59B-58C9-611BD2E5A5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8D2826-61FC-5DB5-485D-C62434C65950}"/>
              </a:ext>
            </a:extLst>
          </p:cNvPr>
          <p:cNvSpPr>
            <a:spLocks noGrp="1"/>
          </p:cNvSpPr>
          <p:nvPr>
            <p:ph type="dt" sz="half" idx="10"/>
          </p:nvPr>
        </p:nvSpPr>
        <p:spPr/>
        <p:txBody>
          <a:bodyPr/>
          <a:lstStyle/>
          <a:p>
            <a:fld id="{0BFBE834-8DCA-4329-912E-9CAA54109415}" type="datetimeFigureOut">
              <a:rPr lang="en-IN" smtClean="0"/>
              <a:t>03-01-2023</a:t>
            </a:fld>
            <a:endParaRPr lang="en-IN"/>
          </a:p>
        </p:txBody>
      </p:sp>
      <p:sp>
        <p:nvSpPr>
          <p:cNvPr id="4" name="Footer Placeholder 3">
            <a:extLst>
              <a:ext uri="{FF2B5EF4-FFF2-40B4-BE49-F238E27FC236}">
                <a16:creationId xmlns:a16="http://schemas.microsoft.com/office/drawing/2014/main" id="{67265774-0EF6-5B96-0329-160403DDA2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5FCD78-E108-6064-7795-84F8A8946740}"/>
              </a:ext>
            </a:extLst>
          </p:cNvPr>
          <p:cNvSpPr>
            <a:spLocks noGrp="1"/>
          </p:cNvSpPr>
          <p:nvPr>
            <p:ph type="sldNum" sz="quarter" idx="12"/>
          </p:nvPr>
        </p:nvSpPr>
        <p:spPr/>
        <p:txBody>
          <a:bodyPr/>
          <a:lstStyle/>
          <a:p>
            <a:fld id="{12241C62-A170-4D3D-AF4F-CB9589DFE360}" type="slidenum">
              <a:rPr lang="en-IN" smtClean="0"/>
              <a:t>‹#›</a:t>
            </a:fld>
            <a:endParaRPr lang="en-IN"/>
          </a:p>
        </p:txBody>
      </p:sp>
    </p:spTree>
    <p:extLst>
      <p:ext uri="{BB962C8B-B14F-4D97-AF65-F5344CB8AC3E}">
        <p14:creationId xmlns:p14="http://schemas.microsoft.com/office/powerpoint/2010/main" val="3363907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1185C-735B-C5D9-3113-41BF25CF1D49}"/>
              </a:ext>
            </a:extLst>
          </p:cNvPr>
          <p:cNvSpPr>
            <a:spLocks noGrp="1"/>
          </p:cNvSpPr>
          <p:nvPr>
            <p:ph type="dt" sz="half" idx="10"/>
          </p:nvPr>
        </p:nvSpPr>
        <p:spPr/>
        <p:txBody>
          <a:bodyPr/>
          <a:lstStyle/>
          <a:p>
            <a:fld id="{0BFBE834-8DCA-4329-912E-9CAA54109415}" type="datetimeFigureOut">
              <a:rPr lang="en-IN" smtClean="0"/>
              <a:t>03-01-2023</a:t>
            </a:fld>
            <a:endParaRPr lang="en-IN"/>
          </a:p>
        </p:txBody>
      </p:sp>
      <p:sp>
        <p:nvSpPr>
          <p:cNvPr id="3" name="Footer Placeholder 2">
            <a:extLst>
              <a:ext uri="{FF2B5EF4-FFF2-40B4-BE49-F238E27FC236}">
                <a16:creationId xmlns:a16="http://schemas.microsoft.com/office/drawing/2014/main" id="{375234FE-86AC-9DCD-FE00-DEFD0611A3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ACA4C3-46E0-BC0B-838D-165F49185995}"/>
              </a:ext>
            </a:extLst>
          </p:cNvPr>
          <p:cNvSpPr>
            <a:spLocks noGrp="1"/>
          </p:cNvSpPr>
          <p:nvPr>
            <p:ph type="sldNum" sz="quarter" idx="12"/>
          </p:nvPr>
        </p:nvSpPr>
        <p:spPr/>
        <p:txBody>
          <a:bodyPr/>
          <a:lstStyle/>
          <a:p>
            <a:fld id="{12241C62-A170-4D3D-AF4F-CB9589DFE360}" type="slidenum">
              <a:rPr lang="en-IN" smtClean="0"/>
              <a:t>‹#›</a:t>
            </a:fld>
            <a:endParaRPr lang="en-IN"/>
          </a:p>
        </p:txBody>
      </p:sp>
    </p:spTree>
    <p:extLst>
      <p:ext uri="{BB962C8B-B14F-4D97-AF65-F5344CB8AC3E}">
        <p14:creationId xmlns:p14="http://schemas.microsoft.com/office/powerpoint/2010/main" val="4102209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923D-2542-4A39-6FB5-90A7A89351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FB639C-5B4B-4D87-0CD2-0463C45235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A1C1CF-D3AC-082D-2384-C915E7589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2251C3-839A-EF50-D3BF-F9E1525E4FE9}"/>
              </a:ext>
            </a:extLst>
          </p:cNvPr>
          <p:cNvSpPr>
            <a:spLocks noGrp="1"/>
          </p:cNvSpPr>
          <p:nvPr>
            <p:ph type="dt" sz="half" idx="10"/>
          </p:nvPr>
        </p:nvSpPr>
        <p:spPr/>
        <p:txBody>
          <a:bodyPr/>
          <a:lstStyle/>
          <a:p>
            <a:fld id="{0BFBE834-8DCA-4329-912E-9CAA54109415}" type="datetimeFigureOut">
              <a:rPr lang="en-IN" smtClean="0"/>
              <a:t>03-01-2023</a:t>
            </a:fld>
            <a:endParaRPr lang="en-IN"/>
          </a:p>
        </p:txBody>
      </p:sp>
      <p:sp>
        <p:nvSpPr>
          <p:cNvPr id="6" name="Footer Placeholder 5">
            <a:extLst>
              <a:ext uri="{FF2B5EF4-FFF2-40B4-BE49-F238E27FC236}">
                <a16:creationId xmlns:a16="http://schemas.microsoft.com/office/drawing/2014/main" id="{A0CDC04D-8E0B-1F9D-C158-7524A65C97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C1D204-2EFB-BDCB-0755-248FBDE19251}"/>
              </a:ext>
            </a:extLst>
          </p:cNvPr>
          <p:cNvSpPr>
            <a:spLocks noGrp="1"/>
          </p:cNvSpPr>
          <p:nvPr>
            <p:ph type="sldNum" sz="quarter" idx="12"/>
          </p:nvPr>
        </p:nvSpPr>
        <p:spPr/>
        <p:txBody>
          <a:bodyPr/>
          <a:lstStyle/>
          <a:p>
            <a:fld id="{12241C62-A170-4D3D-AF4F-CB9589DFE360}" type="slidenum">
              <a:rPr lang="en-IN" smtClean="0"/>
              <a:t>‹#›</a:t>
            </a:fld>
            <a:endParaRPr lang="en-IN"/>
          </a:p>
        </p:txBody>
      </p:sp>
    </p:spTree>
    <p:extLst>
      <p:ext uri="{BB962C8B-B14F-4D97-AF65-F5344CB8AC3E}">
        <p14:creationId xmlns:p14="http://schemas.microsoft.com/office/powerpoint/2010/main" val="623432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6434-EFF4-DD9F-9F3A-4CC2317AAD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CC88CE-D1BA-AB62-1567-8569676AE6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F295A5-4F8D-DF84-53F4-775408C2F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45A65-D703-AA79-8039-4728C8046C90}"/>
              </a:ext>
            </a:extLst>
          </p:cNvPr>
          <p:cNvSpPr>
            <a:spLocks noGrp="1"/>
          </p:cNvSpPr>
          <p:nvPr>
            <p:ph type="dt" sz="half" idx="10"/>
          </p:nvPr>
        </p:nvSpPr>
        <p:spPr/>
        <p:txBody>
          <a:bodyPr/>
          <a:lstStyle/>
          <a:p>
            <a:fld id="{0BFBE834-8DCA-4329-912E-9CAA54109415}" type="datetimeFigureOut">
              <a:rPr lang="en-IN" smtClean="0"/>
              <a:t>03-01-2023</a:t>
            </a:fld>
            <a:endParaRPr lang="en-IN"/>
          </a:p>
        </p:txBody>
      </p:sp>
      <p:sp>
        <p:nvSpPr>
          <p:cNvPr id="6" name="Footer Placeholder 5">
            <a:extLst>
              <a:ext uri="{FF2B5EF4-FFF2-40B4-BE49-F238E27FC236}">
                <a16:creationId xmlns:a16="http://schemas.microsoft.com/office/drawing/2014/main" id="{570E1946-7B89-6E8C-5B3C-9C2D341206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13B8FF-7B2A-A789-6938-BB6D4CE2A6B6}"/>
              </a:ext>
            </a:extLst>
          </p:cNvPr>
          <p:cNvSpPr>
            <a:spLocks noGrp="1"/>
          </p:cNvSpPr>
          <p:nvPr>
            <p:ph type="sldNum" sz="quarter" idx="12"/>
          </p:nvPr>
        </p:nvSpPr>
        <p:spPr/>
        <p:txBody>
          <a:bodyPr/>
          <a:lstStyle/>
          <a:p>
            <a:fld id="{12241C62-A170-4D3D-AF4F-CB9589DFE360}" type="slidenum">
              <a:rPr lang="en-IN" smtClean="0"/>
              <a:t>‹#›</a:t>
            </a:fld>
            <a:endParaRPr lang="en-IN"/>
          </a:p>
        </p:txBody>
      </p:sp>
    </p:spTree>
    <p:extLst>
      <p:ext uri="{BB962C8B-B14F-4D97-AF65-F5344CB8AC3E}">
        <p14:creationId xmlns:p14="http://schemas.microsoft.com/office/powerpoint/2010/main" val="10508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019986-B7C5-0333-4356-1148D94228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D36C24-D469-8A1A-51FF-F7449713C0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1C3A28-5263-D847-9785-BD89EBED53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BE834-8DCA-4329-912E-9CAA54109415}" type="datetimeFigureOut">
              <a:rPr lang="en-IN" smtClean="0"/>
              <a:t>03-01-2023</a:t>
            </a:fld>
            <a:endParaRPr lang="en-IN"/>
          </a:p>
        </p:txBody>
      </p:sp>
      <p:sp>
        <p:nvSpPr>
          <p:cNvPr id="5" name="Footer Placeholder 4">
            <a:extLst>
              <a:ext uri="{FF2B5EF4-FFF2-40B4-BE49-F238E27FC236}">
                <a16:creationId xmlns:a16="http://schemas.microsoft.com/office/drawing/2014/main" id="{EDBEA45A-1BC1-8C3C-4E03-4DEFA28E08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173FF0-8A17-88E1-58D4-F7E090FD00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241C62-A170-4D3D-AF4F-CB9589DFE360}" type="slidenum">
              <a:rPr lang="en-IN" smtClean="0"/>
              <a:t>‹#›</a:t>
            </a:fld>
            <a:endParaRPr lang="en-IN"/>
          </a:p>
        </p:txBody>
      </p:sp>
    </p:spTree>
    <p:extLst>
      <p:ext uri="{BB962C8B-B14F-4D97-AF65-F5344CB8AC3E}">
        <p14:creationId xmlns:p14="http://schemas.microsoft.com/office/powerpoint/2010/main" val="3387320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Popula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Agricultural_productivit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5DC9-BC00-D29C-5549-E0A6634BCF3F}"/>
              </a:ext>
            </a:extLst>
          </p:cNvPr>
          <p:cNvSpPr>
            <a:spLocks noGrp="1"/>
          </p:cNvSpPr>
          <p:nvPr>
            <p:ph type="ctrTitle"/>
          </p:nvPr>
        </p:nvSpPr>
        <p:spPr/>
        <p:txBody>
          <a:bodyPr/>
          <a:lstStyle/>
          <a:p>
            <a:r>
              <a:rPr lang="en-US" dirty="0"/>
              <a:t>Population and Environment</a:t>
            </a:r>
            <a:endParaRPr lang="en-IN" dirty="0"/>
          </a:p>
        </p:txBody>
      </p:sp>
      <p:sp>
        <p:nvSpPr>
          <p:cNvPr id="3" name="Subtitle 2">
            <a:extLst>
              <a:ext uri="{FF2B5EF4-FFF2-40B4-BE49-F238E27FC236}">
                <a16:creationId xmlns:a16="http://schemas.microsoft.com/office/drawing/2014/main" id="{97901878-19F7-E9D0-6D75-7BDDA2FAD4C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12468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19876-1870-462E-1B26-A2C15E5396E8}"/>
              </a:ext>
            </a:extLst>
          </p:cNvPr>
          <p:cNvSpPr>
            <a:spLocks noGrp="1"/>
          </p:cNvSpPr>
          <p:nvPr>
            <p:ph type="title"/>
          </p:nvPr>
        </p:nvSpPr>
        <p:spPr/>
        <p:txBody>
          <a:bodyPr/>
          <a:lstStyle/>
          <a:p>
            <a:r>
              <a:rPr lang="en-US" dirty="0"/>
              <a:t>CONSEQUENCES OF RAPID POPULATION GROWTH</a:t>
            </a:r>
            <a:endParaRPr lang="en-IN" dirty="0"/>
          </a:p>
        </p:txBody>
      </p:sp>
      <p:sp>
        <p:nvSpPr>
          <p:cNvPr id="3" name="Content Placeholder 2">
            <a:extLst>
              <a:ext uri="{FF2B5EF4-FFF2-40B4-BE49-F238E27FC236}">
                <a16:creationId xmlns:a16="http://schemas.microsoft.com/office/drawing/2014/main" id="{77B08805-8395-AF40-58E2-968499653CA9}"/>
              </a:ext>
            </a:extLst>
          </p:cNvPr>
          <p:cNvSpPr>
            <a:spLocks noGrp="1"/>
          </p:cNvSpPr>
          <p:nvPr>
            <p:ph idx="1"/>
          </p:nvPr>
        </p:nvSpPr>
        <p:spPr/>
        <p:txBody>
          <a:bodyPr/>
          <a:lstStyle/>
          <a:p>
            <a:pPr marL="0" indent="0">
              <a:buNone/>
            </a:pPr>
            <a:r>
              <a:rPr lang="en-US" dirty="0"/>
              <a:t>Population growth is rapid in underdeveloped and developing countries; hence they are greatly affected by its consequences</a:t>
            </a:r>
          </a:p>
          <a:p>
            <a:pPr marL="514350" indent="-514350">
              <a:buFont typeface="+mj-lt"/>
              <a:buAutoNum type="arabicPeriod"/>
            </a:pPr>
            <a:r>
              <a:rPr lang="en-US" b="1" dirty="0"/>
              <a:t>Acute shortage of food : </a:t>
            </a:r>
            <a:r>
              <a:rPr lang="en-US" dirty="0"/>
              <a:t>Food shortage may lead to famine. The worst famine was in Africa during 1983-85. </a:t>
            </a:r>
          </a:p>
          <a:p>
            <a:pPr marL="514350" indent="-514350">
              <a:buFont typeface="+mj-lt"/>
              <a:buAutoNum type="arabicPeriod"/>
            </a:pPr>
            <a:r>
              <a:rPr lang="en-US" b="1" dirty="0"/>
              <a:t>Environment deterioration </a:t>
            </a:r>
            <a:r>
              <a:rPr lang="en-US" dirty="0"/>
              <a:t>: Higher population growth should be accompanied with more resource exploitation, higher rate of deforestation, higher food production, higher need for transportation facilities, </a:t>
            </a:r>
            <a:r>
              <a:rPr lang="en-US" dirty="0" err="1"/>
              <a:t>industrialisation</a:t>
            </a:r>
            <a:r>
              <a:rPr lang="en-US" dirty="0"/>
              <a:t> and pollution. It results in the environmental degradation.</a:t>
            </a:r>
          </a:p>
        </p:txBody>
      </p:sp>
    </p:spTree>
    <p:extLst>
      <p:ext uri="{BB962C8B-B14F-4D97-AF65-F5344CB8AC3E}">
        <p14:creationId xmlns:p14="http://schemas.microsoft.com/office/powerpoint/2010/main" val="479559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C8D6-4A2E-B077-A70C-E2133BE42BDD}"/>
              </a:ext>
            </a:extLst>
          </p:cNvPr>
          <p:cNvSpPr>
            <a:spLocks noGrp="1"/>
          </p:cNvSpPr>
          <p:nvPr>
            <p:ph type="title"/>
          </p:nvPr>
        </p:nvSpPr>
        <p:spPr/>
        <p:txBody>
          <a:bodyPr/>
          <a:lstStyle/>
          <a:p>
            <a:r>
              <a:rPr lang="en-IN" dirty="0"/>
              <a:t>Environmental degradation……</a:t>
            </a:r>
          </a:p>
        </p:txBody>
      </p:sp>
      <p:sp>
        <p:nvSpPr>
          <p:cNvPr id="3" name="Content Placeholder 2">
            <a:extLst>
              <a:ext uri="{FF2B5EF4-FFF2-40B4-BE49-F238E27FC236}">
                <a16:creationId xmlns:a16="http://schemas.microsoft.com/office/drawing/2014/main" id="{89D6D5CB-A5DB-7F38-B2F4-9E56069396AF}"/>
              </a:ext>
            </a:extLst>
          </p:cNvPr>
          <p:cNvSpPr>
            <a:spLocks noGrp="1"/>
          </p:cNvSpPr>
          <p:nvPr>
            <p:ph idx="1"/>
          </p:nvPr>
        </p:nvSpPr>
        <p:spPr/>
        <p:txBody>
          <a:bodyPr>
            <a:normAutofit/>
          </a:bodyPr>
          <a:lstStyle/>
          <a:p>
            <a:pPr marL="514350" indent="-514350">
              <a:buAutoNum type="alphaLcParenBoth"/>
            </a:pPr>
            <a:r>
              <a:rPr lang="en-US" dirty="0"/>
              <a:t>Intensive agriculture practices result in the clearing of large forest areas, reclamation of wet lands, ponds and green belts which leads to land degradation. </a:t>
            </a:r>
          </a:p>
          <a:p>
            <a:pPr marL="514350" indent="-514350">
              <a:buAutoNum type="alphaLcParenBoth"/>
            </a:pPr>
            <a:r>
              <a:rPr lang="en-US" dirty="0"/>
              <a:t>Deforestation results in the habitat loss of animals, affects the species diversity and may lead to massive extinction of species.</a:t>
            </a:r>
          </a:p>
          <a:p>
            <a:pPr marL="514350" indent="-514350">
              <a:buAutoNum type="alphaLcParenBoth"/>
            </a:pPr>
            <a:r>
              <a:rPr lang="en-US" dirty="0"/>
              <a:t>Increase in the occurrence of human wild life conflicts.</a:t>
            </a:r>
          </a:p>
          <a:p>
            <a:pPr marL="514350" indent="-514350">
              <a:buAutoNum type="alphaLcParenBoth"/>
            </a:pPr>
            <a:r>
              <a:rPr lang="en-US" dirty="0"/>
              <a:t>Increased use of synthetic fertilizers and pesticides for higher crop yield. It results into the pollution. </a:t>
            </a:r>
          </a:p>
        </p:txBody>
      </p:sp>
    </p:spTree>
    <p:extLst>
      <p:ext uri="{BB962C8B-B14F-4D97-AF65-F5344CB8AC3E}">
        <p14:creationId xmlns:p14="http://schemas.microsoft.com/office/powerpoint/2010/main" val="2963628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19833-04CB-F2BB-FF72-E398AE17AD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48C651-A145-3FDC-2BC0-B419199933E2}"/>
              </a:ext>
            </a:extLst>
          </p:cNvPr>
          <p:cNvSpPr>
            <a:spLocks noGrp="1"/>
          </p:cNvSpPr>
          <p:nvPr>
            <p:ph idx="1"/>
          </p:nvPr>
        </p:nvSpPr>
        <p:spPr/>
        <p:txBody>
          <a:bodyPr/>
          <a:lstStyle/>
          <a:p>
            <a:r>
              <a:rPr lang="en-US" dirty="0"/>
              <a:t>(e) Re-equipment of more industries and transportation may leads to higher use of fossil fuels and more pollution of air, land and water. It results in global climate change.</a:t>
            </a:r>
          </a:p>
          <a:p>
            <a:r>
              <a:rPr lang="en-US" dirty="0"/>
              <a:t> (f) Increased </a:t>
            </a:r>
            <a:r>
              <a:rPr lang="en-US" dirty="0" err="1"/>
              <a:t>urbanisation</a:t>
            </a:r>
            <a:r>
              <a:rPr lang="en-US" dirty="0"/>
              <a:t> leads to solid waste management problems.</a:t>
            </a:r>
          </a:p>
          <a:p>
            <a:r>
              <a:rPr lang="en-US" dirty="0"/>
              <a:t> (g) Higher usage of refrigerators leads to more production of CFCs and other ozone depletion gases, which results in the ozone layer depletion</a:t>
            </a:r>
            <a:endParaRPr lang="en-IN" dirty="0"/>
          </a:p>
        </p:txBody>
      </p:sp>
    </p:spTree>
    <p:extLst>
      <p:ext uri="{BB962C8B-B14F-4D97-AF65-F5344CB8AC3E}">
        <p14:creationId xmlns:p14="http://schemas.microsoft.com/office/powerpoint/2010/main" val="4241257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57DB-5679-333F-67E4-E24F4F4928A3}"/>
              </a:ext>
            </a:extLst>
          </p:cNvPr>
          <p:cNvSpPr>
            <a:spLocks noGrp="1"/>
          </p:cNvSpPr>
          <p:nvPr>
            <p:ph type="title"/>
          </p:nvPr>
        </p:nvSpPr>
        <p:spPr/>
        <p:txBody>
          <a:bodyPr>
            <a:normAutofit/>
          </a:bodyPr>
          <a:lstStyle/>
          <a:p>
            <a:r>
              <a:rPr lang="en-US" sz="3200" b="1" dirty="0"/>
              <a:t>CONSEQUENCES OF RAPID POPULATION GROWTH……………..</a:t>
            </a:r>
            <a:endParaRPr lang="en-IN" sz="3200" b="1" dirty="0"/>
          </a:p>
        </p:txBody>
      </p:sp>
      <p:sp>
        <p:nvSpPr>
          <p:cNvPr id="3" name="Content Placeholder 2">
            <a:extLst>
              <a:ext uri="{FF2B5EF4-FFF2-40B4-BE49-F238E27FC236}">
                <a16:creationId xmlns:a16="http://schemas.microsoft.com/office/drawing/2014/main" id="{EAAA2897-8FE2-A13A-C47C-97D0E3BABE06}"/>
              </a:ext>
            </a:extLst>
          </p:cNvPr>
          <p:cNvSpPr>
            <a:spLocks noGrp="1"/>
          </p:cNvSpPr>
          <p:nvPr>
            <p:ph idx="1"/>
          </p:nvPr>
        </p:nvSpPr>
        <p:spPr/>
        <p:txBody>
          <a:bodyPr/>
          <a:lstStyle/>
          <a:p>
            <a:r>
              <a:rPr lang="en-US" dirty="0"/>
              <a:t>3.  </a:t>
            </a:r>
            <a:r>
              <a:rPr lang="en-US" b="1" dirty="0"/>
              <a:t>Lack of educational facilities </a:t>
            </a:r>
            <a:r>
              <a:rPr lang="en-US" dirty="0"/>
              <a:t>: Low educational levels and scarcity of jobs restrict more people to work in unskilled positions, which limit upward social development. Funding has to be increased by government for education at the same rate of population growth. </a:t>
            </a:r>
          </a:p>
          <a:p>
            <a:endParaRPr lang="en-US" dirty="0"/>
          </a:p>
          <a:p>
            <a:r>
              <a:rPr lang="en-US" dirty="0"/>
              <a:t>4</a:t>
            </a:r>
            <a:r>
              <a:rPr lang="en-US" b="1" dirty="0"/>
              <a:t>. Hindering economic progress </a:t>
            </a:r>
            <a:r>
              <a:rPr lang="en-US" dirty="0"/>
              <a:t>: Population growth in developing countries is reducing their economic development. It forces the government to spend their capital for providing better food and education for the peoples.</a:t>
            </a:r>
            <a:endParaRPr lang="en-IN" dirty="0"/>
          </a:p>
        </p:txBody>
      </p:sp>
    </p:spTree>
    <p:extLst>
      <p:ext uri="{BB962C8B-B14F-4D97-AF65-F5344CB8AC3E}">
        <p14:creationId xmlns:p14="http://schemas.microsoft.com/office/powerpoint/2010/main" val="2034365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D333-B4FF-8B99-1B08-5757FAC9A827}"/>
              </a:ext>
            </a:extLst>
          </p:cNvPr>
          <p:cNvSpPr>
            <a:spLocks noGrp="1"/>
          </p:cNvSpPr>
          <p:nvPr>
            <p:ph type="title"/>
          </p:nvPr>
        </p:nvSpPr>
        <p:spPr/>
        <p:txBody>
          <a:bodyPr/>
          <a:lstStyle/>
          <a:p>
            <a:r>
              <a:rPr lang="en-IN" dirty="0"/>
              <a:t>HUMAN HEALTH AND WELFARE</a:t>
            </a:r>
          </a:p>
        </p:txBody>
      </p:sp>
      <p:sp>
        <p:nvSpPr>
          <p:cNvPr id="3" name="Content Placeholder 2">
            <a:extLst>
              <a:ext uri="{FF2B5EF4-FFF2-40B4-BE49-F238E27FC236}">
                <a16:creationId xmlns:a16="http://schemas.microsoft.com/office/drawing/2014/main" id="{FFAC0A9D-FE3F-1C4E-4C93-CB3510EAB6BC}"/>
              </a:ext>
            </a:extLst>
          </p:cNvPr>
          <p:cNvSpPr>
            <a:spLocks noGrp="1"/>
          </p:cNvSpPr>
          <p:nvPr>
            <p:ph idx="1"/>
          </p:nvPr>
        </p:nvSpPr>
        <p:spPr/>
        <p:txBody>
          <a:bodyPr>
            <a:normAutofit/>
          </a:bodyPr>
          <a:lstStyle/>
          <a:p>
            <a:pPr>
              <a:buFont typeface="Wingdings" panose="05000000000000000000" pitchFamily="2" charset="2"/>
              <a:buChar char="v"/>
            </a:pPr>
            <a:r>
              <a:rPr lang="en-US" dirty="0"/>
              <a:t>Human health has a direct relationship with clean environment.</a:t>
            </a:r>
          </a:p>
          <a:p>
            <a:pPr>
              <a:buFont typeface="Wingdings" panose="05000000000000000000" pitchFamily="2" charset="2"/>
              <a:buChar char="v"/>
            </a:pPr>
            <a:r>
              <a:rPr lang="en-US" dirty="0"/>
              <a:t> Changes in the environment may result in the socioeconomic and cultural stress. </a:t>
            </a:r>
          </a:p>
          <a:p>
            <a:pPr>
              <a:buFont typeface="Wingdings" panose="05000000000000000000" pitchFamily="2" charset="2"/>
              <a:buChar char="v"/>
            </a:pPr>
            <a:r>
              <a:rPr lang="en-US" dirty="0"/>
              <a:t>Increase in population, urbanization and the industrialization results into the changes in the human environment and leads to the spreading of infectious agents. </a:t>
            </a:r>
          </a:p>
          <a:p>
            <a:pPr>
              <a:buFont typeface="Wingdings" panose="05000000000000000000" pitchFamily="2" charset="2"/>
              <a:buChar char="v"/>
            </a:pPr>
            <a:r>
              <a:rPr lang="en-US" dirty="0"/>
              <a:t>The disease can spread through air, water etc. </a:t>
            </a:r>
          </a:p>
          <a:p>
            <a:pPr marL="0" indent="0">
              <a:buNone/>
            </a:pPr>
            <a:endParaRPr lang="en-US" dirty="0"/>
          </a:p>
        </p:txBody>
      </p:sp>
    </p:spTree>
    <p:extLst>
      <p:ext uri="{BB962C8B-B14F-4D97-AF65-F5344CB8AC3E}">
        <p14:creationId xmlns:p14="http://schemas.microsoft.com/office/powerpoint/2010/main" val="2092426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484E-E1E2-1E6E-43B5-6BF9D3ECD4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168C6A-CFD5-4662-CE20-5557655692C7}"/>
              </a:ext>
            </a:extLst>
          </p:cNvPr>
          <p:cNvSpPr>
            <a:spLocks noGrp="1"/>
          </p:cNvSpPr>
          <p:nvPr>
            <p:ph idx="1"/>
          </p:nvPr>
        </p:nvSpPr>
        <p:spPr/>
        <p:txBody>
          <a:bodyPr/>
          <a:lstStyle/>
          <a:p>
            <a:pPr marL="0" indent="0">
              <a:buNone/>
            </a:pPr>
            <a:r>
              <a:rPr lang="en-IN" dirty="0"/>
              <a:t> </a:t>
            </a:r>
            <a:r>
              <a:rPr lang="en-IN" b="1" dirty="0"/>
              <a:t>Water borne diseases </a:t>
            </a:r>
            <a:r>
              <a:rPr lang="en-IN" dirty="0"/>
              <a:t>: Malaria, </a:t>
            </a:r>
            <a:r>
              <a:rPr lang="en-IN" dirty="0" err="1"/>
              <a:t>diarrhea</a:t>
            </a:r>
            <a:r>
              <a:rPr lang="en-IN" dirty="0"/>
              <a:t>, filaria, encephalitis etc. </a:t>
            </a:r>
          </a:p>
          <a:p>
            <a:pPr marL="0" indent="0">
              <a:buNone/>
            </a:pPr>
            <a:r>
              <a:rPr lang="en-IN" dirty="0"/>
              <a:t> </a:t>
            </a:r>
            <a:r>
              <a:rPr lang="en-IN" b="1" dirty="0"/>
              <a:t>Air borne diseases </a:t>
            </a:r>
            <a:r>
              <a:rPr lang="en-IN" dirty="0"/>
              <a:t>: Influenza, The common cold, Tuberculosis. </a:t>
            </a:r>
          </a:p>
          <a:p>
            <a:pPr marL="0" indent="0">
              <a:buNone/>
            </a:pPr>
            <a:r>
              <a:rPr lang="en-IN" b="1" dirty="0"/>
              <a:t>Acquired immunodeficiency syndrome (AIDS) </a:t>
            </a:r>
            <a:r>
              <a:rPr lang="en-IN" dirty="0"/>
              <a:t>: It is a viral disease caused by HIV (human immunodeficiency virus). </a:t>
            </a:r>
          </a:p>
        </p:txBody>
      </p:sp>
    </p:spTree>
    <p:extLst>
      <p:ext uri="{BB962C8B-B14F-4D97-AF65-F5344CB8AC3E}">
        <p14:creationId xmlns:p14="http://schemas.microsoft.com/office/powerpoint/2010/main" val="4093267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BB6D-B999-6E07-78BD-DB848F0DB4A6}"/>
              </a:ext>
            </a:extLst>
          </p:cNvPr>
          <p:cNvSpPr>
            <a:spLocks noGrp="1"/>
          </p:cNvSpPr>
          <p:nvPr>
            <p:ph type="title"/>
          </p:nvPr>
        </p:nvSpPr>
        <p:spPr/>
        <p:txBody>
          <a:bodyPr/>
          <a:lstStyle/>
          <a:p>
            <a:r>
              <a:rPr lang="en-US" b="1" dirty="0"/>
              <a:t>RESETTLEMENT AND REHABILITATION OF PROJECT AFFECTED PERSONS</a:t>
            </a:r>
            <a:endParaRPr lang="en-IN" b="1" dirty="0"/>
          </a:p>
        </p:txBody>
      </p:sp>
      <p:sp>
        <p:nvSpPr>
          <p:cNvPr id="3" name="Content Placeholder 2">
            <a:extLst>
              <a:ext uri="{FF2B5EF4-FFF2-40B4-BE49-F238E27FC236}">
                <a16:creationId xmlns:a16="http://schemas.microsoft.com/office/drawing/2014/main" id="{2E024C0E-49AF-BC1B-52E7-59B3E21700D0}"/>
              </a:ext>
            </a:extLst>
          </p:cNvPr>
          <p:cNvSpPr>
            <a:spLocks noGrp="1"/>
          </p:cNvSpPr>
          <p:nvPr>
            <p:ph idx="1"/>
          </p:nvPr>
        </p:nvSpPr>
        <p:spPr/>
        <p:txBody>
          <a:bodyPr/>
          <a:lstStyle/>
          <a:p>
            <a:pPr marL="0" indent="0">
              <a:buNone/>
            </a:pPr>
            <a:r>
              <a:rPr lang="en-US" dirty="0"/>
              <a:t>Development projects always displace people reluctantly generally giving rise to severe economic, social, and environmental problems. The impacts can be summarized as follows :</a:t>
            </a:r>
          </a:p>
          <a:p>
            <a:pPr>
              <a:buFont typeface="Wingdings" panose="05000000000000000000" pitchFamily="2" charset="2"/>
              <a:buChar char="v"/>
            </a:pPr>
            <a:r>
              <a:rPr lang="en-US" dirty="0"/>
              <a:t> Income sources are lost. </a:t>
            </a:r>
          </a:p>
          <a:p>
            <a:pPr>
              <a:buFont typeface="Wingdings" panose="05000000000000000000" pitchFamily="2" charset="2"/>
              <a:buChar char="v"/>
            </a:pPr>
            <a:r>
              <a:rPr lang="en-US" dirty="0"/>
              <a:t>Relocation of people to environments where resource competition is high and production efficiency less. </a:t>
            </a:r>
          </a:p>
          <a:p>
            <a:pPr>
              <a:buFont typeface="Wingdings" panose="05000000000000000000" pitchFamily="2" charset="2"/>
              <a:buChar char="v"/>
            </a:pPr>
            <a:r>
              <a:rPr lang="en-US" dirty="0"/>
              <a:t>Weakening of the community structure and social networks are weakened. </a:t>
            </a:r>
          </a:p>
          <a:p>
            <a:pPr>
              <a:buFont typeface="Wingdings" panose="05000000000000000000" pitchFamily="2" charset="2"/>
              <a:buChar char="v"/>
            </a:pPr>
            <a:r>
              <a:rPr lang="en-US" dirty="0"/>
              <a:t>Loss of cultural identity and traditional authority</a:t>
            </a:r>
            <a:endParaRPr lang="en-IN" dirty="0"/>
          </a:p>
        </p:txBody>
      </p:sp>
    </p:spTree>
    <p:extLst>
      <p:ext uri="{BB962C8B-B14F-4D97-AF65-F5344CB8AC3E}">
        <p14:creationId xmlns:p14="http://schemas.microsoft.com/office/powerpoint/2010/main" val="2568776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5695-F793-2506-F782-B8A313770F6C}"/>
              </a:ext>
            </a:extLst>
          </p:cNvPr>
          <p:cNvSpPr>
            <a:spLocks noGrp="1"/>
          </p:cNvSpPr>
          <p:nvPr>
            <p:ph type="title"/>
          </p:nvPr>
        </p:nvSpPr>
        <p:spPr/>
        <p:txBody>
          <a:bodyPr/>
          <a:lstStyle/>
          <a:p>
            <a:r>
              <a:rPr lang="en-US" dirty="0"/>
              <a:t>Some examples of development projects are</a:t>
            </a:r>
            <a:endParaRPr lang="en-IN" dirty="0"/>
          </a:p>
        </p:txBody>
      </p:sp>
      <p:sp>
        <p:nvSpPr>
          <p:cNvPr id="3" name="Content Placeholder 2">
            <a:extLst>
              <a:ext uri="{FF2B5EF4-FFF2-40B4-BE49-F238E27FC236}">
                <a16:creationId xmlns:a16="http://schemas.microsoft.com/office/drawing/2014/main" id="{AC3551E1-8F45-5389-7068-117206B5ABB1}"/>
              </a:ext>
            </a:extLst>
          </p:cNvPr>
          <p:cNvSpPr>
            <a:spLocks noGrp="1"/>
          </p:cNvSpPr>
          <p:nvPr>
            <p:ph idx="1"/>
          </p:nvPr>
        </p:nvSpPr>
        <p:spPr/>
        <p:txBody>
          <a:bodyPr/>
          <a:lstStyle/>
          <a:p>
            <a:pPr>
              <a:buFont typeface="Wingdings" panose="05000000000000000000" pitchFamily="2" charset="2"/>
              <a:buChar char="v"/>
            </a:pPr>
            <a:r>
              <a:rPr lang="en-US" dirty="0"/>
              <a:t>Dams and reservoirs. </a:t>
            </a:r>
          </a:p>
          <a:p>
            <a:pPr>
              <a:buFont typeface="Wingdings" panose="05000000000000000000" pitchFamily="2" charset="2"/>
              <a:buChar char="v"/>
            </a:pPr>
            <a:r>
              <a:rPr lang="en-US" dirty="0"/>
              <a:t> Industrial plants (large-scale). </a:t>
            </a:r>
          </a:p>
          <a:p>
            <a:pPr>
              <a:buFont typeface="Wingdings" panose="05000000000000000000" pitchFamily="2" charset="2"/>
              <a:buChar char="v"/>
            </a:pPr>
            <a:r>
              <a:rPr lang="en-US" dirty="0"/>
              <a:t> Land clearance and leveling. </a:t>
            </a:r>
          </a:p>
          <a:p>
            <a:pPr>
              <a:buFont typeface="Wingdings" panose="05000000000000000000" pitchFamily="2" charset="2"/>
              <a:buChar char="v"/>
            </a:pPr>
            <a:r>
              <a:rPr lang="en-US" dirty="0"/>
              <a:t>Mineral development (including oil and gas). </a:t>
            </a:r>
          </a:p>
          <a:p>
            <a:pPr>
              <a:buFont typeface="Wingdings" panose="05000000000000000000" pitchFamily="2" charset="2"/>
              <a:buChar char="v"/>
            </a:pPr>
            <a:r>
              <a:rPr lang="en-US" dirty="0"/>
              <a:t>Port and harbor development. </a:t>
            </a:r>
          </a:p>
          <a:p>
            <a:pPr>
              <a:buFont typeface="Wingdings" panose="05000000000000000000" pitchFamily="2" charset="2"/>
              <a:buChar char="v"/>
            </a:pPr>
            <a:r>
              <a:rPr lang="en-US" dirty="0"/>
              <a:t> River basin development. </a:t>
            </a:r>
          </a:p>
          <a:p>
            <a:pPr>
              <a:buFont typeface="Wingdings" panose="05000000000000000000" pitchFamily="2" charset="2"/>
              <a:buChar char="v"/>
            </a:pPr>
            <a:r>
              <a:rPr lang="en-US" dirty="0"/>
              <a:t>Thermal and hydropower development</a:t>
            </a:r>
            <a:endParaRPr lang="en-IN" dirty="0"/>
          </a:p>
        </p:txBody>
      </p:sp>
    </p:spTree>
    <p:extLst>
      <p:ext uri="{BB962C8B-B14F-4D97-AF65-F5344CB8AC3E}">
        <p14:creationId xmlns:p14="http://schemas.microsoft.com/office/powerpoint/2010/main" val="1670095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B373-D117-8288-CB12-387C2B3351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B3013E-CD98-A984-3A6F-5E14934A364A}"/>
              </a:ext>
            </a:extLst>
          </p:cNvPr>
          <p:cNvSpPr>
            <a:spLocks noGrp="1"/>
          </p:cNvSpPr>
          <p:nvPr>
            <p:ph idx="1"/>
          </p:nvPr>
        </p:nvSpPr>
        <p:spPr/>
        <p:txBody>
          <a:bodyPr>
            <a:normAutofit/>
          </a:bodyPr>
          <a:lstStyle/>
          <a:p>
            <a:r>
              <a:rPr lang="en-US" dirty="0"/>
              <a:t>All major projects like dams, mines, expressways disrupt the lives of the people who live in that area and often require transferring them to another site. </a:t>
            </a:r>
          </a:p>
          <a:p>
            <a:r>
              <a:rPr lang="en-US" dirty="0"/>
              <a:t>Rehabilitation people is a serious issue which reduces their ability to survive on their traditional natural resources and induces great psychological pressures.</a:t>
            </a:r>
          </a:p>
          <a:p>
            <a:r>
              <a:rPr lang="en-US" dirty="0"/>
              <a:t> In India last 50 years has witnessed displacement of 33 to 56 million people in 54 projects. </a:t>
            </a:r>
            <a:endParaRPr lang="en-IN" dirty="0"/>
          </a:p>
        </p:txBody>
      </p:sp>
    </p:spTree>
    <p:extLst>
      <p:ext uri="{BB962C8B-B14F-4D97-AF65-F5344CB8AC3E}">
        <p14:creationId xmlns:p14="http://schemas.microsoft.com/office/powerpoint/2010/main" val="782410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29236-F7FD-A056-6240-43A9FD6880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351E77-A39B-00A5-9CE6-CF769EE2CA88}"/>
              </a:ext>
            </a:extLst>
          </p:cNvPr>
          <p:cNvSpPr>
            <a:spLocks noGrp="1"/>
          </p:cNvSpPr>
          <p:nvPr>
            <p:ph idx="1"/>
          </p:nvPr>
        </p:nvSpPr>
        <p:spPr/>
        <p:txBody>
          <a:bodyPr/>
          <a:lstStyle/>
          <a:p>
            <a:r>
              <a:rPr lang="en-US" dirty="0"/>
              <a:t>People who have been displaced find it hard to adapt to the new life in a completely new place. </a:t>
            </a:r>
          </a:p>
          <a:p>
            <a:r>
              <a:rPr lang="en-US" dirty="0"/>
              <a:t>It often it takes a maximum time to fulfill the demands of people who have left their places as part of resettlement</a:t>
            </a:r>
            <a:endParaRPr lang="en-IN" dirty="0"/>
          </a:p>
        </p:txBody>
      </p:sp>
    </p:spTree>
    <p:extLst>
      <p:ext uri="{BB962C8B-B14F-4D97-AF65-F5344CB8AC3E}">
        <p14:creationId xmlns:p14="http://schemas.microsoft.com/office/powerpoint/2010/main" val="254137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4FA20-B3B7-0EF4-CC2D-D757FC082106}"/>
              </a:ext>
            </a:extLst>
          </p:cNvPr>
          <p:cNvSpPr>
            <a:spLocks noGrp="1"/>
          </p:cNvSpPr>
          <p:nvPr>
            <p:ph type="title"/>
          </p:nvPr>
        </p:nvSpPr>
        <p:spPr/>
        <p:txBody>
          <a:bodyPr/>
          <a:lstStyle/>
          <a:p>
            <a:r>
              <a:rPr lang="en-IN" b="0" i="0" dirty="0">
                <a:solidFill>
                  <a:srgbClr val="000000"/>
                </a:solidFill>
                <a:effectLst/>
                <a:latin typeface="Linux Libertine"/>
              </a:rPr>
              <a:t>Population growth</a:t>
            </a:r>
            <a:br>
              <a:rPr lang="en-IN" b="0" i="0" dirty="0">
                <a:solidFill>
                  <a:srgbClr val="000000"/>
                </a:solidFill>
                <a:effectLst/>
                <a:latin typeface="Linux Libertine"/>
              </a:rPr>
            </a:br>
            <a:endParaRPr lang="en-IN" dirty="0"/>
          </a:p>
        </p:txBody>
      </p:sp>
      <p:sp>
        <p:nvSpPr>
          <p:cNvPr id="3" name="Content Placeholder 2">
            <a:extLst>
              <a:ext uri="{FF2B5EF4-FFF2-40B4-BE49-F238E27FC236}">
                <a16:creationId xmlns:a16="http://schemas.microsoft.com/office/drawing/2014/main" id="{957DF3F9-3CC8-371A-B028-BD8EFB6C2A6D}"/>
              </a:ext>
            </a:extLst>
          </p:cNvPr>
          <p:cNvSpPr>
            <a:spLocks noGrp="1"/>
          </p:cNvSpPr>
          <p:nvPr>
            <p:ph idx="1"/>
          </p:nvPr>
        </p:nvSpPr>
        <p:spPr/>
        <p:txBody>
          <a:bodyPr/>
          <a:lstStyle/>
          <a:p>
            <a:r>
              <a:rPr lang="en-US" b="1" i="0" dirty="0">
                <a:solidFill>
                  <a:srgbClr val="202122"/>
                </a:solidFill>
                <a:effectLst/>
                <a:latin typeface="Arial" panose="020B0604020202020204" pitchFamily="34" charset="0"/>
              </a:rPr>
              <a:t>Population growth</a:t>
            </a:r>
            <a:r>
              <a:rPr lang="en-US" b="0" i="0" dirty="0">
                <a:solidFill>
                  <a:srgbClr val="202122"/>
                </a:solidFill>
                <a:effectLst/>
                <a:latin typeface="Arial" panose="020B0604020202020204" pitchFamily="34" charset="0"/>
              </a:rPr>
              <a:t> is the increase in the number of </a:t>
            </a:r>
            <a:r>
              <a:rPr lang="en-US" b="0" i="0" dirty="0" err="1">
                <a:solidFill>
                  <a:srgbClr val="202122"/>
                </a:solidFill>
                <a:effectLst/>
                <a:latin typeface="Arial" panose="020B0604020202020204" pitchFamily="34" charset="0"/>
              </a:rPr>
              <a:t>indeveduals</a:t>
            </a:r>
            <a:r>
              <a:rPr lang="en-US" b="0" i="0" dirty="0">
                <a:solidFill>
                  <a:srgbClr val="202122"/>
                </a:solidFill>
                <a:effectLst/>
                <a:latin typeface="Arial" panose="020B0604020202020204" pitchFamily="34" charset="0"/>
              </a:rPr>
              <a:t>  in a </a:t>
            </a:r>
            <a:r>
              <a:rPr lang="en-US" b="0" i="0" u="sng" dirty="0">
                <a:solidFill>
                  <a:srgbClr val="0645AD"/>
                </a:solidFill>
                <a:effectLst/>
                <a:latin typeface="Arial" panose="020B0604020202020204" pitchFamily="34" charset="0"/>
                <a:hlinkClick r:id="rId2"/>
              </a:rPr>
              <a:t>population</a:t>
            </a:r>
            <a:r>
              <a:rPr lang="en-US" b="0" i="0" dirty="0">
                <a:solidFill>
                  <a:srgbClr val="202122"/>
                </a:solidFill>
                <a:effectLst/>
                <a:latin typeface="Arial" panose="020B0604020202020204" pitchFamily="34" charset="0"/>
              </a:rPr>
              <a:t> </a:t>
            </a:r>
          </a:p>
          <a:p>
            <a:r>
              <a:rPr lang="en-US" b="1" i="0" dirty="0">
                <a:solidFill>
                  <a:srgbClr val="202124"/>
                </a:solidFill>
                <a:effectLst/>
                <a:latin typeface="arial" panose="020B0604020202020204" pitchFamily="34" charset="0"/>
              </a:rPr>
              <a:t>In 1950 there were 2.5 billion people on the planet.</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Now in 2022, there are around 8 billion</a:t>
            </a:r>
            <a:r>
              <a:rPr lang="en-US" b="0" i="0" dirty="0">
                <a:solidFill>
                  <a:srgbClr val="202124"/>
                </a:solidFill>
                <a:effectLst/>
                <a:latin typeface="arial" panose="020B0604020202020204" pitchFamily="34" charset="0"/>
              </a:rPr>
              <a:t>. By the end of the century, the UN expects a global population of around 10.4 billion.</a:t>
            </a:r>
            <a:endParaRPr lang="en-US"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855212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ED55-2A14-AB4D-BFB1-1380DFF22941}"/>
              </a:ext>
            </a:extLst>
          </p:cNvPr>
          <p:cNvSpPr>
            <a:spLocks noGrp="1"/>
          </p:cNvSpPr>
          <p:nvPr>
            <p:ph type="title"/>
          </p:nvPr>
        </p:nvSpPr>
        <p:spPr/>
        <p:txBody>
          <a:bodyPr/>
          <a:lstStyle/>
          <a:p>
            <a:r>
              <a:rPr lang="en-US" dirty="0"/>
              <a:t>REASONS BEHIND DISPLACEMENT OF PEOPLE</a:t>
            </a:r>
            <a:endParaRPr lang="en-IN" dirty="0"/>
          </a:p>
        </p:txBody>
      </p:sp>
      <p:sp>
        <p:nvSpPr>
          <p:cNvPr id="3" name="Content Placeholder 2">
            <a:extLst>
              <a:ext uri="{FF2B5EF4-FFF2-40B4-BE49-F238E27FC236}">
                <a16:creationId xmlns:a16="http://schemas.microsoft.com/office/drawing/2014/main" id="{DF756A62-E77E-3CD0-98EE-F1948785D210}"/>
              </a:ext>
            </a:extLst>
          </p:cNvPr>
          <p:cNvSpPr>
            <a:spLocks noGrp="1"/>
          </p:cNvSpPr>
          <p:nvPr>
            <p:ph idx="1"/>
          </p:nvPr>
        </p:nvSpPr>
        <p:spPr/>
        <p:txBody>
          <a:bodyPr/>
          <a:lstStyle/>
          <a:p>
            <a:pPr>
              <a:buFont typeface="Wingdings" panose="05000000000000000000" pitchFamily="2" charset="2"/>
              <a:buChar char="v"/>
            </a:pPr>
            <a:r>
              <a:rPr lang="en-US" dirty="0"/>
              <a:t>Development of dams, reservoir and irrigation facility. </a:t>
            </a:r>
          </a:p>
          <a:p>
            <a:pPr>
              <a:buFont typeface="Wingdings" panose="05000000000000000000" pitchFamily="2" charset="2"/>
              <a:buChar char="v"/>
            </a:pPr>
            <a:r>
              <a:rPr lang="en-US" dirty="0"/>
              <a:t> Development of urban infrastructure likes roads, flyovers, hotels, etc. </a:t>
            </a:r>
          </a:p>
          <a:p>
            <a:pPr>
              <a:buFont typeface="Wingdings" panose="05000000000000000000" pitchFamily="2" charset="2"/>
              <a:buChar char="v"/>
            </a:pPr>
            <a:r>
              <a:rPr lang="en-US" dirty="0"/>
              <a:t>Development of industries likes mining, power plants, oil exploration and extraction, pipelines etc. </a:t>
            </a:r>
          </a:p>
          <a:p>
            <a:pPr>
              <a:buFont typeface="Wingdings" panose="05000000000000000000" pitchFamily="2" charset="2"/>
              <a:buChar char="v"/>
            </a:pPr>
            <a:r>
              <a:rPr lang="en-US" dirty="0"/>
              <a:t>Agricultural expansion to meet growing need for food. </a:t>
            </a:r>
            <a:endParaRPr lang="en-IN" dirty="0"/>
          </a:p>
        </p:txBody>
      </p:sp>
    </p:spTree>
    <p:extLst>
      <p:ext uri="{BB962C8B-B14F-4D97-AF65-F5344CB8AC3E}">
        <p14:creationId xmlns:p14="http://schemas.microsoft.com/office/powerpoint/2010/main" val="127051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DBA99-26DD-45FF-D60E-6497C463D0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728AF9-EF58-6306-8E72-91FFA04768A8}"/>
              </a:ext>
            </a:extLst>
          </p:cNvPr>
          <p:cNvSpPr>
            <a:spLocks noGrp="1"/>
          </p:cNvSpPr>
          <p:nvPr>
            <p:ph idx="1"/>
          </p:nvPr>
        </p:nvSpPr>
        <p:spPr/>
        <p:txBody>
          <a:bodyPr/>
          <a:lstStyle/>
          <a:p>
            <a:pPr>
              <a:buFont typeface="Wingdings" panose="05000000000000000000" pitchFamily="2" charset="2"/>
              <a:buChar char="v"/>
            </a:pPr>
            <a:r>
              <a:rPr lang="en-US" dirty="0"/>
              <a:t>Conversion of forests into national parks and forest reserves. </a:t>
            </a:r>
          </a:p>
          <a:p>
            <a:pPr>
              <a:buFont typeface="Wingdings" panose="05000000000000000000" pitchFamily="2" charset="2"/>
              <a:buChar char="v"/>
            </a:pPr>
            <a:r>
              <a:rPr lang="en-US" dirty="0"/>
              <a:t>Natural disasters like drought, flood, earthquake, landslide, etc. </a:t>
            </a:r>
          </a:p>
          <a:p>
            <a:pPr>
              <a:buFont typeface="Wingdings" panose="05000000000000000000" pitchFamily="2" charset="2"/>
              <a:buChar char="v"/>
            </a:pPr>
            <a:endParaRPr lang="en-US" dirty="0"/>
          </a:p>
          <a:p>
            <a:pPr>
              <a:buFont typeface="Wingdings" panose="05000000000000000000" pitchFamily="2" charset="2"/>
              <a:buChar char="v"/>
            </a:pPr>
            <a:r>
              <a:rPr lang="en-US" dirty="0"/>
              <a:t>Conflicts like nuclear war, civil war, </a:t>
            </a:r>
            <a:r>
              <a:rPr lang="en-US" dirty="0" err="1"/>
              <a:t>etc</a:t>
            </a:r>
            <a:endParaRPr lang="en-IN" dirty="0"/>
          </a:p>
        </p:txBody>
      </p:sp>
    </p:spTree>
    <p:extLst>
      <p:ext uri="{BB962C8B-B14F-4D97-AF65-F5344CB8AC3E}">
        <p14:creationId xmlns:p14="http://schemas.microsoft.com/office/powerpoint/2010/main" val="1900666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82A5-162F-504B-50D4-186BA94BC228}"/>
              </a:ext>
            </a:extLst>
          </p:cNvPr>
          <p:cNvSpPr>
            <a:spLocks noGrp="1"/>
          </p:cNvSpPr>
          <p:nvPr>
            <p:ph type="title"/>
          </p:nvPr>
        </p:nvSpPr>
        <p:spPr/>
        <p:txBody>
          <a:bodyPr/>
          <a:lstStyle/>
          <a:p>
            <a:r>
              <a:rPr lang="en-US" dirty="0"/>
              <a:t>PROBLEMS RELATED TO RESETTLEMENT OF PEOPLE</a:t>
            </a:r>
            <a:endParaRPr lang="en-IN" dirty="0"/>
          </a:p>
        </p:txBody>
      </p:sp>
      <p:sp>
        <p:nvSpPr>
          <p:cNvPr id="3" name="Content Placeholder 2">
            <a:extLst>
              <a:ext uri="{FF2B5EF4-FFF2-40B4-BE49-F238E27FC236}">
                <a16:creationId xmlns:a16="http://schemas.microsoft.com/office/drawing/2014/main" id="{952EAFA5-1910-F64F-284E-A3A44A7E3F1C}"/>
              </a:ext>
            </a:extLst>
          </p:cNvPr>
          <p:cNvSpPr>
            <a:spLocks noGrp="1"/>
          </p:cNvSpPr>
          <p:nvPr>
            <p:ph idx="1"/>
          </p:nvPr>
        </p:nvSpPr>
        <p:spPr/>
        <p:txBody>
          <a:bodyPr>
            <a:normAutofit/>
          </a:bodyPr>
          <a:lstStyle/>
          <a:p>
            <a:pPr marL="514350" indent="-514350">
              <a:buFont typeface="+mj-lt"/>
              <a:buAutoNum type="arabicPeriod"/>
            </a:pPr>
            <a:r>
              <a:rPr lang="en-US" dirty="0"/>
              <a:t>It reduces the ability to subsist on the traditional natural resource base. </a:t>
            </a:r>
          </a:p>
          <a:p>
            <a:pPr marL="514350" indent="-514350">
              <a:buFont typeface="+mj-lt"/>
              <a:buAutoNum type="arabicPeriod"/>
            </a:pPr>
            <a:r>
              <a:rPr lang="en-US" dirty="0"/>
              <a:t>Hard to adapt to a new way of life in a new place and creates great psychological pressures. </a:t>
            </a:r>
          </a:p>
          <a:p>
            <a:pPr marL="514350" indent="-514350">
              <a:buFont typeface="+mj-lt"/>
              <a:buAutoNum type="arabicPeriod"/>
            </a:pPr>
            <a:r>
              <a:rPr lang="en-US" dirty="0"/>
              <a:t>Conflicts between project-affected people and existing people over resources in the resettlement area as both have to depend on the resources. </a:t>
            </a:r>
          </a:p>
          <a:p>
            <a:pPr marL="514350" indent="-514350">
              <a:buFont typeface="+mj-lt"/>
              <a:buAutoNum type="arabicPeriod"/>
            </a:pPr>
            <a:r>
              <a:rPr lang="en-US" dirty="0"/>
              <a:t>Village will be broken up and families scatter. </a:t>
            </a:r>
            <a:endParaRPr lang="en-IN" dirty="0"/>
          </a:p>
        </p:txBody>
      </p:sp>
    </p:spTree>
    <p:extLst>
      <p:ext uri="{BB962C8B-B14F-4D97-AF65-F5344CB8AC3E}">
        <p14:creationId xmlns:p14="http://schemas.microsoft.com/office/powerpoint/2010/main" val="2890981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4FB3-08A5-16B9-0A67-368B7C34BF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6AB2F2-3C35-145A-183C-7916DD87439B}"/>
              </a:ext>
            </a:extLst>
          </p:cNvPr>
          <p:cNvSpPr>
            <a:spLocks noGrp="1"/>
          </p:cNvSpPr>
          <p:nvPr>
            <p:ph idx="1"/>
          </p:nvPr>
        </p:nvSpPr>
        <p:spPr/>
        <p:txBody>
          <a:bodyPr>
            <a:normAutofit/>
          </a:bodyPr>
          <a:lstStyle/>
          <a:p>
            <a:pPr marL="0" indent="0">
              <a:buNone/>
            </a:pPr>
            <a:r>
              <a:rPr lang="en-US" dirty="0"/>
              <a:t>5. Compensation for land and houses is inadequate and no compensation for loss of employment. </a:t>
            </a:r>
          </a:p>
          <a:p>
            <a:pPr marL="0" indent="0">
              <a:buNone/>
            </a:pPr>
            <a:r>
              <a:rPr lang="en-US" dirty="0"/>
              <a:t>6. Arrangements for drinking water, dispensaries, schools, village roads or drainage at the rehabilitation site are completed after a longer time</a:t>
            </a:r>
          </a:p>
          <a:p>
            <a:pPr marL="0" indent="0">
              <a:buNone/>
            </a:pPr>
            <a:r>
              <a:rPr lang="en-US" dirty="0"/>
              <a:t>Tribal and rural communities are increasingly facing the wrath of land acquisition and associated resettlement for the developmental projects, as they occupy areas rich in natural resources. </a:t>
            </a:r>
            <a:endParaRPr lang="en-IN" dirty="0"/>
          </a:p>
        </p:txBody>
      </p:sp>
    </p:spTree>
    <p:extLst>
      <p:ext uri="{BB962C8B-B14F-4D97-AF65-F5344CB8AC3E}">
        <p14:creationId xmlns:p14="http://schemas.microsoft.com/office/powerpoint/2010/main" val="2849745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69AB-FDBC-6022-FB52-069C5B0B7C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C6E4A9-AE16-9054-A9B3-A95779D1DAA5}"/>
              </a:ext>
            </a:extLst>
          </p:cNvPr>
          <p:cNvSpPr>
            <a:spLocks noGrp="1"/>
          </p:cNvSpPr>
          <p:nvPr>
            <p:ph idx="1"/>
          </p:nvPr>
        </p:nvSpPr>
        <p:spPr/>
        <p:txBody>
          <a:bodyPr/>
          <a:lstStyle/>
          <a:p>
            <a:r>
              <a:rPr lang="en-US" dirty="0"/>
              <a:t>Recent examples are the use of violence to compellingly acquire lands in Orissa and Maharashtra for bauxite mining by Sterlite Industries, and the submergence of human settlements happening in Narmada Valley project.</a:t>
            </a:r>
            <a:endParaRPr lang="en-IN" dirty="0"/>
          </a:p>
        </p:txBody>
      </p:sp>
    </p:spTree>
    <p:extLst>
      <p:ext uri="{BB962C8B-B14F-4D97-AF65-F5344CB8AC3E}">
        <p14:creationId xmlns:p14="http://schemas.microsoft.com/office/powerpoint/2010/main" val="1992611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19ED-A4C3-279A-6C3C-476A09DCE18C}"/>
              </a:ext>
            </a:extLst>
          </p:cNvPr>
          <p:cNvSpPr>
            <a:spLocks noGrp="1"/>
          </p:cNvSpPr>
          <p:nvPr>
            <p:ph type="title"/>
          </p:nvPr>
        </p:nvSpPr>
        <p:spPr/>
        <p:txBody>
          <a:bodyPr/>
          <a:lstStyle/>
          <a:p>
            <a:r>
              <a:rPr lang="en-IN" dirty="0"/>
              <a:t>REHABILITATION POLICY</a:t>
            </a:r>
          </a:p>
        </p:txBody>
      </p:sp>
      <p:sp>
        <p:nvSpPr>
          <p:cNvPr id="3" name="Content Placeholder 2">
            <a:extLst>
              <a:ext uri="{FF2B5EF4-FFF2-40B4-BE49-F238E27FC236}">
                <a16:creationId xmlns:a16="http://schemas.microsoft.com/office/drawing/2014/main" id="{5EE4935E-367D-9B12-62FB-27FEB3182CB8}"/>
              </a:ext>
            </a:extLst>
          </p:cNvPr>
          <p:cNvSpPr>
            <a:spLocks noGrp="1"/>
          </p:cNvSpPr>
          <p:nvPr>
            <p:ph idx="1"/>
          </p:nvPr>
        </p:nvSpPr>
        <p:spPr/>
        <p:txBody>
          <a:bodyPr/>
          <a:lstStyle/>
          <a:p>
            <a:r>
              <a:rPr lang="en-US" dirty="0"/>
              <a:t>1. Land for land should be provided with an economically feasible minimum of 5 acres even to the landless. </a:t>
            </a:r>
          </a:p>
          <a:p>
            <a:r>
              <a:rPr lang="en-US" dirty="0"/>
              <a:t>2. Resettlement should be in the </a:t>
            </a:r>
            <a:r>
              <a:rPr lang="en-US" dirty="0" err="1"/>
              <a:t>neighbourhood</a:t>
            </a:r>
            <a:r>
              <a:rPr lang="en-US" dirty="0"/>
              <a:t> of the existing place.</a:t>
            </a:r>
          </a:p>
          <a:p>
            <a:r>
              <a:rPr lang="en-US" dirty="0"/>
              <a:t> 3. If that is not possible, top priority should be given to the development of irrigation facilities and supply of basic inputs for agriculture; drinking water, wells, educational institutions, primary health care </a:t>
            </a:r>
            <a:r>
              <a:rPr lang="en-US" dirty="0" err="1"/>
              <a:t>centres</a:t>
            </a:r>
            <a:r>
              <a:rPr lang="en-US" dirty="0"/>
              <a:t> and other amenities should be arranged.</a:t>
            </a:r>
          </a:p>
          <a:p>
            <a:r>
              <a:rPr lang="en-US" dirty="0"/>
              <a:t> 4. Training facilities should be set up to promote the skills of affected people and reservation in jobs should be made for the suitable.</a:t>
            </a:r>
            <a:endParaRPr lang="en-IN" dirty="0"/>
          </a:p>
        </p:txBody>
      </p:sp>
    </p:spTree>
    <p:extLst>
      <p:ext uri="{BB962C8B-B14F-4D97-AF65-F5344CB8AC3E}">
        <p14:creationId xmlns:p14="http://schemas.microsoft.com/office/powerpoint/2010/main" val="3354544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648D-5794-1782-059D-DCDD148E90B3}"/>
              </a:ext>
            </a:extLst>
          </p:cNvPr>
          <p:cNvSpPr>
            <a:spLocks noGrp="1"/>
          </p:cNvSpPr>
          <p:nvPr>
            <p:ph type="title"/>
          </p:nvPr>
        </p:nvSpPr>
        <p:spPr/>
        <p:txBody>
          <a:bodyPr/>
          <a:lstStyle/>
          <a:p>
            <a:r>
              <a:rPr lang="en-IN" dirty="0"/>
              <a:t>NARMADA VALLEY DAM PROJECT</a:t>
            </a:r>
          </a:p>
        </p:txBody>
      </p:sp>
      <p:sp>
        <p:nvSpPr>
          <p:cNvPr id="3" name="Content Placeholder 2">
            <a:extLst>
              <a:ext uri="{FF2B5EF4-FFF2-40B4-BE49-F238E27FC236}">
                <a16:creationId xmlns:a16="http://schemas.microsoft.com/office/drawing/2014/main" id="{AE72D4B3-0E23-65AF-1BB2-787968376D8B}"/>
              </a:ext>
            </a:extLst>
          </p:cNvPr>
          <p:cNvSpPr>
            <a:spLocks noGrp="1"/>
          </p:cNvSpPr>
          <p:nvPr>
            <p:ph idx="1"/>
          </p:nvPr>
        </p:nvSpPr>
        <p:spPr/>
        <p:txBody>
          <a:bodyPr/>
          <a:lstStyle/>
          <a:p>
            <a:pPr>
              <a:buFont typeface="Wingdings" panose="05000000000000000000" pitchFamily="2" charset="2"/>
              <a:buChar char="v"/>
            </a:pPr>
            <a:r>
              <a:rPr lang="en-US" dirty="0"/>
              <a:t>In 1946, India’s Central Waterways, Irrigation, and Navigation Commission constituted a committee to study the possibility of such a project and fifteen years later, Prime Minister Nehru inaugurated the Narmada Valley Development Project. </a:t>
            </a:r>
          </a:p>
          <a:p>
            <a:pPr>
              <a:buFont typeface="Wingdings" panose="05000000000000000000" pitchFamily="2" charset="2"/>
              <a:buChar char="v"/>
            </a:pPr>
            <a:r>
              <a:rPr lang="en-US"/>
              <a:t>The </a:t>
            </a:r>
            <a:r>
              <a:rPr lang="en-US" dirty="0"/>
              <a:t>Narmada Valley Dam Project resulted in the displacement of the Narmada basin’s inhabitants which was 100,000 square kilometers in size and is home to twenty-one million people</a:t>
            </a:r>
            <a:r>
              <a:rPr lang="en-US"/>
              <a:t>. </a:t>
            </a:r>
          </a:p>
          <a:p>
            <a:pPr>
              <a:buFont typeface="Wingdings" panose="05000000000000000000" pitchFamily="2" charset="2"/>
              <a:buChar char="v"/>
            </a:pPr>
            <a:r>
              <a:rPr lang="en-US"/>
              <a:t>According </a:t>
            </a:r>
            <a:r>
              <a:rPr lang="en-US" dirty="0"/>
              <a:t>to unofficial records, the Sardar Sarovar dam alone has displaced 3, 20,000 people.</a:t>
            </a:r>
            <a:endParaRPr lang="en-IN" dirty="0"/>
          </a:p>
        </p:txBody>
      </p:sp>
    </p:spTree>
    <p:extLst>
      <p:ext uri="{BB962C8B-B14F-4D97-AF65-F5344CB8AC3E}">
        <p14:creationId xmlns:p14="http://schemas.microsoft.com/office/powerpoint/2010/main" val="295794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C918A-7CD5-4FB4-C7F7-E8A1718D71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895F31-619D-5D64-9EEA-2C03F7767F0B}"/>
              </a:ext>
            </a:extLst>
          </p:cNvPr>
          <p:cNvSpPr>
            <a:spLocks noGrp="1"/>
          </p:cNvSpPr>
          <p:nvPr>
            <p:ph idx="1"/>
          </p:nvPr>
        </p:nvSpPr>
        <p:spPr/>
        <p:txBody>
          <a:bodyPr/>
          <a:lstStyle/>
          <a:p>
            <a:r>
              <a:rPr lang="en-US" b="0" i="0" dirty="0">
                <a:solidFill>
                  <a:srgbClr val="202122"/>
                </a:solidFill>
                <a:effectLst/>
                <a:latin typeface="Arial" panose="020B0604020202020204" pitchFamily="34" charset="0"/>
              </a:rPr>
              <a:t>A mix of technological advancement that improved </a:t>
            </a:r>
            <a:r>
              <a:rPr lang="en-US" b="0" i="0" u="none" strike="noStrike" dirty="0">
                <a:solidFill>
                  <a:srgbClr val="0645AD"/>
                </a:solidFill>
                <a:effectLst/>
                <a:latin typeface="Arial" panose="020B0604020202020204" pitchFamily="34" charset="0"/>
                <a:hlinkClick r:id="rId2" tooltip="Agricultural productivity"/>
              </a:rPr>
              <a:t>agricultural productivity</a:t>
            </a:r>
            <a:r>
              <a:rPr lang="en-US" b="0" i="0" dirty="0">
                <a:solidFill>
                  <a:srgbClr val="202122"/>
                </a:solidFill>
                <a:effectLst/>
                <a:latin typeface="Arial" panose="020B0604020202020204" pitchFamily="34" charset="0"/>
              </a:rPr>
              <a:t> and sanitation and medical advancement that reduced mortality increased population growth. </a:t>
            </a:r>
            <a:endParaRPr lang="en-IN" dirty="0"/>
          </a:p>
          <a:p>
            <a:r>
              <a:rPr lang="en-IN" dirty="0"/>
              <a:t>It results in to higher requirement of food supplies, fuel supplies, employment, housing etc</a:t>
            </a:r>
          </a:p>
          <a:p>
            <a:r>
              <a:rPr lang="en-IN" dirty="0"/>
              <a:t>It also results in to the overexploitation of the environment, which will lead to environmental degradation</a:t>
            </a:r>
          </a:p>
        </p:txBody>
      </p:sp>
    </p:spTree>
    <p:extLst>
      <p:ext uri="{BB962C8B-B14F-4D97-AF65-F5344CB8AC3E}">
        <p14:creationId xmlns:p14="http://schemas.microsoft.com/office/powerpoint/2010/main" val="3892918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FF6E-FB60-5654-B7CD-6901F41370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DB4685-692A-77C7-EB70-A667EE4020A8}"/>
              </a:ext>
            </a:extLst>
          </p:cNvPr>
          <p:cNvSpPr>
            <a:spLocks noGrp="1"/>
          </p:cNvSpPr>
          <p:nvPr>
            <p:ph idx="1"/>
          </p:nvPr>
        </p:nvSpPr>
        <p:spPr/>
        <p:txBody>
          <a:bodyPr/>
          <a:lstStyle/>
          <a:p>
            <a:r>
              <a:rPr lang="en-US" dirty="0"/>
              <a:t>All populations change in size with time</a:t>
            </a:r>
          </a:p>
          <a:p>
            <a:r>
              <a:rPr lang="en-US" dirty="0"/>
              <a:t>The population growth rate is the difference between the birth rate and the death rate.</a:t>
            </a:r>
          </a:p>
          <a:p>
            <a:r>
              <a:rPr lang="en-US" dirty="0"/>
              <a:t>Natality- Birth rate</a:t>
            </a:r>
          </a:p>
          <a:p>
            <a:r>
              <a:rPr lang="en-US" dirty="0"/>
              <a:t>Mortality- Death rate</a:t>
            </a:r>
            <a:endParaRPr lang="en-IN" dirty="0"/>
          </a:p>
        </p:txBody>
      </p:sp>
    </p:spTree>
    <p:extLst>
      <p:ext uri="{BB962C8B-B14F-4D97-AF65-F5344CB8AC3E}">
        <p14:creationId xmlns:p14="http://schemas.microsoft.com/office/powerpoint/2010/main" val="924057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47A25-BFDB-7836-152E-867B26A697B5}"/>
              </a:ext>
            </a:extLst>
          </p:cNvPr>
          <p:cNvSpPr>
            <a:spLocks noGrp="1"/>
          </p:cNvSpPr>
          <p:nvPr>
            <p:ph type="title"/>
          </p:nvPr>
        </p:nvSpPr>
        <p:spPr/>
        <p:txBody>
          <a:bodyPr/>
          <a:lstStyle/>
          <a:p>
            <a:r>
              <a:rPr lang="en-US" dirty="0"/>
              <a:t>The factors affecting the population are :</a:t>
            </a:r>
            <a:endParaRPr lang="en-IN" dirty="0"/>
          </a:p>
        </p:txBody>
      </p:sp>
      <p:sp>
        <p:nvSpPr>
          <p:cNvPr id="3" name="Content Placeholder 2">
            <a:extLst>
              <a:ext uri="{FF2B5EF4-FFF2-40B4-BE49-F238E27FC236}">
                <a16:creationId xmlns:a16="http://schemas.microsoft.com/office/drawing/2014/main" id="{7AAAFE4B-2305-6B0A-62F9-17C8D6E8BFF0}"/>
              </a:ext>
            </a:extLst>
          </p:cNvPr>
          <p:cNvSpPr>
            <a:spLocks noGrp="1"/>
          </p:cNvSpPr>
          <p:nvPr>
            <p:ph idx="1"/>
          </p:nvPr>
        </p:nvSpPr>
        <p:spPr/>
        <p:txBody>
          <a:bodyPr/>
          <a:lstStyle/>
          <a:p>
            <a:r>
              <a:rPr lang="en-US" dirty="0"/>
              <a:t>When births exceed deaths, the population grows </a:t>
            </a:r>
          </a:p>
          <a:p>
            <a:pPr marL="0" indent="0">
              <a:buNone/>
            </a:pPr>
            <a:endParaRPr lang="en-US" dirty="0"/>
          </a:p>
          <a:p>
            <a:r>
              <a:rPr lang="en-US" dirty="0"/>
              <a:t>When deaths exceed births, the population shrink </a:t>
            </a:r>
          </a:p>
          <a:p>
            <a:pPr marL="0" indent="0">
              <a:buNone/>
            </a:pPr>
            <a:endParaRPr lang="en-US" dirty="0"/>
          </a:p>
          <a:p>
            <a:r>
              <a:rPr lang="en-US" dirty="0"/>
              <a:t>Population remains constant, when births equal deaths </a:t>
            </a:r>
          </a:p>
          <a:p>
            <a:pPr marL="0" indent="0">
              <a:buNone/>
            </a:pPr>
            <a:endParaRPr lang="en-US" dirty="0"/>
          </a:p>
          <a:p>
            <a:r>
              <a:rPr lang="en-US" dirty="0"/>
              <a:t>The rate of population growth in a country is also affected by the migration i.e., move in (immigration) or leave (emigration)</a:t>
            </a:r>
            <a:endParaRPr lang="en-IN" dirty="0"/>
          </a:p>
        </p:txBody>
      </p:sp>
    </p:spTree>
    <p:extLst>
      <p:ext uri="{BB962C8B-B14F-4D97-AF65-F5344CB8AC3E}">
        <p14:creationId xmlns:p14="http://schemas.microsoft.com/office/powerpoint/2010/main" val="304692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BABE-5BD2-1FF5-F93B-C43F2A5C80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92970A-43AD-006A-5323-33077FE8E44C}"/>
              </a:ext>
            </a:extLst>
          </p:cNvPr>
          <p:cNvSpPr>
            <a:spLocks noGrp="1"/>
          </p:cNvSpPr>
          <p:nvPr>
            <p:ph idx="1"/>
          </p:nvPr>
        </p:nvSpPr>
        <p:spPr/>
        <p:txBody>
          <a:bodyPr/>
          <a:lstStyle/>
          <a:p>
            <a:r>
              <a:rPr lang="en-US" dirty="0"/>
              <a:t>So, Change in Population Size = (Births + Immigration) - (Deaths + Emigration).</a:t>
            </a:r>
          </a:p>
          <a:p>
            <a:r>
              <a:rPr lang="en-US" dirty="0"/>
              <a:t>Global human population growth is increasing at a rate of 1.1% per year. </a:t>
            </a:r>
          </a:p>
          <a:p>
            <a:r>
              <a:rPr lang="en-US" dirty="0"/>
              <a:t>Population growth shows a typical pattern. When a population starts growing, first the growth rate is slow, and then it becomes rapid and finally slows down until equilibrium is reached</a:t>
            </a:r>
            <a:endParaRPr lang="en-IN" dirty="0"/>
          </a:p>
        </p:txBody>
      </p:sp>
    </p:spTree>
    <p:extLst>
      <p:ext uri="{BB962C8B-B14F-4D97-AF65-F5344CB8AC3E}">
        <p14:creationId xmlns:p14="http://schemas.microsoft.com/office/powerpoint/2010/main" val="411353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A53F-E14A-0BE4-4225-84A51B85BC40}"/>
              </a:ext>
            </a:extLst>
          </p:cNvPr>
          <p:cNvSpPr>
            <a:spLocks noGrp="1"/>
          </p:cNvSpPr>
          <p:nvPr>
            <p:ph type="title"/>
          </p:nvPr>
        </p:nvSpPr>
        <p:spPr/>
        <p:txBody>
          <a:bodyPr/>
          <a:lstStyle/>
          <a:p>
            <a:r>
              <a:rPr lang="en-US" dirty="0"/>
              <a:t>Population Density</a:t>
            </a:r>
            <a:endParaRPr lang="en-IN" dirty="0"/>
          </a:p>
        </p:txBody>
      </p:sp>
      <p:sp>
        <p:nvSpPr>
          <p:cNvPr id="3" name="Content Placeholder 2">
            <a:extLst>
              <a:ext uri="{FF2B5EF4-FFF2-40B4-BE49-F238E27FC236}">
                <a16:creationId xmlns:a16="http://schemas.microsoft.com/office/drawing/2014/main" id="{BB097210-FB20-5E2D-8C97-2EED39B01576}"/>
              </a:ext>
            </a:extLst>
          </p:cNvPr>
          <p:cNvSpPr>
            <a:spLocks noGrp="1"/>
          </p:cNvSpPr>
          <p:nvPr>
            <p:ph idx="1"/>
          </p:nvPr>
        </p:nvSpPr>
        <p:spPr/>
        <p:txBody>
          <a:bodyPr/>
          <a:lstStyle/>
          <a:p>
            <a:r>
              <a:rPr lang="en-US" b="1" dirty="0"/>
              <a:t>Population density </a:t>
            </a:r>
            <a:r>
              <a:rPr lang="en-US" dirty="0"/>
              <a:t>is the number of individuals per unit geographic area, for example, number per square meter, per hectare, or per square </a:t>
            </a:r>
            <a:r>
              <a:rPr lang="en-US" dirty="0" err="1"/>
              <a:t>kilometre</a:t>
            </a:r>
            <a:r>
              <a:rPr lang="en-US" dirty="0"/>
              <a:t>. </a:t>
            </a:r>
          </a:p>
          <a:p>
            <a:r>
              <a:rPr lang="en-US" dirty="0"/>
              <a:t>The worldwide human population density is around 14.7 per km</a:t>
            </a:r>
          </a:p>
          <a:p>
            <a:r>
              <a:rPr lang="en-US" dirty="0"/>
              <a:t>If Antarctica is excluded, then population density rises to over 55 people per km</a:t>
            </a:r>
          </a:p>
        </p:txBody>
      </p:sp>
    </p:spTree>
    <p:extLst>
      <p:ext uri="{BB962C8B-B14F-4D97-AF65-F5344CB8AC3E}">
        <p14:creationId xmlns:p14="http://schemas.microsoft.com/office/powerpoint/2010/main" val="195651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F75AD-DE30-5ADC-985B-5EB822FE26D1}"/>
              </a:ext>
            </a:extLst>
          </p:cNvPr>
          <p:cNvSpPr>
            <a:spLocks noGrp="1"/>
          </p:cNvSpPr>
          <p:nvPr>
            <p:ph type="title"/>
          </p:nvPr>
        </p:nvSpPr>
        <p:spPr/>
        <p:txBody>
          <a:bodyPr/>
          <a:lstStyle/>
          <a:p>
            <a:r>
              <a:rPr lang="en-US" dirty="0"/>
              <a:t>Population Explosion</a:t>
            </a:r>
            <a:endParaRPr lang="en-IN" dirty="0"/>
          </a:p>
        </p:txBody>
      </p:sp>
      <p:sp>
        <p:nvSpPr>
          <p:cNvPr id="3" name="Content Placeholder 2">
            <a:extLst>
              <a:ext uri="{FF2B5EF4-FFF2-40B4-BE49-F238E27FC236}">
                <a16:creationId xmlns:a16="http://schemas.microsoft.com/office/drawing/2014/main" id="{A2B2432A-808D-B91A-3D29-5FDD992F805D}"/>
              </a:ext>
            </a:extLst>
          </p:cNvPr>
          <p:cNvSpPr>
            <a:spLocks noGrp="1"/>
          </p:cNvSpPr>
          <p:nvPr>
            <p:ph idx="1"/>
          </p:nvPr>
        </p:nvSpPr>
        <p:spPr/>
        <p:txBody>
          <a:bodyPr/>
          <a:lstStyle/>
          <a:p>
            <a:r>
              <a:rPr lang="en-US" dirty="0"/>
              <a:t>It refers to the rapid and dramatic rise in the world population.</a:t>
            </a:r>
          </a:p>
          <a:p>
            <a:endParaRPr lang="en-US" dirty="0"/>
          </a:p>
          <a:p>
            <a:r>
              <a:rPr lang="en-US" dirty="0"/>
              <a:t> Population explosion is mostly taking place in the developing countries. </a:t>
            </a:r>
          </a:p>
          <a:p>
            <a:endParaRPr lang="en-US" dirty="0"/>
          </a:p>
          <a:p>
            <a:r>
              <a:rPr lang="en-US" dirty="0"/>
              <a:t>Population explosion may lead to overpopulation. </a:t>
            </a:r>
          </a:p>
          <a:p>
            <a:endParaRPr lang="en-US" dirty="0"/>
          </a:p>
          <a:p>
            <a:r>
              <a:rPr lang="en-US" dirty="0"/>
              <a:t>Overpopulation is an undesirable condition where the number of existing human population exceeds the carrying capacity of the Earth</a:t>
            </a:r>
            <a:endParaRPr lang="en-IN" dirty="0"/>
          </a:p>
        </p:txBody>
      </p:sp>
    </p:spTree>
    <p:extLst>
      <p:ext uri="{BB962C8B-B14F-4D97-AF65-F5344CB8AC3E}">
        <p14:creationId xmlns:p14="http://schemas.microsoft.com/office/powerpoint/2010/main" val="1755333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F66E6-A752-B2F8-8537-12D3B900D450}"/>
              </a:ext>
            </a:extLst>
          </p:cNvPr>
          <p:cNvSpPr>
            <a:spLocks noGrp="1"/>
          </p:cNvSpPr>
          <p:nvPr>
            <p:ph type="title"/>
          </p:nvPr>
        </p:nvSpPr>
        <p:spPr/>
        <p:txBody>
          <a:bodyPr/>
          <a:lstStyle/>
          <a:p>
            <a:r>
              <a:rPr lang="en-IN" dirty="0"/>
              <a:t>Population Growth control</a:t>
            </a:r>
          </a:p>
        </p:txBody>
      </p:sp>
      <p:sp>
        <p:nvSpPr>
          <p:cNvPr id="3" name="Content Placeholder 2">
            <a:extLst>
              <a:ext uri="{FF2B5EF4-FFF2-40B4-BE49-F238E27FC236}">
                <a16:creationId xmlns:a16="http://schemas.microsoft.com/office/drawing/2014/main" id="{542EBF33-CA1E-DDA8-FB09-6BC8EFA7957A}"/>
              </a:ext>
            </a:extLst>
          </p:cNvPr>
          <p:cNvSpPr>
            <a:spLocks noGrp="1"/>
          </p:cNvSpPr>
          <p:nvPr>
            <p:ph idx="1"/>
          </p:nvPr>
        </p:nvSpPr>
        <p:spPr/>
        <p:txBody>
          <a:bodyPr/>
          <a:lstStyle/>
          <a:p>
            <a:r>
              <a:rPr lang="en-US" dirty="0"/>
              <a:t>Family : The government of India introduced family planning </a:t>
            </a:r>
            <a:r>
              <a:rPr lang="en-US" dirty="0" err="1"/>
              <a:t>programmes</a:t>
            </a:r>
            <a:r>
              <a:rPr lang="en-US" dirty="0"/>
              <a:t> in 1951.</a:t>
            </a:r>
          </a:p>
          <a:p>
            <a:r>
              <a:rPr lang="en-US" dirty="0"/>
              <a:t> Education : Through counselling and education, population growth can be controlled. </a:t>
            </a:r>
          </a:p>
        </p:txBody>
      </p:sp>
    </p:spTree>
    <p:extLst>
      <p:ext uri="{BB962C8B-B14F-4D97-AF65-F5344CB8AC3E}">
        <p14:creationId xmlns:p14="http://schemas.microsoft.com/office/powerpoint/2010/main" val="2305868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1528</Words>
  <Application>Microsoft Office PowerPoint</Application>
  <PresentationFormat>Widescreen</PresentationFormat>
  <Paragraphs>107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vt:lpstr>
      <vt:lpstr>Calibri</vt:lpstr>
      <vt:lpstr>Calibri Light</vt:lpstr>
      <vt:lpstr>Linux Libertine</vt:lpstr>
      <vt:lpstr>Wingdings</vt:lpstr>
      <vt:lpstr>Office Theme</vt:lpstr>
      <vt:lpstr>Population and Environment</vt:lpstr>
      <vt:lpstr>Population growth </vt:lpstr>
      <vt:lpstr>PowerPoint Presentation</vt:lpstr>
      <vt:lpstr>PowerPoint Presentation</vt:lpstr>
      <vt:lpstr>The factors affecting the population are :</vt:lpstr>
      <vt:lpstr>PowerPoint Presentation</vt:lpstr>
      <vt:lpstr>Population Density</vt:lpstr>
      <vt:lpstr>Population Explosion</vt:lpstr>
      <vt:lpstr>Population Growth control</vt:lpstr>
      <vt:lpstr>CONSEQUENCES OF RAPID POPULATION GROWTH</vt:lpstr>
      <vt:lpstr>Environmental degradation……</vt:lpstr>
      <vt:lpstr>PowerPoint Presentation</vt:lpstr>
      <vt:lpstr>CONSEQUENCES OF RAPID POPULATION GROWTH……………..</vt:lpstr>
      <vt:lpstr>HUMAN HEALTH AND WELFARE</vt:lpstr>
      <vt:lpstr>PowerPoint Presentation</vt:lpstr>
      <vt:lpstr>RESETTLEMENT AND REHABILITATION OF PROJECT AFFECTED PERSONS</vt:lpstr>
      <vt:lpstr>Some examples of development projects are</vt:lpstr>
      <vt:lpstr>PowerPoint Presentation</vt:lpstr>
      <vt:lpstr>PowerPoint Presentation</vt:lpstr>
      <vt:lpstr>REASONS BEHIND DISPLACEMENT OF PEOPLE</vt:lpstr>
      <vt:lpstr>PowerPoint Presentation</vt:lpstr>
      <vt:lpstr>PROBLEMS RELATED TO RESETTLEMENT OF PEOPLE</vt:lpstr>
      <vt:lpstr>PowerPoint Presentation</vt:lpstr>
      <vt:lpstr>PowerPoint Presentation</vt:lpstr>
      <vt:lpstr>REHABILITATION POLICY</vt:lpstr>
      <vt:lpstr>NARMADA VALLEY DAM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jithasudhi@gmail.com</dc:creator>
  <cp:lastModifiedBy>jithasudhi@gmail.com</cp:lastModifiedBy>
  <cp:revision>3</cp:revision>
  <dcterms:created xsi:type="dcterms:W3CDTF">2022-12-20T14:19:33Z</dcterms:created>
  <dcterms:modified xsi:type="dcterms:W3CDTF">2023-01-03T05:01:09Z</dcterms:modified>
</cp:coreProperties>
</file>