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82" r:id="rId17"/>
    <p:sldId id="273" r:id="rId18"/>
    <p:sldId id="271" r:id="rId19"/>
    <p:sldId id="274" r:id="rId20"/>
    <p:sldId id="275" r:id="rId21"/>
    <p:sldId id="276" r:id="rId22"/>
    <p:sldId id="277" r:id="rId23"/>
    <p:sldId id="270" r:id="rId24"/>
    <p:sldId id="278" r:id="rId25"/>
    <p:sldId id="272"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D48F4-8F51-40B9-980E-DF71A96EA356}" type="datetimeFigureOut">
              <a:rPr lang="en-IN" smtClean="0"/>
              <a:t>15-12-2022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1C8F1-757F-484E-817F-C8E741F96D5B}" type="slidenum">
              <a:rPr lang="en-IN" smtClean="0"/>
              <a:t>‹#›</a:t>
            </a:fld>
            <a:endParaRPr lang="en-IN"/>
          </a:p>
        </p:txBody>
      </p:sp>
    </p:spTree>
    <p:extLst>
      <p:ext uri="{BB962C8B-B14F-4D97-AF65-F5344CB8AC3E}">
        <p14:creationId xmlns:p14="http://schemas.microsoft.com/office/powerpoint/2010/main" val="2439168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A1C8F1-757F-484E-817F-C8E741F96D5B}" type="slidenum">
              <a:rPr lang="en-IN" smtClean="0"/>
              <a:t>16</a:t>
            </a:fld>
            <a:endParaRPr lang="en-IN"/>
          </a:p>
        </p:txBody>
      </p:sp>
    </p:spTree>
    <p:extLst>
      <p:ext uri="{BB962C8B-B14F-4D97-AF65-F5344CB8AC3E}">
        <p14:creationId xmlns:p14="http://schemas.microsoft.com/office/powerpoint/2010/main" val="50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194142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306837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896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1372224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2772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258128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87021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114989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73555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C96AF-5692-40C7-A6C0-B10CEC6F9182}" type="datetimeFigureOut">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373014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C96AF-5692-40C7-A6C0-B10CEC6F9182}"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148502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4C96AF-5692-40C7-A6C0-B10CEC6F9182}" type="datetimeFigureOut">
              <a:rPr lang="en-IN" smtClean="0"/>
              <a:t>15-12-2022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354142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4C96AF-5692-40C7-A6C0-B10CEC6F9182}" type="datetimeFigureOut">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40951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C96AF-5692-40C7-A6C0-B10CEC6F9182}" type="datetimeFigureOut">
              <a:rPr lang="en-IN" smtClean="0"/>
              <a:t>15-12-2022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378405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4C96AF-5692-40C7-A6C0-B10CEC6F9182}"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287647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C96AF-5692-40C7-A6C0-B10CEC6F9182}" type="datetimeFigureOut">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4420BE-41A1-4D04-8B0E-E39A3F208C2D}" type="slidenum">
              <a:rPr lang="en-IN" smtClean="0"/>
              <a:t>‹#›</a:t>
            </a:fld>
            <a:endParaRPr lang="en-IN"/>
          </a:p>
        </p:txBody>
      </p:sp>
    </p:spTree>
    <p:extLst>
      <p:ext uri="{BB962C8B-B14F-4D97-AF65-F5344CB8AC3E}">
        <p14:creationId xmlns:p14="http://schemas.microsoft.com/office/powerpoint/2010/main" val="258869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4C96AF-5692-40C7-A6C0-B10CEC6F9182}" type="datetimeFigureOut">
              <a:rPr lang="en-IN" smtClean="0"/>
              <a:t>15-12-2022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4420BE-41A1-4D04-8B0E-E39A3F208C2D}" type="slidenum">
              <a:rPr lang="en-IN" smtClean="0"/>
              <a:t>‹#›</a:t>
            </a:fld>
            <a:endParaRPr lang="en-IN"/>
          </a:p>
        </p:txBody>
      </p:sp>
    </p:spTree>
    <p:extLst>
      <p:ext uri="{BB962C8B-B14F-4D97-AF65-F5344CB8AC3E}">
        <p14:creationId xmlns:p14="http://schemas.microsoft.com/office/powerpoint/2010/main" val="2948643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rfonline.org/research/air-pollution-delhi-filling-policy-gaps/#_edn47" TargetMode="External"/><Relationship Id="rId2" Type="http://schemas.openxmlformats.org/officeDocument/2006/relationships/hyperlink" Target="https://www.orfonline.org/research/air-pollution-delhi-filling-policy-gaps/#_edn4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rfonline.org/research/air-pollution-delhi-filling-policy-gaps/#_edn4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1E6B-B036-2E75-A1B6-07ABE5E835B0}"/>
              </a:ext>
            </a:extLst>
          </p:cNvPr>
          <p:cNvSpPr>
            <a:spLocks noGrp="1"/>
          </p:cNvSpPr>
          <p:nvPr>
            <p:ph type="ctrTitle"/>
          </p:nvPr>
        </p:nvSpPr>
        <p:spPr/>
        <p:txBody>
          <a:bodyPr/>
          <a:lstStyle/>
          <a:p>
            <a:r>
              <a:rPr lang="en-US"/>
              <a:t>Social issues</a:t>
            </a:r>
            <a:endParaRPr lang="en-IN"/>
          </a:p>
        </p:txBody>
      </p:sp>
      <p:sp>
        <p:nvSpPr>
          <p:cNvPr id="3" name="Subtitle 2">
            <a:extLst>
              <a:ext uri="{FF2B5EF4-FFF2-40B4-BE49-F238E27FC236}">
                <a16:creationId xmlns:a16="http://schemas.microsoft.com/office/drawing/2014/main" id="{C7F899DF-F73B-322A-156D-6987AE1665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502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C093-58D3-4FC9-4EC5-FB2CB2EF665F}"/>
              </a:ext>
            </a:extLst>
          </p:cNvPr>
          <p:cNvSpPr>
            <a:spLocks noGrp="1"/>
          </p:cNvSpPr>
          <p:nvPr>
            <p:ph type="title"/>
          </p:nvPr>
        </p:nvSpPr>
        <p:spPr/>
        <p:txBody>
          <a:bodyPr/>
          <a:lstStyle/>
          <a:p>
            <a:r>
              <a:rPr lang="en-IN" dirty="0"/>
              <a:t>Case Studies -</a:t>
            </a:r>
          </a:p>
        </p:txBody>
      </p:sp>
      <p:sp>
        <p:nvSpPr>
          <p:cNvPr id="3" name="Content Placeholder 2">
            <a:extLst>
              <a:ext uri="{FF2B5EF4-FFF2-40B4-BE49-F238E27FC236}">
                <a16:creationId xmlns:a16="http://schemas.microsoft.com/office/drawing/2014/main" id="{1E0C2041-CD80-B40E-BC9A-909B7B664208}"/>
              </a:ext>
            </a:extLst>
          </p:cNvPr>
          <p:cNvSpPr>
            <a:spLocks noGrp="1"/>
          </p:cNvSpPr>
          <p:nvPr>
            <p:ph idx="1"/>
          </p:nvPr>
        </p:nvSpPr>
        <p:spPr/>
        <p:txBody>
          <a:bodyPr/>
          <a:lstStyle/>
          <a:p>
            <a:r>
              <a:rPr lang="en-IN" dirty="0"/>
              <a:t>Bhopal Disaster</a:t>
            </a:r>
          </a:p>
          <a:p>
            <a:pPr marL="0" indent="0">
              <a:buNone/>
            </a:pPr>
            <a:r>
              <a:rPr lang="en-US" dirty="0"/>
              <a:t>The Bhopal disaster was the world’s worst industrial catastrophe.</a:t>
            </a:r>
          </a:p>
          <a:p>
            <a:pPr marL="0" indent="0">
              <a:buNone/>
            </a:pPr>
            <a:r>
              <a:rPr lang="en-US" dirty="0"/>
              <a:t> It occurred on the night of December 2–3, </a:t>
            </a:r>
            <a:r>
              <a:rPr lang="en-US" b="1" dirty="0"/>
              <a:t>1984 </a:t>
            </a:r>
            <a:r>
              <a:rPr lang="en-US" dirty="0"/>
              <a:t>at the Union Carbide India Limited (UCIL) pesticide plant in Bhopal, Madhya Pradesh, India. </a:t>
            </a:r>
          </a:p>
          <a:p>
            <a:pPr marL="0" indent="0">
              <a:buNone/>
            </a:pPr>
            <a:r>
              <a:rPr lang="en-US" dirty="0"/>
              <a:t>A leak of </a:t>
            </a:r>
            <a:r>
              <a:rPr lang="en-US" b="1" dirty="0"/>
              <a:t>Methyl Isocyanate (MIC</a:t>
            </a:r>
            <a:r>
              <a:rPr lang="en-US" dirty="0"/>
              <a:t>) gas and other chemicals including poisonous phosgene from the plant resulted in the exposure of hundreds of thousands of people.</a:t>
            </a:r>
          </a:p>
          <a:p>
            <a:pPr marL="0" indent="0">
              <a:buNone/>
            </a:pPr>
            <a:r>
              <a:rPr lang="en-US" dirty="0"/>
              <a:t> The government of Madhya Pradesh has confirmed a total of </a:t>
            </a:r>
            <a:r>
              <a:rPr lang="en-US" b="1" dirty="0"/>
              <a:t>3,787 </a:t>
            </a:r>
            <a:r>
              <a:rPr lang="en-US" dirty="0"/>
              <a:t>deaths related to the gas release.</a:t>
            </a:r>
            <a:endParaRPr lang="en-IN" dirty="0"/>
          </a:p>
        </p:txBody>
      </p:sp>
    </p:spTree>
    <p:extLst>
      <p:ext uri="{BB962C8B-B14F-4D97-AF65-F5344CB8AC3E}">
        <p14:creationId xmlns:p14="http://schemas.microsoft.com/office/powerpoint/2010/main" val="317784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8CF6-197D-0CDC-F087-AC3DECD4F4E2}"/>
              </a:ext>
            </a:extLst>
          </p:cNvPr>
          <p:cNvSpPr>
            <a:spLocks noGrp="1"/>
          </p:cNvSpPr>
          <p:nvPr>
            <p:ph type="title"/>
          </p:nvPr>
        </p:nvSpPr>
        <p:spPr/>
        <p:txBody>
          <a:bodyPr/>
          <a:lstStyle/>
          <a:p>
            <a:r>
              <a:rPr lang="en-IN" dirty="0"/>
              <a:t>Bhopal Disaster</a:t>
            </a:r>
            <a:br>
              <a:rPr lang="en-IN" dirty="0"/>
            </a:br>
            <a:endParaRPr lang="en-IN" dirty="0"/>
          </a:p>
        </p:txBody>
      </p:sp>
      <p:sp>
        <p:nvSpPr>
          <p:cNvPr id="3" name="Content Placeholder 2">
            <a:extLst>
              <a:ext uri="{FF2B5EF4-FFF2-40B4-BE49-F238E27FC236}">
                <a16:creationId xmlns:a16="http://schemas.microsoft.com/office/drawing/2014/main" id="{8E7F0804-50BC-31FC-7902-2FF94073DCC9}"/>
              </a:ext>
            </a:extLst>
          </p:cNvPr>
          <p:cNvSpPr>
            <a:spLocks noGrp="1"/>
          </p:cNvSpPr>
          <p:nvPr>
            <p:ph idx="1"/>
          </p:nvPr>
        </p:nvSpPr>
        <p:spPr/>
        <p:txBody>
          <a:bodyPr/>
          <a:lstStyle/>
          <a:p>
            <a:r>
              <a:rPr lang="en-US" dirty="0"/>
              <a:t>The multinational company union carbide </a:t>
            </a:r>
            <a:r>
              <a:rPr lang="en-US" b="1" dirty="0"/>
              <a:t>did not care the safety </a:t>
            </a:r>
            <a:r>
              <a:rPr lang="en-US" dirty="0"/>
              <a:t>in a developing country where inadequate government regulations and uninformed public encouraged them to neglect the safety measures altogether.</a:t>
            </a:r>
          </a:p>
          <a:p>
            <a:r>
              <a:rPr lang="en-US" dirty="0"/>
              <a:t> A medical survey revealed that 250,000 people were exposed to the gas, 65,000 subjected to severe medical disability (respiratory, eye, gastrointestinal, neuromuscular, gynecological) and another 45,000 to mild or moderate medical disability.</a:t>
            </a:r>
            <a:endParaRPr lang="en-IN" dirty="0"/>
          </a:p>
        </p:txBody>
      </p:sp>
    </p:spTree>
    <p:extLst>
      <p:ext uri="{BB962C8B-B14F-4D97-AF65-F5344CB8AC3E}">
        <p14:creationId xmlns:p14="http://schemas.microsoft.com/office/powerpoint/2010/main" val="127761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95C8-7584-CCEC-96FB-B5829C567A09}"/>
              </a:ext>
            </a:extLst>
          </p:cNvPr>
          <p:cNvSpPr>
            <a:spLocks noGrp="1"/>
          </p:cNvSpPr>
          <p:nvPr>
            <p:ph type="title"/>
          </p:nvPr>
        </p:nvSpPr>
        <p:spPr/>
        <p:txBody>
          <a:bodyPr/>
          <a:lstStyle/>
          <a:p>
            <a:r>
              <a:rPr lang="en-IN" dirty="0"/>
              <a:t>Chernobyl Disaster</a:t>
            </a:r>
          </a:p>
        </p:txBody>
      </p:sp>
      <p:sp>
        <p:nvSpPr>
          <p:cNvPr id="3" name="Content Placeholder 2">
            <a:extLst>
              <a:ext uri="{FF2B5EF4-FFF2-40B4-BE49-F238E27FC236}">
                <a16:creationId xmlns:a16="http://schemas.microsoft.com/office/drawing/2014/main" id="{FEE989DC-B4E5-84CB-9032-BFB6F4E9D2D3}"/>
              </a:ext>
            </a:extLst>
          </p:cNvPr>
          <p:cNvSpPr>
            <a:spLocks noGrp="1"/>
          </p:cNvSpPr>
          <p:nvPr>
            <p:ph idx="1"/>
          </p:nvPr>
        </p:nvSpPr>
        <p:spPr/>
        <p:txBody>
          <a:bodyPr>
            <a:normAutofit/>
          </a:bodyPr>
          <a:lstStyle/>
          <a:p>
            <a:r>
              <a:rPr lang="en-US" dirty="0"/>
              <a:t>The Chernobyl disaster was a nuclear accident that occurred on 26 April 1986 at the Chernobyl Nuclear Power Plant in Ukraine then USSR. </a:t>
            </a:r>
          </a:p>
          <a:p>
            <a:r>
              <a:rPr lang="en-US" dirty="0"/>
              <a:t>An explosion and fire released large quantities of radioactive contamination into the atmosphere, which spread over much of Western USSR and Europe. </a:t>
            </a:r>
          </a:p>
          <a:p>
            <a:r>
              <a:rPr lang="en-US" dirty="0"/>
              <a:t>It is considered one of the two worst accidents in history (the other being the recent Fukushima nuclear incident, which is considered far less serious and has caused no direct deaths). </a:t>
            </a:r>
            <a:endParaRPr lang="en-IN" dirty="0"/>
          </a:p>
        </p:txBody>
      </p:sp>
    </p:spTree>
    <p:extLst>
      <p:ext uri="{BB962C8B-B14F-4D97-AF65-F5344CB8AC3E}">
        <p14:creationId xmlns:p14="http://schemas.microsoft.com/office/powerpoint/2010/main" val="295160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5668-1BFD-7B47-5798-DEBC602DCE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B6BCA1-7DA6-9A28-AF64-55A345D8AEA3}"/>
              </a:ext>
            </a:extLst>
          </p:cNvPr>
          <p:cNvSpPr>
            <a:spLocks noGrp="1"/>
          </p:cNvSpPr>
          <p:nvPr>
            <p:ph idx="1"/>
          </p:nvPr>
        </p:nvSpPr>
        <p:spPr/>
        <p:txBody>
          <a:bodyPr/>
          <a:lstStyle/>
          <a:p>
            <a:r>
              <a:rPr lang="en-US" dirty="0"/>
              <a:t>Within a week the cloud of the deadly debris drifted over large parts of the western Soviet Union and Europe. </a:t>
            </a:r>
          </a:p>
          <a:p>
            <a:r>
              <a:rPr lang="en-US" dirty="0"/>
              <a:t>350,400 people were evacuated and resettled from the most severely contaminated areas of Belarus, Russia, and Ukraine. </a:t>
            </a:r>
          </a:p>
          <a:p>
            <a:r>
              <a:rPr lang="en-US" dirty="0"/>
              <a:t>The plume was rich in 131I, 134Cs, 137Cs etc. of which 137Cs was the longest living isotope emitted. The presence of 131I resulted in </a:t>
            </a:r>
            <a:r>
              <a:rPr lang="en-US" b="1" dirty="0"/>
              <a:t>thyroid cancer</a:t>
            </a:r>
            <a:r>
              <a:rPr lang="en-US" dirty="0"/>
              <a:t>. Also a high degree of mutation was found in animals around</a:t>
            </a:r>
            <a:endParaRPr lang="en-IN" dirty="0"/>
          </a:p>
        </p:txBody>
      </p:sp>
    </p:spTree>
    <p:extLst>
      <p:ext uri="{BB962C8B-B14F-4D97-AF65-F5344CB8AC3E}">
        <p14:creationId xmlns:p14="http://schemas.microsoft.com/office/powerpoint/2010/main" val="7714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07D6-21C6-CB2D-DB10-DBE6538DD7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1DED13-1BDE-DFB2-8A77-935D2F6A2F9A}"/>
              </a:ext>
            </a:extLst>
          </p:cNvPr>
          <p:cNvSpPr>
            <a:spLocks noGrp="1"/>
          </p:cNvSpPr>
          <p:nvPr>
            <p:ph idx="1"/>
          </p:nvPr>
        </p:nvSpPr>
        <p:spPr/>
        <p:txBody>
          <a:bodyPr/>
          <a:lstStyle/>
          <a:p>
            <a:r>
              <a:rPr lang="en-US" dirty="0"/>
              <a:t>The soil and water in the nearby places became contaminated with </a:t>
            </a:r>
            <a:r>
              <a:rPr lang="en-US" b="1" dirty="0"/>
              <a:t>radioactive materials for a long time</a:t>
            </a:r>
            <a:r>
              <a:rPr lang="en-US" dirty="0"/>
              <a:t>. </a:t>
            </a:r>
          </a:p>
          <a:p>
            <a:r>
              <a:rPr lang="en-US" dirty="0"/>
              <a:t>The effect was so widespread that the </a:t>
            </a:r>
            <a:r>
              <a:rPr lang="en-US" b="1" dirty="0"/>
              <a:t>milk of cows </a:t>
            </a:r>
            <a:r>
              <a:rPr lang="en-US" dirty="0"/>
              <a:t>from Holland and north western nations contained radioisotopes. </a:t>
            </a:r>
          </a:p>
          <a:p>
            <a:r>
              <a:rPr lang="en-US" dirty="0"/>
              <a:t>The </a:t>
            </a:r>
            <a:r>
              <a:rPr lang="en-US" b="1" dirty="0"/>
              <a:t>wind has taken the debris along Europe </a:t>
            </a:r>
            <a:r>
              <a:rPr lang="en-US" dirty="0"/>
              <a:t>and deposited it there in rain even in distant nations like Holland. </a:t>
            </a:r>
          </a:p>
          <a:p>
            <a:r>
              <a:rPr lang="en-US" b="1" dirty="0"/>
              <a:t>Thus a nuclear accident is not a regional tragedy, it is a global one </a:t>
            </a:r>
            <a:r>
              <a:rPr lang="en-US" dirty="0"/>
              <a:t>and no one can predict or guess the stretch of its coverage.</a:t>
            </a:r>
            <a:endParaRPr lang="en-IN" dirty="0"/>
          </a:p>
        </p:txBody>
      </p:sp>
    </p:spTree>
    <p:extLst>
      <p:ext uri="{BB962C8B-B14F-4D97-AF65-F5344CB8AC3E}">
        <p14:creationId xmlns:p14="http://schemas.microsoft.com/office/powerpoint/2010/main" val="180285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00F4-FD7A-47BD-4605-F6AFA4933E12}"/>
              </a:ext>
            </a:extLst>
          </p:cNvPr>
          <p:cNvSpPr>
            <a:spLocks noGrp="1"/>
          </p:cNvSpPr>
          <p:nvPr>
            <p:ph type="title"/>
          </p:nvPr>
        </p:nvSpPr>
        <p:spPr/>
        <p:txBody>
          <a:bodyPr/>
          <a:lstStyle/>
          <a:p>
            <a:r>
              <a:rPr lang="en-US" dirty="0"/>
              <a:t>Photochemical smog</a:t>
            </a:r>
            <a:endParaRPr lang="en-IN" dirty="0"/>
          </a:p>
        </p:txBody>
      </p:sp>
      <p:sp>
        <p:nvSpPr>
          <p:cNvPr id="3" name="Content Placeholder 2">
            <a:extLst>
              <a:ext uri="{FF2B5EF4-FFF2-40B4-BE49-F238E27FC236}">
                <a16:creationId xmlns:a16="http://schemas.microsoft.com/office/drawing/2014/main" id="{D59A406C-51E1-7B79-8B18-15BA47A86CFB}"/>
              </a:ext>
            </a:extLst>
          </p:cNvPr>
          <p:cNvSpPr>
            <a:spLocks noGrp="1"/>
          </p:cNvSpPr>
          <p:nvPr>
            <p:ph idx="1"/>
          </p:nvPr>
        </p:nvSpPr>
        <p:spPr/>
        <p:txBody>
          <a:bodyPr>
            <a:normAutofit lnSpcReduction="10000"/>
          </a:bodyPr>
          <a:lstStyle/>
          <a:p>
            <a:endParaRPr lang="en-US" sz="2000" dirty="0">
              <a:solidFill>
                <a:srgbClr val="BDC1C6"/>
              </a:solidFill>
              <a:latin typeface="arial" panose="020B0604020202020204" pitchFamily="34" charset="0"/>
            </a:endParaRPr>
          </a:p>
          <a:p>
            <a:r>
              <a:rPr lang="en-US" sz="2400" b="0" i="0" dirty="0">
                <a:solidFill>
                  <a:schemeClr val="tx1"/>
                </a:solidFill>
                <a:effectLst/>
                <a:latin typeface="arial" panose="020B0604020202020204" pitchFamily="34" charset="0"/>
              </a:rPr>
              <a:t>Photochemical smog is </a:t>
            </a:r>
            <a:r>
              <a:rPr lang="en-US" sz="2400" b="1" i="0" dirty="0">
                <a:solidFill>
                  <a:schemeClr val="tx1"/>
                </a:solidFill>
                <a:effectLst/>
                <a:latin typeface="arial" panose="020B0604020202020204" pitchFamily="34" charset="0"/>
              </a:rPr>
              <a:t>a mixture of pollutants that are formed when nitrogen oxides and volatile organic compounds (VOCs) react to sunlight, creating a brown haze above cities</a:t>
            </a:r>
            <a:r>
              <a:rPr lang="en-US" sz="2400" b="0" i="0" dirty="0">
                <a:solidFill>
                  <a:schemeClr val="tx1"/>
                </a:solidFill>
                <a:effectLst/>
                <a:latin typeface="arial" panose="020B0604020202020204" pitchFamily="34" charset="0"/>
              </a:rPr>
              <a:t>. </a:t>
            </a:r>
          </a:p>
          <a:p>
            <a:r>
              <a:rPr lang="en-US" sz="2400" b="0" i="0" dirty="0">
                <a:solidFill>
                  <a:schemeClr val="tx1"/>
                </a:solidFill>
                <a:effectLst/>
                <a:latin typeface="arial" panose="020B0604020202020204" pitchFamily="34" charset="0"/>
              </a:rPr>
              <a:t>The major undesirable components of photochemical smog are</a:t>
            </a:r>
          </a:p>
          <a:p>
            <a:r>
              <a:rPr lang="en-US" sz="2400" b="0" i="0" dirty="0">
                <a:solidFill>
                  <a:schemeClr val="tx1"/>
                </a:solidFill>
                <a:effectLst/>
                <a:latin typeface="arial" panose="020B0604020202020204" pitchFamily="34" charset="0"/>
              </a:rPr>
              <a:t> </a:t>
            </a:r>
            <a:r>
              <a:rPr lang="en-US" sz="2400" b="1" i="0" dirty="0">
                <a:solidFill>
                  <a:schemeClr val="tx1"/>
                </a:solidFill>
                <a:effectLst/>
                <a:latin typeface="arial" panose="020B0604020202020204" pitchFamily="34" charset="0"/>
              </a:rPr>
              <a:t>nitrogen dioxide (NO</a:t>
            </a:r>
            <a:r>
              <a:rPr lang="en-US" sz="2400" b="1" i="0" baseline="-25000" dirty="0">
                <a:solidFill>
                  <a:schemeClr val="tx1"/>
                </a:solidFill>
                <a:effectLst/>
                <a:latin typeface="arial" panose="020B0604020202020204" pitchFamily="34" charset="0"/>
              </a:rPr>
              <a:t>2</a:t>
            </a:r>
            <a:r>
              <a:rPr lang="en-US" sz="2400" b="1" i="0" dirty="0">
                <a:solidFill>
                  <a:schemeClr val="tx1"/>
                </a:solidFill>
                <a:effectLst/>
                <a:latin typeface="arial" panose="020B0604020202020204" pitchFamily="34" charset="0"/>
              </a:rPr>
              <a:t>), </a:t>
            </a:r>
          </a:p>
          <a:p>
            <a:r>
              <a:rPr lang="en-US" sz="2400" b="1" i="0" dirty="0">
                <a:solidFill>
                  <a:schemeClr val="tx1"/>
                </a:solidFill>
                <a:effectLst/>
                <a:latin typeface="arial" panose="020B0604020202020204" pitchFamily="34" charset="0"/>
              </a:rPr>
              <a:t>ozone (O</a:t>
            </a:r>
            <a:r>
              <a:rPr lang="en-US" sz="2400" b="1" i="0" baseline="-25000" dirty="0">
                <a:solidFill>
                  <a:schemeClr val="tx1"/>
                </a:solidFill>
                <a:effectLst/>
                <a:latin typeface="arial" panose="020B0604020202020204" pitchFamily="34" charset="0"/>
              </a:rPr>
              <a:t>3</a:t>
            </a:r>
            <a:r>
              <a:rPr lang="en-US" sz="2400" b="1" i="0" dirty="0">
                <a:solidFill>
                  <a:schemeClr val="tx1"/>
                </a:solidFill>
                <a:effectLst/>
                <a:latin typeface="arial" panose="020B0604020202020204" pitchFamily="34" charset="0"/>
              </a:rPr>
              <a:t>),PAN</a:t>
            </a:r>
            <a:r>
              <a:rPr lang="en-US" sz="2400" b="1" i="0" dirty="0">
                <a:solidFill>
                  <a:srgbClr val="BDC1C6"/>
                </a:solidFill>
                <a:effectLst/>
                <a:latin typeface="arial" panose="020B0604020202020204" pitchFamily="34" charset="0"/>
              </a:rPr>
              <a:t>(</a:t>
            </a:r>
            <a:r>
              <a:rPr lang="en-US" sz="2400" b="1" i="0" dirty="0" err="1">
                <a:solidFill>
                  <a:srgbClr val="BDC1C6"/>
                </a:solidFill>
                <a:effectLst/>
                <a:latin typeface="arial" panose="020B0604020202020204" pitchFamily="34" charset="0"/>
              </a:rPr>
              <a:t>peroxyacetylnitrate</a:t>
            </a:r>
            <a:r>
              <a:rPr lang="en-US" sz="2400" b="1" i="0" dirty="0">
                <a:solidFill>
                  <a:srgbClr val="BDC1C6"/>
                </a:solidFill>
                <a:effectLst/>
                <a:latin typeface="arial" panose="020B0604020202020204" pitchFamily="34" charset="0"/>
              </a:rPr>
              <a:t>), and chemical compounds that contain the –CHO group (aldehydes)</a:t>
            </a:r>
            <a:r>
              <a:rPr lang="en-US" sz="2400" b="0" i="0" dirty="0">
                <a:solidFill>
                  <a:srgbClr val="BDC1C6"/>
                </a:solidFill>
                <a:effectLst/>
                <a:latin typeface="arial" panose="020B0604020202020204" pitchFamily="34" charset="0"/>
              </a:rPr>
              <a:t>. </a:t>
            </a:r>
            <a:endParaRPr lang="en-IN" sz="2400" dirty="0">
              <a:solidFill>
                <a:schemeClr val="tx1"/>
              </a:solidFill>
            </a:endParaRPr>
          </a:p>
        </p:txBody>
      </p:sp>
    </p:spTree>
    <p:extLst>
      <p:ext uri="{BB962C8B-B14F-4D97-AF65-F5344CB8AC3E}">
        <p14:creationId xmlns:p14="http://schemas.microsoft.com/office/powerpoint/2010/main" val="158006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B4FD-B2E8-9E3D-4102-34BED9EC90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C6FC36-BA27-20FA-DC1C-1E4D4451C6C2}"/>
              </a:ext>
            </a:extLst>
          </p:cNvPr>
          <p:cNvSpPr>
            <a:spLocks noGrp="1"/>
          </p:cNvSpPr>
          <p:nvPr>
            <p:ph idx="1"/>
          </p:nvPr>
        </p:nvSpPr>
        <p:spPr/>
        <p:txBody>
          <a:bodyPr>
            <a:normAutofit fontScale="92500" lnSpcReduction="10000"/>
          </a:bodyPr>
          <a:lstStyle/>
          <a:p>
            <a:r>
              <a:rPr lang="en-US" sz="2800" b="0" i="0" dirty="0">
                <a:solidFill>
                  <a:schemeClr val="tx1"/>
                </a:solidFill>
                <a:effectLst/>
                <a:latin typeface="arial" panose="020B0604020202020204" pitchFamily="34" charset="0"/>
              </a:rPr>
              <a:t>PAN and aldehydes can cause eye irritation </a:t>
            </a:r>
          </a:p>
          <a:p>
            <a:r>
              <a:rPr lang="en-US" sz="2800" b="1" i="0" dirty="0">
                <a:solidFill>
                  <a:schemeClr val="tx1"/>
                </a:solidFill>
                <a:effectLst/>
                <a:latin typeface="arial" panose="020B0604020202020204" pitchFamily="34" charset="0"/>
              </a:rPr>
              <a:t>When inhaled, smog irritates our airways, increasing our risk of serious heart and lung diseases</a:t>
            </a:r>
            <a:r>
              <a:rPr lang="en-US" sz="2800" b="0" i="0" dirty="0">
                <a:solidFill>
                  <a:schemeClr val="tx1"/>
                </a:solidFill>
                <a:effectLst/>
                <a:latin typeface="arial" panose="020B0604020202020204" pitchFamily="34" charset="0"/>
              </a:rPr>
              <a:t>. </a:t>
            </a:r>
          </a:p>
          <a:p>
            <a:r>
              <a:rPr lang="en-US" sz="2800" b="0" i="0" dirty="0">
                <a:solidFill>
                  <a:schemeClr val="tx1"/>
                </a:solidFill>
                <a:effectLst/>
                <a:latin typeface="arial" panose="020B0604020202020204" pitchFamily="34" charset="0"/>
              </a:rPr>
              <a:t> plant damage if their concentrations are sufficiently high.</a:t>
            </a:r>
          </a:p>
          <a:p>
            <a:r>
              <a:rPr lang="en-US" sz="2800" b="0" i="0" dirty="0">
                <a:solidFill>
                  <a:srgbClr val="BDC1C6"/>
                </a:solidFill>
                <a:effectLst/>
                <a:latin typeface="arial" panose="020B0604020202020204" pitchFamily="34" charset="0"/>
              </a:rPr>
              <a:t> </a:t>
            </a:r>
            <a:r>
              <a:rPr lang="en-US" sz="2800" b="0" i="0" dirty="0">
                <a:solidFill>
                  <a:schemeClr val="tx1"/>
                </a:solidFill>
                <a:effectLst/>
                <a:latin typeface="arial" panose="020B0604020202020204" pitchFamily="34" charset="0"/>
              </a:rPr>
              <a:t>leads to cracking of rubber </a:t>
            </a:r>
          </a:p>
          <a:p>
            <a:r>
              <a:rPr lang="en-US" sz="2800" b="0" i="0" dirty="0">
                <a:solidFill>
                  <a:schemeClr val="tx1"/>
                </a:solidFill>
                <a:effectLst/>
                <a:latin typeface="arial" panose="020B0604020202020204" pitchFamily="34" charset="0"/>
              </a:rPr>
              <a:t> It also causes corrosion of metals, stones, building materials, rubber and painted surfaces. </a:t>
            </a:r>
            <a:endParaRPr lang="en-IN" sz="2800" dirty="0">
              <a:solidFill>
                <a:schemeClr val="tx1"/>
              </a:solidFill>
            </a:endParaRPr>
          </a:p>
        </p:txBody>
      </p:sp>
    </p:spTree>
    <p:extLst>
      <p:ext uri="{BB962C8B-B14F-4D97-AF65-F5344CB8AC3E}">
        <p14:creationId xmlns:p14="http://schemas.microsoft.com/office/powerpoint/2010/main" val="150184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08F9-082F-BC61-B509-5BD7F32D69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DC307-AE95-EE26-7671-6D58ED0BA3A5}"/>
              </a:ext>
            </a:extLst>
          </p:cNvPr>
          <p:cNvSpPr>
            <a:spLocks noGrp="1"/>
          </p:cNvSpPr>
          <p:nvPr>
            <p:ph idx="1"/>
          </p:nvPr>
        </p:nvSpPr>
        <p:spPr/>
        <p:txBody>
          <a:bodyPr>
            <a:normAutofit fontScale="92500" lnSpcReduction="20000"/>
          </a:bodyPr>
          <a:lstStyle/>
          <a:p>
            <a:endParaRPr lang="en-IN" b="0" i="0" dirty="0">
              <a:solidFill>
                <a:srgbClr val="212121"/>
              </a:solidFill>
              <a:effectLst/>
              <a:latin typeface="Cambria" panose="02040503050406030204" pitchFamily="18" charset="0"/>
            </a:endParaRPr>
          </a:p>
          <a:p>
            <a:r>
              <a:rPr lang="en-US" b="0" i="0" dirty="0">
                <a:solidFill>
                  <a:srgbClr val="474747"/>
                </a:solidFill>
                <a:effectLst/>
                <a:latin typeface="Roboto" panose="02000000000000000000" pitchFamily="2" charset="0"/>
              </a:rPr>
              <a:t>Delhi’s air </a:t>
            </a:r>
            <a:r>
              <a:rPr lang="en-US" b="1" i="0" dirty="0">
                <a:solidFill>
                  <a:srgbClr val="474747"/>
                </a:solidFill>
                <a:effectLst/>
                <a:latin typeface="Roboto" panose="02000000000000000000" pitchFamily="2" charset="0"/>
              </a:rPr>
              <a:t>typically worsens in October-November</a:t>
            </a:r>
            <a:r>
              <a:rPr lang="en-US" b="0" i="0" dirty="0">
                <a:solidFill>
                  <a:srgbClr val="474747"/>
                </a:solidFill>
                <a:effectLst/>
                <a:latin typeface="Roboto" panose="02000000000000000000" pitchFamily="2" charset="0"/>
              </a:rPr>
              <a:t> and improves by March-April. </a:t>
            </a:r>
          </a:p>
          <a:p>
            <a:r>
              <a:rPr lang="en-US" b="0" i="0" dirty="0">
                <a:solidFill>
                  <a:srgbClr val="474747"/>
                </a:solidFill>
                <a:effectLst/>
                <a:latin typeface="Roboto" panose="02000000000000000000" pitchFamily="2" charset="0"/>
              </a:rPr>
              <a:t>During winter, cool and calm weather traps and spikes daily pollution, particularly in north Indian cities located in the </a:t>
            </a:r>
            <a:r>
              <a:rPr lang="en-US" b="1" i="0" dirty="0">
                <a:solidFill>
                  <a:srgbClr val="474747"/>
                </a:solidFill>
                <a:effectLst/>
                <a:latin typeface="Roboto" panose="02000000000000000000" pitchFamily="2" charset="0"/>
              </a:rPr>
              <a:t>Indo Gangetic Plain.</a:t>
            </a:r>
            <a:endParaRPr lang="en-US" b="0" i="0" dirty="0">
              <a:solidFill>
                <a:srgbClr val="474747"/>
              </a:solidFill>
              <a:effectLst/>
              <a:latin typeface="Roboto" panose="02000000000000000000" pitchFamily="2" charset="0"/>
            </a:endParaRPr>
          </a:p>
          <a:p>
            <a:endParaRPr lang="en-IN" dirty="0">
              <a:solidFill>
                <a:srgbClr val="212121"/>
              </a:solidFill>
              <a:latin typeface="Cambria" panose="02040503050406030204" pitchFamily="18" charset="0"/>
            </a:endParaRPr>
          </a:p>
          <a:p>
            <a:pPr algn="l">
              <a:buFont typeface="Arial" panose="020B0604020202020204" pitchFamily="34" charset="0"/>
              <a:buChar char="•"/>
            </a:pPr>
            <a:r>
              <a:rPr lang="en-IN" b="0" i="0" dirty="0">
                <a:solidFill>
                  <a:srgbClr val="474747"/>
                </a:solidFill>
                <a:effectLst/>
                <a:latin typeface="Roboto" panose="02000000000000000000" pitchFamily="2" charset="0"/>
              </a:rPr>
              <a:t>The </a:t>
            </a:r>
            <a:r>
              <a:rPr lang="en-IN" b="1" i="0" dirty="0">
                <a:solidFill>
                  <a:srgbClr val="474747"/>
                </a:solidFill>
                <a:effectLst/>
                <a:latin typeface="Roboto" panose="02000000000000000000" pitchFamily="2" charset="0"/>
              </a:rPr>
              <a:t>most crucial reasons</a:t>
            </a:r>
            <a:r>
              <a:rPr lang="en-IN" b="0" i="0" dirty="0">
                <a:solidFill>
                  <a:srgbClr val="474747"/>
                </a:solidFill>
                <a:effectLst/>
                <a:latin typeface="Roboto" panose="02000000000000000000" pitchFamily="2" charset="0"/>
              </a:rPr>
              <a:t> for the alarming levels of air pollution in Delhi include:</a:t>
            </a:r>
            <a:br>
              <a:rPr lang="en-IN" b="0" i="0" dirty="0">
                <a:solidFill>
                  <a:srgbClr val="474747"/>
                </a:solidFill>
                <a:effectLst/>
                <a:latin typeface="Roboto" panose="02000000000000000000" pitchFamily="2" charset="0"/>
              </a:rPr>
            </a:br>
            <a:endParaRPr lang="en-IN" b="0" i="0" dirty="0">
              <a:solidFill>
                <a:srgbClr val="474747"/>
              </a:solidFill>
              <a:effectLst/>
              <a:latin typeface="Roboto" panose="02000000000000000000" pitchFamily="2" charset="0"/>
            </a:endParaRPr>
          </a:p>
          <a:p>
            <a:pPr marL="742950" lvl="1" indent="-285750" algn="l">
              <a:buFont typeface="Arial" panose="020B0604020202020204" pitchFamily="34" charset="0"/>
              <a:buChar char="•"/>
            </a:pPr>
            <a:r>
              <a:rPr lang="en-IN" b="0" i="0" dirty="0">
                <a:solidFill>
                  <a:srgbClr val="474747"/>
                </a:solidFill>
                <a:effectLst/>
                <a:latin typeface="Roboto" panose="02000000000000000000" pitchFamily="2" charset="0"/>
              </a:rPr>
              <a:t>City’s landlocked geographical location.</a:t>
            </a:r>
          </a:p>
          <a:p>
            <a:pPr marL="742950" lvl="1" indent="-285750" algn="l">
              <a:buFont typeface="Arial" panose="020B0604020202020204" pitchFamily="34" charset="0"/>
              <a:buChar char="•"/>
            </a:pPr>
            <a:r>
              <a:rPr lang="en-IN" b="0" i="0" dirty="0">
                <a:solidFill>
                  <a:srgbClr val="474747"/>
                </a:solidFill>
                <a:effectLst/>
                <a:latin typeface="Roboto" panose="02000000000000000000" pitchFamily="2" charset="0"/>
              </a:rPr>
              <a:t>Crop burning in neighbouring states (Punjab, Haryana and Rajasthan).</a:t>
            </a:r>
          </a:p>
          <a:p>
            <a:pPr marL="742950" lvl="1" indent="-285750" algn="l">
              <a:buFont typeface="Arial" panose="020B0604020202020204" pitchFamily="34" charset="0"/>
              <a:buChar char="•"/>
            </a:pPr>
            <a:r>
              <a:rPr lang="en-IN" b="0" i="0" dirty="0">
                <a:solidFill>
                  <a:srgbClr val="474747"/>
                </a:solidFill>
                <a:effectLst/>
                <a:latin typeface="Roboto" panose="02000000000000000000" pitchFamily="2" charset="0"/>
              </a:rPr>
              <a:t>Vehicular emissions.</a:t>
            </a:r>
          </a:p>
          <a:p>
            <a:pPr marL="742950" lvl="1" indent="-285750" algn="l">
              <a:buFont typeface="Arial" panose="020B0604020202020204" pitchFamily="34" charset="0"/>
              <a:buChar char="•"/>
            </a:pPr>
            <a:r>
              <a:rPr lang="en-IN" b="0" i="0" dirty="0">
                <a:solidFill>
                  <a:srgbClr val="474747"/>
                </a:solidFill>
                <a:effectLst/>
                <a:latin typeface="Roboto" panose="02000000000000000000" pitchFamily="2" charset="0"/>
              </a:rPr>
              <a:t>Industrial pollution.</a:t>
            </a:r>
          </a:p>
          <a:p>
            <a:pPr marL="742950" lvl="1" indent="-285750" algn="l">
              <a:buFont typeface="Arial" panose="020B0604020202020204" pitchFamily="34" charset="0"/>
              <a:buChar char="•"/>
            </a:pPr>
            <a:r>
              <a:rPr lang="en-IN" b="0" i="0" dirty="0">
                <a:solidFill>
                  <a:srgbClr val="474747"/>
                </a:solidFill>
                <a:effectLst/>
                <a:latin typeface="Roboto" panose="02000000000000000000" pitchFamily="2" charset="0"/>
              </a:rPr>
              <a:t>Large-scale construction activities.</a:t>
            </a:r>
          </a:p>
          <a:p>
            <a:endParaRPr lang="en-IN" dirty="0"/>
          </a:p>
        </p:txBody>
      </p:sp>
    </p:spTree>
    <p:extLst>
      <p:ext uri="{BB962C8B-B14F-4D97-AF65-F5344CB8AC3E}">
        <p14:creationId xmlns:p14="http://schemas.microsoft.com/office/powerpoint/2010/main" val="22409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ACB8-F1FB-D0F9-49A8-7DD638A4B3A8}"/>
              </a:ext>
            </a:extLst>
          </p:cNvPr>
          <p:cNvSpPr>
            <a:spLocks noGrp="1"/>
          </p:cNvSpPr>
          <p:nvPr>
            <p:ph type="title"/>
          </p:nvPr>
        </p:nvSpPr>
        <p:spPr/>
        <p:txBody>
          <a:bodyPr/>
          <a:lstStyle/>
          <a:p>
            <a:r>
              <a:rPr lang="en-US" dirty="0"/>
              <a:t>Causes of Air Pollution in Delhi</a:t>
            </a:r>
            <a:endParaRPr lang="en-IN" dirty="0"/>
          </a:p>
        </p:txBody>
      </p:sp>
      <p:sp>
        <p:nvSpPr>
          <p:cNvPr id="3" name="Content Placeholder 2">
            <a:extLst>
              <a:ext uri="{FF2B5EF4-FFF2-40B4-BE49-F238E27FC236}">
                <a16:creationId xmlns:a16="http://schemas.microsoft.com/office/drawing/2014/main" id="{80FB97B1-AA36-0A90-F795-4434DD141F01}"/>
              </a:ext>
            </a:extLst>
          </p:cNvPr>
          <p:cNvSpPr>
            <a:spLocks noGrp="1"/>
          </p:cNvSpPr>
          <p:nvPr>
            <p:ph idx="1"/>
          </p:nvPr>
        </p:nvSpPr>
        <p:spPr/>
        <p:txBody>
          <a:bodyPr>
            <a:normAutofit/>
          </a:bodyPr>
          <a:lstStyle/>
          <a:p>
            <a:r>
              <a:rPr lang="en-IN" dirty="0"/>
              <a:t>Overpopulation</a:t>
            </a:r>
          </a:p>
          <a:p>
            <a:r>
              <a:rPr lang="en-US" dirty="0"/>
              <a:t>The Badarpur Thermal Power Station</a:t>
            </a:r>
          </a:p>
          <a:p>
            <a:r>
              <a:rPr lang="en-IN" dirty="0"/>
              <a:t>Motor vehicle emissions. </a:t>
            </a:r>
          </a:p>
          <a:p>
            <a:r>
              <a:rPr lang="en-US" dirty="0"/>
              <a:t>meteorological conditions especially in winter. Two winter characteristics namely- (a) During cooler temperature, pollutants trapped near the surface (b) calm wind prevents pollutant to drift and get mixed.</a:t>
            </a:r>
          </a:p>
          <a:p>
            <a:r>
              <a:rPr lang="en-US" dirty="0"/>
              <a:t>Particulate pollutants are observed to be highly variable from one location to another due to typical weather conditions. Pollution tend to get trapped near the surface due to fall in temperature. </a:t>
            </a:r>
            <a:endParaRPr lang="en-IN" dirty="0"/>
          </a:p>
        </p:txBody>
      </p:sp>
    </p:spTree>
    <p:extLst>
      <p:ext uri="{BB962C8B-B14F-4D97-AF65-F5344CB8AC3E}">
        <p14:creationId xmlns:p14="http://schemas.microsoft.com/office/powerpoint/2010/main" val="370036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3E52-C08E-C196-A336-826C196638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2F509C-29CC-210C-2040-769ED6E52861}"/>
              </a:ext>
            </a:extLst>
          </p:cNvPr>
          <p:cNvSpPr>
            <a:spLocks noGrp="1"/>
          </p:cNvSpPr>
          <p:nvPr>
            <p:ph idx="1"/>
          </p:nvPr>
        </p:nvSpPr>
        <p:spPr/>
        <p:txBody>
          <a:bodyPr/>
          <a:lstStyle/>
          <a:p>
            <a:r>
              <a:rPr lang="en-US" b="0" i="0" dirty="0">
                <a:solidFill>
                  <a:schemeClr val="tx1"/>
                </a:solidFill>
                <a:effectLst/>
                <a:latin typeface="arial" panose="020B0604020202020204" pitchFamily="34" charset="0"/>
              </a:rPr>
              <a:t>According to the study, </a:t>
            </a:r>
            <a:r>
              <a:rPr lang="en-US" b="1" i="0" dirty="0">
                <a:solidFill>
                  <a:schemeClr val="tx1"/>
                </a:solidFill>
                <a:effectLst/>
                <a:latin typeface="arial" panose="020B0604020202020204" pitchFamily="34" charset="0"/>
              </a:rPr>
              <a:t>vehicular emissions</a:t>
            </a:r>
            <a:r>
              <a:rPr lang="en-US" b="0" i="0" dirty="0">
                <a:solidFill>
                  <a:schemeClr val="tx1"/>
                </a:solidFill>
                <a:effectLst/>
                <a:latin typeface="arial" panose="020B0604020202020204" pitchFamily="34" charset="0"/>
              </a:rPr>
              <a:t> from within the city may have contributed around 51 per cent to the PM2. 5 levels in Delhi</a:t>
            </a:r>
          </a:p>
          <a:p>
            <a:r>
              <a:rPr lang="en-US" b="0" i="0" dirty="0">
                <a:solidFill>
                  <a:schemeClr val="tx1"/>
                </a:solidFill>
                <a:effectLst/>
                <a:latin typeface="arial" panose="020B0604020202020204" pitchFamily="34" charset="0"/>
              </a:rPr>
              <a:t>Prolonged exposure to high air pollution, similar to what Delhi is experiencing now, is not only </a:t>
            </a:r>
            <a:r>
              <a:rPr lang="en-US" b="1" i="0" dirty="0">
                <a:solidFill>
                  <a:schemeClr val="tx1"/>
                </a:solidFill>
                <a:effectLst/>
                <a:latin typeface="arial" panose="020B0604020202020204" pitchFamily="34" charset="0"/>
              </a:rPr>
              <a:t>harmful to respiratory health but can also trigger cardiac, neurological problems</a:t>
            </a:r>
          </a:p>
        </p:txBody>
      </p:sp>
    </p:spTree>
    <p:extLst>
      <p:ext uri="{BB962C8B-B14F-4D97-AF65-F5344CB8AC3E}">
        <p14:creationId xmlns:p14="http://schemas.microsoft.com/office/powerpoint/2010/main" val="42843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2014-EEE9-4E78-CC2D-326D5F48A4E1}"/>
              </a:ext>
            </a:extLst>
          </p:cNvPr>
          <p:cNvSpPr>
            <a:spLocks noGrp="1"/>
          </p:cNvSpPr>
          <p:nvPr>
            <p:ph type="title"/>
          </p:nvPr>
        </p:nvSpPr>
        <p:spPr>
          <a:xfrm>
            <a:off x="2555488" y="164403"/>
            <a:ext cx="10515600" cy="1325563"/>
          </a:xfrm>
        </p:spPr>
        <p:txBody>
          <a:bodyPr>
            <a:normAutofit/>
          </a:bodyPr>
          <a:lstStyle/>
          <a:p>
            <a:r>
              <a:rPr lang="en-IN" sz="3200" b="1" dirty="0"/>
              <a:t>CLIMATE CHANGE</a:t>
            </a:r>
          </a:p>
        </p:txBody>
      </p:sp>
      <p:sp>
        <p:nvSpPr>
          <p:cNvPr id="3" name="Content Placeholder 2">
            <a:extLst>
              <a:ext uri="{FF2B5EF4-FFF2-40B4-BE49-F238E27FC236}">
                <a16:creationId xmlns:a16="http://schemas.microsoft.com/office/drawing/2014/main" id="{38287A59-AFCC-B3AD-FFF2-00A5E65BFD31}"/>
              </a:ext>
            </a:extLst>
          </p:cNvPr>
          <p:cNvSpPr>
            <a:spLocks noGrp="1"/>
          </p:cNvSpPr>
          <p:nvPr>
            <p:ph idx="1"/>
          </p:nvPr>
        </p:nvSpPr>
        <p:spPr>
          <a:xfrm>
            <a:off x="750277" y="1226634"/>
            <a:ext cx="10515600" cy="4941537"/>
          </a:xfrm>
        </p:spPr>
        <p:txBody>
          <a:bodyPr>
            <a:normAutofit fontScale="92500" lnSpcReduction="20000"/>
          </a:bodyPr>
          <a:lstStyle/>
          <a:p>
            <a:pPr marL="0" indent="0">
              <a:buNone/>
            </a:pPr>
            <a:r>
              <a:rPr lang="en-IN" sz="3800" b="1" dirty="0"/>
              <a:t>Global Temperature Rise</a:t>
            </a:r>
          </a:p>
          <a:p>
            <a:pPr marL="0" indent="0">
              <a:buNone/>
            </a:pPr>
            <a:endParaRPr lang="en-IN" dirty="0"/>
          </a:p>
          <a:p>
            <a:pPr marL="0" indent="0">
              <a:buNone/>
            </a:pPr>
            <a:r>
              <a:rPr lang="en-US" dirty="0"/>
              <a:t>The planet’s average surface temperature has risen about 1.62 degrees Fahrenheit (0.9 degrees Celsius) since the late 19th century</a:t>
            </a:r>
          </a:p>
          <a:p>
            <a:pPr marL="0" indent="0">
              <a:buNone/>
            </a:pPr>
            <a:endParaRPr lang="en-US" dirty="0"/>
          </a:p>
          <a:p>
            <a:r>
              <a:rPr lang="en-US" dirty="0"/>
              <a:t>It is beyond doubt that increased levels of </a:t>
            </a:r>
            <a:r>
              <a:rPr lang="en-US" dirty="0">
                <a:solidFill>
                  <a:srgbClr val="FF0000"/>
                </a:solidFill>
              </a:rPr>
              <a:t>greenhouse gases </a:t>
            </a:r>
            <a:r>
              <a:rPr lang="en-US" dirty="0"/>
              <a:t>must cause the Earth to warm in response. </a:t>
            </a:r>
          </a:p>
          <a:p>
            <a:pPr marL="0" indent="0">
              <a:buNone/>
            </a:pPr>
            <a:endParaRPr lang="en-US" dirty="0"/>
          </a:p>
          <a:p>
            <a:pPr marL="0" indent="0">
              <a:buNone/>
            </a:pPr>
            <a:r>
              <a:rPr lang="en-IN" sz="3800" b="1" dirty="0"/>
              <a:t>Warming Oceans </a:t>
            </a:r>
          </a:p>
          <a:p>
            <a:pPr marL="0" indent="0">
              <a:buNone/>
            </a:pPr>
            <a:endParaRPr lang="en-IN" sz="3800" b="1" dirty="0"/>
          </a:p>
          <a:p>
            <a:pPr marL="0" indent="0">
              <a:buNone/>
            </a:pPr>
            <a:r>
              <a:rPr lang="en-US" sz="2800" dirty="0"/>
              <a:t>The oceans have </a:t>
            </a:r>
            <a:r>
              <a:rPr lang="en-US" sz="2800" dirty="0">
                <a:solidFill>
                  <a:srgbClr val="FF0000"/>
                </a:solidFill>
              </a:rPr>
              <a:t>absorbed</a:t>
            </a:r>
            <a:r>
              <a:rPr lang="en-US" sz="2800" dirty="0"/>
              <a:t> a major portion of this increased heat, </a:t>
            </a:r>
            <a:endParaRPr lang="en-US" sz="3800" b="1" dirty="0"/>
          </a:p>
          <a:p>
            <a:r>
              <a:rPr lang="en-US" dirty="0">
                <a:solidFill>
                  <a:srgbClr val="FF0000"/>
                </a:solidFill>
              </a:rPr>
              <a:t>Ice cores drawn </a:t>
            </a:r>
            <a:r>
              <a:rPr lang="en-US" dirty="0"/>
              <a:t>from Greenland, Antarctica, and Tropical Mountain glaciers show that the Earth’s climate responds to changes in greenhouse gas levels.</a:t>
            </a:r>
          </a:p>
          <a:p>
            <a:pPr marL="0" indent="0">
              <a:buNone/>
            </a:pPr>
            <a:endParaRPr lang="en-US" dirty="0"/>
          </a:p>
          <a:p>
            <a:endParaRPr lang="en-IN" dirty="0"/>
          </a:p>
        </p:txBody>
      </p:sp>
    </p:spTree>
    <p:extLst>
      <p:ext uri="{BB962C8B-B14F-4D97-AF65-F5344CB8AC3E}">
        <p14:creationId xmlns:p14="http://schemas.microsoft.com/office/powerpoint/2010/main" val="126153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44DD-5920-284B-F3FC-F5A0B3E0D6D5}"/>
              </a:ext>
            </a:extLst>
          </p:cNvPr>
          <p:cNvSpPr>
            <a:spLocks noGrp="1"/>
          </p:cNvSpPr>
          <p:nvPr>
            <p:ph type="title"/>
          </p:nvPr>
        </p:nvSpPr>
        <p:spPr/>
        <p:txBody>
          <a:bodyPr/>
          <a:lstStyle/>
          <a:p>
            <a:r>
              <a:rPr lang="en-US" dirty="0"/>
              <a:t>causes</a:t>
            </a:r>
            <a:endParaRPr lang="en-IN" dirty="0"/>
          </a:p>
        </p:txBody>
      </p:sp>
      <p:sp>
        <p:nvSpPr>
          <p:cNvPr id="3" name="Content Placeholder 2">
            <a:extLst>
              <a:ext uri="{FF2B5EF4-FFF2-40B4-BE49-F238E27FC236}">
                <a16:creationId xmlns:a16="http://schemas.microsoft.com/office/drawing/2014/main" id="{F674A2FF-7BEF-BBA5-57C7-A5C3412D548F}"/>
              </a:ext>
            </a:extLst>
          </p:cNvPr>
          <p:cNvSpPr>
            <a:spLocks noGrp="1"/>
          </p:cNvSpPr>
          <p:nvPr>
            <p:ph idx="1"/>
          </p:nvPr>
        </p:nvSpPr>
        <p:spPr/>
        <p:txBody>
          <a:bodyPr/>
          <a:lstStyle/>
          <a:p>
            <a:r>
              <a:rPr lang="en-US" b="0" i="0" dirty="0">
                <a:solidFill>
                  <a:srgbClr val="000000"/>
                </a:solidFill>
                <a:effectLst/>
                <a:latin typeface="ubuntu" panose="020B0504030602030204" pitchFamily="34" charset="0"/>
              </a:rPr>
              <a:t>Delhi has the highest cluster of small-scale industries in India. Assessments made by the Central Pollution Control Board (CPCB) show that the national capital is home to and surrounded by highly pollutive industrial clusters that do not meet limits on air, water or soil emissions.</a:t>
            </a:r>
          </a:p>
          <a:p>
            <a:r>
              <a:rPr lang="en-US" b="0" i="0" dirty="0">
                <a:solidFill>
                  <a:srgbClr val="000000"/>
                </a:solidFill>
                <a:effectLst/>
                <a:latin typeface="ubuntu" panose="020B0504030602030204" pitchFamily="34" charset="0"/>
              </a:rPr>
              <a:t>Much of the air pollution in Delhi is blamed on crop-burning—especially in the states of Punjab and Haryana, where rice and wheat are widely grown. Burning typically peaks during the first week of November, a time when many farmers set fire to leftover rice stalks and straw after harvest</a:t>
            </a:r>
            <a:endParaRPr lang="en-IN" dirty="0">
              <a:solidFill>
                <a:schemeClr val="tx1"/>
              </a:solidFill>
            </a:endParaRPr>
          </a:p>
          <a:p>
            <a:r>
              <a:rPr lang="en-US" b="0" i="0" dirty="0">
                <a:solidFill>
                  <a:srgbClr val="000000"/>
                </a:solidFill>
                <a:effectLst/>
                <a:latin typeface="ubuntu" panose="020B0504030602030204" pitchFamily="34" charset="0"/>
              </a:rPr>
              <a:t>The transport sector is the main source of PM2.5 emissions in Delhi (28 percent of all PM2.5 emissions). Vehicular contribution also makes up 80 percent of nitrogen oxides and carbon monoxide in Delhi’s air.</a:t>
            </a:r>
            <a:endParaRPr lang="en-IN" dirty="0"/>
          </a:p>
        </p:txBody>
      </p:sp>
    </p:spTree>
    <p:extLst>
      <p:ext uri="{BB962C8B-B14F-4D97-AF65-F5344CB8AC3E}">
        <p14:creationId xmlns:p14="http://schemas.microsoft.com/office/powerpoint/2010/main" val="295710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36E5-642C-77AF-DEE8-5E67DBCDFA58}"/>
              </a:ext>
            </a:extLst>
          </p:cNvPr>
          <p:cNvSpPr>
            <a:spLocks noGrp="1"/>
          </p:cNvSpPr>
          <p:nvPr>
            <p:ph type="title"/>
          </p:nvPr>
        </p:nvSpPr>
        <p:spPr/>
        <p:txBody>
          <a:bodyPr/>
          <a:lstStyle/>
          <a:p>
            <a:r>
              <a:rPr lang="en-US" dirty="0"/>
              <a:t>Health effects</a:t>
            </a:r>
            <a:endParaRPr lang="en-IN" dirty="0"/>
          </a:p>
        </p:txBody>
      </p:sp>
      <p:sp>
        <p:nvSpPr>
          <p:cNvPr id="3" name="Content Placeholder 2">
            <a:extLst>
              <a:ext uri="{FF2B5EF4-FFF2-40B4-BE49-F238E27FC236}">
                <a16:creationId xmlns:a16="http://schemas.microsoft.com/office/drawing/2014/main" id="{59E30CE0-FADE-8923-C4CB-65ED3AA2B610}"/>
              </a:ext>
            </a:extLst>
          </p:cNvPr>
          <p:cNvSpPr>
            <a:spLocks noGrp="1"/>
          </p:cNvSpPr>
          <p:nvPr>
            <p:ph idx="1"/>
          </p:nvPr>
        </p:nvSpPr>
        <p:spPr/>
        <p:txBody>
          <a:bodyPr>
            <a:normAutofit/>
          </a:bodyPr>
          <a:lstStyle/>
          <a:p>
            <a:pPr algn="l" fontAlgn="base"/>
            <a:r>
              <a:rPr lang="en-US" b="1" i="0" dirty="0">
                <a:solidFill>
                  <a:srgbClr val="163449"/>
                </a:solidFill>
                <a:effectLst/>
                <a:latin typeface="inherit"/>
              </a:rPr>
              <a:t>Health</a:t>
            </a:r>
            <a:endParaRPr lang="en-US" b="0" i="0" dirty="0">
              <a:solidFill>
                <a:srgbClr val="163449"/>
              </a:solidFill>
              <a:effectLst/>
              <a:latin typeface="rufina"/>
            </a:endParaRPr>
          </a:p>
          <a:p>
            <a:pPr algn="l" fontAlgn="base"/>
            <a:r>
              <a:rPr lang="en-US" b="0" i="0" dirty="0">
                <a:solidFill>
                  <a:srgbClr val="000000"/>
                </a:solidFill>
                <a:effectLst/>
                <a:latin typeface="ubuntu" panose="020B0504030602030204" pitchFamily="34" charset="0"/>
              </a:rPr>
              <a:t>Fine particles (PM2.5) pose the greatest health risk, -  can get deep into a person’s lungs and bloodstream</a:t>
            </a:r>
          </a:p>
          <a:p>
            <a:pPr algn="l" fontAlgn="base"/>
            <a:r>
              <a:rPr lang="en-US" b="0" i="0" dirty="0">
                <a:solidFill>
                  <a:srgbClr val="000000"/>
                </a:solidFill>
                <a:effectLst/>
                <a:latin typeface="ubuntu" panose="020B0504030602030204" pitchFamily="34" charset="0"/>
              </a:rPr>
              <a:t>.Exposure to fine particles can affect lung function and worsen medical conditions such as asthma and heart disease</a:t>
            </a:r>
          </a:p>
          <a:p>
            <a:pPr algn="l" fontAlgn="base"/>
            <a:r>
              <a:rPr lang="en-US" b="0" i="0" dirty="0">
                <a:solidFill>
                  <a:srgbClr val="000000"/>
                </a:solidFill>
                <a:effectLst/>
                <a:latin typeface="ubuntu" panose="020B0504030602030204" pitchFamily="34" charset="0"/>
              </a:rPr>
              <a:t>Long-term exposure to fine particulate matter has been linked with an increased rate of chronic bronchitis, reduced lung function, and increased mortality from lung cancer and heart disease.</a:t>
            </a:r>
            <a:r>
              <a:rPr lang="en-US" b="0" i="0" u="none" strike="noStrike" baseline="30000" dirty="0">
                <a:solidFill>
                  <a:srgbClr val="0069A6"/>
                </a:solidFill>
                <a:effectLst/>
                <a:latin typeface="inherit"/>
                <a:hlinkClick r:id="rId2"/>
              </a:rPr>
              <a:t>[46]</a:t>
            </a:r>
            <a:r>
              <a:rPr lang="en-US" b="0" i="0" dirty="0">
                <a:solidFill>
                  <a:srgbClr val="000000"/>
                </a:solidFill>
                <a:effectLst/>
                <a:latin typeface="ubuntu" panose="020B0504030602030204" pitchFamily="34" charset="0"/>
              </a:rPr>
              <a:t> </a:t>
            </a:r>
          </a:p>
          <a:p>
            <a:pPr algn="l" fontAlgn="base"/>
            <a:r>
              <a:rPr lang="en-US" b="0" i="0" dirty="0">
                <a:solidFill>
                  <a:srgbClr val="000000"/>
                </a:solidFill>
                <a:effectLst/>
                <a:latin typeface="ubuntu" panose="020B0504030602030204" pitchFamily="34" charset="0"/>
              </a:rPr>
              <a:t>non-smokers with lung cancer has risen from just 10 percent in the 1980s to 50 percent in the last decade</a:t>
            </a:r>
          </a:p>
          <a:p>
            <a:pPr algn="l" fontAlgn="base"/>
            <a:r>
              <a:rPr lang="en-US" b="0" i="0" dirty="0">
                <a:solidFill>
                  <a:srgbClr val="000000"/>
                </a:solidFill>
                <a:effectLst/>
                <a:latin typeface="ubuntu" panose="020B0504030602030204" pitchFamily="34" charset="0"/>
              </a:rPr>
              <a:t>.</a:t>
            </a:r>
            <a:r>
              <a:rPr lang="en-US" b="0" i="0" u="none" strike="noStrike" baseline="30000" dirty="0">
                <a:solidFill>
                  <a:srgbClr val="0069A6"/>
                </a:solidFill>
                <a:effectLst/>
                <a:latin typeface="inherit"/>
                <a:hlinkClick r:id="rId3"/>
              </a:rPr>
              <a:t>[</a:t>
            </a:r>
            <a:endParaRPr lang="en-IN" dirty="0"/>
          </a:p>
        </p:txBody>
      </p:sp>
    </p:spTree>
    <p:extLst>
      <p:ext uri="{BB962C8B-B14F-4D97-AF65-F5344CB8AC3E}">
        <p14:creationId xmlns:p14="http://schemas.microsoft.com/office/powerpoint/2010/main" val="128018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C8F7-E28D-54BE-7D71-56E96CF92F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33DED0-9721-9FE6-B810-CA6110855140}"/>
              </a:ext>
            </a:extLst>
          </p:cNvPr>
          <p:cNvSpPr>
            <a:spLocks noGrp="1"/>
          </p:cNvSpPr>
          <p:nvPr>
            <p:ph idx="1"/>
          </p:nvPr>
        </p:nvSpPr>
        <p:spPr/>
        <p:txBody>
          <a:bodyPr/>
          <a:lstStyle/>
          <a:p>
            <a:r>
              <a:rPr lang="en-US" b="0" i="0" u="none" strike="noStrike" baseline="30000" dirty="0">
                <a:solidFill>
                  <a:srgbClr val="0069A6"/>
                </a:solidFill>
                <a:effectLst/>
                <a:latin typeface="inherit"/>
                <a:hlinkClick r:id="rId2"/>
              </a:rPr>
              <a:t>]</a:t>
            </a:r>
            <a:r>
              <a:rPr lang="en-US" b="0" i="0" dirty="0">
                <a:solidFill>
                  <a:srgbClr val="000000"/>
                </a:solidFill>
                <a:effectLst/>
                <a:latin typeface="ubuntu" panose="020B0504030602030204" pitchFamily="34" charset="0"/>
              </a:rPr>
              <a:t> PM10 are particularly dangerous because these are particles in the air with a diameter of less than 10 </a:t>
            </a:r>
            <a:r>
              <a:rPr lang="en-US" b="0" i="0" dirty="0" err="1">
                <a:solidFill>
                  <a:srgbClr val="000000"/>
                </a:solidFill>
                <a:effectLst/>
                <a:latin typeface="ubuntu" panose="020B0504030602030204" pitchFamily="34" charset="0"/>
              </a:rPr>
              <a:t>micrometres</a:t>
            </a:r>
            <a:r>
              <a:rPr lang="en-US" b="0" i="0" dirty="0">
                <a:solidFill>
                  <a:srgbClr val="000000"/>
                </a:solidFill>
                <a:effectLst/>
                <a:latin typeface="ubuntu" panose="020B0504030602030204" pitchFamily="34" charset="0"/>
              </a:rPr>
              <a:t>, small enough to pass through the throat and nose and enter the lungs</a:t>
            </a:r>
          </a:p>
          <a:p>
            <a:r>
              <a:rPr lang="en-US" b="0" i="0" dirty="0">
                <a:solidFill>
                  <a:srgbClr val="000000"/>
                </a:solidFill>
                <a:effectLst/>
                <a:latin typeface="ubuntu" panose="020B0504030602030204" pitchFamily="34" charset="0"/>
              </a:rPr>
              <a:t> Inhalation of these particles can result in a number of health issues, ranging from coughing and wheezing to asthma attacks and bronchitis, as well as hypertension, heart diseases, strokes, and premature death.</a:t>
            </a:r>
          </a:p>
          <a:p>
            <a:endParaRPr lang="en-IN" dirty="0"/>
          </a:p>
        </p:txBody>
      </p:sp>
    </p:spTree>
    <p:extLst>
      <p:ext uri="{BB962C8B-B14F-4D97-AF65-F5344CB8AC3E}">
        <p14:creationId xmlns:p14="http://schemas.microsoft.com/office/powerpoint/2010/main" val="149743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9C1A-3A34-9129-958F-D5226A998D4F}"/>
              </a:ext>
            </a:extLst>
          </p:cNvPr>
          <p:cNvSpPr>
            <a:spLocks noGrp="1"/>
          </p:cNvSpPr>
          <p:nvPr>
            <p:ph type="title"/>
          </p:nvPr>
        </p:nvSpPr>
        <p:spPr/>
        <p:txBody>
          <a:bodyPr/>
          <a:lstStyle/>
          <a:p>
            <a:r>
              <a:rPr lang="en-IN" dirty="0"/>
              <a:t>Air Pollution in Delhi</a:t>
            </a:r>
          </a:p>
        </p:txBody>
      </p:sp>
      <p:sp>
        <p:nvSpPr>
          <p:cNvPr id="3" name="Content Placeholder 2">
            <a:extLst>
              <a:ext uri="{FF2B5EF4-FFF2-40B4-BE49-F238E27FC236}">
                <a16:creationId xmlns:a16="http://schemas.microsoft.com/office/drawing/2014/main" id="{D3FE10FC-0340-6001-1C10-253B84B2BE2A}"/>
              </a:ext>
            </a:extLst>
          </p:cNvPr>
          <p:cNvSpPr>
            <a:spLocks noGrp="1"/>
          </p:cNvSpPr>
          <p:nvPr>
            <p:ph idx="1"/>
          </p:nvPr>
        </p:nvSpPr>
        <p:spPr/>
        <p:txBody>
          <a:bodyPr/>
          <a:lstStyle/>
          <a:p>
            <a:r>
              <a:rPr lang="en-US" dirty="0"/>
              <a:t>India has the world’s highest death rate from </a:t>
            </a:r>
            <a:r>
              <a:rPr lang="en-US" b="1" dirty="0"/>
              <a:t>chronic respiratory </a:t>
            </a:r>
            <a:r>
              <a:rPr lang="en-US" dirty="0"/>
              <a:t>diseases and asthma, according to the reports of WHO. </a:t>
            </a:r>
          </a:p>
          <a:p>
            <a:r>
              <a:rPr lang="en-US" dirty="0"/>
              <a:t>Due to poor air quality, about 2.5 million people are killed in India </a:t>
            </a:r>
            <a:r>
              <a:rPr lang="en-US" b="1" dirty="0"/>
              <a:t>every year. </a:t>
            </a:r>
          </a:p>
          <a:p>
            <a:r>
              <a:rPr lang="en-US" dirty="0"/>
              <a:t>According to WHO survey, air quality in </a:t>
            </a:r>
            <a:r>
              <a:rPr lang="en-US" b="1" dirty="0"/>
              <a:t>Delhi is the worst of any major city in the world.</a:t>
            </a:r>
          </a:p>
          <a:p>
            <a:r>
              <a:rPr lang="en-US" dirty="0"/>
              <a:t> A recent study has estimated excess mortality of around 10,000 in Delhi </a:t>
            </a:r>
            <a:r>
              <a:rPr lang="en-US" b="1" dirty="0"/>
              <a:t>due to both cardiovascular and respiratory causes</a:t>
            </a:r>
            <a:r>
              <a:rPr lang="en-US" dirty="0"/>
              <a:t>, based upon occupational related acute exposures alone. </a:t>
            </a:r>
            <a:endParaRPr lang="en-IN" dirty="0"/>
          </a:p>
        </p:txBody>
      </p:sp>
    </p:spTree>
    <p:extLst>
      <p:ext uri="{BB962C8B-B14F-4D97-AF65-F5344CB8AC3E}">
        <p14:creationId xmlns:p14="http://schemas.microsoft.com/office/powerpoint/2010/main" val="110332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20C1-A888-F5CB-89A9-17CDC0AB7427}"/>
              </a:ext>
            </a:extLst>
          </p:cNvPr>
          <p:cNvSpPr>
            <a:spLocks noGrp="1"/>
          </p:cNvSpPr>
          <p:nvPr>
            <p:ph type="title"/>
          </p:nvPr>
        </p:nvSpPr>
        <p:spPr/>
        <p:txBody>
          <a:bodyPr/>
          <a:lstStyle/>
          <a:p>
            <a:r>
              <a:rPr lang="en-IN" b="1" i="0" dirty="0">
                <a:solidFill>
                  <a:srgbClr val="0069A6"/>
                </a:solidFill>
                <a:effectLst/>
                <a:latin typeface="inherit"/>
              </a:rPr>
              <a:t>Anti-Pollution Policy Measures:</a:t>
            </a:r>
            <a:br>
              <a:rPr lang="en-IN" b="0" i="0" dirty="0">
                <a:solidFill>
                  <a:srgbClr val="163449"/>
                </a:solidFill>
                <a:effectLst/>
                <a:latin typeface="rufina"/>
              </a:rPr>
            </a:br>
            <a:endParaRPr lang="en-IN" dirty="0"/>
          </a:p>
        </p:txBody>
      </p:sp>
      <p:sp>
        <p:nvSpPr>
          <p:cNvPr id="3" name="Content Placeholder 2">
            <a:extLst>
              <a:ext uri="{FF2B5EF4-FFF2-40B4-BE49-F238E27FC236}">
                <a16:creationId xmlns:a16="http://schemas.microsoft.com/office/drawing/2014/main" id="{78F6734F-0B17-3525-7916-E93E271C5122}"/>
              </a:ext>
            </a:extLst>
          </p:cNvPr>
          <p:cNvSpPr>
            <a:spLocks noGrp="1"/>
          </p:cNvSpPr>
          <p:nvPr>
            <p:ph idx="1"/>
          </p:nvPr>
        </p:nvSpPr>
        <p:spPr/>
        <p:txBody>
          <a:bodyPr/>
          <a:lstStyle/>
          <a:p>
            <a:r>
              <a:rPr lang="en-US" b="0" i="0" dirty="0">
                <a:solidFill>
                  <a:srgbClr val="000000"/>
                </a:solidFill>
                <a:effectLst/>
                <a:latin typeface="ubuntu" panose="020B0504030602030204" pitchFamily="34" charset="0"/>
              </a:rPr>
              <a:t> ban on use of diesel generators sets</a:t>
            </a:r>
          </a:p>
          <a:p>
            <a:r>
              <a:rPr lang="en-US" b="0" i="0" dirty="0">
                <a:solidFill>
                  <a:srgbClr val="000000"/>
                </a:solidFill>
                <a:effectLst/>
                <a:latin typeface="ubuntu" panose="020B0504030602030204" pitchFamily="34" charset="0"/>
              </a:rPr>
              <a:t>parking fees were to be enhanced</a:t>
            </a:r>
          </a:p>
          <a:p>
            <a:r>
              <a:rPr lang="en-US" b="0" i="0" dirty="0">
                <a:solidFill>
                  <a:srgbClr val="000000"/>
                </a:solidFill>
                <a:effectLst/>
                <a:latin typeface="ubuntu" panose="020B0504030602030204" pitchFamily="34" charset="0"/>
              </a:rPr>
              <a:t>increase in frequency of bus and metro services</a:t>
            </a:r>
          </a:p>
          <a:p>
            <a:r>
              <a:rPr lang="en-US" b="0" i="0" dirty="0">
                <a:solidFill>
                  <a:srgbClr val="000000"/>
                </a:solidFill>
                <a:effectLst/>
                <a:latin typeface="ubuntu" panose="020B0504030602030204" pitchFamily="34" charset="0"/>
              </a:rPr>
              <a:t>ban on coal-based power plants</a:t>
            </a:r>
          </a:p>
          <a:p>
            <a:r>
              <a:rPr lang="en-US" b="0" i="0" dirty="0">
                <a:solidFill>
                  <a:srgbClr val="000000"/>
                </a:solidFill>
                <a:effectLst/>
                <a:latin typeface="ubuntu" panose="020B0504030602030204" pitchFamily="34" charset="0"/>
              </a:rPr>
              <a:t>entry of trucks into Delhi (except those carrying essential commodities) to be banned</a:t>
            </a:r>
          </a:p>
          <a:p>
            <a:endParaRPr lang="en-IN" dirty="0"/>
          </a:p>
        </p:txBody>
      </p:sp>
    </p:spTree>
    <p:extLst>
      <p:ext uri="{BB962C8B-B14F-4D97-AF65-F5344CB8AC3E}">
        <p14:creationId xmlns:p14="http://schemas.microsoft.com/office/powerpoint/2010/main" val="12519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D5DD-3CC5-00C0-0E58-71E4DE301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9F1AB6-8341-28AF-EBF4-AF2251250E35}"/>
              </a:ext>
            </a:extLst>
          </p:cNvPr>
          <p:cNvSpPr>
            <a:spLocks noGrp="1"/>
          </p:cNvSpPr>
          <p:nvPr>
            <p:ph idx="1"/>
          </p:nvPr>
        </p:nvSpPr>
        <p:spPr/>
        <p:txBody>
          <a:bodyPr>
            <a:normAutofit/>
          </a:bodyPr>
          <a:lstStyle/>
          <a:p>
            <a:r>
              <a:rPr lang="en-US" dirty="0"/>
              <a:t>There have been various measures adopted in the recent years by the municipal authorities in Delhi to tackle pollution :</a:t>
            </a:r>
          </a:p>
          <a:p>
            <a:r>
              <a:rPr lang="en-US" dirty="0"/>
              <a:t>Converting vehicles to cleaner fuel (electric vehicles, CNG vehicles)</a:t>
            </a:r>
          </a:p>
          <a:p>
            <a:r>
              <a:rPr lang="en-US" dirty="0"/>
              <a:t>Phase out of pre-2010 vehicles. </a:t>
            </a:r>
          </a:p>
          <a:p>
            <a:r>
              <a:rPr lang="en-US" dirty="0"/>
              <a:t>Supply of induction/LNG cooking stoves</a:t>
            </a:r>
          </a:p>
          <a:p>
            <a:r>
              <a:rPr lang="en-US" dirty="0"/>
              <a:t>Banning the use of polluting industrial fuel, better waste management schemes.</a:t>
            </a:r>
          </a:p>
          <a:p>
            <a:r>
              <a:rPr lang="en-US" dirty="0"/>
              <a:t> Odd-Even scheme (In specified date, non-transport four-wheeled vehicles with registration number either odd or even is prohibited) and closing some power stations</a:t>
            </a:r>
            <a:endParaRPr lang="en-IN" dirty="0"/>
          </a:p>
        </p:txBody>
      </p:sp>
    </p:spTree>
    <p:extLst>
      <p:ext uri="{BB962C8B-B14F-4D97-AF65-F5344CB8AC3E}">
        <p14:creationId xmlns:p14="http://schemas.microsoft.com/office/powerpoint/2010/main" val="145668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1FE8-1579-6C9D-F7D8-23DDCA0ABD41}"/>
              </a:ext>
            </a:extLst>
          </p:cNvPr>
          <p:cNvSpPr>
            <a:spLocks noGrp="1"/>
          </p:cNvSpPr>
          <p:nvPr>
            <p:ph type="title"/>
          </p:nvPr>
        </p:nvSpPr>
        <p:spPr/>
        <p:txBody>
          <a:bodyPr/>
          <a:lstStyle/>
          <a:p>
            <a:r>
              <a:rPr lang="en-US" b="1" i="0" dirty="0">
                <a:solidFill>
                  <a:srgbClr val="163449"/>
                </a:solidFill>
                <a:effectLst/>
                <a:latin typeface="inherit"/>
              </a:rPr>
              <a:t>Odd-Even Scheme</a:t>
            </a:r>
            <a:br>
              <a:rPr lang="en-US" b="0" i="0" dirty="0">
                <a:solidFill>
                  <a:srgbClr val="163449"/>
                </a:solidFill>
                <a:effectLst/>
                <a:latin typeface="rufina"/>
              </a:rPr>
            </a:br>
            <a:endParaRPr lang="en-IN" dirty="0"/>
          </a:p>
        </p:txBody>
      </p:sp>
      <p:sp>
        <p:nvSpPr>
          <p:cNvPr id="3" name="Content Placeholder 2">
            <a:extLst>
              <a:ext uri="{FF2B5EF4-FFF2-40B4-BE49-F238E27FC236}">
                <a16:creationId xmlns:a16="http://schemas.microsoft.com/office/drawing/2014/main" id="{40E59E52-D33C-B93B-DDAA-DF16ECE0DB88}"/>
              </a:ext>
            </a:extLst>
          </p:cNvPr>
          <p:cNvSpPr>
            <a:spLocks noGrp="1"/>
          </p:cNvSpPr>
          <p:nvPr>
            <p:ph idx="1"/>
          </p:nvPr>
        </p:nvSpPr>
        <p:spPr/>
        <p:txBody>
          <a:bodyPr/>
          <a:lstStyle/>
          <a:p>
            <a:pPr algn="l" fontAlgn="base"/>
            <a:r>
              <a:rPr lang="en-US" sz="2400" b="0" i="0" dirty="0">
                <a:solidFill>
                  <a:srgbClr val="000000"/>
                </a:solidFill>
                <a:effectLst/>
                <a:latin typeface="ubuntu" panose="020B0504030602030204" pitchFamily="34" charset="0"/>
              </a:rPr>
              <a:t>The odd-even scheme is a traffic rationing measure begun by the Arvind Kejriwal-led Delhi government, under which private vehicles with registration numbers ending with an odd digit are allowed on roads on odd dates, and those with an even digit can ply on even dates.</a:t>
            </a:r>
          </a:p>
          <a:p>
            <a:pPr algn="l" fontAlgn="base"/>
            <a:r>
              <a:rPr lang="en-US" sz="2400" b="0" i="0" dirty="0">
                <a:solidFill>
                  <a:srgbClr val="000000"/>
                </a:solidFill>
                <a:effectLst/>
                <a:latin typeface="ubuntu" panose="020B0504030602030204" pitchFamily="34" charset="0"/>
              </a:rPr>
              <a:t>The rules will also apply to vehicles with registration numbers obtained from other states but using Delhi roads.</a:t>
            </a:r>
          </a:p>
          <a:p>
            <a:endParaRPr lang="en-IN" dirty="0"/>
          </a:p>
        </p:txBody>
      </p:sp>
    </p:spTree>
    <p:extLst>
      <p:ext uri="{BB962C8B-B14F-4D97-AF65-F5344CB8AC3E}">
        <p14:creationId xmlns:p14="http://schemas.microsoft.com/office/powerpoint/2010/main" val="2296027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D73A-1FA2-4759-6EC6-EA6FC3A5E7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0F9BE4-EA69-46C3-66A3-65D3176995A6}"/>
              </a:ext>
            </a:extLst>
          </p:cNvPr>
          <p:cNvSpPr>
            <a:spLocks noGrp="1"/>
          </p:cNvSpPr>
          <p:nvPr>
            <p:ph idx="1"/>
          </p:nvPr>
        </p:nvSpPr>
        <p:spPr/>
        <p:txBody>
          <a:bodyPr>
            <a:normAutofit/>
          </a:bodyPr>
          <a:lstStyle/>
          <a:p>
            <a:r>
              <a:rPr lang="en-US" sz="2400" b="0" i="0" dirty="0">
                <a:solidFill>
                  <a:srgbClr val="000000"/>
                </a:solidFill>
                <a:effectLst/>
                <a:latin typeface="ubuntu" panose="020B0504030602030204" pitchFamily="34" charset="0"/>
              </a:rPr>
              <a:t>In its introductory phase (1 to 15 January 2016), the odd-even scheme succeeded in curbing air pollution in Delhi.</a:t>
            </a:r>
            <a:r>
              <a:rPr lang="en-US" sz="2400" baseline="30000" dirty="0">
                <a:solidFill>
                  <a:srgbClr val="0069A6"/>
                </a:solidFill>
                <a:latin typeface="inherit"/>
              </a:rPr>
              <a:t>[</a:t>
            </a:r>
          </a:p>
          <a:p>
            <a:r>
              <a:rPr lang="en-US" sz="2400" b="0" i="0" dirty="0">
                <a:solidFill>
                  <a:srgbClr val="000000"/>
                </a:solidFill>
                <a:effectLst/>
                <a:latin typeface="ubuntu" panose="020B0504030602030204" pitchFamily="34" charset="0"/>
              </a:rPr>
              <a:t> At the time, Delhi experienced the lowest pollution peaks compared to previous high smog episodes in the winter season.</a:t>
            </a:r>
            <a:endParaRPr lang="en-US" sz="2400" b="0" i="0" baseline="30000" dirty="0">
              <a:solidFill>
                <a:srgbClr val="0069A6"/>
              </a:solidFill>
              <a:effectLst/>
              <a:latin typeface="inherit"/>
            </a:endParaRPr>
          </a:p>
          <a:p>
            <a:r>
              <a:rPr lang="en-US" sz="2400" b="0" i="0" dirty="0">
                <a:solidFill>
                  <a:srgbClr val="000000"/>
                </a:solidFill>
                <a:effectLst/>
                <a:latin typeface="ubuntu" panose="020B0504030602030204" pitchFamily="34" charset="0"/>
              </a:rPr>
              <a:t>PM and nitrogen oxide load from cars dropped by as much as 40 percent while the scheme was operational. </a:t>
            </a:r>
          </a:p>
        </p:txBody>
      </p:sp>
    </p:spTree>
    <p:extLst>
      <p:ext uri="{BB962C8B-B14F-4D97-AF65-F5344CB8AC3E}">
        <p14:creationId xmlns:p14="http://schemas.microsoft.com/office/powerpoint/2010/main" val="411263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B957-C175-C135-E7F1-652CE8193916}"/>
              </a:ext>
            </a:extLst>
          </p:cNvPr>
          <p:cNvSpPr>
            <a:spLocks noGrp="1"/>
          </p:cNvSpPr>
          <p:nvPr>
            <p:ph type="title"/>
          </p:nvPr>
        </p:nvSpPr>
        <p:spPr/>
        <p:txBody>
          <a:bodyPr/>
          <a:lstStyle/>
          <a:p>
            <a:r>
              <a:rPr lang="en-IN" sz="4400" b="1" dirty="0"/>
              <a:t>CLIMATE CHANGE</a:t>
            </a:r>
            <a:endParaRPr lang="en-IN" dirty="0"/>
          </a:p>
        </p:txBody>
      </p:sp>
      <p:sp>
        <p:nvSpPr>
          <p:cNvPr id="3" name="Content Placeholder 2">
            <a:extLst>
              <a:ext uri="{FF2B5EF4-FFF2-40B4-BE49-F238E27FC236}">
                <a16:creationId xmlns:a16="http://schemas.microsoft.com/office/drawing/2014/main" id="{A7C0D282-5E32-ECC0-9869-8F281E21EFAC}"/>
              </a:ext>
            </a:extLst>
          </p:cNvPr>
          <p:cNvSpPr>
            <a:spLocks noGrp="1"/>
          </p:cNvSpPr>
          <p:nvPr>
            <p:ph idx="1"/>
          </p:nvPr>
        </p:nvSpPr>
        <p:spPr/>
        <p:txBody>
          <a:bodyPr>
            <a:normAutofit/>
          </a:bodyPr>
          <a:lstStyle/>
          <a:p>
            <a:r>
              <a:rPr lang="en-IN" dirty="0"/>
              <a:t> Shrinking Ice Sheets</a:t>
            </a:r>
          </a:p>
          <a:p>
            <a:r>
              <a:rPr lang="en-IN" dirty="0"/>
              <a:t>Decreased Snow Cover</a:t>
            </a:r>
          </a:p>
          <a:p>
            <a:r>
              <a:rPr lang="en-IN" dirty="0"/>
              <a:t>Sea Level Rise</a:t>
            </a:r>
          </a:p>
          <a:p>
            <a:r>
              <a:rPr lang="en-IN" dirty="0"/>
              <a:t>Declining Arctic Sea Ice</a:t>
            </a:r>
          </a:p>
          <a:p>
            <a:r>
              <a:rPr lang="en-IN" dirty="0"/>
              <a:t>Ocean Acidification </a:t>
            </a:r>
          </a:p>
          <a:p>
            <a:pPr marL="0" indent="0">
              <a:buNone/>
            </a:pPr>
            <a:r>
              <a:rPr lang="en-US" dirty="0"/>
              <a:t>anthropogenic inputs emitting more </a:t>
            </a:r>
            <a:r>
              <a:rPr lang="en-US" dirty="0">
                <a:solidFill>
                  <a:srgbClr val="FF0000"/>
                </a:solidFill>
              </a:rPr>
              <a:t>carbon dioxide </a:t>
            </a:r>
            <a:r>
              <a:rPr lang="en-US" dirty="0"/>
              <a:t>into the atmosphere and it is being </a:t>
            </a:r>
            <a:r>
              <a:rPr lang="en-US" dirty="0">
                <a:solidFill>
                  <a:srgbClr val="FF0000"/>
                </a:solidFill>
              </a:rPr>
              <a:t>absorbed into the oceans </a:t>
            </a:r>
            <a:r>
              <a:rPr lang="en-US" dirty="0"/>
              <a:t>making it </a:t>
            </a:r>
            <a:r>
              <a:rPr lang="en-US" dirty="0">
                <a:solidFill>
                  <a:srgbClr val="FF0000"/>
                </a:solidFill>
              </a:rPr>
              <a:t>acidic </a:t>
            </a:r>
            <a:r>
              <a:rPr lang="en-US" dirty="0"/>
              <a:t>by forming </a:t>
            </a:r>
            <a:r>
              <a:rPr lang="en-US" dirty="0">
                <a:solidFill>
                  <a:srgbClr val="FF0000"/>
                </a:solidFill>
              </a:rPr>
              <a:t>carbonic acid</a:t>
            </a:r>
            <a:r>
              <a:rPr lang="en-US" dirty="0"/>
              <a:t>. The amount of carbon dioxide absorbed by the upper layer of the oceans is increasing by about 2 billion tons per year.</a:t>
            </a:r>
            <a:endParaRPr lang="en-IN" dirty="0"/>
          </a:p>
        </p:txBody>
      </p:sp>
    </p:spTree>
    <p:extLst>
      <p:ext uri="{BB962C8B-B14F-4D97-AF65-F5344CB8AC3E}">
        <p14:creationId xmlns:p14="http://schemas.microsoft.com/office/powerpoint/2010/main" val="82666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8E3C-EBA9-BA98-29BA-0072D59257DB}"/>
              </a:ext>
            </a:extLst>
          </p:cNvPr>
          <p:cNvSpPr>
            <a:spLocks noGrp="1"/>
          </p:cNvSpPr>
          <p:nvPr>
            <p:ph type="title"/>
          </p:nvPr>
        </p:nvSpPr>
        <p:spPr/>
        <p:txBody>
          <a:bodyPr/>
          <a:lstStyle/>
          <a:p>
            <a:r>
              <a:rPr lang="en-IN" dirty="0"/>
              <a:t>OZONE LAYER DEPLETION</a:t>
            </a:r>
          </a:p>
        </p:txBody>
      </p:sp>
      <p:sp>
        <p:nvSpPr>
          <p:cNvPr id="3" name="Content Placeholder 2">
            <a:extLst>
              <a:ext uri="{FF2B5EF4-FFF2-40B4-BE49-F238E27FC236}">
                <a16:creationId xmlns:a16="http://schemas.microsoft.com/office/drawing/2014/main" id="{41A94B89-94BC-CA78-5769-B1652DD739E4}"/>
              </a:ext>
            </a:extLst>
          </p:cNvPr>
          <p:cNvSpPr>
            <a:spLocks noGrp="1"/>
          </p:cNvSpPr>
          <p:nvPr>
            <p:ph idx="1"/>
          </p:nvPr>
        </p:nvSpPr>
        <p:spPr/>
        <p:txBody>
          <a:bodyPr/>
          <a:lstStyle/>
          <a:p>
            <a:r>
              <a:rPr lang="en-US" dirty="0"/>
              <a:t>Ozone (O3 ) is an important natural component of the stratosphere</a:t>
            </a:r>
          </a:p>
          <a:p>
            <a:r>
              <a:rPr lang="en-US" dirty="0"/>
              <a:t>most strongly concentrated at an altitude of 20-25 km, known as the ozone layer</a:t>
            </a:r>
          </a:p>
          <a:p>
            <a:r>
              <a:rPr lang="en-IN" dirty="0"/>
              <a:t>Ozone is formed in the stratosphere when high-energy ultraviolet (UV) radiation splits normal oxygen molecules (O2 ) into atomic oxygen [O]. </a:t>
            </a:r>
          </a:p>
          <a:p>
            <a:r>
              <a:rPr lang="en-IN" dirty="0"/>
              <a:t>The atomic oxygen may then combine with a diatomic oxygen molecule (O2 ) to form triatomic ozone (O3 ).</a:t>
            </a:r>
          </a:p>
        </p:txBody>
      </p:sp>
    </p:spTree>
    <p:extLst>
      <p:ext uri="{BB962C8B-B14F-4D97-AF65-F5344CB8AC3E}">
        <p14:creationId xmlns:p14="http://schemas.microsoft.com/office/powerpoint/2010/main" val="201880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1F5B-70E8-4011-E4A4-A81ED80901D8}"/>
              </a:ext>
            </a:extLst>
          </p:cNvPr>
          <p:cNvSpPr>
            <a:spLocks noGrp="1"/>
          </p:cNvSpPr>
          <p:nvPr>
            <p:ph type="title"/>
          </p:nvPr>
        </p:nvSpPr>
        <p:spPr/>
        <p:txBody>
          <a:bodyPr>
            <a:normAutofit/>
          </a:bodyPr>
          <a:lstStyle/>
          <a:p>
            <a:r>
              <a:rPr lang="en-IN" sz="3600" dirty="0"/>
              <a:t>OZONE LAYER DEPLETION</a:t>
            </a:r>
          </a:p>
        </p:txBody>
      </p:sp>
      <p:sp>
        <p:nvSpPr>
          <p:cNvPr id="3" name="Content Placeholder 2">
            <a:extLst>
              <a:ext uri="{FF2B5EF4-FFF2-40B4-BE49-F238E27FC236}">
                <a16:creationId xmlns:a16="http://schemas.microsoft.com/office/drawing/2014/main" id="{97F1DDA7-BA73-3AFC-57BA-FEC7C80BBD37}"/>
              </a:ext>
            </a:extLst>
          </p:cNvPr>
          <p:cNvSpPr>
            <a:spLocks noGrp="1"/>
          </p:cNvSpPr>
          <p:nvPr>
            <p:ph idx="1"/>
          </p:nvPr>
        </p:nvSpPr>
        <p:spPr/>
        <p:txBody>
          <a:bodyPr/>
          <a:lstStyle/>
          <a:p>
            <a:r>
              <a:rPr lang="en-US" dirty="0"/>
              <a:t>In nature, a dynamic equilibrium exists between ozone production and ozone destruction such that the stratosphere always contains a definite amount of ozone.</a:t>
            </a:r>
          </a:p>
          <a:p>
            <a:r>
              <a:rPr lang="en-US" dirty="0"/>
              <a:t>The ozone layer (or ozone umbrella) </a:t>
            </a:r>
            <a:r>
              <a:rPr lang="en-US" dirty="0">
                <a:solidFill>
                  <a:srgbClr val="FF0000"/>
                </a:solidFill>
              </a:rPr>
              <a:t>acts as a shield </a:t>
            </a:r>
            <a:r>
              <a:rPr lang="en-US" dirty="0"/>
              <a:t>and prevents (by absorbing) biologically </a:t>
            </a:r>
            <a:r>
              <a:rPr lang="en-US" dirty="0">
                <a:solidFill>
                  <a:srgbClr val="FF0000"/>
                </a:solidFill>
              </a:rPr>
              <a:t>dangerous UV-B radiation reaching earth</a:t>
            </a:r>
            <a:r>
              <a:rPr lang="en-US" dirty="0"/>
              <a:t>, thus by preventing cancer, and protects life. </a:t>
            </a:r>
          </a:p>
          <a:p>
            <a:r>
              <a:rPr lang="en-US" dirty="0"/>
              <a:t>Also the ozone layer plays an important role in maintaining the radiation balance of earth.</a:t>
            </a:r>
            <a:endParaRPr lang="en-IN" dirty="0"/>
          </a:p>
        </p:txBody>
      </p:sp>
    </p:spTree>
    <p:extLst>
      <p:ext uri="{BB962C8B-B14F-4D97-AF65-F5344CB8AC3E}">
        <p14:creationId xmlns:p14="http://schemas.microsoft.com/office/powerpoint/2010/main" val="72815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A841-44B6-4EFE-BAF5-02A21D63352D}"/>
              </a:ext>
            </a:extLst>
          </p:cNvPr>
          <p:cNvSpPr>
            <a:spLocks noGrp="1"/>
          </p:cNvSpPr>
          <p:nvPr>
            <p:ph type="title"/>
          </p:nvPr>
        </p:nvSpPr>
        <p:spPr>
          <a:xfrm>
            <a:off x="1338146" y="365125"/>
            <a:ext cx="10015654" cy="1325563"/>
          </a:xfrm>
        </p:spPr>
        <p:txBody>
          <a:bodyPr>
            <a:normAutofit/>
          </a:bodyPr>
          <a:lstStyle/>
          <a:p>
            <a:r>
              <a:rPr lang="en-IN" sz="4000" b="1" dirty="0"/>
              <a:t>Ozone Layer Destruction </a:t>
            </a:r>
          </a:p>
        </p:txBody>
      </p:sp>
      <p:sp>
        <p:nvSpPr>
          <p:cNvPr id="3" name="Content Placeholder 2">
            <a:extLst>
              <a:ext uri="{FF2B5EF4-FFF2-40B4-BE49-F238E27FC236}">
                <a16:creationId xmlns:a16="http://schemas.microsoft.com/office/drawing/2014/main" id="{5ADF48FF-877B-2893-88FD-85CA9BFB51D6}"/>
              </a:ext>
            </a:extLst>
          </p:cNvPr>
          <p:cNvSpPr>
            <a:spLocks noGrp="1"/>
          </p:cNvSpPr>
          <p:nvPr>
            <p:ph idx="1"/>
          </p:nvPr>
        </p:nvSpPr>
        <p:spPr/>
        <p:txBody>
          <a:bodyPr/>
          <a:lstStyle/>
          <a:p>
            <a:r>
              <a:rPr lang="en-US" dirty="0"/>
              <a:t>In the early 1970s scientists had discovered evidence suggesting a decline in the ozone concentration due to the injection of enormous quantities </a:t>
            </a:r>
            <a:r>
              <a:rPr lang="en-US" dirty="0">
                <a:solidFill>
                  <a:srgbClr val="FF0000"/>
                </a:solidFill>
              </a:rPr>
              <a:t>of ozone-destroying substances into the atmosphere</a:t>
            </a:r>
            <a:r>
              <a:rPr lang="en-US" dirty="0"/>
              <a:t>, especially a class of chemicals known </a:t>
            </a:r>
            <a:r>
              <a:rPr lang="en-US" dirty="0">
                <a:solidFill>
                  <a:srgbClr val="FF0000"/>
                </a:solidFill>
              </a:rPr>
              <a:t>as chlorofluorocarbons </a:t>
            </a:r>
            <a:r>
              <a:rPr lang="en-US" dirty="0"/>
              <a:t>(CFCs); example CF2Cl2 .</a:t>
            </a:r>
          </a:p>
          <a:p>
            <a:r>
              <a:rPr lang="en-US" dirty="0"/>
              <a:t>A steady decline of about </a:t>
            </a:r>
            <a:r>
              <a:rPr lang="en-US" dirty="0">
                <a:solidFill>
                  <a:srgbClr val="FF0000"/>
                </a:solidFill>
              </a:rPr>
              <a:t>4% per decade in the total volume of ozone </a:t>
            </a:r>
            <a:r>
              <a:rPr lang="en-US" dirty="0"/>
              <a:t>in Earth’s stratosphere and a much larger springtime decrease in stratospheric ozone over Earth’s Polar Regions are reported. </a:t>
            </a:r>
          </a:p>
          <a:p>
            <a:r>
              <a:rPr lang="en-US" dirty="0"/>
              <a:t>The latter phenomenon is referred to as the </a:t>
            </a:r>
            <a:r>
              <a:rPr lang="en-US" dirty="0">
                <a:solidFill>
                  <a:srgbClr val="FF0000"/>
                </a:solidFill>
              </a:rPr>
              <a:t>ozone hole</a:t>
            </a:r>
            <a:r>
              <a:rPr lang="en-US" dirty="0"/>
              <a:t>, which allows the UV-B radiation to fall on earth’s surface</a:t>
            </a:r>
            <a:endParaRPr lang="en-IN" dirty="0"/>
          </a:p>
        </p:txBody>
      </p:sp>
    </p:spTree>
    <p:extLst>
      <p:ext uri="{BB962C8B-B14F-4D97-AF65-F5344CB8AC3E}">
        <p14:creationId xmlns:p14="http://schemas.microsoft.com/office/powerpoint/2010/main" val="230802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DD8D-4871-6AF4-EF1F-F58C77025B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4BD80C-46FC-F620-3C67-34848812CCE0}"/>
              </a:ext>
            </a:extLst>
          </p:cNvPr>
          <p:cNvSpPr>
            <a:spLocks noGrp="1"/>
          </p:cNvSpPr>
          <p:nvPr>
            <p:ph idx="1"/>
          </p:nvPr>
        </p:nvSpPr>
        <p:spPr/>
        <p:txBody>
          <a:bodyPr/>
          <a:lstStyle/>
          <a:p>
            <a:r>
              <a:rPr lang="en-US" dirty="0"/>
              <a:t>basic fluids used in refrigerators as coolants, the chlorofluorocarbons (CFCs) under the trade name of “</a:t>
            </a:r>
            <a:r>
              <a:rPr lang="en-US" dirty="0">
                <a:solidFill>
                  <a:srgbClr val="FF0000"/>
                </a:solidFill>
              </a:rPr>
              <a:t>Freon”. </a:t>
            </a:r>
          </a:p>
          <a:p>
            <a:r>
              <a:rPr lang="en-US" dirty="0"/>
              <a:t>CFCs are safe, non-flammable, stable, unreactive chemicals that proved ideal for use as a non-toxic propellant for aerosol cans and as a blowing agent in producing Styrofoam and other plastics. </a:t>
            </a:r>
          </a:p>
          <a:p>
            <a:r>
              <a:rPr lang="en-US" dirty="0"/>
              <a:t>They are extensively used as coolants in refrigerators and air conditioners</a:t>
            </a:r>
            <a:endParaRPr lang="en-IN" dirty="0"/>
          </a:p>
        </p:txBody>
      </p:sp>
    </p:spTree>
    <p:extLst>
      <p:ext uri="{BB962C8B-B14F-4D97-AF65-F5344CB8AC3E}">
        <p14:creationId xmlns:p14="http://schemas.microsoft.com/office/powerpoint/2010/main" val="327033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3490-4573-312A-95D5-83E0F1B9A7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198FDE-80EB-337B-95D8-DDB60F265865}"/>
              </a:ext>
            </a:extLst>
          </p:cNvPr>
          <p:cNvSpPr>
            <a:spLocks noGrp="1"/>
          </p:cNvSpPr>
          <p:nvPr>
            <p:ph idx="1"/>
          </p:nvPr>
        </p:nvSpPr>
        <p:spPr/>
        <p:txBody>
          <a:bodyPr/>
          <a:lstStyle/>
          <a:p>
            <a:r>
              <a:rPr lang="en-US" dirty="0"/>
              <a:t>Since </a:t>
            </a:r>
            <a:r>
              <a:rPr lang="en-US" b="1" dirty="0"/>
              <a:t>CFCs do not appreciably react on the Earth’s surface</a:t>
            </a:r>
            <a:r>
              <a:rPr lang="en-US" dirty="0"/>
              <a:t>, they are free to float up into the stratosphere. But under stratospheric conditions, </a:t>
            </a:r>
          </a:p>
          <a:p>
            <a:r>
              <a:rPr lang="en-US" dirty="0"/>
              <a:t>the CFCs readily break down and become a </a:t>
            </a:r>
            <a:r>
              <a:rPr lang="en-US" b="1" dirty="0"/>
              <a:t>powerful catalyst of ozone destruction.</a:t>
            </a:r>
            <a:r>
              <a:rPr lang="en-US" dirty="0"/>
              <a:t> </a:t>
            </a:r>
          </a:p>
          <a:p>
            <a:r>
              <a:rPr lang="en-US" dirty="0"/>
              <a:t>Increasing amounts of UV-B (UV-A has wavelengths of 320 to 400 nm and the higher-energy UV-B has wavelengths less than 320 nm) can cause skin cancer and cataracts among humans.</a:t>
            </a:r>
          </a:p>
        </p:txBody>
      </p:sp>
    </p:spTree>
    <p:extLst>
      <p:ext uri="{BB962C8B-B14F-4D97-AF65-F5344CB8AC3E}">
        <p14:creationId xmlns:p14="http://schemas.microsoft.com/office/powerpoint/2010/main" val="2543431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A682-0599-B0B8-5B9F-F724F9B234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106E4F-BD95-CB1F-0E33-196815BABE5D}"/>
              </a:ext>
            </a:extLst>
          </p:cNvPr>
          <p:cNvSpPr>
            <a:spLocks noGrp="1"/>
          </p:cNvSpPr>
          <p:nvPr>
            <p:ph idx="1"/>
          </p:nvPr>
        </p:nvSpPr>
        <p:spPr/>
        <p:txBody>
          <a:bodyPr/>
          <a:lstStyle/>
          <a:p>
            <a:r>
              <a:rPr lang="en-US" dirty="0"/>
              <a:t>The UV-B radiation can destroy cells and also cause mutations, especially </a:t>
            </a:r>
            <a:r>
              <a:rPr lang="en-US" b="1" dirty="0"/>
              <a:t>DNA Mutations-DNA </a:t>
            </a:r>
            <a:r>
              <a:rPr lang="en-US" dirty="0"/>
              <a:t>(the genetic material found in all living organisms) is extremely sensitive to, and can be damaged by, UV-B radiation, undergoing mutation</a:t>
            </a:r>
          </a:p>
          <a:p>
            <a:r>
              <a:rPr lang="en-US" dirty="0"/>
              <a:t>Increased exposures to UV-B have also been linked to increased incidences of </a:t>
            </a:r>
            <a:r>
              <a:rPr lang="en-US" b="1" dirty="0"/>
              <a:t>ophthalmological problems </a:t>
            </a:r>
            <a:r>
              <a:rPr lang="en-US" dirty="0"/>
              <a:t>like cataracts, damage to corneas, and retinal disease in humans. </a:t>
            </a:r>
          </a:p>
          <a:p>
            <a:r>
              <a:rPr lang="en-US" dirty="0"/>
              <a:t>Evidence also suggests that excess dosages of ultraviolet light can </a:t>
            </a:r>
            <a:r>
              <a:rPr lang="en-US" b="1" dirty="0"/>
              <a:t>suppress human immune system</a:t>
            </a:r>
            <a:r>
              <a:rPr lang="en-US" dirty="0"/>
              <a:t>, allowing the spread of infectious diseases.</a:t>
            </a:r>
            <a:endParaRPr lang="en-IN" dirty="0"/>
          </a:p>
        </p:txBody>
      </p:sp>
    </p:spTree>
    <p:extLst>
      <p:ext uri="{BB962C8B-B14F-4D97-AF65-F5344CB8AC3E}">
        <p14:creationId xmlns:p14="http://schemas.microsoft.com/office/powerpoint/2010/main" val="1998874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169</TotalTime>
  <Words>2070</Words>
  <Application>Microsoft Office PowerPoint</Application>
  <PresentationFormat>Widescreen</PresentationFormat>
  <Paragraphs>127</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vt:lpstr>
      <vt:lpstr>Calibri</vt:lpstr>
      <vt:lpstr>Cambria</vt:lpstr>
      <vt:lpstr>inherit</vt:lpstr>
      <vt:lpstr>Roboto</vt:lpstr>
      <vt:lpstr>rufina</vt:lpstr>
      <vt:lpstr>Trebuchet MS</vt:lpstr>
      <vt:lpstr>ubuntu</vt:lpstr>
      <vt:lpstr>Wingdings 3</vt:lpstr>
      <vt:lpstr>Facet</vt:lpstr>
      <vt:lpstr>Social issues</vt:lpstr>
      <vt:lpstr>CLIMATE CHANGE</vt:lpstr>
      <vt:lpstr>CLIMATE CHANGE</vt:lpstr>
      <vt:lpstr>OZONE LAYER DEPLETION</vt:lpstr>
      <vt:lpstr>OZONE LAYER DEPLETION</vt:lpstr>
      <vt:lpstr>Ozone Layer Destruction </vt:lpstr>
      <vt:lpstr>PowerPoint Presentation</vt:lpstr>
      <vt:lpstr>PowerPoint Presentation</vt:lpstr>
      <vt:lpstr>PowerPoint Presentation</vt:lpstr>
      <vt:lpstr>Case Studies -</vt:lpstr>
      <vt:lpstr>Bhopal Disaster </vt:lpstr>
      <vt:lpstr>Chernobyl Disaster</vt:lpstr>
      <vt:lpstr>PowerPoint Presentation</vt:lpstr>
      <vt:lpstr>PowerPoint Presentation</vt:lpstr>
      <vt:lpstr>Photochemical smog</vt:lpstr>
      <vt:lpstr>PowerPoint Presentation</vt:lpstr>
      <vt:lpstr>PowerPoint Presentation</vt:lpstr>
      <vt:lpstr>Causes of Air Pollution in Delhi</vt:lpstr>
      <vt:lpstr>PowerPoint Presentation</vt:lpstr>
      <vt:lpstr>causes</vt:lpstr>
      <vt:lpstr>Health effects</vt:lpstr>
      <vt:lpstr>PowerPoint Presentation</vt:lpstr>
      <vt:lpstr>Air Pollution in Delhi</vt:lpstr>
      <vt:lpstr>Anti-Pollution Policy Measures: </vt:lpstr>
      <vt:lpstr>PowerPoint Presentation</vt:lpstr>
      <vt:lpstr>Odd-Even Scheme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jithasudhi@gmail.com</dc:creator>
  <cp:lastModifiedBy>jithasudhi@gmail.com</cp:lastModifiedBy>
  <cp:revision>6</cp:revision>
  <dcterms:created xsi:type="dcterms:W3CDTF">2022-05-11T04:07:41Z</dcterms:created>
  <dcterms:modified xsi:type="dcterms:W3CDTF">2022-12-15T07:33:39Z</dcterms:modified>
</cp:coreProperties>
</file>