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353F-9E77-F084-0899-02C55AB8F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37C48-DE6A-529D-FEBF-886817BF3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7B16-BF92-7249-392B-1B78E93E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56D-3FED-4409-A496-A256F9CF9E3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2CEA6-D47D-C2E0-F748-F648B0AE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BA8-EEC9-53D5-408F-E95BF781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9B9C-752F-4168-9E65-26B5033AD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1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60BB-2EAA-B693-D9DB-9D259A09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5415E-9C2F-B045-612D-BA3C49E25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8851-94A1-DA8F-7BA2-24B424AE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56D-3FED-4409-A496-A256F9CF9E3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D8A70-18BA-5C5B-ECCC-7160B058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B18C-DC05-C864-598A-4E61512F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9B9C-752F-4168-9E65-26B5033AD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A0606-FA20-BFCC-D0BE-E92705717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4FEC8-3C8B-5EB2-9F53-87C6F4EF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D464-874A-5389-A409-28CBA4C2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56D-3FED-4409-A496-A256F9CF9E3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2282-BF18-686E-5010-DC33C295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24B64-6BD8-F264-8A91-C9C0606E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9B9C-752F-4168-9E65-26B5033AD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0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1F36-C37E-2778-0FD6-4345CD1A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6769-416B-34B8-8D95-05E65D2B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7A1A-9F76-0E26-A814-1361468C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56D-3FED-4409-A496-A256F9CF9E3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5A5B8-BAC2-E04C-2C0E-FAD94B88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A2AD0-F009-4663-E11B-124945CC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9B9C-752F-4168-9E65-26B5033AD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2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E85A-564A-1744-5CBC-017A73F6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0DA23-B76C-6BE6-1A4D-191064979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73BE6-3141-6397-0332-1DA2C390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56D-3FED-4409-A496-A256F9CF9E3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D498-DDB2-8FA3-8E4F-FF37A058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F1399-8584-164F-4703-209EAEFB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9B9C-752F-4168-9E65-26B5033AD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90AE-A9A3-D920-8A2E-48F3043C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11A4-0913-53A3-6B96-982C57147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549C3-8102-0476-38DE-AE50BE95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25821-4A72-014A-FFDC-47954CD4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56D-3FED-4409-A496-A256F9CF9E3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3C60-A846-BC6A-777C-C071D54E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B5A78-41F5-160D-41F2-A6256B0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9B9C-752F-4168-9E65-26B5033AD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4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0EB0-9BA4-08D8-8032-D37D8F60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28FE3-12AB-2808-A059-A5C02066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0F487-F7A8-5D6F-90B9-8BDA943F6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2979A-4CA6-51C6-4EA1-7DCD777A4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082B2-54B5-86F2-41A9-7BFD22E0F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02755-BA49-92C2-3505-FB7F1A5F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56D-3FED-4409-A496-A256F9CF9E3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CF77E-377F-7004-B6C3-0B9497CD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0CCB6-14E9-1792-5606-A2F218D5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9B9C-752F-4168-9E65-26B5033AD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73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EE8B-4F14-F6F1-9C16-357F57DE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B1176-3B47-3B1C-6864-420265E6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56D-3FED-4409-A496-A256F9CF9E3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FD1F4-7828-6B32-AEFA-F4EBD8CF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35688-A1B1-BD2E-D970-245DFD66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9B9C-752F-4168-9E65-26B5033AD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1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3491-CCBF-A6F5-5422-94BCFB4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56D-3FED-4409-A496-A256F9CF9E3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6D3B0-9196-5291-8B62-1D1DAD78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0EFF8-4D5E-F397-B685-680CFA14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9B9C-752F-4168-9E65-26B5033AD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6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872F-C63D-E1DD-8DD4-E1EA3F76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0B09-C3A7-2451-DF4E-B7F0C591D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B2776-3279-14AA-727C-603F62951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F0FD0-F6F8-6509-A9E6-DE267E15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56D-3FED-4409-A496-A256F9CF9E3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8C329-88BC-020C-11C6-61842A58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53BF-67DA-3FAF-59D1-4D5ED192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9B9C-752F-4168-9E65-26B5033AD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21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46A0-5512-872A-4485-5AC9BD14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2C88B-D2FF-4664-0A70-FAEAA53F5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94D9F-771C-3B9D-D4BB-1F7268F9E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F841E-8B7A-EC58-4173-95B814D1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56D-3FED-4409-A496-A256F9CF9E3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354F5-AB64-B6A6-4CAF-4E1322DB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27B4-88CB-8E2A-20B0-B1B8B656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9B9C-752F-4168-9E65-26B5033AD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07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090B3-D299-6E76-3610-61EE9B32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C774-F720-7CDD-90D9-3EF049AED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D8557-E49D-D011-0018-70E78FDF9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556D-3FED-4409-A496-A256F9CF9E33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6E11-2682-98BB-6F53-7F4D414CB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05DDB-2D46-2D24-825C-FF1E7841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E9B9C-752F-4168-9E65-26B5033AD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15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ED1-A56B-80D0-5C42-EA1AE89D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SUSTAINABILITY AND SUSTAINABLE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B7A4-3943-7D61-5EF2-8D446B33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environmental sustainability is to </a:t>
            </a:r>
            <a:r>
              <a:rPr lang="en-US" b="1" dirty="0"/>
              <a:t>protect natural resources and to develop alternate sources</a:t>
            </a:r>
            <a:r>
              <a:rPr lang="en-US" dirty="0"/>
              <a:t> while reducing pollution as well as other harms to the environment. </a:t>
            </a:r>
          </a:p>
          <a:p>
            <a:r>
              <a:rPr lang="en-US" dirty="0"/>
              <a:t>To achieve sustainability we must balance economic, environmental and social factors in equal harmony. </a:t>
            </a:r>
          </a:p>
          <a:p>
            <a:r>
              <a:rPr lang="en-US" dirty="0"/>
              <a:t>This implies that we need to look after our planet, our resources and our people to ensure that we can </a:t>
            </a:r>
            <a:r>
              <a:rPr lang="en-US" b="1" dirty="0"/>
              <a:t>live in a sustainable manner so that we can preserve our planet for our children and our grandchildren </a:t>
            </a:r>
            <a:r>
              <a:rPr lang="en-US" dirty="0"/>
              <a:t>to live in true sustainability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69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0243-5094-D4EE-3103-CFA4C021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REHABILITATION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AC21-D74B-B719-45F2-A7073820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 for land should be provided with an economically feasible way</a:t>
            </a:r>
          </a:p>
          <a:p>
            <a:r>
              <a:rPr lang="en-US" dirty="0"/>
              <a:t>Resettlement should be in the </a:t>
            </a:r>
            <a:r>
              <a:rPr lang="en-US" dirty="0" err="1"/>
              <a:t>neighbourhood</a:t>
            </a:r>
            <a:r>
              <a:rPr lang="en-US" dirty="0"/>
              <a:t> of the existing place.</a:t>
            </a:r>
          </a:p>
          <a:p>
            <a:r>
              <a:rPr lang="en-US" dirty="0"/>
              <a:t>If that is not possible, top priority should be given to the development of irrigation facilities and supply of basic inputs for agriculture; drinking water, wells, educational institutions, primary health care </a:t>
            </a:r>
            <a:r>
              <a:rPr lang="en-US" dirty="0" err="1"/>
              <a:t>centres</a:t>
            </a:r>
            <a:r>
              <a:rPr lang="en-US" dirty="0"/>
              <a:t> and other amenities should be arranged. </a:t>
            </a:r>
          </a:p>
          <a:p>
            <a:r>
              <a:rPr lang="en-US" dirty="0"/>
              <a:t>Training facilities should be set up to promote the skills of affected people and reservation in jobs should be made for the suitable.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6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B11B-FA5F-7E81-465E-64AFDA8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4B645-2898-D398-9A70-1AA977F1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Narmada River traverses three of India’s north-western states: Gujarat, Madhya Pradesh, and Maharashtra. </a:t>
            </a:r>
          </a:p>
          <a:p>
            <a:r>
              <a:rPr lang="en-US" dirty="0"/>
              <a:t>Narmada Valley Development Project which included the creation of 30 large dams, 135 medium dams, and 3,000 small dams</a:t>
            </a:r>
          </a:p>
          <a:p>
            <a:r>
              <a:rPr lang="en-US" dirty="0"/>
              <a:t>The Narmada Valley Dam Project resulted in the displacement of the Narmada basin’s inhabitants which was 100,000 square kilometers in size and Loss home to twenty-one million people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74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7D8A-9F3E-56AD-0C75-265CCDDE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Sardar Sarovar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C1E8-6D53-0672-529C-CED828E0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state of Gujarat includes the most controversial … the Sardar Sarovar dam </a:t>
            </a:r>
          </a:p>
          <a:p>
            <a:r>
              <a:rPr lang="en-US" dirty="0"/>
              <a:t> This was implemented at the cost of displacing ten thousands of individuals along with considerable damage to the environment. </a:t>
            </a:r>
          </a:p>
          <a:p>
            <a:r>
              <a:rPr lang="en-US" dirty="0"/>
              <a:t>According to unofficial records, the Sardar Sarovar dam alone has displaced 3, 20,000 people.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97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E2F8-9A80-3A9C-F3F2-35FAE31B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Wasteland reclamation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CB6C-5316-E39D-DC95-5F526F4D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land which is not in use</a:t>
            </a:r>
          </a:p>
          <a:p>
            <a:r>
              <a:rPr lang="en-US" dirty="0"/>
              <a:t>Economically unproductive</a:t>
            </a:r>
          </a:p>
          <a:p>
            <a:r>
              <a:rPr lang="en-US" dirty="0"/>
              <a:t>Formed by </a:t>
            </a:r>
          </a:p>
          <a:p>
            <a:pPr marL="514350" indent="-514350">
              <a:buAutoNum type="arabicPeriod"/>
            </a:pPr>
            <a:r>
              <a:rPr lang="en-US" dirty="0"/>
              <a:t>Natural processes</a:t>
            </a:r>
          </a:p>
          <a:p>
            <a:pPr marL="514350" indent="-514350">
              <a:buAutoNum type="arabicPeriod"/>
            </a:pPr>
            <a:r>
              <a:rPr lang="en-US" dirty="0"/>
              <a:t>Anthropogenic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eg.</a:t>
            </a:r>
            <a:r>
              <a:rPr lang="en-US" dirty="0"/>
              <a:t> Wrong agricultural practices, deforestation, mining 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68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AEBF-4B60-BAE8-8316-16CA391E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Wasteland development and reclamation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F9BA-F97B-8382-6794-0ECC6265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Culturable wastelands</a:t>
            </a:r>
          </a:p>
          <a:p>
            <a:r>
              <a:rPr lang="en-US" dirty="0" err="1"/>
              <a:t>Unculturabe</a:t>
            </a:r>
            <a:r>
              <a:rPr lang="en-US" dirty="0"/>
              <a:t> wastelands</a:t>
            </a:r>
          </a:p>
          <a:p>
            <a:pPr marL="0" indent="0">
              <a:buNone/>
            </a:pPr>
            <a:r>
              <a:rPr lang="en-US" dirty="0"/>
              <a:t>Government- National Wasteland </a:t>
            </a:r>
            <a:r>
              <a:rPr lang="en-US"/>
              <a:t>Development Board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Reclamation of wasteland</a:t>
            </a:r>
          </a:p>
          <a:p>
            <a:pPr marL="0" indent="0">
              <a:buNone/>
            </a:pPr>
            <a:r>
              <a:rPr lang="en-US" dirty="0"/>
              <a:t>1.Leaching – applying excess amount of water to washdown the salts</a:t>
            </a:r>
          </a:p>
          <a:p>
            <a:pPr marL="0" indent="0">
              <a:buNone/>
            </a:pPr>
            <a:r>
              <a:rPr lang="en-US" dirty="0"/>
              <a:t>2. Drainage- water logged soils are reclaimed by removing excess of water</a:t>
            </a:r>
          </a:p>
          <a:p>
            <a:pPr marL="0" indent="0">
              <a:buNone/>
            </a:pPr>
            <a:r>
              <a:rPr lang="en-US" dirty="0"/>
              <a:t>3. Sowing of tolerant crops</a:t>
            </a:r>
          </a:p>
          <a:p>
            <a:pPr marL="0" indent="0">
              <a:buNone/>
            </a:pPr>
            <a:r>
              <a:rPr lang="en-US" dirty="0"/>
              <a:t>4. pH adjustments- addition of gypsum or addition of lime</a:t>
            </a:r>
          </a:p>
          <a:p>
            <a:pPr marL="0" indent="0">
              <a:buNone/>
            </a:pPr>
            <a:r>
              <a:rPr lang="en-US" dirty="0"/>
              <a:t>5. Use of green manures, organic manures and biofertilizers</a:t>
            </a:r>
          </a:p>
          <a:p>
            <a:pPr marL="0" indent="0">
              <a:buNone/>
            </a:pPr>
            <a:r>
              <a:rPr lang="en-US" dirty="0"/>
              <a:t>6. Afforestation </a:t>
            </a:r>
            <a:r>
              <a:rPr lang="en-US" dirty="0" err="1"/>
              <a:t>programmes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19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FE30-87A6-C446-1762-B82531D3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Consumerism and waste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C50E-4EFC-7E46-BECD-4BD829B16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73" y="154684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Technological developments--- enabled man to produce luxury items such as refrigerators, air conditioners…..synthetic compounds and chemicals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Release harmful substances to atmosphere,  soil, water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Consumerism is destroying our environment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The problem of disposal of several products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Consumerism and waste generation varies from country to country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 the demand for goods increases, the need to produce these goods also increases. This leads 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more pollutant emissions, increased land-use and deforestation, and accelerated climate change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29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1365-E4E2-56BC-4E92-FC32609C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Water conservation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E731-D6A3-07E2-F40F-18679A0E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Prevention of run off losses</a:t>
            </a:r>
          </a:p>
          <a:p>
            <a:pPr marL="514350" indent="-514350">
              <a:buAutoNum type="arabicPeriod"/>
            </a:pPr>
            <a:r>
              <a:rPr lang="en-US" dirty="0"/>
              <a:t>Reduction of irrigation losses</a:t>
            </a:r>
          </a:p>
          <a:p>
            <a:pPr marL="514350" indent="-514350">
              <a:buAutoNum type="arabicPeriod"/>
            </a:pPr>
            <a:r>
              <a:rPr lang="en-US" dirty="0"/>
              <a:t>Prevention of wastage of water</a:t>
            </a:r>
          </a:p>
          <a:p>
            <a:pPr marL="514350" indent="-514350">
              <a:buAutoNum type="arabicPeriod"/>
            </a:pPr>
            <a:r>
              <a:rPr lang="en-US" dirty="0"/>
              <a:t>Re-use water</a:t>
            </a:r>
          </a:p>
          <a:p>
            <a:pPr marL="0" indent="0">
              <a:buNone/>
            </a:pPr>
            <a:r>
              <a:rPr lang="en-IN" dirty="0"/>
              <a:t>Rainwater harvesting</a:t>
            </a:r>
          </a:p>
          <a:p>
            <a:pPr>
              <a:buFontTx/>
              <a:buChar char="-"/>
            </a:pPr>
            <a:r>
              <a:rPr lang="en-IN" dirty="0"/>
              <a:t>Roof-top  rain water harvesting</a:t>
            </a:r>
          </a:p>
          <a:p>
            <a:pPr>
              <a:buFontTx/>
              <a:buChar char="-"/>
            </a:pPr>
            <a:r>
              <a:rPr lang="en-IN" dirty="0"/>
              <a:t>Recharging ground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6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F6B7-CB98-1DEE-6F12-C342D807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40A-B6F2-2979-05ED-F36127AAC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Rational utilization of land and water resources for optimum production that causes minimum damage to the natural resources</a:t>
            </a:r>
          </a:p>
          <a:p>
            <a:pPr marL="0" indent="0">
              <a:buNone/>
            </a:pPr>
            <a:r>
              <a:rPr lang="en-US" dirty="0"/>
              <a:t>Methods</a:t>
            </a:r>
          </a:p>
          <a:p>
            <a:pPr marL="514350" indent="-514350">
              <a:buAutoNum type="arabicPeriod"/>
            </a:pPr>
            <a:r>
              <a:rPr lang="en-US" dirty="0"/>
              <a:t>Water harvesting</a:t>
            </a:r>
          </a:p>
          <a:p>
            <a:pPr marL="514350" indent="-514350">
              <a:buAutoNum type="arabicPeriod"/>
            </a:pPr>
            <a:r>
              <a:rPr lang="en-US" dirty="0"/>
              <a:t>Promotion of afforestation and agroforestry</a:t>
            </a:r>
          </a:p>
          <a:p>
            <a:pPr marL="514350" indent="-514350">
              <a:buAutoNum type="arabicPeriod"/>
            </a:pPr>
            <a:r>
              <a:rPr lang="en-US" dirty="0"/>
              <a:t>Mechanical measures- contour cropping</a:t>
            </a:r>
          </a:p>
          <a:p>
            <a:pPr marL="514350" indent="-514350">
              <a:buAutoNum type="arabicPeriod"/>
            </a:pPr>
            <a:r>
              <a:rPr lang="en-US" dirty="0"/>
              <a:t>Scientific mining and quarrying</a:t>
            </a:r>
          </a:p>
          <a:p>
            <a:pPr marL="514350" indent="-514350">
              <a:buAutoNum type="arabicPeriod"/>
            </a:pPr>
            <a:r>
              <a:rPr lang="en-US" dirty="0"/>
              <a:t>People’s  participation- watershed management </a:t>
            </a:r>
            <a:r>
              <a:rPr lang="en-US"/>
              <a:t>programmes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56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D1E5-A05D-0E50-1E4C-6A011A55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D6A5-54DF-DA74-D6BF-343EFF99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Sustainable development </a:t>
            </a:r>
            <a:r>
              <a:rPr lang="en-US" dirty="0"/>
              <a:t>is the practice of developing land and construction projects in such a way that it </a:t>
            </a:r>
            <a:r>
              <a:rPr lang="en-US" b="1" dirty="0"/>
              <a:t>reduces their impact on the environment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Sustainable development is development that </a:t>
            </a:r>
            <a:r>
              <a:rPr lang="en-US" b="1" dirty="0"/>
              <a:t>meets the needs of the present, without compromising the ability of future generations to meet their own needs.”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3181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AC1B-BAF3-6625-D83C-D4877ABC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9202B-E3C2-6C3F-23BA-40B2BD3E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Sustainable development has 3 goals : </a:t>
            </a:r>
          </a:p>
          <a:p>
            <a:r>
              <a:rPr lang="en-US" dirty="0"/>
              <a:t> To minimize the depletion of natural resources. </a:t>
            </a:r>
          </a:p>
          <a:p>
            <a:r>
              <a:rPr lang="en-US" dirty="0"/>
              <a:t>To promote development without causing harm to the environment.</a:t>
            </a:r>
          </a:p>
          <a:p>
            <a:r>
              <a:rPr lang="en-US" dirty="0"/>
              <a:t> To make use of environment friendly practices</a:t>
            </a:r>
          </a:p>
          <a:p>
            <a:pPr marL="0" indent="0">
              <a:buNone/>
            </a:pPr>
            <a:r>
              <a:rPr lang="en-US" dirty="0"/>
              <a:t>Sustainable development is the pathway to sustainability. </a:t>
            </a:r>
          </a:p>
          <a:p>
            <a:pPr marL="0" indent="0">
              <a:buNone/>
            </a:pPr>
            <a:r>
              <a:rPr lang="en-US" dirty="0"/>
              <a:t>EQUITABLE USE OF RESOURCES FOR SUSTAINABLE LIFESTYLE</a:t>
            </a:r>
          </a:p>
          <a:p>
            <a:pPr marL="0" indent="0">
              <a:buNone/>
            </a:pPr>
            <a:r>
              <a:rPr lang="en-US" dirty="0"/>
              <a:t>There has been an increasing </a:t>
            </a:r>
            <a:r>
              <a:rPr lang="en-US" b="1" dirty="0"/>
              <a:t>global concern </a:t>
            </a:r>
            <a:r>
              <a:rPr lang="en-US" dirty="0"/>
              <a:t>about the management of natural resources in a sustainable manner. </a:t>
            </a:r>
          </a:p>
        </p:txBody>
      </p:sp>
    </p:spTree>
    <p:extLst>
      <p:ext uri="{BB962C8B-B14F-4D97-AF65-F5344CB8AC3E}">
        <p14:creationId xmlns:p14="http://schemas.microsoft.com/office/powerpoint/2010/main" val="151945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6352-AFD4-FDDC-52B4-A78D6C4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983D-BD0E-30E3-A719-CD27104E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Sustainable life style must ensure sustainable and planned use of resources along with the concept of zero waste.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11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5913-49E9-DA40-DD39-A32C4055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RESETTLEMENT AND REHABILITATION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9834-A0BD-4D80-D39C-615ECFCB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major projects like dams, mines, expressways disrupt the lives of the people who live in that area </a:t>
            </a:r>
          </a:p>
          <a:p>
            <a:r>
              <a:rPr lang="en-US" dirty="0"/>
              <a:t>and often require transferring them to another site. </a:t>
            </a:r>
          </a:p>
          <a:p>
            <a:r>
              <a:rPr lang="en-US" dirty="0"/>
              <a:t>Rehabilitation people is a serious issue which reduces their ability to survive on their traditional natural resources and induces great psychological pressures. </a:t>
            </a:r>
          </a:p>
          <a:p>
            <a:r>
              <a:rPr lang="en-US" dirty="0"/>
              <a:t>People who have been displaced find it hard to adapt to the new life in a completely new place.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72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2F16-1770-5834-39C7-78C96F58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3D8B-5298-E216-C926-39B8D969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examples of development projects are : </a:t>
            </a:r>
          </a:p>
          <a:p>
            <a:r>
              <a:rPr lang="en-US" dirty="0"/>
              <a:t>Dams and reservoirs. </a:t>
            </a:r>
          </a:p>
          <a:p>
            <a:r>
              <a:rPr lang="en-US" dirty="0"/>
              <a:t>Industrial plants (large-scale). </a:t>
            </a:r>
          </a:p>
          <a:p>
            <a:r>
              <a:rPr lang="en-US" dirty="0"/>
              <a:t> Land clearance and leveling. </a:t>
            </a:r>
          </a:p>
          <a:p>
            <a:r>
              <a:rPr lang="en-US" dirty="0"/>
              <a:t> Mineral development (including oil and gas). </a:t>
            </a:r>
          </a:p>
          <a:p>
            <a:r>
              <a:rPr lang="en-US" dirty="0"/>
              <a:t> Port and harbor development. </a:t>
            </a:r>
          </a:p>
          <a:p>
            <a:r>
              <a:rPr lang="en-US" dirty="0"/>
              <a:t> River basin development. </a:t>
            </a:r>
          </a:p>
          <a:p>
            <a:r>
              <a:rPr lang="en-US" dirty="0"/>
              <a:t> Thermal and hydropower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01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A1B5-D734-3747-A112-918668EA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BEHIND DISPLACEMENT OF PEOPLE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0F93-B67B-C0CE-2F41-AA8BA52E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of dams, reservoir and irrigation facility. </a:t>
            </a:r>
          </a:p>
          <a:p>
            <a:r>
              <a:rPr lang="en-US" dirty="0"/>
              <a:t>Development of urban infrastructure likes roads, flyovers, hotels, etc.</a:t>
            </a:r>
          </a:p>
          <a:p>
            <a:r>
              <a:rPr lang="en-US" dirty="0"/>
              <a:t>  Development of industries likes mining, power plants, oil exploration and extraction, pipelines etc. </a:t>
            </a:r>
          </a:p>
          <a:p>
            <a:r>
              <a:rPr lang="en-US" dirty="0"/>
              <a:t>Agricultural expansion to meet growing need for food. </a:t>
            </a:r>
          </a:p>
          <a:p>
            <a:r>
              <a:rPr lang="en-US" dirty="0"/>
              <a:t>Conversion of forests into national parks and forest reserves. </a:t>
            </a:r>
          </a:p>
          <a:p>
            <a:r>
              <a:rPr lang="en-US" dirty="0"/>
              <a:t> Natural disasters like drought, flood, earthquake, landslide, etc. </a:t>
            </a:r>
          </a:p>
          <a:p>
            <a:r>
              <a:rPr lang="en-US" dirty="0"/>
              <a:t>Conflicts like nuclear war, civil war, etc.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53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0D15-FA65-2529-528D-E3F4BACA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RELATED TO RESETTLEMENT OF PEOPLE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4104-29E2-0B0F-C7F7-F22A5C9A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 Hard to adapt to a new way of life in a new place and creates great psychological pressures. </a:t>
            </a:r>
          </a:p>
          <a:p>
            <a:r>
              <a:rPr lang="en-US" dirty="0"/>
              <a:t> Conflicts between project-affected people and existing people over resources in the resettlement area as both have to depend on the resources.</a:t>
            </a:r>
          </a:p>
          <a:p>
            <a:r>
              <a:rPr lang="en-US" dirty="0"/>
              <a:t>Village will be broken up and families scatter.</a:t>
            </a:r>
          </a:p>
          <a:p>
            <a:r>
              <a:rPr lang="en-US" dirty="0"/>
              <a:t> Compensation for land and houses is inadequate and no compensation for loss of employment. </a:t>
            </a:r>
          </a:p>
          <a:p>
            <a:r>
              <a:rPr lang="en-US" dirty="0"/>
              <a:t>Arrangements for drinking water, dispensaries, schools, village roads or drainage at the rehabilitation site are completed after a longer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96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38C3-9ED7-ECF9-5050-16A4C6D6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01FF-8FFF-53B2-216D-F602E8D83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Tribal and rural communities are increasingly facing the wrath of land acquisition and associated resettlement for the developmental projects, as they occupy areas rich in natural resources. </a:t>
            </a:r>
          </a:p>
          <a:p>
            <a:r>
              <a:rPr lang="en-US" dirty="0"/>
              <a:t>Recent examples are the use of violence to compellingly acquire lands in Orissa and Maharashtra for bauxite mining by Sterlite Industries,</a:t>
            </a:r>
          </a:p>
          <a:p>
            <a:r>
              <a:rPr lang="en-US" dirty="0"/>
              <a:t> submergence of human settlements happening in Narmada Valley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1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1066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Wingdings</vt:lpstr>
      <vt:lpstr>Office Theme</vt:lpstr>
      <vt:lpstr>SUSTAINABILITY AND SUSTAINABLE DEVELOPMENT</vt:lpstr>
      <vt:lpstr>PowerPoint Presentation</vt:lpstr>
      <vt:lpstr>PowerPoint Presentation</vt:lpstr>
      <vt:lpstr>PowerPoint Presentation</vt:lpstr>
      <vt:lpstr>RESETTLEMENT AND REHABILITATION </vt:lpstr>
      <vt:lpstr>PowerPoint Presentation</vt:lpstr>
      <vt:lpstr>REASONS BEHIND DISPLACEMENT OF PEOPLE</vt:lpstr>
      <vt:lpstr>PROBLEMS RELATED TO RESETTLEMENT OF PEOPLE</vt:lpstr>
      <vt:lpstr>PowerPoint Presentation</vt:lpstr>
      <vt:lpstr>REHABILITATION POLICY</vt:lpstr>
      <vt:lpstr>CASE STUDIES</vt:lpstr>
      <vt:lpstr>The Sardar Sarovar Project</vt:lpstr>
      <vt:lpstr>Wasteland reclamation -</vt:lpstr>
      <vt:lpstr>Wasteland development and reclamation</vt:lpstr>
      <vt:lpstr>Consumerism and waste products</vt:lpstr>
      <vt:lpstr>Water conservation </vt:lpstr>
      <vt:lpstr>Watershed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RESETTLEMENT AND REHABILITATION</dc:title>
  <dc:creator>jithasudhi@gmail.com</dc:creator>
  <cp:lastModifiedBy>jithasudhi@gmail.com</cp:lastModifiedBy>
  <cp:revision>4</cp:revision>
  <dcterms:created xsi:type="dcterms:W3CDTF">2022-05-23T05:44:49Z</dcterms:created>
  <dcterms:modified xsi:type="dcterms:W3CDTF">2023-01-19T09:07:21Z</dcterms:modified>
</cp:coreProperties>
</file>