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5" r:id="rId25"/>
    <p:sldMasterId id="2147483716" r:id="rId27"/>
  </p:sldMasterIdLst>
  <p:notesMasterIdLst>
    <p:notesMasterId r:id="rId29"/>
  </p:notesMasterIdLst>
  <p:sldIdLst>
    <p:sldId id="297" r:id="rId31"/>
    <p:sldId id="258" r:id="rId32"/>
    <p:sldId id="303" r:id="rId33"/>
    <p:sldId id="307" r:id="rId34"/>
    <p:sldId id="309" r:id="rId35"/>
    <p:sldId id="312" r:id="rId36"/>
    <p:sldId id="308" r:id="rId37"/>
    <p:sldId id="310" r:id="rId38"/>
    <p:sldId id="311" r:id="rId39"/>
    <p:sldId id="25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7C3C2"/>
    <a:srgbClr val="99CCFF"/>
    <a:srgbClr val="66CCFF"/>
    <a:srgbClr val="2D3543"/>
    <a:srgbClr val="F9F9F9"/>
    <a:srgbClr val="444444"/>
    <a:srgbClr val="F7C468"/>
    <a:srgbClr val="C0C0C0"/>
    <a:srgbClr val="232323"/>
    <a:srgbClr val="999999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 showGuides="1">
      <p:cViewPr varScale="1">
        <p:scale>
          <a:sx n="86" d="100"/>
          <a:sy n="86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25" Type="http://schemas.openxmlformats.org/officeDocument/2006/relationships/slideMaster" Target="slideMasters/slideMaster1.xml"></Relationship><Relationship Id="rId26" Type="http://schemas.openxmlformats.org/officeDocument/2006/relationships/theme" Target="theme/theme1.xml"></Relationship><Relationship Id="rId27" Type="http://schemas.openxmlformats.org/officeDocument/2006/relationships/slideMaster" Target="slideMasters/slideMaster2.xml"></Relationship><Relationship Id="rId29" Type="http://schemas.openxmlformats.org/officeDocument/2006/relationships/notesMaster" Target="notesMasters/notesMaster1.xml"></Relationship><Relationship Id="rId31" Type="http://schemas.openxmlformats.org/officeDocument/2006/relationships/slide" Target="slides/slide1.xml"></Relationship><Relationship Id="rId32" Type="http://schemas.openxmlformats.org/officeDocument/2006/relationships/slide" Target="slides/slide2.xml"></Relationship><Relationship Id="rId33" Type="http://schemas.openxmlformats.org/officeDocument/2006/relationships/slide" Target="slides/slide3.xml"></Relationship><Relationship Id="rId34" Type="http://schemas.openxmlformats.org/officeDocument/2006/relationships/slide" Target="slides/slide4.xml"></Relationship><Relationship Id="rId35" Type="http://schemas.openxmlformats.org/officeDocument/2006/relationships/slide" Target="slides/slide5.xml"></Relationship><Relationship Id="rId36" Type="http://schemas.openxmlformats.org/officeDocument/2006/relationships/slide" Target="slides/slide6.xml"></Relationship><Relationship Id="rId37" Type="http://schemas.openxmlformats.org/officeDocument/2006/relationships/slide" Target="slides/slide7.xml"></Relationship><Relationship Id="rId38" Type="http://schemas.openxmlformats.org/officeDocument/2006/relationships/slide" Target="slides/slide8.xml"></Relationship><Relationship Id="rId39" Type="http://schemas.openxmlformats.org/officeDocument/2006/relationships/slide" Target="slides/slide9.xml"></Relationship><Relationship Id="rId40" Type="http://schemas.openxmlformats.org/officeDocument/2006/relationships/slide" Target="slides/slide10.xml"></Relationship><Relationship Id="rId49" Type="http://schemas.openxmlformats.org/officeDocument/2006/relationships/viewProps" Target="viewProps.xml"></Relationship><Relationship Id="rId5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16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100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" name="텍스트 개체 틀 17"/>
          <p:cNvSpPr txBox="1">
            <a:spLocks/>
          </p:cNvSpPr>
          <p:nvPr>
            <p:ph type="body"/>
          </p:nvPr>
        </p:nvSpPr>
        <p:spPr>
          <a:xfrm rot="0">
            <a:off x="685800" y="4391025"/>
            <a:ext cx="5487035" cy="361061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머리글 갤체 틀 18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6736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바닥글 개체 틀 19"/>
          <p:cNvSpPr txBox="1">
            <a:spLocks/>
          </p:cNvSpPr>
          <p:nvPr>
            <p:ph type="ftr"/>
          </p:nvPr>
        </p:nvSpPr>
        <p:spPr>
          <a:xfrm rot="0">
            <a:off x="0" y="8677275"/>
            <a:ext cx="2972435" cy="467360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날짜 개체 틀 20"/>
          <p:cNvSpPr txBox="1">
            <a:spLocks/>
          </p:cNvSpPr>
          <p:nvPr>
            <p:ph type="dt"/>
          </p:nvPr>
        </p:nvSpPr>
        <p:spPr>
          <a:xfrm rot="0">
            <a:off x="3876675" y="0"/>
            <a:ext cx="2981960" cy="46736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2018-04-25</a:t>
            </a:fld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슬라이드 번호 개체 틀 21"/>
          <p:cNvSpPr txBox="1">
            <a:spLocks/>
          </p:cNvSpPr>
          <p:nvPr>
            <p:ph type="sldNum" idx="12"/>
          </p:nvPr>
        </p:nvSpPr>
        <p:spPr>
          <a:xfrm rot="0">
            <a:off x="3876675" y="8677275"/>
            <a:ext cx="2981960" cy="467360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16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100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" name="텍스트 개체 틀 17"/>
          <p:cNvSpPr txBox="1">
            <a:spLocks/>
          </p:cNvSpPr>
          <p:nvPr>
            <p:ph type="body"/>
          </p:nvPr>
        </p:nvSpPr>
        <p:spPr>
          <a:xfrm>
            <a:off x="685800" y="4391025"/>
            <a:ext cx="5487670" cy="3611245"/>
          </a:xfrm>
          <a:prstGeom prst="rect"/>
          <a:noFill/>
        </p:spPr>
        <p:txBody>
          <a:bodyPr wrap="square" lIns="76200" tIns="76200" rIns="76200" bIns="76200" numCol="1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선정동기</a:t>
            </a: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- 카카오 페이지의 개발 의도에 흥미</a:t>
            </a:r>
          </a:p>
        </p:txBody>
      </p:sp>
      <p:sp>
        <p:nvSpPr>
          <p:cNvPr id="19" name="슬라이드 번호 개체 틀 18"/>
          <p:cNvSpPr txBox="1">
            <a:spLocks/>
          </p:cNvSpPr>
          <p:nvPr>
            <p:ph type="sldNum" idx="12"/>
          </p:nvPr>
        </p:nvSpPr>
        <p:spPr>
          <a:xfrm rot="0">
            <a:off x="3876675" y="8677275"/>
            <a:ext cx="2981960" cy="467360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23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100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5" name="텍스트 개체 틀 24"/>
          <p:cNvSpPr txBox="1">
            <a:spLocks/>
          </p:cNvSpPr>
          <p:nvPr>
            <p:ph type="body"/>
          </p:nvPr>
        </p:nvSpPr>
        <p:spPr>
          <a:xfrm>
            <a:off x="685800" y="4391025"/>
            <a:ext cx="5487670" cy="3611245"/>
          </a:xfrm>
          <a:prstGeom prst="rect"/>
          <a:noFill/>
        </p:spPr>
        <p:txBody>
          <a:bodyPr wrap="square" lIns="76200" tIns="76200" rIns="76200" bIns="76200" numCol="1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개발 초기 모습처럼 수 많은 파트너가 카카오페이지를 통해 제작한 콘텐츠를 유통하며 함께 성장하고자 함.</a:t>
            </a:r>
          </a:p>
        </p:txBody>
      </p:sp>
      <p:sp>
        <p:nvSpPr>
          <p:cNvPr id="26" name="슬라이드 번호 개체 틀 25"/>
          <p:cNvSpPr txBox="1">
            <a:spLocks/>
          </p:cNvSpPr>
          <p:nvPr>
            <p:ph type="sldNum" idx="12"/>
          </p:nvPr>
        </p:nvSpPr>
        <p:spPr>
          <a:xfrm rot="0">
            <a:off x="3876675" y="8677275"/>
            <a:ext cx="2981960" cy="467360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그림 57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9" name="텍스트 개체 틀 58"/>
          <p:cNvSpPr txBox="1">
            <a:spLocks/>
          </p:cNvSpPr>
          <p:nvPr>
            <p:ph type="body"/>
          </p:nvPr>
        </p:nvSpPr>
        <p:spPr>
          <a:xfrm rot="0">
            <a:off x="685800" y="4391025"/>
            <a:ext cx="5487670" cy="361124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인기 콘텐츠 외 다른 파트너의 소외</a:t>
            </a:r>
          </a:p>
        </p:txBody>
      </p:sp>
      <p:sp>
        <p:nvSpPr>
          <p:cNvPr id="60" name="슬라이드 번호 개체 틀 59"/>
          <p:cNvSpPr txBox="1">
            <a:spLocks/>
          </p:cNvSpPr>
          <p:nvPr>
            <p:ph type="sldNum" idx="12"/>
          </p:nvPr>
        </p:nvSpPr>
        <p:spPr>
          <a:xfrm rot="0">
            <a:off x="3876675" y="8677275"/>
            <a:ext cx="2982595" cy="46799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14</a:t>
            </a:fld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그림 35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7" name="텍스트 개체 틀 36"/>
          <p:cNvSpPr txBox="1">
            <a:spLocks/>
          </p:cNvSpPr>
          <p:nvPr>
            <p:ph type="body"/>
          </p:nvPr>
        </p:nvSpPr>
        <p:spPr>
          <a:xfrm rot="0">
            <a:off x="685800" y="4391025"/>
            <a:ext cx="5487670" cy="361124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웹툰/웹소설에 비해 도태되고 있는 문학/음악 플랫폼의 사용 유도 필요 (인기 있는 웹툰/웹소설/새로 시작한 영화 플랫폼은 꾸준한 CF와 다양한 마케팅으로 플랫폼 광고 중)</a:t>
            </a:r>
          </a:p>
        </p:txBody>
      </p:sp>
      <p:sp>
        <p:nvSpPr>
          <p:cNvPr id="38" name="슬라이드 번호 개체 틀 37"/>
          <p:cNvSpPr txBox="1">
            <a:spLocks/>
          </p:cNvSpPr>
          <p:nvPr>
            <p:ph type="sldNum" idx="12"/>
          </p:nvPr>
        </p:nvSpPr>
        <p:spPr>
          <a:xfrm rot="0">
            <a:off x="3876675" y="8677275"/>
            <a:ext cx="2982595" cy="46799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15</a:t>
            </a:fld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온라인 이미지 개체 틀 39"/>
          <p:cNvSpPr txBox="1">
            <a:spLocks noChangeAspect="1"/>
          </p:cNvSpPr>
          <p:nvPr>
            <p:ph type="sldImg"/>
          </p:nvPr>
        </p:nvSpPr>
        <p:spPr>
          <a:xfrm rot="0">
            <a:off x="685800" y="1143000"/>
            <a:ext cx="5488305" cy="3087370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1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391025"/>
            <a:ext cx="5488305" cy="361188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현재 인기 플랫폼에 적용중인 유도 방식을 신규 파트너 사 콘텐츠에도 적용</a:t>
            </a:r>
          </a:p>
        </p:txBody>
      </p:sp>
      <p:sp>
        <p:nvSpPr>
          <p:cNvPr id="42" name="슬라이드 번호 개체 틀 41"/>
          <p:cNvSpPr txBox="1">
            <a:spLocks/>
          </p:cNvSpPr>
          <p:nvPr>
            <p:ph type="sldNum" idx="12"/>
          </p:nvPr>
        </p:nvSpPr>
        <p:spPr>
          <a:xfrm rot="0">
            <a:off x="3876675" y="8677275"/>
            <a:ext cx="2983230" cy="468630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1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391025"/>
            <a:ext cx="5487670" cy="361124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현재 인기 플랫폼에 적용중인 유도 방식을 신규 파트너 사 콘텐츠에도 적용</a:t>
            </a:r>
          </a:p>
        </p:txBody>
      </p:sp>
      <p:sp>
        <p:nvSpPr>
          <p:cNvPr id="42" name="슬라이드 번호 개체 틀 41"/>
          <p:cNvSpPr txBox="1">
            <a:spLocks/>
          </p:cNvSpPr>
          <p:nvPr>
            <p:ph type="sldNum" idx="12"/>
          </p:nvPr>
        </p:nvSpPr>
        <p:spPr>
          <a:xfrm rot="0">
            <a:off x="3876675" y="8677275"/>
            <a:ext cx="2982595" cy="46799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16</a:t>
            </a:fld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온라인 이미지 개체 틀 39"/>
          <p:cNvSpPr txBox="1">
            <a:spLocks noChangeAspect="1"/>
          </p:cNvSpPr>
          <p:nvPr>
            <p:ph type="sldImg"/>
          </p:nvPr>
        </p:nvSpPr>
        <p:spPr>
          <a:xfrm rot="0">
            <a:off x="685800" y="1143000"/>
            <a:ext cx="5488305" cy="3087370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1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391025"/>
            <a:ext cx="5488305" cy="361188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현재 인기 플랫폼에 적용중인 유도 방식을 신규 파트너 사 콘텐츠에도 적용</a:t>
            </a:r>
          </a:p>
        </p:txBody>
      </p:sp>
      <p:sp>
        <p:nvSpPr>
          <p:cNvPr id="42" name="슬라이드 번호 개체 틀 41"/>
          <p:cNvSpPr txBox="1">
            <a:spLocks/>
          </p:cNvSpPr>
          <p:nvPr>
            <p:ph type="sldNum" idx="12"/>
          </p:nvPr>
        </p:nvSpPr>
        <p:spPr>
          <a:xfrm rot="0">
            <a:off x="3876675" y="8677275"/>
            <a:ext cx="2983230" cy="468630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온라인 이미지 개체 틀 39"/>
          <p:cNvSpPr txBox="1">
            <a:spLocks noChangeAspect="1"/>
          </p:cNvSpPr>
          <p:nvPr>
            <p:ph type="sldImg"/>
          </p:nvPr>
        </p:nvSpPr>
        <p:spPr>
          <a:xfrm rot="0">
            <a:off x="685800" y="1143000"/>
            <a:ext cx="5488305" cy="3087370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1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391025"/>
            <a:ext cx="5488305" cy="361188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현재 인기 플랫폼에 적용중인 유도 방식을 신규 파트너 사 콘텐츠에도 적용</a:t>
            </a:r>
          </a:p>
        </p:txBody>
      </p:sp>
      <p:sp>
        <p:nvSpPr>
          <p:cNvPr id="42" name="슬라이드 번호 개체 틀 41"/>
          <p:cNvSpPr txBox="1">
            <a:spLocks/>
          </p:cNvSpPr>
          <p:nvPr>
            <p:ph type="sldNum" idx="12"/>
          </p:nvPr>
        </p:nvSpPr>
        <p:spPr>
          <a:xfrm rot="0">
            <a:off x="3876675" y="8677275"/>
            <a:ext cx="2983230" cy="468630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6450F-C71D-44CF-8C85-72AD6D338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B349FF-E74D-4AA8-B563-1B7FCE50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AFF33-15EA-412C-BE9E-7C49D4B3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F10D9-206A-4194-B845-A6BC96CE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FA5EB-4006-4122-B0C8-B94AC2FC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4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6111B-666A-46B8-BC93-BC3E4F10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1303E9-522F-4A56-9ACE-6CFCE135E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1C3C-D826-44B5-A367-AF198B60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5EDBE-CD39-4E81-BC9E-FB5311CD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ECEF1-3171-4AF7-B4D0-C5C77161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9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908091-6ABF-4AD8-9ECA-33A71CBEE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A18D42-100C-4015-A081-A99EC88B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A2856-0B83-4B63-B71B-8B527694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97E90-4AF5-4AC8-BA78-3D076A70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A2B77-67A6-4F77-A9B8-E25F8F74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8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A42EE-A369-4075-91BA-DE0D13C9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F4E0E-25E8-488D-8011-650400E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75B64-5E11-4921-8E0E-5A297276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52EDB-17E0-40E7-86B4-FE724BB9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4E91D-CF84-44B8-A17E-FAC2CE02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45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2018-04-25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DE194-F605-4216-B348-2CEF48A3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857D7-4DFF-45C3-A840-E7704306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64672-B8B3-44D1-8DBF-1109B98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131BE-AC75-4EEA-A2AD-60ECA91C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A72BF-EAA3-4AF8-B7E4-0EA3A3DF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9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113D9-1675-490B-925E-6A425C64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EB4FB-BB5D-46D8-9D79-06DF0EC26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FD4E68-66F4-468B-8559-7C051A01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F9363-6FA1-4271-992E-296AB09F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B6CEEF-9EA7-4919-A099-A6E92B84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0A2867-8338-470B-89F2-C7988F3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9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3342-ACDD-4E8B-B066-A37E6215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950D2-768F-41CE-8D05-20C462C4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DE437-0F08-4F0B-A6B3-2469ADBB1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379D83-4934-42BB-82BF-51F0BA04E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45A31B-9510-4247-9FE0-3C13FAF34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9DDB65-147E-4B81-9996-E51ABD43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714A7A-B180-4CAE-9DEA-F578692F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0A980E-62E5-4440-AAB3-91AA3C42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9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A333F-F793-4418-8F04-D1AF26E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3B08E1-3962-46C1-A899-6C4399D4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0FD7CD-9FB9-4A22-B6E0-FE918701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6C7959-C80A-44EA-A8EB-A0B7D52F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8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7819C6-4D34-44C3-90AC-D2C5490E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D7C33F-4FFC-47C5-B0C9-8B05B215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75802A-EFAB-4850-A0EC-4AFDD269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4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23333-9C70-47EC-8371-4D7A6967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AFC68-BAC2-4F6E-8FB5-39DECEDD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A7509-19FA-47DC-8D60-C19CFCB1F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F2874-0775-4D23-8ACD-5982B1DB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760C0-E258-4488-B61E-F8305148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8504E-A5AF-45B8-8E51-D978975D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0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62255-90F0-4C3B-8BCD-AD881052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460A51-4E50-40E9-A9DE-C5D37B296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08496-D9A3-4219-A762-E89716CA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B405F9-6744-4522-9E2B-4BAC8533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331EA4-BF78-4C90-B4C4-C58881BC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C33493-7594-4FCB-91E1-BA49FAA1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54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9AEF4B-8CB7-4709-83A3-C684BE2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F05D-33C6-4D18-819F-7D03D5D9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EA77A-0441-4A8C-A589-A9515BA41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E8BE-FB52-4E18-A2A9-7799CB65B029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29942-DB58-4F44-8D61-CF05BFFEF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E4A24-339A-41D7-A961-0FB89CC1C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0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2018-04-25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6.png"></Relationship><Relationship Id="rId6" Type="http://schemas.openxmlformats.org/officeDocument/2006/relationships/image" Target="../media/image5.png"></Relationship><Relationship Id="rId5" Type="http://schemas.openxmlformats.org/officeDocument/2006/relationships/image" Target="../media/image4.png"></Relationship><Relationship Id="rId4" Type="http://schemas.openxmlformats.org/officeDocument/2006/relationships/image" Target="../media/image3.png"></Relationship><Relationship Id="rId7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gif"></Relationship><Relationship Id="rId3" Type="http://schemas.openxmlformats.org/officeDocument/2006/relationships/image" Target="../media/fImage16673612378467.png"></Relationship><Relationship Id="rId5" Type="http://schemas.openxmlformats.org/officeDocument/2006/relationships/notesSlide" Target="../notesSlides/notesSlide2.xml"></Relationship><Relationship Id="rId6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image" Target="../media/fImage2115901439491.png"></Relationship><Relationship Id="rId4" Type="http://schemas.openxmlformats.org/officeDocument/2006/relationships/notesSlide" Target="../notesSlides/notesSlide3.xml"></Relationship><Relationship Id="rId5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image" Target="../media/image3.png"></Relationship><Relationship Id="rId4" Type="http://schemas.openxmlformats.org/officeDocument/2006/relationships/image" Target="../media/image4.png"></Relationship><Relationship Id="rId5" Type="http://schemas.openxmlformats.org/officeDocument/2006/relationships/image" Target="../media/image5.png"></Relationship><Relationship Id="rId6" Type="http://schemas.openxmlformats.org/officeDocument/2006/relationships/image" Target="../media/image6.png"></Relationship><Relationship Id="rId7" Type="http://schemas.openxmlformats.org/officeDocument/2006/relationships/image" Target="../media/fImage11987715948467.png"></Relationship><Relationship Id="rId8" Type="http://schemas.openxmlformats.org/officeDocument/2006/relationships/image" Target="../media/fImage16500315996334.png"></Relationship><Relationship Id="rId9" Type="http://schemas.openxmlformats.org/officeDocument/2006/relationships/notesSlide" Target="../notesSlides/notesSlide4.xml"></Relationship><Relationship Id="rId10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image" Target="../media/fImage11943116346500.jpe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2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image" Target="../media/fImage13672716129169.png"></Relationship><Relationship Id="rId4" Type="http://schemas.openxmlformats.org/officeDocument/2006/relationships/image" Target="../media/fImage238942316135724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image" Target="../media/fImage3160962641.png"></Relationship><Relationship Id="rId7" Type="http://schemas.openxmlformats.org/officeDocument/2006/relationships/image" Target="../media/fImage2275047068467.png"></Relationship><Relationship Id="rId8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2.png"></Relationship><Relationship Id="rId3" Type="http://schemas.openxmlformats.org/officeDocument/2006/relationships/image" Target="../media/fImage184866926334.png"></Relationship><Relationship Id="rId4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2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>
            <a:off x="914400" y="2131060"/>
            <a:ext cx="10364470" cy="14725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아리따-돋움(TTF)-Medium" charset="0"/>
                <a:ea typeface="아리따-돋움(TTF)-Medium" charset="0"/>
              </a:rPr>
              <a:t>웹 서비스 프로그래밍 </a:t>
            </a:r>
            <a:endParaRPr lang="ko-KR" altLang="en-US" sz="5865" cap="none" dirty="0" smtClean="0" b="0">
              <a:solidFill>
                <a:schemeClr val="tx1"/>
              </a:solidFill>
              <a:latin typeface="아리따-돋움(TTF)-Medium" charset="0"/>
              <a:ea typeface="아리따-돋움(TTF)-Medium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>
            <a:off x="1828800" y="3886200"/>
            <a:ext cx="8535670" cy="1756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아리따-돋움(TTF)-Medium" charset="0"/>
                <a:ea typeface="아리따-돋움(TTF)-Medium" charset="0"/>
              </a:rPr>
              <a:t>2013104109</a:t>
            </a:r>
            <a:endParaRPr lang="ko-KR" altLang="en-US" sz="3200" cap="none" dirty="0" smtClean="0" b="0">
              <a:solidFill>
                <a:schemeClr val="tx1"/>
              </a:solidFill>
              <a:latin typeface="아리따-돋움(TTF)-Medium" charset="0"/>
              <a:ea typeface="아리따-돋움(TTF)-Medium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아리따-돋움(TTF)-Medium" charset="0"/>
                <a:ea typeface="아리따-돋움(TTF)-Medium" charset="0"/>
              </a:rPr>
              <a:t>임성혁</a:t>
            </a:r>
            <a:endParaRPr lang="ko-KR" altLang="en-US" sz="3200" cap="none" dirty="0" smtClean="0" b="0">
              <a:solidFill>
                <a:schemeClr val="tx1"/>
              </a:solidFill>
              <a:latin typeface="아리따-돋움(TTF)-Medium" charset="0"/>
              <a:ea typeface="아리따-돋움(TTF)-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0A953C-73E8-418D-B411-484EE16015DB}"/>
              </a:ext>
            </a:extLst>
          </p:cNvPr>
          <p:cNvSpPr/>
          <p:nvPr/>
        </p:nvSpPr>
        <p:spPr>
          <a:xfrm>
            <a:off x="221615" y="3059430"/>
            <a:ext cx="79375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1A460B-A962-42CB-A365-F2A866482270}"/>
              </a:ext>
            </a:extLst>
          </p:cNvPr>
          <p:cNvGrpSpPr/>
          <p:nvPr/>
        </p:nvGrpSpPr>
        <p:grpSpPr>
          <a:xfrm>
            <a:off x="3832860" y="1268730"/>
            <a:ext cx="476250" cy="476250"/>
            <a:chOff x="3832860" y="1268730"/>
            <a:chExt cx="476250" cy="4762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58F5E25-1CE1-48BC-AE0C-EF5DF2B19795}"/>
                </a:ext>
              </a:extLst>
            </p:cNvPr>
            <p:cNvSpPr/>
            <p:nvPr/>
          </p:nvSpPr>
          <p:spPr>
            <a:xfrm>
              <a:off x="4229735" y="1268730"/>
              <a:ext cx="79375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55BB7EB-86D4-4B91-919F-B25160CF34BE}"/>
                </a:ext>
              </a:extLst>
            </p:cNvPr>
            <p:cNvSpPr/>
            <p:nvPr/>
          </p:nvSpPr>
          <p:spPr>
            <a:xfrm rot="16200000">
              <a:off x="4031615" y="1069975"/>
              <a:ext cx="79375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2B5210-D503-4E2F-8D08-6ED439993F0B}"/>
              </a:ext>
            </a:extLst>
          </p:cNvPr>
          <p:cNvGrpSpPr/>
          <p:nvPr/>
        </p:nvGrpSpPr>
        <p:grpSpPr>
          <a:xfrm rot="5400000">
            <a:off x="3832860" y="5007610"/>
            <a:ext cx="476250" cy="476250"/>
            <a:chOff x="3832860" y="5007610"/>
            <a:chExt cx="476250" cy="4762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602A3E-E748-42F6-AD18-1C93DCBBD296}"/>
                </a:ext>
              </a:extLst>
            </p:cNvPr>
            <p:cNvSpPr/>
            <p:nvPr/>
          </p:nvSpPr>
          <p:spPr>
            <a:xfrm>
              <a:off x="4229735" y="5007610"/>
              <a:ext cx="79375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7683A2C-AC80-4F67-8DDF-CC780C52A69F}"/>
                </a:ext>
              </a:extLst>
            </p:cNvPr>
            <p:cNvSpPr/>
            <p:nvPr/>
          </p:nvSpPr>
          <p:spPr>
            <a:xfrm rot="16200000">
              <a:off x="4031615" y="4808855"/>
              <a:ext cx="79375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>
            <a:spLocks/>
          </p:cNvSpPr>
          <p:nvPr/>
        </p:nvSpPr>
        <p:spPr>
          <a:xfrm rot="0">
            <a:off x="1384300" y="2865120"/>
            <a:ext cx="234505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Q &amp; A</a:t>
            </a:r>
            <a:endParaRPr lang="ko-KR" altLang="en-US" sz="6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00709E-B2F8-4D15-A6EF-F786C343A8B2}"/>
              </a:ext>
            </a:extLst>
          </p:cNvPr>
          <p:cNvSpPr/>
          <p:nvPr/>
        </p:nvSpPr>
        <p:spPr>
          <a:xfrm>
            <a:off x="11946255" y="3059430"/>
            <a:ext cx="79375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42CC4B-515D-4B86-8D1E-E7CB3013C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940" y="3761105"/>
            <a:ext cx="1125855" cy="11258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76D444-C8B9-4A9E-B902-081F7B2CC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270" y="3843655"/>
            <a:ext cx="1043305" cy="104330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604DFB2-27D7-401B-8F90-085BDCA40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3754755"/>
            <a:ext cx="1132205" cy="113220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00A901B-1CD9-4572-BC64-397B6AA79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70" y="3758565"/>
            <a:ext cx="1128395" cy="112839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563C4F8-1CD6-41FA-8860-A3CC8B02C8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70" y="3591560"/>
            <a:ext cx="1295400" cy="12954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CD3BE5-75FB-493F-9133-4ADEECE69198}"/>
              </a:ext>
            </a:extLst>
          </p:cNvPr>
          <p:cNvSpPr/>
          <p:nvPr/>
        </p:nvSpPr>
        <p:spPr>
          <a:xfrm>
            <a:off x="11910060" y="884555"/>
            <a:ext cx="79375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3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51750" y="1677670"/>
            <a:ext cx="4321810" cy="2981960"/>
          </a:xfrm>
          <a:prstGeom prst="rect"/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C0A953C-73E8-418D-B411-484EE16015DB}"/>
              </a:ext>
            </a:extLst>
          </p:cNvPr>
          <p:cNvSpPr/>
          <p:nvPr/>
        </p:nvSpPr>
        <p:spPr>
          <a:xfrm rot="5400000">
            <a:off x="6059170" y="1110615"/>
            <a:ext cx="79375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1A460B-A962-42CB-A365-F2A866482270}"/>
              </a:ext>
            </a:extLst>
          </p:cNvPr>
          <p:cNvGrpSpPr/>
          <p:nvPr/>
        </p:nvGrpSpPr>
        <p:grpSpPr>
          <a:xfrm rot="5400000">
            <a:off x="7727315" y="4996180"/>
            <a:ext cx="476250" cy="476250"/>
            <a:chOff x="7727315" y="4996180"/>
            <a:chExt cx="476250" cy="4762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58F5E25-1CE1-48BC-AE0C-EF5DF2B19795}"/>
                </a:ext>
              </a:extLst>
            </p:cNvPr>
            <p:cNvSpPr/>
            <p:nvPr/>
          </p:nvSpPr>
          <p:spPr>
            <a:xfrm>
              <a:off x="8124190" y="4996180"/>
              <a:ext cx="79375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55BB7EB-86D4-4B91-919F-B25160CF34BE}"/>
                </a:ext>
              </a:extLst>
            </p:cNvPr>
            <p:cNvSpPr/>
            <p:nvPr/>
          </p:nvSpPr>
          <p:spPr>
            <a:xfrm rot="16200000">
              <a:off x="7926070" y="4798060"/>
              <a:ext cx="79375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2B5210-D503-4E2F-8D08-6ED439993F0B}"/>
              </a:ext>
            </a:extLst>
          </p:cNvPr>
          <p:cNvGrpSpPr/>
          <p:nvPr/>
        </p:nvGrpSpPr>
        <p:grpSpPr>
          <a:xfrm rot="10800000">
            <a:off x="3988435" y="4996180"/>
            <a:ext cx="476250" cy="476250"/>
            <a:chOff x="3988435" y="4996180"/>
            <a:chExt cx="476250" cy="4762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602A3E-E748-42F6-AD18-1C93DCBBD296}"/>
                </a:ext>
              </a:extLst>
            </p:cNvPr>
            <p:cNvSpPr/>
            <p:nvPr/>
          </p:nvSpPr>
          <p:spPr>
            <a:xfrm>
              <a:off x="4385310" y="4996180"/>
              <a:ext cx="79375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7683A2C-AC80-4F67-8DDF-CC780C52A69F}"/>
                </a:ext>
              </a:extLst>
            </p:cNvPr>
            <p:cNvSpPr/>
            <p:nvPr/>
          </p:nvSpPr>
          <p:spPr>
            <a:xfrm rot="16200000">
              <a:off x="4187190" y="4798060"/>
              <a:ext cx="79375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>
            <a:spLocks/>
          </p:cNvSpPr>
          <p:nvPr/>
        </p:nvSpPr>
        <p:spPr>
          <a:xfrm rot="0">
            <a:off x="1186815" y="2214245"/>
            <a:ext cx="2504440" cy="58420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With Partner</a:t>
            </a:r>
            <a:endParaRPr lang="ko-KR" altLang="en-US" sz="32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D4F101-FB86-4143-908C-6902960A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70" y="2122170"/>
            <a:ext cx="2613660" cy="2613660"/>
          </a:xfrm>
          <a:prstGeom prst="rect">
            <a:avLst/>
          </a:prstGeom>
        </p:spPr>
      </p:pic>
      <p:sp>
        <p:nvSpPr>
          <p:cNvPr id="15" name="직사각형 14"/>
          <p:cNvSpPr>
            <a:spLocks/>
          </p:cNvSpPr>
          <p:nvPr/>
        </p:nvSpPr>
        <p:spPr>
          <a:xfrm rot="0">
            <a:off x="734060" y="1469390"/>
            <a:ext cx="2593975" cy="58420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KAKAO PAGE</a:t>
            </a:r>
            <a:endParaRPr lang="ko-KR" altLang="en-US" sz="32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 rot="0">
            <a:off x="686435" y="2969260"/>
            <a:ext cx="3143885" cy="26752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- Kakao page는 ‘양질의 콘텐츠를 유로로 사서보자’라는 의미로 만들어진 서비스.</a:t>
            </a:r>
            <a:endParaRPr lang="ko-KR" altLang="en-US" sz="14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- 콘텐츠 제작자에게도 정당한 수익이 주어지고, 이용자들의 저작권 의식도 향상되길 바라는 목적을 담고 있다.</a:t>
            </a:r>
            <a:endParaRPr lang="ko-KR" altLang="en-US" sz="14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- 최근 토렌트 등 불법다운로드를 다수 사용자가 이용하지만, 그에 반해 저작권 의식 향상을 위한 플랫폼이라는 점이 흥미롭다.</a:t>
            </a:r>
            <a:endParaRPr lang="ko-KR" altLang="en-US" sz="14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7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/>
          </p:cNvSpPr>
          <p:nvPr/>
        </p:nvSpPr>
        <p:spPr>
          <a:xfrm rot="0">
            <a:off x="221615" y="3059430"/>
            <a:ext cx="80010" cy="629285"/>
          </a:xfrm>
          <a:prstGeom prst="rect"/>
          <a:solidFill>
            <a:srgbClr val="E6E6E6"/>
          </a:solidFill>
          <a:ln w="12700" cap="flat" cmpd="sng">
            <a:solidFill>
              <a:srgbClr val="E8E8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1">
            <a:off x="10578465" y="5245735"/>
            <a:ext cx="1376045" cy="1376045"/>
          </a:xfrm>
          <a:prstGeom prst="rect"/>
          <a:noFill/>
        </p:spPr>
      </p:pic>
      <p:sp>
        <p:nvSpPr>
          <p:cNvPr id="19" name="직사각형 18"/>
          <p:cNvSpPr>
            <a:spLocks/>
          </p:cNvSpPr>
          <p:nvPr/>
        </p:nvSpPr>
        <p:spPr>
          <a:xfrm rot="0">
            <a:off x="7922895" y="518795"/>
            <a:ext cx="3004185" cy="10763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카카오 페이지의 핵심가치</a:t>
            </a:r>
            <a:endParaRPr lang="ko-KR" altLang="en-US" sz="32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675" y="1855470"/>
            <a:ext cx="4719320" cy="3336290"/>
          </a:xfrm>
          <a:prstGeom prst="rect"/>
          <a:noFill/>
        </p:spPr>
      </p:pic>
      <p:sp>
        <p:nvSpPr>
          <p:cNvPr id="22" name="직사각형 21"/>
          <p:cNvSpPr>
            <a:spLocks/>
          </p:cNvSpPr>
          <p:nvPr/>
        </p:nvSpPr>
        <p:spPr>
          <a:xfrm rot="0">
            <a:off x="6417310" y="1714500"/>
            <a:ext cx="3004185" cy="58420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 rot="0">
            <a:off x="7060565" y="2607310"/>
            <a:ext cx="3663950" cy="138366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파트너와 함께 성장</a:t>
            </a:r>
            <a:endParaRPr lang="ko-KR" altLang="en-US" sz="32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- 콘텐츠 제작자와의 파트너쉽</a:t>
            </a: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rot="0">
            <a:off x="8794750" y="2639060"/>
            <a:ext cx="290830" cy="877570"/>
          </a:xfrm>
          <a:prstGeom prst="line"/>
          <a:ln w="63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8" idx="3"/>
            <a:endCxn id="6" idx="7"/>
          </p:cNvCxnSpPr>
          <p:nvPr/>
        </p:nvCxnSpPr>
        <p:spPr>
          <a:xfrm rot="0" flipH="1">
            <a:off x="10185400" y="3212465"/>
            <a:ext cx="450215" cy="460375"/>
          </a:xfrm>
          <a:prstGeom prst="line"/>
          <a:ln w="63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>
            <a:spLocks/>
          </p:cNvSpPr>
          <p:nvPr/>
        </p:nvSpPr>
        <p:spPr>
          <a:xfrm rot="0">
            <a:off x="8337550" y="3355340"/>
            <a:ext cx="2165350" cy="2165350"/>
          </a:xfrm>
          <a:prstGeom prst="ellipse"/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" name="타원 6"/>
          <p:cNvSpPr>
            <a:spLocks/>
          </p:cNvSpPr>
          <p:nvPr/>
        </p:nvSpPr>
        <p:spPr>
          <a:xfrm rot="0">
            <a:off x="8169910" y="1724660"/>
            <a:ext cx="915670" cy="915670"/>
          </a:xfrm>
          <a:prstGeom prst="ellipse"/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타원 7"/>
          <p:cNvSpPr>
            <a:spLocks/>
          </p:cNvSpPr>
          <p:nvPr/>
        </p:nvSpPr>
        <p:spPr>
          <a:xfrm rot="0">
            <a:off x="10500995" y="2431415"/>
            <a:ext cx="915670" cy="915670"/>
          </a:xfrm>
          <a:prstGeom prst="ellipse"/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" name="타원 8"/>
          <p:cNvSpPr>
            <a:spLocks/>
          </p:cNvSpPr>
          <p:nvPr/>
        </p:nvSpPr>
        <p:spPr>
          <a:xfrm rot="0">
            <a:off x="7255510" y="4925060"/>
            <a:ext cx="915670" cy="915670"/>
          </a:xfrm>
          <a:prstGeom prst="ellipse"/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0">
            <a:off x="1723390" y="4391660"/>
            <a:ext cx="6615430" cy="1270"/>
          </a:xfrm>
          <a:prstGeom prst="line"/>
          <a:ln w="63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0" flipV="1">
            <a:off x="8111490" y="4958715"/>
            <a:ext cx="354330" cy="205105"/>
          </a:xfrm>
          <a:prstGeom prst="line"/>
          <a:ln w="63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0">
            <a:off x="10069830" y="5313680"/>
            <a:ext cx="449580" cy="588010"/>
          </a:xfrm>
          <a:prstGeom prst="line"/>
          <a:ln w="63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677525" y="2640330"/>
            <a:ext cx="500380" cy="500380"/>
          </a:xfrm>
          <a:prstGeom prst="rect"/>
          <a:noFill/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363585" y="1918335"/>
            <a:ext cx="528955" cy="528955"/>
          </a:xfrm>
          <a:prstGeom prst="rect"/>
          <a:noFill/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836025" y="3858260"/>
            <a:ext cx="1169035" cy="1169035"/>
          </a:xfrm>
          <a:prstGeom prst="rect"/>
          <a:noFill/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39660" y="5119370"/>
            <a:ext cx="527050" cy="527050"/>
          </a:xfrm>
          <a:prstGeom prst="rect"/>
          <a:noFill/>
        </p:spPr>
      </p:pic>
      <p:sp>
        <p:nvSpPr>
          <p:cNvPr id="10" name="타원 9"/>
          <p:cNvSpPr>
            <a:spLocks/>
          </p:cNvSpPr>
          <p:nvPr/>
        </p:nvSpPr>
        <p:spPr>
          <a:xfrm rot="0">
            <a:off x="10283825" y="5839460"/>
            <a:ext cx="915670" cy="915670"/>
          </a:xfrm>
          <a:prstGeom prst="ellipse"/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485755" y="6045200"/>
            <a:ext cx="511810" cy="511810"/>
          </a:xfrm>
          <a:prstGeom prst="rect"/>
          <a:noFill/>
        </p:spPr>
      </p:pic>
      <p:sp>
        <p:nvSpPr>
          <p:cNvPr id="47" name="직사각형 46"/>
          <p:cNvSpPr>
            <a:spLocks/>
          </p:cNvSpPr>
          <p:nvPr/>
        </p:nvSpPr>
        <p:spPr>
          <a:xfrm rot="0">
            <a:off x="221615" y="3059430"/>
            <a:ext cx="80645" cy="629920"/>
          </a:xfrm>
          <a:prstGeom prst="rect"/>
          <a:solidFill>
            <a:srgbClr val="E6E6E6"/>
          </a:solidFill>
          <a:ln w="12700" cap="flat" cmpd="sng">
            <a:solidFill>
              <a:srgbClr val="E8E8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8" name="직사각형 47"/>
          <p:cNvSpPr>
            <a:spLocks/>
          </p:cNvSpPr>
          <p:nvPr/>
        </p:nvSpPr>
        <p:spPr>
          <a:xfrm rot="0">
            <a:off x="11946255" y="3059430"/>
            <a:ext cx="80645" cy="629920"/>
          </a:xfrm>
          <a:prstGeom prst="rect"/>
          <a:solidFill>
            <a:srgbClr val="E6E6E6"/>
          </a:solidFill>
          <a:ln w="12700" cap="flat" cmpd="sng">
            <a:solidFill>
              <a:srgbClr val="E8E8E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 rot="0">
            <a:off x="8190865" y="339725"/>
            <a:ext cx="3004820" cy="10763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카카오 페이지의 문제점</a:t>
            </a:r>
            <a:endParaRPr lang="ko-KR" altLang="en-US" sz="32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00930" y="527050"/>
            <a:ext cx="2955925" cy="3659505"/>
          </a:xfrm>
          <a:prstGeom prst="rect"/>
          <a:noFill/>
        </p:spPr>
      </p:pic>
      <p:sp>
        <p:nvSpPr>
          <p:cNvPr id="55" name="직사각형 54"/>
          <p:cNvSpPr>
            <a:spLocks/>
          </p:cNvSpPr>
          <p:nvPr/>
        </p:nvSpPr>
        <p:spPr>
          <a:xfrm rot="0">
            <a:off x="2323465" y="5300345"/>
            <a:ext cx="4048760" cy="70675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현재까지 1,128개의 파트너사와 상생</a:t>
            </a: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-&gt; 나머지 파트너는?</a:t>
            </a: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  <p:sp>
        <p:nvSpPr>
          <p:cNvPr id="56" name="직사각형 55"/>
          <p:cNvSpPr>
            <a:spLocks/>
          </p:cNvSpPr>
          <p:nvPr/>
        </p:nvSpPr>
        <p:spPr>
          <a:xfrm rot="0">
            <a:off x="1809115" y="4622800"/>
            <a:ext cx="5022215" cy="39941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웹툰/웹소설 플랫폼에서 인기작품 위주 마케팅</a:t>
            </a: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845" y="487680"/>
            <a:ext cx="3630930" cy="36760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2875" y="1052830"/>
            <a:ext cx="1133475" cy="1133475"/>
          </a:xfrm>
          <a:prstGeom prst="rect"/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 rot="0">
            <a:off x="7121525" y="2950845"/>
            <a:ext cx="3619500" cy="82994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플랫폼 사용 유도</a:t>
            </a: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새로운 영화 플랫폼 광고처럼</a:t>
            </a:r>
            <a:endParaRPr lang="ko-KR" altLang="en-US" sz="14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기존 e-book/음반 유통 플랫폼 광고</a:t>
            </a:r>
            <a:endParaRPr lang="ko-KR" altLang="en-US" sz="14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 rot="0">
            <a:off x="8270240" y="468630"/>
            <a:ext cx="3004820" cy="58420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문제점 극복안</a:t>
            </a:r>
            <a:endParaRPr lang="ko-KR" altLang="en-US" sz="32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  <p:pic>
        <p:nvPicPr>
          <p:cNvPr id="35" name="Picture 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16100" y="1620520"/>
            <a:ext cx="4996815" cy="34912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C:/Users/Administrator/AppData/Roaming/PolarisOffice/ETemp/25620_20066144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2875" y="1052830"/>
            <a:ext cx="1134110" cy="1134110"/>
          </a:xfrm>
          <a:prstGeom prst="rect"/>
          <a:noFill/>
        </p:spPr>
      </p:pic>
      <p:sp>
        <p:nvSpPr>
          <p:cNvPr id="34" name="직사각형 33"/>
          <p:cNvSpPr>
            <a:spLocks/>
          </p:cNvSpPr>
          <p:nvPr/>
        </p:nvSpPr>
        <p:spPr>
          <a:xfrm rot="0">
            <a:off x="8270240" y="468630"/>
            <a:ext cx="3005455" cy="5848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문제점 극복안</a:t>
            </a:r>
            <a:endParaRPr lang="ko-KR" altLang="en-US" sz="32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 rot="0">
            <a:off x="1654175" y="1838960"/>
            <a:ext cx="8554085" cy="2090419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프로젝트 계획</a:t>
            </a:r>
            <a:endParaRPr lang="ko-KR" altLang="en-US" sz="36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1. 카카오페이지의 비인기 종목의 외면에 반해 e-book과 음반 위주 플랫폼 구축</a:t>
            </a: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2. e-book 및 음반 서비스 구매시 인기 웹툰/웹 소설 미리보기 제공</a:t>
            </a: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2875" y="1052830"/>
            <a:ext cx="1133475" cy="1133475"/>
          </a:xfrm>
          <a:prstGeom prst="rect"/>
          <a:noFill/>
        </p:spPr>
      </p:pic>
      <p:sp>
        <p:nvSpPr>
          <p:cNvPr id="34" name="직사각형 33"/>
          <p:cNvSpPr>
            <a:spLocks/>
          </p:cNvSpPr>
          <p:nvPr/>
        </p:nvSpPr>
        <p:spPr>
          <a:xfrm rot="0">
            <a:off x="8270240" y="468630"/>
            <a:ext cx="3004820" cy="58420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문제점 극복안</a:t>
            </a:r>
            <a:endParaRPr lang="ko-KR" altLang="en-US" sz="32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  <p:pic>
        <p:nvPicPr>
          <p:cNvPr id="35" name="그림 34" descr="C:/Users/Administrator/AppData/Roaming/PolarisOffice/ETemp/25620_20066144/fImage316096264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3470" y="1056005"/>
            <a:ext cx="5476875" cy="4326890"/>
          </a:xfrm>
          <a:prstGeom prst="rect"/>
          <a:noFill/>
        </p:spPr>
      </p:pic>
      <p:sp>
        <p:nvSpPr>
          <p:cNvPr id="36" name="직사각형 35"/>
          <p:cNvSpPr>
            <a:spLocks/>
          </p:cNvSpPr>
          <p:nvPr/>
        </p:nvSpPr>
        <p:spPr>
          <a:xfrm rot="0">
            <a:off x="4114800" y="5382895"/>
            <a:ext cx="4680585" cy="67627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E-book 플랫폼을 타 플랫폼 보다 상위 배치</a:t>
            </a:r>
            <a:endParaRPr lang="ko-KR" altLang="en-US" sz="18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  <p:pic>
        <p:nvPicPr>
          <p:cNvPr id="37" name="그림 36" descr="C:/Users/Administrator/AppData/Roaming/PolarisOffice/ETemp/25620_20066144/fImage2275047068467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07810" y="1055370"/>
            <a:ext cx="5109210" cy="44405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C:/Users/Administrator/AppData/Roaming/PolarisOffice/ETemp/25620_20066144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2875" y="1052830"/>
            <a:ext cx="1134110" cy="1134110"/>
          </a:xfrm>
          <a:prstGeom prst="rect"/>
          <a:noFill/>
        </p:spPr>
      </p:pic>
      <p:sp>
        <p:nvSpPr>
          <p:cNvPr id="34" name="직사각형 33"/>
          <p:cNvSpPr>
            <a:spLocks/>
          </p:cNvSpPr>
          <p:nvPr/>
        </p:nvSpPr>
        <p:spPr>
          <a:xfrm rot="0">
            <a:off x="8270240" y="468630"/>
            <a:ext cx="3005455" cy="5848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문제점 극복안</a:t>
            </a:r>
            <a:endParaRPr lang="ko-KR" altLang="en-US" sz="32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 rot="0">
            <a:off x="4218305" y="5561965"/>
            <a:ext cx="3620135" cy="61468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공지사항</a:t>
            </a: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E-book 플랫폼의 신간을 적극적 홍보</a:t>
            </a:r>
            <a:endParaRPr lang="ko-KR" altLang="en-US" sz="14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  <p:pic>
        <p:nvPicPr>
          <p:cNvPr id="37" name="그림 36" descr="C:/Users/Administrator/AppData/Roaming/PolarisOffice/ETemp/25620_20066144/fImage18486692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3360" y="1147445"/>
            <a:ext cx="9790430" cy="3677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C:/Users/Administrator/AppData/Roaming/PolarisOffice/ETemp/25620_20066144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2875" y="1052830"/>
            <a:ext cx="1134110" cy="1134110"/>
          </a:xfrm>
          <a:prstGeom prst="rect"/>
          <a:noFill/>
        </p:spPr>
      </p:pic>
      <p:sp>
        <p:nvSpPr>
          <p:cNvPr id="34" name="직사각형 33"/>
          <p:cNvSpPr>
            <a:spLocks/>
          </p:cNvSpPr>
          <p:nvPr/>
        </p:nvSpPr>
        <p:spPr>
          <a:xfrm rot="0">
            <a:off x="8270240" y="468630"/>
            <a:ext cx="3005455" cy="5848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문제점 극복안</a:t>
            </a:r>
            <a:endParaRPr lang="ko-KR" altLang="en-US" sz="32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 rot="0">
            <a:off x="1654175" y="1838960"/>
            <a:ext cx="8554085" cy="368808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미완성</a:t>
            </a: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1. 결재 시스템 구축 불가.</a:t>
            </a: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2. e-book 및 음반 서비스 구매시 인기 웹툰/웹 소설 미리보기 제공.</a:t>
            </a: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3. 서비스 일반 사용자 Model.</a:t>
            </a: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4. 콘텐츠 제작자 Model.</a:t>
            </a: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464646"/>
                </a:solidFill>
                <a:latin typeface="아리따-돋움(TTF)-Bold" charset="0"/>
                <a:ea typeface="아리따-돋움(TTF)-Bold" charset="0"/>
              </a:rPr>
              <a:t>5.  mp3 형식 업로드 구축.</a:t>
            </a:r>
            <a:endParaRPr lang="ko-KR" altLang="en-US" sz="20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464646"/>
              </a:solidFill>
              <a:latin typeface="아리따-돋움(TTF)-Bold" charset="0"/>
              <a:ea typeface="아리따-돋움(TTF)-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161</Paragraphs>
  <Words>241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JONGOH KIM</dc:creator>
  <cp:lastModifiedBy>임성혁</cp:lastModifiedBy>
  <dc:title>PowerPoint 프레젠테이션</dc:title>
  <dcterms:modified xsi:type="dcterms:W3CDTF">2017-11-05T08:59:05Z</dcterms:modified>
</cp:coreProperties>
</file>