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1"/>
  </p:notesMasterIdLst>
  <p:sldIdLst>
    <p:sldId id="256" r:id="rId5"/>
    <p:sldId id="258" r:id="rId6"/>
    <p:sldId id="261" r:id="rId7"/>
    <p:sldId id="439" r:id="rId8"/>
    <p:sldId id="440" r:id="rId9"/>
    <p:sldId id="441" r:id="rId10"/>
    <p:sldId id="442" r:id="rId11"/>
    <p:sldId id="443" r:id="rId12"/>
    <p:sldId id="444" r:id="rId13"/>
    <p:sldId id="445" r:id="rId14"/>
    <p:sldId id="446" r:id="rId15"/>
    <p:sldId id="447" r:id="rId16"/>
    <p:sldId id="448" r:id="rId17"/>
    <p:sldId id="449" r:id="rId18"/>
    <p:sldId id="450"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451" r:id="rId36"/>
    <p:sldId id="452"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464" r:id="rId56"/>
    <p:sldId id="465" r:id="rId57"/>
    <p:sldId id="463" r:id="rId58"/>
    <p:sldId id="297" r:id="rId59"/>
    <p:sldId id="298" r:id="rId60"/>
    <p:sldId id="299" r:id="rId61"/>
    <p:sldId id="300" r:id="rId62"/>
    <p:sldId id="453" r:id="rId63"/>
    <p:sldId id="491" r:id="rId64"/>
    <p:sldId id="492" r:id="rId65"/>
    <p:sldId id="493" r:id="rId66"/>
    <p:sldId id="494" r:id="rId67"/>
    <p:sldId id="495" r:id="rId68"/>
    <p:sldId id="496" r:id="rId69"/>
    <p:sldId id="497" r:id="rId70"/>
    <p:sldId id="498" r:id="rId71"/>
    <p:sldId id="316" r:id="rId72"/>
    <p:sldId id="317" r:id="rId73"/>
    <p:sldId id="318" r:id="rId74"/>
    <p:sldId id="319" r:id="rId75"/>
    <p:sldId id="320" r:id="rId76"/>
    <p:sldId id="321" r:id="rId77"/>
    <p:sldId id="322" r:id="rId78"/>
    <p:sldId id="324" r:id="rId79"/>
    <p:sldId id="325" r:id="rId80"/>
    <p:sldId id="326" r:id="rId81"/>
    <p:sldId id="327" r:id="rId82"/>
    <p:sldId id="328" r:id="rId83"/>
    <p:sldId id="330" r:id="rId84"/>
    <p:sldId id="331" r:id="rId85"/>
    <p:sldId id="343" r:id="rId86"/>
    <p:sldId id="344" r:id="rId87"/>
    <p:sldId id="345" r:id="rId88"/>
    <p:sldId id="346" r:id="rId89"/>
    <p:sldId id="347" r:id="rId90"/>
    <p:sldId id="348" r:id="rId91"/>
    <p:sldId id="349" r:id="rId92"/>
    <p:sldId id="350" r:id="rId93"/>
    <p:sldId id="454" r:id="rId94"/>
    <p:sldId id="455" r:id="rId95"/>
    <p:sldId id="456" r:id="rId96"/>
    <p:sldId id="457" r:id="rId97"/>
    <p:sldId id="509" r:id="rId98"/>
    <p:sldId id="458" r:id="rId99"/>
    <p:sldId id="459" r:id="rId100"/>
    <p:sldId id="460" r:id="rId101"/>
    <p:sldId id="506" r:id="rId102"/>
    <p:sldId id="507" r:id="rId103"/>
    <p:sldId id="508" r:id="rId104"/>
    <p:sldId id="369" r:id="rId105"/>
    <p:sldId id="370" r:id="rId106"/>
    <p:sldId id="371" r:id="rId107"/>
    <p:sldId id="475" r:id="rId108"/>
    <p:sldId id="476" r:id="rId109"/>
    <p:sldId id="477" r:id="rId110"/>
    <p:sldId id="478" r:id="rId111"/>
    <p:sldId id="479" r:id="rId112"/>
    <p:sldId id="480" r:id="rId113"/>
    <p:sldId id="481" r:id="rId114"/>
    <p:sldId id="482" r:id="rId115"/>
    <p:sldId id="483" r:id="rId116"/>
    <p:sldId id="372" r:id="rId117"/>
    <p:sldId id="484" r:id="rId118"/>
    <p:sldId id="486" r:id="rId119"/>
    <p:sldId id="517" r:id="rId120"/>
    <p:sldId id="518" r:id="rId121"/>
    <p:sldId id="519" r:id="rId122"/>
    <p:sldId id="520" r:id="rId123"/>
    <p:sldId id="521" r:id="rId124"/>
    <p:sldId id="522" r:id="rId125"/>
    <p:sldId id="523" r:id="rId126"/>
    <p:sldId id="414" r:id="rId127"/>
    <p:sldId id="415" r:id="rId128"/>
    <p:sldId id="416" r:id="rId129"/>
    <p:sldId id="417" r:id="rId130"/>
    <p:sldId id="418" r:id="rId131"/>
    <p:sldId id="419" r:id="rId132"/>
    <p:sldId id="420" r:id="rId133"/>
    <p:sldId id="421" r:id="rId134"/>
    <p:sldId id="422" r:id="rId135"/>
    <p:sldId id="423" r:id="rId136"/>
    <p:sldId id="424" r:id="rId137"/>
    <p:sldId id="425" r:id="rId138"/>
    <p:sldId id="426" r:id="rId139"/>
    <p:sldId id="427" r:id="rId140"/>
    <p:sldId id="428" r:id="rId141"/>
    <p:sldId id="429" r:id="rId142"/>
    <p:sldId id="351" r:id="rId143"/>
    <p:sldId id="352" r:id="rId144"/>
    <p:sldId id="353" r:id="rId145"/>
    <p:sldId id="354" r:id="rId146"/>
    <p:sldId id="355" r:id="rId147"/>
    <p:sldId id="356" r:id="rId148"/>
    <p:sldId id="357" r:id="rId149"/>
    <p:sldId id="358" r:id="rId150"/>
    <p:sldId id="359" r:id="rId151"/>
    <p:sldId id="360" r:id="rId152"/>
    <p:sldId id="361" r:id="rId153"/>
    <p:sldId id="362" r:id="rId154"/>
    <p:sldId id="363" r:id="rId155"/>
    <p:sldId id="364" r:id="rId156"/>
    <p:sldId id="365" r:id="rId157"/>
    <p:sldId id="366" r:id="rId158"/>
    <p:sldId id="367" r:id="rId159"/>
    <p:sldId id="404" r:id="rId160"/>
    <p:sldId id="405" r:id="rId161"/>
    <p:sldId id="406" r:id="rId162"/>
    <p:sldId id="407" r:id="rId163"/>
    <p:sldId id="409" r:id="rId164"/>
    <p:sldId id="410" r:id="rId165"/>
    <p:sldId id="489" r:id="rId166"/>
    <p:sldId id="411" r:id="rId167"/>
    <p:sldId id="412" r:id="rId168"/>
    <p:sldId id="413" r:id="rId169"/>
    <p:sldId id="380" r:id="rId170"/>
    <p:sldId id="381" r:id="rId171"/>
    <p:sldId id="382" r:id="rId172"/>
    <p:sldId id="383" r:id="rId173"/>
    <p:sldId id="384" r:id="rId174"/>
    <p:sldId id="385" r:id="rId175"/>
    <p:sldId id="386" r:id="rId176"/>
    <p:sldId id="387" r:id="rId177"/>
    <p:sldId id="388" r:id="rId178"/>
    <p:sldId id="389" r:id="rId179"/>
    <p:sldId id="390" r:id="rId180"/>
    <p:sldId id="461" r:id="rId181"/>
    <p:sldId id="391" r:id="rId182"/>
    <p:sldId id="392" r:id="rId183"/>
    <p:sldId id="393" r:id="rId184"/>
    <p:sldId id="394" r:id="rId185"/>
    <p:sldId id="395" r:id="rId186"/>
    <p:sldId id="397" r:id="rId187"/>
    <p:sldId id="487" r:id="rId188"/>
    <p:sldId id="398" r:id="rId189"/>
    <p:sldId id="488" r:id="rId190"/>
    <p:sldId id="402" r:id="rId191"/>
    <p:sldId id="403" r:id="rId192"/>
    <p:sldId id="462" r:id="rId193"/>
    <p:sldId id="469" r:id="rId194"/>
    <p:sldId id="470" r:id="rId195"/>
    <p:sldId id="471" r:id="rId196"/>
    <p:sldId id="472" r:id="rId197"/>
    <p:sldId id="473" r:id="rId198"/>
    <p:sldId id="332" r:id="rId199"/>
    <p:sldId id="333" r:id="rId200"/>
    <p:sldId id="334" r:id="rId201"/>
    <p:sldId id="335" r:id="rId202"/>
    <p:sldId id="336" r:id="rId203"/>
    <p:sldId id="337" r:id="rId204"/>
    <p:sldId id="338" r:id="rId205"/>
    <p:sldId id="339" r:id="rId206"/>
    <p:sldId id="340" r:id="rId207"/>
    <p:sldId id="341" r:id="rId208"/>
    <p:sldId id="342" r:id="rId209"/>
    <p:sldId id="301" r:id="rId210"/>
    <p:sldId id="303" r:id="rId211"/>
    <p:sldId id="304" r:id="rId212"/>
    <p:sldId id="500" r:id="rId213"/>
    <p:sldId id="501" r:id="rId214"/>
    <p:sldId id="490" r:id="rId215"/>
    <p:sldId id="502" r:id="rId216"/>
    <p:sldId id="503" r:id="rId217"/>
    <p:sldId id="499" r:id="rId218"/>
    <p:sldId id="305" r:id="rId219"/>
    <p:sldId id="308" r:id="rId220"/>
    <p:sldId id="309" r:id="rId221"/>
    <p:sldId id="504" r:id="rId222"/>
    <p:sldId id="505" r:id="rId223"/>
    <p:sldId id="510" r:id="rId224"/>
    <p:sldId id="516" r:id="rId225"/>
    <p:sldId id="511" r:id="rId226"/>
    <p:sldId id="513" r:id="rId227"/>
    <p:sldId id="512" r:id="rId228"/>
    <p:sldId id="514" r:id="rId229"/>
    <p:sldId id="515" r:id="rId2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extLst>
    <p:ext uri="{521415D9-36F7-43E2-AB2F-B90AF26B5E84}">
      <p14:sectionLst xmlns:p14="http://schemas.microsoft.com/office/powerpoint/2010/main">
        <p14:section name="Get Started" id="{05478E60-874E-E04A-A8D4-BF4544139574}">
          <p14:sldIdLst>
            <p14:sldId id="256"/>
            <p14:sldId id="258"/>
            <p14:sldId id="261"/>
          </p14:sldIdLst>
        </p14:section>
        <p14:section name="Gradle" id="{AF07EAED-EF47-494F-A332-03B70F7E05FE}">
          <p14:sldIdLst>
            <p14:sldId id="439"/>
            <p14:sldId id="440"/>
            <p14:sldId id="441"/>
            <p14:sldId id="442"/>
            <p14:sldId id="443"/>
            <p14:sldId id="444"/>
            <p14:sldId id="445"/>
            <p14:sldId id="446"/>
            <p14:sldId id="447"/>
            <p14:sldId id="448"/>
            <p14:sldId id="449"/>
            <p14:sldId id="450"/>
          </p14:sldIdLst>
        </p14:section>
        <p14:section name="Introduction" id="{67871F21-25F2-7048-883D-D1CCDEBCA82D}">
          <p14:sldIdLst>
            <p14:sldId id="262"/>
            <p14:sldId id="263"/>
            <p14:sldId id="264"/>
            <p14:sldId id="265"/>
            <p14:sldId id="266"/>
            <p14:sldId id="267"/>
            <p14:sldId id="268"/>
            <p14:sldId id="269"/>
            <p14:sldId id="270"/>
            <p14:sldId id="271"/>
            <p14:sldId id="272"/>
            <p14:sldId id="273"/>
            <p14:sldId id="274"/>
            <p14:sldId id="275"/>
            <p14:sldId id="276"/>
            <p14:sldId id="277"/>
            <p14:sldId id="451"/>
            <p14:sldId id="452"/>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464"/>
            <p14:sldId id="465"/>
            <p14:sldId id="463"/>
            <p14:sldId id="297"/>
          </p14:sldIdLst>
        </p14:section>
        <p14:section name="Action" id="{C442AD20-0562-C042-8248-0E6A38D78DF6}">
          <p14:sldIdLst>
            <p14:sldId id="298"/>
            <p14:sldId id="299"/>
            <p14:sldId id="300"/>
            <p14:sldId id="453"/>
          </p14:sldIdLst>
        </p14:section>
        <p14:section name="Style" id="{037ED44F-F1C3-9547-888B-D8BCD45B90FB}">
          <p14:sldIdLst>
            <p14:sldId id="491"/>
            <p14:sldId id="492"/>
            <p14:sldId id="493"/>
            <p14:sldId id="494"/>
            <p14:sldId id="495"/>
            <p14:sldId id="496"/>
            <p14:sldId id="497"/>
            <p14:sldId id="498"/>
          </p14:sldIdLst>
        </p14:section>
        <p14:section name="Multi-Activity" id="{8205452B-B43B-B446-B024-24FDEFE9C8D6}">
          <p14:sldIdLst>
            <p14:sldId id="316"/>
            <p14:sldId id="317"/>
            <p14:sldId id="318"/>
            <p14:sldId id="319"/>
            <p14:sldId id="320"/>
            <p14:sldId id="321"/>
            <p14:sldId id="322"/>
            <p14:sldId id="324"/>
            <p14:sldId id="325"/>
            <p14:sldId id="326"/>
            <p14:sldId id="327"/>
            <p14:sldId id="328"/>
            <p14:sldId id="330"/>
            <p14:sldId id="331"/>
          </p14:sldIdLst>
        </p14:section>
        <p14:section name="Threads" id="{1EAEFB80-4487-0B47-8D35-5BA9EC48DB90}">
          <p14:sldIdLst>
            <p14:sldId id="343"/>
            <p14:sldId id="344"/>
            <p14:sldId id="345"/>
            <p14:sldId id="346"/>
            <p14:sldId id="347"/>
            <p14:sldId id="348"/>
            <p14:sldId id="349"/>
            <p14:sldId id="350"/>
            <p14:sldId id="454"/>
            <p14:sldId id="455"/>
            <p14:sldId id="456"/>
            <p14:sldId id="457"/>
            <p14:sldId id="509"/>
            <p14:sldId id="458"/>
            <p14:sldId id="459"/>
            <p14:sldId id="460"/>
            <p14:sldId id="506"/>
            <p14:sldId id="507"/>
            <p14:sldId id="508"/>
          </p14:sldIdLst>
        </p14:section>
        <p14:section name="List View" id="{EB5EAFF9-E74C-B649-A82A-2A362D7D7943}">
          <p14:sldIdLst>
            <p14:sldId id="369"/>
            <p14:sldId id="370"/>
            <p14:sldId id="371"/>
            <p14:sldId id="475"/>
            <p14:sldId id="476"/>
            <p14:sldId id="477"/>
            <p14:sldId id="478"/>
            <p14:sldId id="479"/>
            <p14:sldId id="480"/>
            <p14:sldId id="481"/>
            <p14:sldId id="482"/>
            <p14:sldId id="483"/>
            <p14:sldId id="372"/>
            <p14:sldId id="484"/>
            <p14:sldId id="486"/>
            <p14:sldId id="517"/>
            <p14:sldId id="518"/>
            <p14:sldId id="519"/>
            <p14:sldId id="520"/>
            <p14:sldId id="521"/>
            <p14:sldId id="522"/>
            <p14:sldId id="523"/>
          </p14:sldIdLst>
        </p14:section>
        <p14:section name="Data" id="{AF8551A0-BBC7-F348-B819-2E8BCB9C4E8B}">
          <p14:sldIdLst>
            <p14:sldId id="414"/>
            <p14:sldId id="415"/>
            <p14:sldId id="416"/>
            <p14:sldId id="417"/>
            <p14:sldId id="418"/>
            <p14:sldId id="419"/>
            <p14:sldId id="420"/>
            <p14:sldId id="421"/>
            <p14:sldId id="422"/>
            <p14:sldId id="423"/>
            <p14:sldId id="424"/>
            <p14:sldId id="425"/>
            <p14:sldId id="426"/>
            <p14:sldId id="427"/>
            <p14:sldId id="428"/>
            <p14:sldId id="429"/>
          </p14:sldIdLst>
        </p14:section>
        <p14:section name="Custom View" id="{DEBC84E3-09CB-BE4A-AB20-34971C73D94E}">
          <p14:sldIdLst>
            <p14:sldId id="351"/>
            <p14:sldId id="352"/>
            <p14:sldId id="353"/>
            <p14:sldId id="354"/>
            <p14:sldId id="355"/>
            <p14:sldId id="356"/>
            <p14:sldId id="357"/>
            <p14:sldId id="358"/>
            <p14:sldId id="359"/>
          </p14:sldIdLst>
        </p14:section>
        <p14:section name="Drawable" id="{03750848-4760-4740-B583-DE50646FCFDB}">
          <p14:sldIdLst>
            <p14:sldId id="360"/>
            <p14:sldId id="361"/>
            <p14:sldId id="362"/>
            <p14:sldId id="363"/>
            <p14:sldId id="364"/>
            <p14:sldId id="365"/>
            <p14:sldId id="366"/>
            <p14:sldId id="367"/>
          </p14:sldIdLst>
        </p14:section>
        <p14:section name="Gesture" id="{44503FDB-BA43-5147-ABC7-FE69537F0523}">
          <p14:sldIdLst>
            <p14:sldId id="404"/>
            <p14:sldId id="405"/>
            <p14:sldId id="406"/>
            <p14:sldId id="407"/>
            <p14:sldId id="409"/>
            <p14:sldId id="410"/>
            <p14:sldId id="489"/>
            <p14:sldId id="411"/>
            <p14:sldId id="412"/>
            <p14:sldId id="413"/>
          </p14:sldIdLst>
        </p14:section>
        <p14:section name="Sensors" id="{B25DFCC4-937B-FC4C-894F-C31A6CB5898D}">
          <p14:sldIdLst>
            <p14:sldId id="380"/>
            <p14:sldId id="381"/>
            <p14:sldId id="382"/>
            <p14:sldId id="383"/>
            <p14:sldId id="384"/>
            <p14:sldId id="385"/>
            <p14:sldId id="386"/>
            <p14:sldId id="387"/>
            <p14:sldId id="388"/>
            <p14:sldId id="389"/>
            <p14:sldId id="390"/>
            <p14:sldId id="461"/>
            <p14:sldId id="391"/>
            <p14:sldId id="392"/>
            <p14:sldId id="393"/>
            <p14:sldId id="394"/>
            <p14:sldId id="395"/>
            <p14:sldId id="397"/>
            <p14:sldId id="487"/>
            <p14:sldId id="398"/>
            <p14:sldId id="488"/>
            <p14:sldId id="402"/>
            <p14:sldId id="403"/>
            <p14:sldId id="462"/>
          </p14:sldIdLst>
        </p14:section>
        <p14:section name="Notifications" id="{E48AC3E8-5D51-BF42-8521-679ED82ACB35}">
          <p14:sldIdLst>
            <p14:sldId id="469"/>
            <p14:sldId id="470"/>
            <p14:sldId id="471"/>
            <p14:sldId id="472"/>
            <p14:sldId id="473"/>
          </p14:sldIdLst>
        </p14:section>
        <p14:section name="Fragment" id="{805B6E60-DB1A-3340-9D38-D880B71465B0}">
          <p14:sldIdLst>
            <p14:sldId id="332"/>
            <p14:sldId id="333"/>
            <p14:sldId id="334"/>
            <p14:sldId id="335"/>
            <p14:sldId id="336"/>
            <p14:sldId id="337"/>
            <p14:sldId id="338"/>
            <p14:sldId id="339"/>
            <p14:sldId id="340"/>
            <p14:sldId id="341"/>
            <p14:sldId id="342"/>
          </p14:sldIdLst>
        </p14:section>
        <p14:section name="Menu" id="{11A2220E-ED92-D149-9101-B03376BE2B9F}">
          <p14:sldIdLst>
            <p14:sldId id="301"/>
            <p14:sldId id="303"/>
            <p14:sldId id="304"/>
            <p14:sldId id="500"/>
            <p14:sldId id="501"/>
            <p14:sldId id="490"/>
            <p14:sldId id="502"/>
            <p14:sldId id="503"/>
            <p14:sldId id="499"/>
            <p14:sldId id="305"/>
            <p14:sldId id="308"/>
            <p14:sldId id="309"/>
            <p14:sldId id="504"/>
            <p14:sldId id="505"/>
            <p14:sldId id="510"/>
            <p14:sldId id="516"/>
            <p14:sldId id="511"/>
            <p14:sldId id="513"/>
            <p14:sldId id="512"/>
            <p14:sldId id="514"/>
            <p14:sldId id="5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6" dt="2021-04-06T13:29:02.832"/>
    <p1510:client id="{E2F63131-60B6-4B17-BED9-CF2166632091}" v="1" dt="2021-04-07T06:39:24.07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CCA"/>
          </a:solidFill>
        </a:fill>
      </a:tcStyle>
    </a:wholeTbl>
    <a:band2H>
      <a:tcTxStyle/>
      <a:tcStyle>
        <a:tcBdr/>
        <a:fill>
          <a:solidFill>
            <a:srgbClr val="FCEE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CACA"/>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6E6E6"/>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3D4"/>
          </a:solidFill>
        </a:fill>
      </a:tcStyle>
    </a:wholeTbl>
    <a:band2H>
      <a:tcTxStyle/>
      <a:tcStyle>
        <a:tcBdr/>
        <a:fill>
          <a:solidFill>
            <a:srgbClr val="E8F2EB"/>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7D1"/>
          </a:solidFill>
        </a:fill>
      </a:tcStyle>
    </a:wholeTbl>
    <a:band2H>
      <a:tcTxStyle/>
      <a:tcStyle>
        <a:tcBdr/>
        <a:fill>
          <a:solidFill>
            <a:srgbClr val="FEEC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microsoft.com/office/2015/10/relationships/revisionInfo" Target="revisionInfo.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microsoft.com/office/2016/11/relationships/changesInfo" Target="changesInfos/changesInfo1.xml"/><Relationship Id="rId26" Type="http://schemas.openxmlformats.org/officeDocument/2006/relationships/slide" Target="slides/slide22.xml"/><Relationship Id="rId231" Type="http://schemas.openxmlformats.org/officeDocument/2006/relationships/notesMaster" Target="notesMasters/notesMaster1.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presProps" Target="pres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viewProps" Target="viewProps.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tableStyles" Target="tableStyles.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EXCOFFIER" userId="bba8244f-c378-413f-8ec8-a24936d24049" providerId="ADAL" clId="{D94472C3-6D4A-4E21-A374-052C464FD798}"/>
    <pc:docChg chg="undo custSel modSld">
      <pc:chgData name="Thomas EXCOFFIER" userId="bba8244f-c378-413f-8ec8-a24936d24049" providerId="ADAL" clId="{D94472C3-6D4A-4E21-A374-052C464FD798}" dt="2021-04-06T13:29:02.832" v="3" actId="1076"/>
      <pc:docMkLst>
        <pc:docMk/>
      </pc:docMkLst>
      <pc:sldChg chg="modSp mod">
        <pc:chgData name="Thomas EXCOFFIER" userId="bba8244f-c378-413f-8ec8-a24936d24049" providerId="ADAL" clId="{D94472C3-6D4A-4E21-A374-052C464FD798}" dt="2021-04-06T12:34:38.061" v="0" actId="1076"/>
        <pc:sldMkLst>
          <pc:docMk/>
          <pc:sldMk cId="976063886" sldId="455"/>
        </pc:sldMkLst>
        <pc:spChg chg="mod">
          <ac:chgData name="Thomas EXCOFFIER" userId="bba8244f-c378-413f-8ec8-a24936d24049" providerId="ADAL" clId="{D94472C3-6D4A-4E21-A374-052C464FD798}" dt="2021-04-06T12:34:38.061" v="0" actId="1076"/>
          <ac:spMkLst>
            <pc:docMk/>
            <pc:sldMk cId="976063886" sldId="455"/>
            <ac:spMk id="3" creationId="{00000000-0000-0000-0000-000000000000}"/>
          </ac:spMkLst>
        </pc:spChg>
      </pc:sldChg>
      <pc:sldChg chg="modSp mod">
        <pc:chgData name="Thomas EXCOFFIER" userId="bba8244f-c378-413f-8ec8-a24936d24049" providerId="ADAL" clId="{D94472C3-6D4A-4E21-A374-052C464FD798}" dt="2021-04-06T13:24:36.487" v="1" actId="1076"/>
        <pc:sldMkLst>
          <pc:docMk/>
          <pc:sldMk cId="3189261249" sldId="480"/>
        </pc:sldMkLst>
        <pc:grpChg chg="mod">
          <ac:chgData name="Thomas EXCOFFIER" userId="bba8244f-c378-413f-8ec8-a24936d24049" providerId="ADAL" clId="{D94472C3-6D4A-4E21-A374-052C464FD798}" dt="2021-04-06T13:24:36.487" v="1" actId="1076"/>
          <ac:grpSpMkLst>
            <pc:docMk/>
            <pc:sldMk cId="3189261249" sldId="480"/>
            <ac:grpSpMk id="6" creationId="{D28A77D8-44E2-A24D-933C-4745A3B45426}"/>
          </ac:grpSpMkLst>
        </pc:grpChg>
      </pc:sldChg>
      <pc:sldChg chg="modSp mod">
        <pc:chgData name="Thomas EXCOFFIER" userId="bba8244f-c378-413f-8ec8-a24936d24049" providerId="ADAL" clId="{D94472C3-6D4A-4E21-A374-052C464FD798}" dt="2021-04-06T13:29:02.832" v="3" actId="1076"/>
        <pc:sldMkLst>
          <pc:docMk/>
          <pc:sldMk cId="279044498" sldId="482"/>
        </pc:sldMkLst>
        <pc:grpChg chg="mod">
          <ac:chgData name="Thomas EXCOFFIER" userId="bba8244f-c378-413f-8ec8-a24936d24049" providerId="ADAL" clId="{D94472C3-6D4A-4E21-A374-052C464FD798}" dt="2021-04-06T13:29:02.832" v="3" actId="1076"/>
          <ac:grpSpMkLst>
            <pc:docMk/>
            <pc:sldMk cId="279044498" sldId="482"/>
            <ac:grpSpMk id="1463" creationId="{00000000-0000-0000-0000-000000000000}"/>
          </ac:grpSpMkLst>
        </pc:grpChg>
      </pc:sldChg>
    </pc:docChg>
  </pc:docChgLst>
  <pc:docChgLst>
    <pc:chgData name="Bastien LASTEYRIE" userId="S::bastien.lasteyrie@mines-ales.org::a2ae370e-566c-4f10-a8da-b7e991dff5e9" providerId="AD" clId="Web-{E2F63131-60B6-4B17-BED9-CF2166632091}"/>
    <pc:docChg chg="modSld">
      <pc:chgData name="Bastien LASTEYRIE" userId="S::bastien.lasteyrie@mines-ales.org::a2ae370e-566c-4f10-a8da-b7e991dff5e9" providerId="AD" clId="Web-{E2F63131-60B6-4B17-BED9-CF2166632091}" dt="2021-04-07T06:39:24.070" v="0" actId="1076"/>
      <pc:docMkLst>
        <pc:docMk/>
      </pc:docMkLst>
      <pc:sldChg chg="modSp">
        <pc:chgData name="Bastien LASTEYRIE" userId="S::bastien.lasteyrie@mines-ales.org::a2ae370e-566c-4f10-a8da-b7e991dff5e9" providerId="AD" clId="Web-{E2F63131-60B6-4B17-BED9-CF2166632091}" dt="2021-04-07T06:39:24.070" v="0" actId="1076"/>
        <pc:sldMkLst>
          <pc:docMk/>
          <pc:sldMk cId="2030803717" sldId="458"/>
        </pc:sldMkLst>
        <pc:spChg chg="mod">
          <ac:chgData name="Bastien LASTEYRIE" userId="S::bastien.lasteyrie@mines-ales.org::a2ae370e-566c-4f10-a8da-b7e991dff5e9" providerId="AD" clId="Web-{E2F63131-60B6-4B17-BED9-CF2166632091}" dt="2021-04-07T06:39:24.070" v="0" actId="1076"/>
          <ac:spMkLst>
            <pc:docMk/>
            <pc:sldMk cId="2030803717" sldId="4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3" name="Shape 763"/>
          <p:cNvSpPr>
            <a:spLocks noGrp="1" noRot="1" noChangeAspect="1"/>
          </p:cNvSpPr>
          <p:nvPr>
            <p:ph type="sldImg"/>
          </p:nvPr>
        </p:nvSpPr>
        <p:spPr>
          <a:xfrm>
            <a:off x="1143000" y="685800"/>
            <a:ext cx="4572000" cy="3429000"/>
          </a:xfrm>
          <a:prstGeom prst="rect">
            <a:avLst/>
          </a:prstGeom>
        </p:spPr>
        <p:txBody>
          <a:bodyPr/>
          <a:lstStyle/>
          <a:p>
            <a:endParaRPr/>
          </a:p>
        </p:txBody>
      </p:sp>
      <p:sp>
        <p:nvSpPr>
          <p:cNvPr id="764" name="Shape 7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Shape 769"/>
          <p:cNvSpPr>
            <a:spLocks noGrp="1" noRot="1" noChangeAspect="1"/>
          </p:cNvSpPr>
          <p:nvPr>
            <p:ph type="sldImg"/>
          </p:nvPr>
        </p:nvSpPr>
        <p:spPr>
          <a:xfrm>
            <a:off x="381000" y="685800"/>
            <a:ext cx="6096000" cy="3429000"/>
          </a:xfrm>
          <a:prstGeom prst="rect">
            <a:avLst/>
          </a:prstGeom>
        </p:spPr>
        <p:txBody>
          <a:bodyPr/>
          <a:lstStyle/>
          <a:p>
            <a:endParaRPr/>
          </a:p>
        </p:txBody>
      </p:sp>
      <p:sp>
        <p:nvSpPr>
          <p:cNvPr id="770" name="Shape 770"/>
          <p:cNvSpPr>
            <a:spLocks noGrp="1"/>
          </p:cNvSpPr>
          <p:nvPr>
            <p:ph type="body" sz="quarter" idx="1"/>
          </p:nvPr>
        </p:nvSpPr>
        <p:spPr>
          <a:prstGeom prst="rect">
            <a:avLst/>
          </a:prstGeom>
        </p:spPr>
        <p:txBody>
          <a:bodyPr/>
          <a:lstStyle/>
          <a:p>
            <a:r>
              <a:t>We designed this template so that each member of the project team has a set of slides with its own theme. Members, here’s how you add a new slide to just your set: </a:t>
            </a:r>
          </a:p>
          <a:p>
            <a:br/>
            <a:r>
              <a:t>Mark where you want to add the slide: Select an existing one in the Thumbnails pane, click the New Slide button, then choose a layout. The new slide gets the same theme as the other slides in your set. </a:t>
            </a:r>
          </a:p>
          <a:p>
            <a:endParaRPr/>
          </a:p>
          <a:p>
            <a:r>
              <a:t>Careful! Don’t annoy your fellow presenters by accidentally changing their themes. That can happen if you choose a different theme from the Design tab, which changes all of the slides in the presentation to that look.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540061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4" name="image1.png" descr="hashOverlay-FullResolve.png"/>
          <p:cNvPicPr>
            <a:picLocks noChangeAspect="1"/>
          </p:cNvPicPr>
          <p:nvPr/>
        </p:nvPicPr>
        <p:blipFill>
          <a:blip r:embed="rId2">
            <a:alphaModFix amt="10000"/>
          </a:blip>
          <a:stretch>
            <a:fillRect/>
          </a:stretch>
        </p:blipFill>
        <p:spPr>
          <a:xfrm>
            <a:off x="0" y="0"/>
            <a:ext cx="12192000" cy="6858000"/>
          </a:xfrm>
          <a:prstGeom prst="rect">
            <a:avLst/>
          </a:prstGeom>
          <a:ln w="12700">
            <a:miter lim="400000"/>
          </a:ln>
        </p:spPr>
      </p:pic>
      <p:pic>
        <p:nvPicPr>
          <p:cNvPr id="15" name="image2.png" descr="HD-ShadowLong.png"/>
          <p:cNvPicPr>
            <a:picLocks noChangeAspect="1"/>
          </p:cNvPicPr>
          <p:nvPr/>
        </p:nvPicPr>
        <p:blipFill>
          <a:blip r:embed="rId3"/>
          <a:stretch>
            <a:fillRect/>
          </a:stretch>
        </p:blipFill>
        <p:spPr>
          <a:xfrm>
            <a:off x="1" y="4242851"/>
            <a:ext cx="8968085" cy="275943"/>
          </a:xfrm>
          <a:prstGeom prst="rect">
            <a:avLst/>
          </a:prstGeom>
          <a:ln w="12700">
            <a:miter lim="400000"/>
          </a:ln>
        </p:spPr>
      </p:pic>
      <p:pic>
        <p:nvPicPr>
          <p:cNvPr id="16" name="image3.png" descr="HD-ShadowShort.png"/>
          <p:cNvPicPr>
            <a:picLocks noChangeAspect="1"/>
          </p:cNvPicPr>
          <p:nvPr/>
        </p:nvPicPr>
        <p:blipFill>
          <a:blip r:embed="rId4"/>
          <a:stretch>
            <a:fillRect/>
          </a:stretch>
        </p:blipFill>
        <p:spPr>
          <a:xfrm>
            <a:off x="9111715" y="4243844"/>
            <a:ext cx="3077109" cy="276941"/>
          </a:xfrm>
          <a:prstGeom prst="rect">
            <a:avLst/>
          </a:prstGeom>
          <a:ln w="12700">
            <a:miter lim="400000"/>
          </a:ln>
        </p:spPr>
      </p:pic>
      <p:sp>
        <p:nvSpPr>
          <p:cNvPr id="17" name="Shape 17"/>
          <p:cNvSpPr/>
          <p:nvPr/>
        </p:nvSpPr>
        <p:spPr>
          <a:xfrm>
            <a:off x="-1" y="2590077"/>
            <a:ext cx="8968087" cy="1660333"/>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8" name="Shape 18"/>
          <p:cNvSpPr/>
          <p:nvPr/>
        </p:nvSpPr>
        <p:spPr>
          <a:xfrm>
            <a:off x="9111715" y="2590077"/>
            <a:ext cx="3077110" cy="1660333"/>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9" name="Shape 19"/>
          <p:cNvSpPr>
            <a:spLocks noGrp="1"/>
          </p:cNvSpPr>
          <p:nvPr>
            <p:ph type="title"/>
          </p:nvPr>
        </p:nvSpPr>
        <p:spPr>
          <a:xfrm>
            <a:off x="680321" y="2733708"/>
            <a:ext cx="8144135" cy="1373071"/>
          </a:xfrm>
          <a:prstGeom prst="rect">
            <a:avLst/>
          </a:prstGeom>
        </p:spPr>
        <p:txBody>
          <a:bodyPr anchor="b"/>
          <a:lstStyle>
            <a:lvl1pPr algn="r">
              <a:defRPr sz="5400"/>
            </a:lvl1pPr>
          </a:lstStyle>
          <a:p>
            <a:r>
              <a:t>Texte du titre</a:t>
            </a:r>
          </a:p>
        </p:txBody>
      </p:sp>
      <p:sp>
        <p:nvSpPr>
          <p:cNvPr id="20" name="Shape 20"/>
          <p:cNvSpPr>
            <a:spLocks noGrp="1"/>
          </p:cNvSpPr>
          <p:nvPr>
            <p:ph type="body" sz="quarter" idx="1"/>
          </p:nvPr>
        </p:nvSpPr>
        <p:spPr>
          <a:xfrm>
            <a:off x="680321" y="4394039"/>
            <a:ext cx="8144135" cy="111768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Texte niveau 1</a:t>
            </a:r>
          </a:p>
          <a:p>
            <a:pPr lvl="1"/>
            <a:r>
              <a:t>Texte niveau 2</a:t>
            </a:r>
          </a:p>
          <a:p>
            <a:pPr lvl="2"/>
            <a:r>
              <a:t>Texte niveau 3</a:t>
            </a:r>
          </a:p>
          <a:p>
            <a:pPr lvl="3"/>
            <a:r>
              <a:t>Texte niveau 4</a:t>
            </a:r>
          </a:p>
          <a:p>
            <a:pPr lvl="4"/>
            <a:r>
              <a:t>Texte niveau 5</a:t>
            </a:r>
          </a:p>
        </p:txBody>
      </p:sp>
      <p:sp>
        <p:nvSpPr>
          <p:cNvPr id="21" name="Shape 21"/>
          <p:cNvSpPr>
            <a:spLocks noGrp="1"/>
          </p:cNvSpPr>
          <p:nvPr>
            <p:ph type="sldNum" sz="quarter" idx="2"/>
          </p:nvPr>
        </p:nvSpPr>
        <p:spPr>
          <a:xfrm>
            <a:off x="9255345" y="3116138"/>
            <a:ext cx="583666"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50"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51"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152"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153" name="Shape 153"/>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54" name="Shape 154"/>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55" name="Shape 155"/>
          <p:cNvSpPr>
            <a:spLocks noGrp="1"/>
          </p:cNvSpPr>
          <p:nvPr>
            <p:ph type="title"/>
          </p:nvPr>
        </p:nvSpPr>
        <p:spPr>
          <a:xfrm>
            <a:off x="680321" y="609596"/>
            <a:ext cx="9613860" cy="3592752"/>
          </a:xfrm>
          <a:prstGeom prst="rect">
            <a:avLst/>
          </a:prstGeom>
        </p:spPr>
        <p:txBody>
          <a:bodyPr/>
          <a:lstStyle>
            <a:lvl1pPr>
              <a:defRPr sz="3200"/>
            </a:lvl1pPr>
          </a:lstStyle>
          <a:p>
            <a:r>
              <a:t>Texte du titre</a:t>
            </a:r>
          </a:p>
        </p:txBody>
      </p:sp>
      <p:sp>
        <p:nvSpPr>
          <p:cNvPr id="156" name="Shape 156"/>
          <p:cNvSpPr>
            <a:spLocks noGrp="1"/>
          </p:cNvSpPr>
          <p:nvPr>
            <p:ph type="body" sz="quarter" idx="1"/>
          </p:nvPr>
        </p:nvSpPr>
        <p:spPr>
          <a:xfrm>
            <a:off x="680321" y="4711615"/>
            <a:ext cx="9613860" cy="1090790"/>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157" name="Shape 157"/>
          <p:cNvSpPr>
            <a:spLocks noGrp="1"/>
          </p:cNvSpPr>
          <p:nvPr>
            <p:ph type="sldNum" sz="quarter" idx="2"/>
          </p:nvPr>
        </p:nvSpPr>
        <p:spPr>
          <a:xfrm>
            <a:off x="10729455" y="494458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64"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65"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166"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167" name="Shape 167"/>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68" name="Shape 168"/>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69" name="Shape 169"/>
          <p:cNvSpPr>
            <a:spLocks noGrp="1"/>
          </p:cNvSpPr>
          <p:nvPr>
            <p:ph type="title"/>
          </p:nvPr>
        </p:nvSpPr>
        <p:spPr>
          <a:xfrm>
            <a:off x="1127855" y="609598"/>
            <a:ext cx="8718879" cy="3036062"/>
          </a:xfrm>
          <a:prstGeom prst="rect">
            <a:avLst/>
          </a:prstGeom>
        </p:spPr>
        <p:txBody>
          <a:bodyPr/>
          <a:lstStyle>
            <a:lvl1pPr>
              <a:defRPr sz="3200"/>
            </a:lvl1pPr>
          </a:lstStyle>
          <a:p>
            <a:r>
              <a:t>Texte du titre</a:t>
            </a:r>
          </a:p>
        </p:txBody>
      </p:sp>
      <p:sp>
        <p:nvSpPr>
          <p:cNvPr id="170" name="Shape 170"/>
          <p:cNvSpPr>
            <a:spLocks noGrp="1"/>
          </p:cNvSpPr>
          <p:nvPr>
            <p:ph type="body" sz="quarter" idx="1"/>
          </p:nvPr>
        </p:nvSpPr>
        <p:spPr>
          <a:xfrm>
            <a:off x="1402287" y="3653378"/>
            <a:ext cx="815658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Texte niveau 1</a:t>
            </a:r>
          </a:p>
          <a:p>
            <a:pPr lvl="1"/>
            <a:r>
              <a:t>Texte niveau 2</a:t>
            </a:r>
          </a:p>
          <a:p>
            <a:pPr lvl="2"/>
            <a:r>
              <a:t>Texte niveau 3</a:t>
            </a:r>
          </a:p>
          <a:p>
            <a:pPr lvl="3"/>
            <a:r>
              <a:t>Texte niveau 4</a:t>
            </a:r>
          </a:p>
          <a:p>
            <a:pPr lvl="4"/>
            <a:r>
              <a:t>Texte niveau 5</a:t>
            </a:r>
          </a:p>
        </p:txBody>
      </p:sp>
      <p:sp>
        <p:nvSpPr>
          <p:cNvPr id="171" name="Shape 171"/>
          <p:cNvSpPr>
            <a:spLocks noGrp="1"/>
          </p:cNvSpPr>
          <p:nvPr>
            <p:ph type="body" sz="quarter" idx="13"/>
          </p:nvPr>
        </p:nvSpPr>
        <p:spPr>
          <a:xfrm>
            <a:off x="680322" y="4711615"/>
            <a:ext cx="9613859" cy="1090790"/>
          </a:xfrm>
          <a:prstGeom prst="rect">
            <a:avLst/>
          </a:prstGeom>
        </p:spPr>
        <p:txBody>
          <a:bodyPr anchor="ctr"/>
          <a:lstStyle/>
          <a:p>
            <a:pPr marL="0" indent="0">
              <a:buSzTx/>
              <a:buFontTx/>
              <a:buNone/>
              <a:defRPr sz="1600"/>
            </a:pPr>
            <a:endParaRPr/>
          </a:p>
        </p:txBody>
      </p:sp>
      <p:sp>
        <p:nvSpPr>
          <p:cNvPr id="172" name="Shape 172"/>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
        <p:nvSpPr>
          <p:cNvPr id="173" name="Shape 173"/>
          <p:cNvSpPr/>
          <p:nvPr/>
        </p:nvSpPr>
        <p:spPr>
          <a:xfrm>
            <a:off x="583571" y="461384"/>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7200" cap="all">
                <a:solidFill>
                  <a:srgbClr val="FFFFFF"/>
                </a:solidFill>
              </a:defRPr>
            </a:lvl1pPr>
          </a:lstStyle>
          <a:p>
            <a:r>
              <a:t>“</a:t>
            </a:r>
          </a:p>
        </p:txBody>
      </p:sp>
      <p:sp>
        <p:nvSpPr>
          <p:cNvPr id="174" name="Shape 174"/>
          <p:cNvSpPr/>
          <p:nvPr/>
        </p:nvSpPr>
        <p:spPr>
          <a:xfrm>
            <a:off x="9662808" y="2746792"/>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7200" cap="all">
                <a:solidFill>
                  <a:srgbClr val="FFFFFF"/>
                </a:solidFill>
              </a:defRPr>
            </a:lvl1pPr>
          </a:lstStyle>
          <a:p>
            <a:r>
              <a: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81"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82"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183"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184" name="Shape 184"/>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85" name="Shape 185"/>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86" name="Shape 186"/>
          <p:cNvSpPr>
            <a:spLocks noGrp="1"/>
          </p:cNvSpPr>
          <p:nvPr>
            <p:ph type="title"/>
          </p:nvPr>
        </p:nvSpPr>
        <p:spPr>
          <a:xfrm>
            <a:off x="680318" y="4711615"/>
            <a:ext cx="9613864" cy="588536"/>
          </a:xfrm>
          <a:prstGeom prst="rect">
            <a:avLst/>
          </a:prstGeom>
        </p:spPr>
        <p:txBody>
          <a:bodyPr anchor="b"/>
          <a:lstStyle>
            <a:lvl1pPr>
              <a:defRPr sz="3200"/>
            </a:lvl1pPr>
          </a:lstStyle>
          <a:p>
            <a:r>
              <a:t>Texte du titre</a:t>
            </a:r>
          </a:p>
        </p:txBody>
      </p:sp>
      <p:sp>
        <p:nvSpPr>
          <p:cNvPr id="187" name="Shape 187"/>
          <p:cNvSpPr>
            <a:spLocks noGrp="1"/>
          </p:cNvSpPr>
          <p:nvPr>
            <p:ph type="body" sz="quarter" idx="1"/>
          </p:nvPr>
        </p:nvSpPr>
        <p:spPr>
          <a:xfrm>
            <a:off x="680320" y="5300148"/>
            <a:ext cx="9613863" cy="50225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188" name="Shape 188"/>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19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96"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197"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198" name="Shape 19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99" name="Shape 19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00" name="Shape 200"/>
          <p:cNvSpPr>
            <a:spLocks noGrp="1"/>
          </p:cNvSpPr>
          <p:nvPr>
            <p:ph type="title"/>
          </p:nvPr>
        </p:nvSpPr>
        <p:spPr>
          <a:xfrm>
            <a:off x="669221" y="753228"/>
            <a:ext cx="9624961" cy="1080938"/>
          </a:xfrm>
          <a:prstGeom prst="rect">
            <a:avLst/>
          </a:prstGeom>
        </p:spPr>
        <p:txBody>
          <a:bodyPr/>
          <a:lstStyle/>
          <a:p>
            <a:r>
              <a:t>Texte du titre</a:t>
            </a:r>
          </a:p>
        </p:txBody>
      </p:sp>
      <p:sp>
        <p:nvSpPr>
          <p:cNvPr id="201" name="Shape 201"/>
          <p:cNvSpPr>
            <a:spLocks noGrp="1"/>
          </p:cNvSpPr>
          <p:nvPr>
            <p:ph type="body" sz="quarter" idx="1"/>
          </p:nvPr>
        </p:nvSpPr>
        <p:spPr>
          <a:xfrm>
            <a:off x="660945" y="2336873"/>
            <a:ext cx="307003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Texte niveau 1</a:t>
            </a:r>
          </a:p>
          <a:p>
            <a:pPr lvl="1"/>
            <a:r>
              <a:t>Texte niveau 2</a:t>
            </a:r>
          </a:p>
          <a:p>
            <a:pPr lvl="2"/>
            <a:r>
              <a:t>Texte niveau 3</a:t>
            </a:r>
          </a:p>
          <a:p>
            <a:pPr lvl="3"/>
            <a:r>
              <a:t>Texte niveau 4</a:t>
            </a:r>
          </a:p>
          <a:p>
            <a:pPr lvl="4"/>
            <a:r>
              <a:t>Texte niveau 5</a:t>
            </a:r>
          </a:p>
        </p:txBody>
      </p:sp>
      <p:sp>
        <p:nvSpPr>
          <p:cNvPr id="202" name="Shape 202"/>
          <p:cNvSpPr>
            <a:spLocks noGrp="1"/>
          </p:cNvSpPr>
          <p:nvPr>
            <p:ph type="body" sz="quarter" idx="13"/>
          </p:nvPr>
        </p:nvSpPr>
        <p:spPr>
          <a:xfrm>
            <a:off x="680321" y="3022673"/>
            <a:ext cx="3049704" cy="2913514"/>
          </a:xfrm>
          <a:prstGeom prst="rect">
            <a:avLst/>
          </a:prstGeom>
        </p:spPr>
        <p:txBody>
          <a:bodyPr/>
          <a:lstStyle/>
          <a:p>
            <a:pPr marL="0" indent="0">
              <a:buSzTx/>
              <a:buFontTx/>
              <a:buNone/>
              <a:defRPr sz="1400"/>
            </a:pPr>
            <a:endParaRPr/>
          </a:p>
        </p:txBody>
      </p:sp>
      <p:sp>
        <p:nvSpPr>
          <p:cNvPr id="203" name="Shape 203"/>
          <p:cNvSpPr>
            <a:spLocks noGrp="1"/>
          </p:cNvSpPr>
          <p:nvPr>
            <p:ph type="body" sz="quarter" idx="14"/>
          </p:nvPr>
        </p:nvSpPr>
        <p:spPr>
          <a:xfrm>
            <a:off x="3956024" y="2336873"/>
            <a:ext cx="3063241" cy="576263"/>
          </a:xfrm>
          <a:prstGeom prst="rect">
            <a:avLst/>
          </a:prstGeom>
        </p:spPr>
        <p:txBody>
          <a:bodyPr anchor="b"/>
          <a:lstStyle/>
          <a:p>
            <a:pPr marL="0" indent="0">
              <a:buSzTx/>
              <a:buFontTx/>
              <a:buNone/>
            </a:pPr>
            <a:endParaRPr/>
          </a:p>
        </p:txBody>
      </p:sp>
      <p:sp>
        <p:nvSpPr>
          <p:cNvPr id="204" name="Shape 204"/>
          <p:cNvSpPr>
            <a:spLocks noGrp="1"/>
          </p:cNvSpPr>
          <p:nvPr>
            <p:ph type="body" sz="quarter" idx="15"/>
          </p:nvPr>
        </p:nvSpPr>
        <p:spPr>
          <a:xfrm>
            <a:off x="3945470" y="3022673"/>
            <a:ext cx="3063240" cy="2913514"/>
          </a:xfrm>
          <a:prstGeom prst="rect">
            <a:avLst/>
          </a:prstGeom>
        </p:spPr>
        <p:txBody>
          <a:bodyPr/>
          <a:lstStyle/>
          <a:p>
            <a:pPr marL="0" indent="0">
              <a:buSzTx/>
              <a:buFontTx/>
              <a:buNone/>
              <a:defRPr sz="1400"/>
            </a:pPr>
            <a:endParaRPr/>
          </a:p>
        </p:txBody>
      </p:sp>
      <p:sp>
        <p:nvSpPr>
          <p:cNvPr id="205" name="Shape 205"/>
          <p:cNvSpPr>
            <a:spLocks noGrp="1"/>
          </p:cNvSpPr>
          <p:nvPr>
            <p:ph type="body" sz="quarter" idx="16"/>
          </p:nvPr>
        </p:nvSpPr>
        <p:spPr>
          <a:xfrm>
            <a:off x="7224155" y="2336873"/>
            <a:ext cx="3070026" cy="576263"/>
          </a:xfrm>
          <a:prstGeom prst="rect">
            <a:avLst/>
          </a:prstGeom>
        </p:spPr>
        <p:txBody>
          <a:bodyPr anchor="b"/>
          <a:lstStyle/>
          <a:p>
            <a:pPr marL="0" indent="0">
              <a:buSzTx/>
              <a:buFontTx/>
              <a:buNone/>
            </a:pPr>
            <a:endParaRPr/>
          </a:p>
        </p:txBody>
      </p:sp>
      <p:sp>
        <p:nvSpPr>
          <p:cNvPr id="206" name="Shape 206"/>
          <p:cNvSpPr>
            <a:spLocks noGrp="1"/>
          </p:cNvSpPr>
          <p:nvPr>
            <p:ph type="body" sz="quarter" idx="17"/>
          </p:nvPr>
        </p:nvSpPr>
        <p:spPr>
          <a:xfrm>
            <a:off x="7224155" y="3022673"/>
            <a:ext cx="3070026" cy="2913514"/>
          </a:xfrm>
          <a:prstGeom prst="rect">
            <a:avLst/>
          </a:prstGeom>
        </p:spPr>
        <p:txBody>
          <a:bodyPr/>
          <a:lstStyle/>
          <a:p>
            <a:pPr marL="0" indent="0">
              <a:buSzTx/>
              <a:buFontTx/>
              <a:buNone/>
              <a:defRPr sz="1400"/>
            </a:pPr>
            <a:endParaRPr/>
          </a:p>
        </p:txBody>
      </p:sp>
      <p:sp>
        <p:nvSpPr>
          <p:cNvPr id="207" name="Shape 2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14"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15"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216"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217" name="Shape 217"/>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18" name="Shape 218"/>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19" name="Shape 219"/>
          <p:cNvSpPr>
            <a:spLocks noGrp="1"/>
          </p:cNvSpPr>
          <p:nvPr>
            <p:ph type="title"/>
          </p:nvPr>
        </p:nvSpPr>
        <p:spPr>
          <a:xfrm>
            <a:off x="680321" y="753228"/>
            <a:ext cx="9613861" cy="1080938"/>
          </a:xfrm>
          <a:prstGeom prst="rect">
            <a:avLst/>
          </a:prstGeom>
        </p:spPr>
        <p:txBody>
          <a:bodyPr/>
          <a:lstStyle/>
          <a:p>
            <a:r>
              <a:t>Texte du titre</a:t>
            </a:r>
          </a:p>
        </p:txBody>
      </p:sp>
      <p:sp>
        <p:nvSpPr>
          <p:cNvPr id="220" name="Shape 220"/>
          <p:cNvSpPr>
            <a:spLocks noGrp="1"/>
          </p:cNvSpPr>
          <p:nvPr>
            <p:ph type="body" sz="quarter" idx="1"/>
          </p:nvPr>
        </p:nvSpPr>
        <p:spPr>
          <a:xfrm>
            <a:off x="680318" y="4297503"/>
            <a:ext cx="304970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Texte niveau 1</a:t>
            </a:r>
          </a:p>
          <a:p>
            <a:pPr lvl="1"/>
            <a:r>
              <a:t>Texte niveau 2</a:t>
            </a:r>
          </a:p>
          <a:p>
            <a:pPr lvl="2"/>
            <a:r>
              <a:t>Texte niveau 3</a:t>
            </a:r>
          </a:p>
          <a:p>
            <a:pPr lvl="3"/>
            <a:r>
              <a:t>Texte niveau 4</a:t>
            </a:r>
          </a:p>
          <a:p>
            <a:pPr lvl="4"/>
            <a:r>
              <a:t>Texte niveau 5</a:t>
            </a:r>
          </a:p>
        </p:txBody>
      </p:sp>
      <p:sp>
        <p:nvSpPr>
          <p:cNvPr id="221" name="Shape 221"/>
          <p:cNvSpPr>
            <a:spLocks noGrp="1"/>
          </p:cNvSpPr>
          <p:nvPr>
            <p:ph type="pic" sz="quarter" idx="13"/>
          </p:nvPr>
        </p:nvSpPr>
        <p:spPr>
          <a:xfrm>
            <a:off x="680317" y="2336873"/>
            <a:ext cx="3049707"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2" name="Shape 222"/>
          <p:cNvSpPr>
            <a:spLocks noGrp="1"/>
          </p:cNvSpPr>
          <p:nvPr>
            <p:ph type="body" sz="quarter" idx="14"/>
          </p:nvPr>
        </p:nvSpPr>
        <p:spPr>
          <a:xfrm>
            <a:off x="680317" y="4873764"/>
            <a:ext cx="3049707" cy="1062423"/>
          </a:xfrm>
          <a:prstGeom prst="rect">
            <a:avLst/>
          </a:prstGeom>
        </p:spPr>
        <p:txBody>
          <a:bodyPr/>
          <a:lstStyle/>
          <a:p>
            <a:pPr marL="0" indent="0">
              <a:buSzTx/>
              <a:buFontTx/>
              <a:buNone/>
              <a:defRPr sz="1400"/>
            </a:pPr>
            <a:endParaRPr/>
          </a:p>
        </p:txBody>
      </p:sp>
      <p:sp>
        <p:nvSpPr>
          <p:cNvPr id="223" name="Shape 223"/>
          <p:cNvSpPr>
            <a:spLocks noGrp="1"/>
          </p:cNvSpPr>
          <p:nvPr>
            <p:ph type="body" sz="quarter" idx="15"/>
          </p:nvPr>
        </p:nvSpPr>
        <p:spPr>
          <a:xfrm>
            <a:off x="3945471" y="4297503"/>
            <a:ext cx="3063241" cy="576263"/>
          </a:xfrm>
          <a:prstGeom prst="rect">
            <a:avLst/>
          </a:prstGeom>
        </p:spPr>
        <p:txBody>
          <a:bodyPr anchor="b"/>
          <a:lstStyle/>
          <a:p>
            <a:pPr marL="0" indent="0">
              <a:buSzTx/>
              <a:buFontTx/>
              <a:buNone/>
            </a:pPr>
            <a:endParaRPr/>
          </a:p>
        </p:txBody>
      </p:sp>
      <p:sp>
        <p:nvSpPr>
          <p:cNvPr id="224" name="Shape 224"/>
          <p:cNvSpPr>
            <a:spLocks noGrp="1"/>
          </p:cNvSpPr>
          <p:nvPr>
            <p:ph type="pic" sz="quarter" idx="16"/>
          </p:nvPr>
        </p:nvSpPr>
        <p:spPr>
          <a:xfrm>
            <a:off x="3945470" y="2336873"/>
            <a:ext cx="3063240"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5" name="Shape 225"/>
          <p:cNvSpPr>
            <a:spLocks noGrp="1"/>
          </p:cNvSpPr>
          <p:nvPr>
            <p:ph type="body" sz="quarter" idx="17"/>
          </p:nvPr>
        </p:nvSpPr>
        <p:spPr>
          <a:xfrm>
            <a:off x="3944117" y="4873764"/>
            <a:ext cx="3067298" cy="1062423"/>
          </a:xfrm>
          <a:prstGeom prst="rect">
            <a:avLst/>
          </a:prstGeom>
        </p:spPr>
        <p:txBody>
          <a:bodyPr/>
          <a:lstStyle/>
          <a:p>
            <a:pPr marL="0" indent="0">
              <a:buSzTx/>
              <a:buFontTx/>
              <a:buNone/>
              <a:defRPr sz="1400"/>
            </a:pPr>
            <a:endParaRPr/>
          </a:p>
        </p:txBody>
      </p:sp>
      <p:sp>
        <p:nvSpPr>
          <p:cNvPr id="226" name="Shape 226"/>
          <p:cNvSpPr>
            <a:spLocks noGrp="1"/>
          </p:cNvSpPr>
          <p:nvPr>
            <p:ph type="body" sz="quarter" idx="18"/>
          </p:nvPr>
        </p:nvSpPr>
        <p:spPr>
          <a:xfrm>
            <a:off x="7230678" y="4297503"/>
            <a:ext cx="3063506" cy="576263"/>
          </a:xfrm>
          <a:prstGeom prst="rect">
            <a:avLst/>
          </a:prstGeom>
        </p:spPr>
        <p:txBody>
          <a:bodyPr anchor="b"/>
          <a:lstStyle/>
          <a:p>
            <a:pPr marL="0" indent="0">
              <a:buSzTx/>
              <a:buFontTx/>
              <a:buNone/>
            </a:pPr>
            <a:endParaRPr/>
          </a:p>
        </p:txBody>
      </p:sp>
      <p:sp>
        <p:nvSpPr>
          <p:cNvPr id="227" name="Shape 227"/>
          <p:cNvSpPr>
            <a:spLocks noGrp="1"/>
          </p:cNvSpPr>
          <p:nvPr>
            <p:ph type="pic" sz="quarter" idx="19"/>
          </p:nvPr>
        </p:nvSpPr>
        <p:spPr>
          <a:xfrm>
            <a:off x="7230677" y="2336873"/>
            <a:ext cx="3063506"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8" name="Shape 228"/>
          <p:cNvSpPr>
            <a:spLocks noGrp="1"/>
          </p:cNvSpPr>
          <p:nvPr>
            <p:ph type="body" sz="quarter" idx="20"/>
          </p:nvPr>
        </p:nvSpPr>
        <p:spPr>
          <a:xfrm>
            <a:off x="7230553" y="4873761"/>
            <a:ext cx="3067564" cy="1062423"/>
          </a:xfrm>
          <a:prstGeom prst="rect">
            <a:avLst/>
          </a:prstGeom>
        </p:spPr>
        <p:txBody>
          <a:bodyPr/>
          <a:lstStyle/>
          <a:p>
            <a:pPr marL="0" indent="0">
              <a:buSzTx/>
              <a:buFontTx/>
              <a:buNone/>
              <a:defRPr sz="1400"/>
            </a:pPr>
            <a:endParaRPr/>
          </a:p>
        </p:txBody>
      </p:sp>
      <p:sp>
        <p:nvSpPr>
          <p:cNvPr id="229" name="Shape 2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23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3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23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239" name="Shape 23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40" name="Shape 240"/>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41" name="Shape 241"/>
          <p:cNvSpPr>
            <a:spLocks noGrp="1"/>
          </p:cNvSpPr>
          <p:nvPr>
            <p:ph type="title"/>
          </p:nvPr>
        </p:nvSpPr>
        <p:spPr>
          <a:xfrm>
            <a:off x="680321" y="753228"/>
            <a:ext cx="9613862" cy="1080938"/>
          </a:xfrm>
          <a:prstGeom prst="rect">
            <a:avLst/>
          </a:prstGeom>
        </p:spPr>
        <p:txBody>
          <a:bodyPr/>
          <a:lstStyle>
            <a:lvl1pPr algn="r"/>
          </a:lstStyle>
          <a:p>
            <a:r>
              <a:t>Texte du titre</a:t>
            </a:r>
          </a:p>
        </p:txBody>
      </p:sp>
      <p:sp>
        <p:nvSpPr>
          <p:cNvPr id="242" name="Shape 242"/>
          <p:cNvSpPr>
            <a:spLocks noGrp="1"/>
          </p:cNvSpPr>
          <p:nvPr>
            <p:ph type="body" idx="1"/>
          </p:nvPr>
        </p:nvSpPr>
        <p:spPr>
          <a:xfrm>
            <a:off x="680321" y="2336873"/>
            <a:ext cx="9613862" cy="3599317"/>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243" name="Shape 2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50"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51" name="Shape 251"/>
          <p:cNvSpPr/>
          <p:nvPr/>
        </p:nvSpPr>
        <p:spPr>
          <a:xfrm rot="5400000">
            <a:off x="8116206" y="1869395"/>
            <a:ext cx="5106989"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52" name="Shape 252"/>
          <p:cNvSpPr/>
          <p:nvPr/>
        </p:nvSpPr>
        <p:spPr>
          <a:xfrm rot="5400000">
            <a:off x="9868202" y="5372403"/>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53" name="Shape 253"/>
          <p:cNvSpPr>
            <a:spLocks noGrp="1"/>
          </p:cNvSpPr>
          <p:nvPr>
            <p:ph type="title"/>
          </p:nvPr>
        </p:nvSpPr>
        <p:spPr>
          <a:xfrm>
            <a:off x="10129231" y="609596"/>
            <a:ext cx="1073803" cy="4353761"/>
          </a:xfrm>
          <a:prstGeom prst="rect">
            <a:avLst/>
          </a:prstGeom>
        </p:spPr>
        <p:txBody>
          <a:bodyPr/>
          <a:lstStyle/>
          <a:p>
            <a:r>
              <a:t>Texte du titre</a:t>
            </a:r>
          </a:p>
        </p:txBody>
      </p:sp>
      <p:sp>
        <p:nvSpPr>
          <p:cNvPr id="254" name="Shape 254"/>
          <p:cNvSpPr>
            <a:spLocks noGrp="1"/>
          </p:cNvSpPr>
          <p:nvPr>
            <p:ph type="body" idx="1"/>
          </p:nvPr>
        </p:nvSpPr>
        <p:spPr>
          <a:xfrm>
            <a:off x="680321" y="609596"/>
            <a:ext cx="8870006" cy="532659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255" name="Shape 255"/>
          <p:cNvSpPr>
            <a:spLocks noGrp="1"/>
          </p:cNvSpPr>
          <p:nvPr>
            <p:ph type="sldNum" sz="quarter" idx="2"/>
          </p:nvPr>
        </p:nvSpPr>
        <p:spPr>
          <a:xfrm>
            <a:off x="10382793" y="5398632"/>
            <a:ext cx="583666" cy="624841"/>
          </a:xfrm>
          <a:prstGeom prst="rect">
            <a:avLst/>
          </a:prstGeom>
        </p:spPr>
        <p:txBody>
          <a:bodyPr anchor="t"/>
          <a:lstStyle>
            <a:lvl1pPr algn="ct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Slide">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262" name="image1.png" descr="hashOverlay-FullResolve.png"/>
          <p:cNvPicPr>
            <a:picLocks noChangeAspect="1"/>
          </p:cNvPicPr>
          <p:nvPr/>
        </p:nvPicPr>
        <p:blipFill>
          <a:blip r:embed="rId2">
            <a:alphaModFix amt="10000"/>
          </a:blip>
          <a:stretch>
            <a:fillRect/>
          </a:stretch>
        </p:blipFill>
        <p:spPr>
          <a:xfrm>
            <a:off x="0" y="0"/>
            <a:ext cx="12192000" cy="6858000"/>
          </a:xfrm>
          <a:prstGeom prst="rect">
            <a:avLst/>
          </a:prstGeom>
          <a:ln w="12700">
            <a:miter lim="400000"/>
          </a:ln>
        </p:spPr>
      </p:pic>
      <p:pic>
        <p:nvPicPr>
          <p:cNvPr id="263" name="image2.png" descr="HD-ShadowLong.png"/>
          <p:cNvPicPr>
            <a:picLocks noChangeAspect="1"/>
          </p:cNvPicPr>
          <p:nvPr/>
        </p:nvPicPr>
        <p:blipFill>
          <a:blip r:embed="rId3"/>
          <a:stretch>
            <a:fillRect/>
          </a:stretch>
        </p:blipFill>
        <p:spPr>
          <a:xfrm>
            <a:off x="1" y="4242851"/>
            <a:ext cx="8968085" cy="275943"/>
          </a:xfrm>
          <a:prstGeom prst="rect">
            <a:avLst/>
          </a:prstGeom>
          <a:ln w="12700">
            <a:miter lim="400000"/>
          </a:ln>
        </p:spPr>
      </p:pic>
      <p:pic>
        <p:nvPicPr>
          <p:cNvPr id="264" name="image3.png" descr="HD-ShadowShort.png"/>
          <p:cNvPicPr>
            <a:picLocks noChangeAspect="1"/>
          </p:cNvPicPr>
          <p:nvPr/>
        </p:nvPicPr>
        <p:blipFill>
          <a:blip r:embed="rId4"/>
          <a:stretch>
            <a:fillRect/>
          </a:stretch>
        </p:blipFill>
        <p:spPr>
          <a:xfrm>
            <a:off x="9111715" y="4243844"/>
            <a:ext cx="3077109" cy="276941"/>
          </a:xfrm>
          <a:prstGeom prst="rect">
            <a:avLst/>
          </a:prstGeom>
          <a:ln w="12700">
            <a:miter lim="400000"/>
          </a:ln>
        </p:spPr>
      </p:pic>
      <p:sp>
        <p:nvSpPr>
          <p:cNvPr id="265" name="Shape 265"/>
          <p:cNvSpPr/>
          <p:nvPr/>
        </p:nvSpPr>
        <p:spPr>
          <a:xfrm>
            <a:off x="-1" y="2590077"/>
            <a:ext cx="8968087" cy="1660333"/>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66" name="Shape 266"/>
          <p:cNvSpPr/>
          <p:nvPr/>
        </p:nvSpPr>
        <p:spPr>
          <a:xfrm>
            <a:off x="9111715" y="2590077"/>
            <a:ext cx="3077110" cy="1660333"/>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267" name="Shape 267"/>
          <p:cNvSpPr>
            <a:spLocks noGrp="1"/>
          </p:cNvSpPr>
          <p:nvPr>
            <p:ph type="title"/>
          </p:nvPr>
        </p:nvSpPr>
        <p:spPr>
          <a:xfrm>
            <a:off x="680321" y="2733708"/>
            <a:ext cx="8144135" cy="1373071"/>
          </a:xfrm>
          <a:prstGeom prst="rect">
            <a:avLst/>
          </a:prstGeom>
        </p:spPr>
        <p:txBody>
          <a:bodyPr anchor="b"/>
          <a:lstStyle>
            <a:lvl1pPr algn="r">
              <a:defRPr sz="5400"/>
            </a:lvl1pPr>
          </a:lstStyle>
          <a:p>
            <a:r>
              <a:t>Texte du titre</a:t>
            </a:r>
          </a:p>
        </p:txBody>
      </p:sp>
      <p:sp>
        <p:nvSpPr>
          <p:cNvPr id="268" name="Shape 268"/>
          <p:cNvSpPr>
            <a:spLocks noGrp="1"/>
          </p:cNvSpPr>
          <p:nvPr>
            <p:ph type="body" sz="quarter" idx="1"/>
          </p:nvPr>
        </p:nvSpPr>
        <p:spPr>
          <a:xfrm>
            <a:off x="680321" y="4394039"/>
            <a:ext cx="8144135" cy="1117688"/>
          </a:xfrm>
          <a:prstGeom prst="rect">
            <a:avLst/>
          </a:prstGeom>
        </p:spPr>
        <p:txBody>
          <a:bodyPr/>
          <a:lstStyle>
            <a:lvl1pPr marL="0" indent="0" algn="r">
              <a:buSzTx/>
              <a:buFontTx/>
              <a:buNone/>
              <a:defRPr sz="2000">
                <a:effectLst>
                  <a:outerShdw blurRad="228600" rotWithShape="0">
                    <a:srgbClr val="000000">
                      <a:alpha val="52999"/>
                    </a:srgbClr>
                  </a:outerShdw>
                </a:effectLst>
              </a:defRPr>
            </a:lvl1pPr>
            <a:lvl2pPr marL="0" indent="457200" algn="r">
              <a:buSzTx/>
              <a:buFontTx/>
              <a:buNone/>
              <a:defRPr sz="2000">
                <a:effectLst>
                  <a:outerShdw blurRad="228600" rotWithShape="0">
                    <a:srgbClr val="000000">
                      <a:alpha val="52999"/>
                    </a:srgbClr>
                  </a:outerShdw>
                </a:effectLst>
              </a:defRPr>
            </a:lvl2pPr>
            <a:lvl3pPr marL="0" indent="914400" algn="r">
              <a:buSzTx/>
              <a:buFontTx/>
              <a:buNone/>
              <a:defRPr sz="2000">
                <a:effectLst>
                  <a:outerShdw blurRad="228600" rotWithShape="0">
                    <a:srgbClr val="000000">
                      <a:alpha val="52999"/>
                    </a:srgbClr>
                  </a:outerShdw>
                </a:effectLst>
              </a:defRPr>
            </a:lvl3pPr>
            <a:lvl4pPr marL="0" indent="1371600" algn="r">
              <a:buSzTx/>
              <a:buFontTx/>
              <a:buNone/>
              <a:defRPr sz="2000">
                <a:effectLst>
                  <a:outerShdw blurRad="228600" rotWithShape="0">
                    <a:srgbClr val="000000">
                      <a:alpha val="52999"/>
                    </a:srgbClr>
                  </a:outerShdw>
                </a:effectLst>
              </a:defRPr>
            </a:lvl4pPr>
            <a:lvl5pPr marL="0" indent="1828800" algn="r">
              <a:buSzTx/>
              <a:buFontTx/>
              <a:buNone/>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269" name="Shape 269"/>
          <p:cNvSpPr>
            <a:spLocks noGrp="1"/>
          </p:cNvSpPr>
          <p:nvPr>
            <p:ph type="sldNum" sz="quarter" idx="2"/>
          </p:nvPr>
        </p:nvSpPr>
        <p:spPr>
          <a:xfrm>
            <a:off x="9255345" y="3116138"/>
            <a:ext cx="583666"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nd Content">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27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7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27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279" name="Shape 27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80" name="Shape 280"/>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281" name="Shape 281"/>
          <p:cNvSpPr>
            <a:spLocks noGrp="1"/>
          </p:cNvSpPr>
          <p:nvPr>
            <p:ph type="title"/>
          </p:nvPr>
        </p:nvSpPr>
        <p:spPr>
          <a:xfrm>
            <a:off x="680321" y="753228"/>
            <a:ext cx="9613862" cy="1080938"/>
          </a:xfrm>
          <a:prstGeom prst="rect">
            <a:avLst/>
          </a:prstGeom>
        </p:spPr>
        <p:txBody>
          <a:bodyPr/>
          <a:lstStyle/>
          <a:p>
            <a:r>
              <a:t>Texte du titre</a:t>
            </a:r>
          </a:p>
        </p:txBody>
      </p:sp>
      <p:sp>
        <p:nvSpPr>
          <p:cNvPr id="282" name="Shape 282"/>
          <p:cNvSpPr>
            <a:spLocks noGrp="1"/>
          </p:cNvSpPr>
          <p:nvPr>
            <p:ph type="body" idx="1"/>
          </p:nvPr>
        </p:nvSpPr>
        <p:spPr>
          <a:xfrm>
            <a:off x="680321" y="2336873"/>
            <a:ext cx="9613862" cy="3599317"/>
          </a:xfrm>
          <a:prstGeom prst="rect">
            <a:avLst/>
          </a:prstGeom>
        </p:spPr>
        <p:txBody>
          <a:bodyPr/>
          <a:lstStyle>
            <a:lvl1pPr>
              <a:defRPr>
                <a:effectLst>
                  <a:outerShdw blurRad="228600" rotWithShape="0">
                    <a:srgbClr val="000000">
                      <a:alpha val="52999"/>
                    </a:srgbClr>
                  </a:outerShdw>
                </a:effectLst>
              </a:defRPr>
            </a:lvl1pPr>
            <a:lvl2pPr>
              <a:defRPr>
                <a:effectLst>
                  <a:outerShdw blurRad="228600" rotWithShape="0">
                    <a:srgbClr val="000000">
                      <a:alpha val="52999"/>
                    </a:srgbClr>
                  </a:outerShdw>
                </a:effectLst>
              </a:defRPr>
            </a:lvl2pPr>
            <a:lvl3pPr>
              <a:defRPr>
                <a:effectLst>
                  <a:outerShdw blurRad="228600" rotWithShape="0">
                    <a:srgbClr val="000000">
                      <a:alpha val="52999"/>
                    </a:srgbClr>
                  </a:outerShdw>
                </a:effectLst>
              </a:defRPr>
            </a:lvl3pPr>
            <a:lvl4pPr>
              <a:defRPr>
                <a:effectLst>
                  <a:outerShdw blurRad="228600" rotWithShape="0">
                    <a:srgbClr val="000000">
                      <a:alpha val="52999"/>
                    </a:srgbClr>
                  </a:outerShdw>
                </a:effectLst>
              </a:defRPr>
            </a:lvl4pPr>
            <a:lvl5pPr>
              <a:defRPr>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283" name="Shape 28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Section Header">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290"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291" name="image2.png" descr="HD-ShadowLong.png"/>
          <p:cNvPicPr>
            <a:picLocks noChangeAspect="1"/>
          </p:cNvPicPr>
          <p:nvPr/>
        </p:nvPicPr>
        <p:blipFill>
          <a:blip r:embed="rId3"/>
          <a:stretch>
            <a:fillRect/>
          </a:stretch>
        </p:blipFill>
        <p:spPr>
          <a:xfrm>
            <a:off x="-2" y="4086907"/>
            <a:ext cx="10437813" cy="321165"/>
          </a:xfrm>
          <a:prstGeom prst="rect">
            <a:avLst/>
          </a:prstGeom>
          <a:ln w="12700">
            <a:miter lim="400000"/>
          </a:ln>
        </p:spPr>
      </p:pic>
      <p:pic>
        <p:nvPicPr>
          <p:cNvPr id="292" name="image3.png" descr="HD-ShadowShort.png"/>
          <p:cNvPicPr>
            <a:picLocks noChangeAspect="1"/>
          </p:cNvPicPr>
          <p:nvPr/>
        </p:nvPicPr>
        <p:blipFill>
          <a:blip r:embed="rId4"/>
          <a:stretch>
            <a:fillRect/>
          </a:stretch>
        </p:blipFill>
        <p:spPr>
          <a:xfrm>
            <a:off x="10585823" y="4087900"/>
            <a:ext cx="1602998" cy="144271"/>
          </a:xfrm>
          <a:prstGeom prst="rect">
            <a:avLst/>
          </a:prstGeom>
          <a:ln w="12700">
            <a:miter lim="400000"/>
          </a:ln>
        </p:spPr>
      </p:pic>
      <p:sp>
        <p:nvSpPr>
          <p:cNvPr id="293" name="Shape 293"/>
          <p:cNvSpPr/>
          <p:nvPr/>
        </p:nvSpPr>
        <p:spPr>
          <a:xfrm>
            <a:off x="-3" y="2726266"/>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94" name="Shape 294"/>
          <p:cNvSpPr/>
          <p:nvPr/>
        </p:nvSpPr>
        <p:spPr>
          <a:xfrm>
            <a:off x="10585825" y="2726266"/>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295" name="Shape 295"/>
          <p:cNvSpPr>
            <a:spLocks noGrp="1"/>
          </p:cNvSpPr>
          <p:nvPr>
            <p:ph type="title"/>
          </p:nvPr>
        </p:nvSpPr>
        <p:spPr>
          <a:xfrm>
            <a:off x="680321" y="2869894"/>
            <a:ext cx="9613861" cy="1090789"/>
          </a:xfrm>
          <a:prstGeom prst="rect">
            <a:avLst/>
          </a:prstGeom>
        </p:spPr>
        <p:txBody>
          <a:bodyPr/>
          <a:lstStyle>
            <a:lvl1pPr algn="r"/>
          </a:lstStyle>
          <a:p>
            <a:r>
              <a:t>Texte du titre</a:t>
            </a:r>
          </a:p>
        </p:txBody>
      </p:sp>
      <p:sp>
        <p:nvSpPr>
          <p:cNvPr id="296" name="Shape 296"/>
          <p:cNvSpPr>
            <a:spLocks noGrp="1"/>
          </p:cNvSpPr>
          <p:nvPr>
            <p:ph type="body" sz="quarter" idx="1"/>
          </p:nvPr>
        </p:nvSpPr>
        <p:spPr>
          <a:xfrm>
            <a:off x="680321" y="4232171"/>
            <a:ext cx="9613861" cy="1704018"/>
          </a:xfrm>
          <a:prstGeom prst="rect">
            <a:avLst/>
          </a:prstGeom>
        </p:spPr>
        <p:txBody>
          <a:bodyPr/>
          <a:lstStyle>
            <a:lvl1pPr marL="0" indent="0" algn="r">
              <a:buSzTx/>
              <a:buFontTx/>
              <a:buNone/>
              <a:defRPr sz="2000">
                <a:effectLst>
                  <a:outerShdw blurRad="228600" rotWithShape="0">
                    <a:srgbClr val="000000">
                      <a:alpha val="52999"/>
                    </a:srgbClr>
                  </a:outerShdw>
                </a:effectLst>
              </a:defRPr>
            </a:lvl1pPr>
            <a:lvl2pPr marL="0" indent="457200" algn="r">
              <a:buSzTx/>
              <a:buFontTx/>
              <a:buNone/>
              <a:defRPr sz="2000">
                <a:effectLst>
                  <a:outerShdw blurRad="228600" rotWithShape="0">
                    <a:srgbClr val="000000">
                      <a:alpha val="52999"/>
                    </a:srgbClr>
                  </a:outerShdw>
                </a:effectLst>
              </a:defRPr>
            </a:lvl2pPr>
            <a:lvl3pPr marL="0" indent="914400" algn="r">
              <a:buSzTx/>
              <a:buFontTx/>
              <a:buNone/>
              <a:defRPr sz="2000">
                <a:effectLst>
                  <a:outerShdw blurRad="228600" rotWithShape="0">
                    <a:srgbClr val="000000">
                      <a:alpha val="52999"/>
                    </a:srgbClr>
                  </a:outerShdw>
                </a:effectLst>
              </a:defRPr>
            </a:lvl3pPr>
            <a:lvl4pPr marL="0" indent="1371600" algn="r">
              <a:buSzTx/>
              <a:buFontTx/>
              <a:buNone/>
              <a:defRPr sz="2000">
                <a:effectLst>
                  <a:outerShdw blurRad="228600" rotWithShape="0">
                    <a:srgbClr val="000000">
                      <a:alpha val="52999"/>
                    </a:srgbClr>
                  </a:outerShdw>
                </a:effectLst>
              </a:defRPr>
            </a:lvl4pPr>
            <a:lvl5pPr marL="0" indent="1828800" algn="r">
              <a:buSzTx/>
              <a:buFontTx/>
              <a:buNone/>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297" name="Shape 297"/>
          <p:cNvSpPr>
            <a:spLocks noGrp="1"/>
          </p:cNvSpPr>
          <p:nvPr>
            <p:ph type="sldNum" sz="quarter" idx="2"/>
          </p:nvPr>
        </p:nvSpPr>
        <p:spPr>
          <a:xfrm>
            <a:off x="10729455" y="310286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2"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3" name="image2.png" descr="HD-ShadowLong.png"/>
          <p:cNvPicPr>
            <a:picLocks noChangeAspect="1"/>
          </p:cNvPicPr>
          <p:nvPr/>
        </p:nvPicPr>
        <p:blipFill>
          <a:blip r:embed="rId3"/>
          <a:stretch>
            <a:fillRect/>
          </a:stretch>
        </p:blipFill>
        <p:spPr>
          <a:xfrm>
            <a:off x="-2" y="4086907"/>
            <a:ext cx="10437813" cy="321165"/>
          </a:xfrm>
          <a:prstGeom prst="rect">
            <a:avLst/>
          </a:prstGeom>
          <a:ln w="12700">
            <a:miter lim="400000"/>
          </a:ln>
        </p:spPr>
      </p:pic>
      <p:pic>
        <p:nvPicPr>
          <p:cNvPr id="44" name="image3.png" descr="HD-ShadowShort.png"/>
          <p:cNvPicPr>
            <a:picLocks noChangeAspect="1"/>
          </p:cNvPicPr>
          <p:nvPr/>
        </p:nvPicPr>
        <p:blipFill>
          <a:blip r:embed="rId4"/>
          <a:stretch>
            <a:fillRect/>
          </a:stretch>
        </p:blipFill>
        <p:spPr>
          <a:xfrm>
            <a:off x="10585823" y="4087900"/>
            <a:ext cx="1602998" cy="144271"/>
          </a:xfrm>
          <a:prstGeom prst="rect">
            <a:avLst/>
          </a:prstGeom>
          <a:ln w="12700">
            <a:miter lim="400000"/>
          </a:ln>
        </p:spPr>
      </p:pic>
      <p:sp>
        <p:nvSpPr>
          <p:cNvPr id="45" name="Shape 45"/>
          <p:cNvSpPr/>
          <p:nvPr/>
        </p:nvSpPr>
        <p:spPr>
          <a:xfrm>
            <a:off x="-3" y="2726266"/>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6" name="Shape 46"/>
          <p:cNvSpPr/>
          <p:nvPr/>
        </p:nvSpPr>
        <p:spPr>
          <a:xfrm>
            <a:off x="10585825" y="2726266"/>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7" name="Shape 47"/>
          <p:cNvSpPr>
            <a:spLocks noGrp="1"/>
          </p:cNvSpPr>
          <p:nvPr>
            <p:ph type="title"/>
          </p:nvPr>
        </p:nvSpPr>
        <p:spPr>
          <a:xfrm>
            <a:off x="680321" y="2869894"/>
            <a:ext cx="9613861" cy="1090789"/>
          </a:xfrm>
          <a:prstGeom prst="rect">
            <a:avLst/>
          </a:prstGeom>
        </p:spPr>
        <p:txBody>
          <a:bodyPr/>
          <a:lstStyle>
            <a:lvl1pPr algn="r"/>
          </a:lstStyle>
          <a:p>
            <a:r>
              <a:t>Texte du titre</a:t>
            </a:r>
          </a:p>
        </p:txBody>
      </p:sp>
      <p:sp>
        <p:nvSpPr>
          <p:cNvPr id="48" name="Shape 48"/>
          <p:cNvSpPr>
            <a:spLocks noGrp="1"/>
          </p:cNvSpPr>
          <p:nvPr>
            <p:ph type="body" sz="quarter" idx="1"/>
          </p:nvPr>
        </p:nvSpPr>
        <p:spPr>
          <a:xfrm>
            <a:off x="680321" y="4232171"/>
            <a:ext cx="9613861" cy="170401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Texte niveau 1</a:t>
            </a:r>
          </a:p>
          <a:p>
            <a:pPr lvl="1"/>
            <a:r>
              <a:t>Texte niveau 2</a:t>
            </a:r>
          </a:p>
          <a:p>
            <a:pPr lvl="2"/>
            <a:r>
              <a:t>Texte niveau 3</a:t>
            </a:r>
          </a:p>
          <a:p>
            <a:pPr lvl="3"/>
            <a:r>
              <a:t>Texte niveau 4</a:t>
            </a:r>
          </a:p>
          <a:p>
            <a:pPr lvl="4"/>
            <a:r>
              <a:t>Texte niveau 5</a:t>
            </a:r>
          </a:p>
        </p:txBody>
      </p:sp>
      <p:sp>
        <p:nvSpPr>
          <p:cNvPr id="49" name="Shape 49"/>
          <p:cNvSpPr>
            <a:spLocks noGrp="1"/>
          </p:cNvSpPr>
          <p:nvPr>
            <p:ph type="sldNum" sz="quarter" idx="2"/>
          </p:nvPr>
        </p:nvSpPr>
        <p:spPr>
          <a:xfrm>
            <a:off x="10729455" y="310286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wo Content">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04"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05"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306"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307" name="Shape 307"/>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08" name="Shape 308"/>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09" name="Shape 309"/>
          <p:cNvSpPr>
            <a:spLocks noGrp="1"/>
          </p:cNvSpPr>
          <p:nvPr>
            <p:ph type="title"/>
          </p:nvPr>
        </p:nvSpPr>
        <p:spPr>
          <a:xfrm>
            <a:off x="680321" y="753228"/>
            <a:ext cx="9613862" cy="1080938"/>
          </a:xfrm>
          <a:prstGeom prst="rect">
            <a:avLst/>
          </a:prstGeom>
        </p:spPr>
        <p:txBody>
          <a:bodyPr/>
          <a:lstStyle/>
          <a:p>
            <a:r>
              <a:t>Texte du titre</a:t>
            </a:r>
          </a:p>
        </p:txBody>
      </p:sp>
      <p:sp>
        <p:nvSpPr>
          <p:cNvPr id="310" name="Shape 310"/>
          <p:cNvSpPr>
            <a:spLocks noGrp="1"/>
          </p:cNvSpPr>
          <p:nvPr>
            <p:ph type="body" sz="half" idx="1"/>
          </p:nvPr>
        </p:nvSpPr>
        <p:spPr>
          <a:xfrm>
            <a:off x="680320" y="2336873"/>
            <a:ext cx="4698359" cy="3599317"/>
          </a:xfrm>
          <a:prstGeom prst="rect">
            <a:avLst/>
          </a:prstGeom>
        </p:spPr>
        <p:txBody>
          <a:bodyPr/>
          <a:lstStyle>
            <a:lvl1pPr>
              <a:defRPr sz="2000">
                <a:effectLst>
                  <a:outerShdw blurRad="228600" rotWithShape="0">
                    <a:srgbClr val="000000">
                      <a:alpha val="52999"/>
                    </a:srgbClr>
                  </a:outerShdw>
                </a:effectLst>
              </a:defRPr>
            </a:lvl1pPr>
            <a:lvl2pPr marL="711200" indent="-254000">
              <a:defRPr sz="2000">
                <a:effectLst>
                  <a:outerShdw blurRad="228600" rotWithShape="0">
                    <a:srgbClr val="000000">
                      <a:alpha val="52999"/>
                    </a:srgbClr>
                  </a:outerShdw>
                </a:effectLst>
              </a:defRPr>
            </a:lvl2pPr>
            <a:lvl3pPr marL="1200150" indent="-285750">
              <a:defRPr sz="2000">
                <a:effectLst>
                  <a:outerShdw blurRad="228600" rotWithShape="0">
                    <a:srgbClr val="000000">
                      <a:alpha val="52999"/>
                    </a:srgbClr>
                  </a:outerShdw>
                </a:effectLst>
              </a:defRPr>
            </a:lvl3pPr>
            <a:lvl4pPr marL="1698171" indent="-326571">
              <a:defRPr sz="2000">
                <a:effectLst>
                  <a:outerShdw blurRad="228600" rotWithShape="0">
                    <a:srgbClr val="000000">
                      <a:alpha val="52999"/>
                    </a:srgbClr>
                  </a:outerShdw>
                </a:effectLst>
              </a:defRPr>
            </a:lvl4pPr>
            <a:lvl5pPr marL="2155371" indent="-326571">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311" name="Shape 3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Comparis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18"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19"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320"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321" name="Shape 321"/>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22" name="Shape 322"/>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23" name="Shape 323"/>
          <p:cNvSpPr>
            <a:spLocks noGrp="1"/>
          </p:cNvSpPr>
          <p:nvPr>
            <p:ph type="title"/>
          </p:nvPr>
        </p:nvSpPr>
        <p:spPr>
          <a:xfrm>
            <a:off x="680318" y="753229"/>
            <a:ext cx="9613864" cy="1080938"/>
          </a:xfrm>
          <a:prstGeom prst="rect">
            <a:avLst/>
          </a:prstGeom>
        </p:spPr>
        <p:txBody>
          <a:bodyPr/>
          <a:lstStyle/>
          <a:p>
            <a:r>
              <a:t>Texte du titre</a:t>
            </a:r>
          </a:p>
        </p:txBody>
      </p:sp>
      <p:sp>
        <p:nvSpPr>
          <p:cNvPr id="324" name="Shape 324"/>
          <p:cNvSpPr>
            <a:spLocks noGrp="1"/>
          </p:cNvSpPr>
          <p:nvPr>
            <p:ph type="body" sz="quarter" idx="1"/>
          </p:nvPr>
        </p:nvSpPr>
        <p:spPr>
          <a:xfrm>
            <a:off x="906350" y="2336873"/>
            <a:ext cx="4472328" cy="693136"/>
          </a:xfrm>
          <a:prstGeom prst="rect">
            <a:avLst/>
          </a:prstGeom>
        </p:spPr>
        <p:txBody>
          <a:bodyPr anchor="b"/>
          <a:lstStyle>
            <a:lvl1pPr marL="0" indent="0">
              <a:buSzTx/>
              <a:buFontTx/>
              <a:buNone/>
              <a:defRPr b="1">
                <a:effectLst>
                  <a:outerShdw blurRad="228600" rotWithShape="0">
                    <a:srgbClr val="000000">
                      <a:alpha val="52999"/>
                    </a:srgbClr>
                  </a:outerShdw>
                </a:effectLst>
              </a:defRPr>
            </a:lvl1pPr>
            <a:lvl2pPr marL="0" indent="457200">
              <a:buSzTx/>
              <a:buFontTx/>
              <a:buNone/>
              <a:defRPr b="1">
                <a:effectLst>
                  <a:outerShdw blurRad="228600" rotWithShape="0">
                    <a:srgbClr val="000000">
                      <a:alpha val="52999"/>
                    </a:srgbClr>
                  </a:outerShdw>
                </a:effectLst>
              </a:defRPr>
            </a:lvl2pPr>
            <a:lvl3pPr marL="0" indent="914400">
              <a:buSzTx/>
              <a:buFontTx/>
              <a:buNone/>
              <a:defRPr b="1">
                <a:effectLst>
                  <a:outerShdw blurRad="228600" rotWithShape="0">
                    <a:srgbClr val="000000">
                      <a:alpha val="52999"/>
                    </a:srgbClr>
                  </a:outerShdw>
                </a:effectLst>
              </a:defRPr>
            </a:lvl3pPr>
            <a:lvl4pPr marL="0" indent="1371600">
              <a:buSzTx/>
              <a:buFontTx/>
              <a:buNone/>
              <a:defRPr b="1">
                <a:effectLst>
                  <a:outerShdw blurRad="228600" rotWithShape="0">
                    <a:srgbClr val="000000">
                      <a:alpha val="52999"/>
                    </a:srgbClr>
                  </a:outerShdw>
                </a:effectLst>
              </a:defRPr>
            </a:lvl4pPr>
            <a:lvl5pPr marL="0" indent="1828800">
              <a:buSzTx/>
              <a:buFontTx/>
              <a:buNone/>
              <a:defRPr b="1">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325" name="Shape 325"/>
          <p:cNvSpPr>
            <a:spLocks noGrp="1"/>
          </p:cNvSpPr>
          <p:nvPr>
            <p:ph type="body" sz="quarter" idx="13"/>
          </p:nvPr>
        </p:nvSpPr>
        <p:spPr>
          <a:xfrm>
            <a:off x="5820154" y="2336873"/>
            <a:ext cx="4474029" cy="692077"/>
          </a:xfrm>
          <a:prstGeom prst="rect">
            <a:avLst/>
          </a:prstGeom>
        </p:spPr>
        <p:txBody>
          <a:bodyPr anchor="b"/>
          <a:lstStyle/>
          <a:p>
            <a:pPr marL="0" indent="0">
              <a:buSzTx/>
              <a:buFontTx/>
              <a:buNone/>
              <a:defRPr b="1">
                <a:effectLst>
                  <a:outerShdw blurRad="228600" rotWithShape="0">
                    <a:srgbClr val="000000">
                      <a:alpha val="52999"/>
                    </a:srgbClr>
                  </a:outerShdw>
                </a:effectLst>
              </a:defRPr>
            </a:pPr>
            <a:endParaRPr/>
          </a:p>
        </p:txBody>
      </p:sp>
      <p:sp>
        <p:nvSpPr>
          <p:cNvPr id="326" name="Shape 3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Only">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33"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34"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335"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336" name="Shape 336"/>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37" name="Shape 337"/>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38" name="Shape 338"/>
          <p:cNvSpPr>
            <a:spLocks noGrp="1"/>
          </p:cNvSpPr>
          <p:nvPr>
            <p:ph type="title"/>
          </p:nvPr>
        </p:nvSpPr>
        <p:spPr>
          <a:xfrm>
            <a:off x="680321" y="753228"/>
            <a:ext cx="9613862" cy="1080938"/>
          </a:xfrm>
          <a:prstGeom prst="rect">
            <a:avLst/>
          </a:prstGeom>
        </p:spPr>
        <p:txBody>
          <a:bodyPr/>
          <a:lstStyle/>
          <a:p>
            <a:r>
              <a:t>Texte du titre</a:t>
            </a:r>
          </a:p>
        </p:txBody>
      </p:sp>
      <p:sp>
        <p:nvSpPr>
          <p:cNvPr id="339" name="Shape 3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lank">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4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47" name="image3.png" descr="HD-ShadowShort.png"/>
          <p:cNvPicPr>
            <a:picLocks noChangeAspect="1"/>
          </p:cNvPicPr>
          <p:nvPr/>
        </p:nvPicPr>
        <p:blipFill>
          <a:blip r:embed="rId3"/>
          <a:stretch>
            <a:fillRect/>
          </a:stretch>
        </p:blipFill>
        <p:spPr>
          <a:xfrm>
            <a:off x="10585825" y="1971233"/>
            <a:ext cx="1602998" cy="144271"/>
          </a:xfrm>
          <a:prstGeom prst="rect">
            <a:avLst/>
          </a:prstGeom>
          <a:ln w="12700">
            <a:miter lim="400000"/>
          </a:ln>
        </p:spPr>
      </p:pic>
      <p:sp>
        <p:nvSpPr>
          <p:cNvPr id="348" name="Shape 348"/>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49" name="Shape 3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Content with Capti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5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5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35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359" name="Shape 35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60" name="Shape 360"/>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61" name="Shape 361"/>
          <p:cNvSpPr>
            <a:spLocks noGrp="1"/>
          </p:cNvSpPr>
          <p:nvPr>
            <p:ph type="title"/>
          </p:nvPr>
        </p:nvSpPr>
        <p:spPr>
          <a:xfrm>
            <a:off x="680321" y="753226"/>
            <a:ext cx="9613859" cy="1080942"/>
          </a:xfrm>
          <a:prstGeom prst="rect">
            <a:avLst/>
          </a:prstGeom>
        </p:spPr>
        <p:txBody>
          <a:bodyPr/>
          <a:lstStyle/>
          <a:p>
            <a:r>
              <a:t>Texte du titre</a:t>
            </a:r>
          </a:p>
        </p:txBody>
      </p:sp>
      <p:sp>
        <p:nvSpPr>
          <p:cNvPr id="362" name="Shape 362"/>
          <p:cNvSpPr>
            <a:spLocks noGrp="1"/>
          </p:cNvSpPr>
          <p:nvPr>
            <p:ph type="body" sz="half" idx="1"/>
          </p:nvPr>
        </p:nvSpPr>
        <p:spPr>
          <a:xfrm>
            <a:off x="4685846" y="2336873"/>
            <a:ext cx="5608337" cy="3599313"/>
          </a:xfrm>
          <a:prstGeom prst="rect">
            <a:avLst/>
          </a:prstGeom>
        </p:spPr>
        <p:txBody>
          <a:bodyPr/>
          <a:lstStyle>
            <a:lvl1pPr>
              <a:defRPr sz="2000">
                <a:effectLst>
                  <a:outerShdw blurRad="228600" rotWithShape="0">
                    <a:srgbClr val="000000">
                      <a:alpha val="52999"/>
                    </a:srgbClr>
                  </a:outerShdw>
                </a:effectLst>
              </a:defRPr>
            </a:lvl1pPr>
            <a:lvl2pPr marL="711200" indent="-254000">
              <a:defRPr sz="2000">
                <a:effectLst>
                  <a:outerShdw blurRad="228600" rotWithShape="0">
                    <a:srgbClr val="000000">
                      <a:alpha val="52999"/>
                    </a:srgbClr>
                  </a:outerShdw>
                </a:effectLst>
              </a:defRPr>
            </a:lvl2pPr>
            <a:lvl3pPr marL="1200150" indent="-285750">
              <a:defRPr sz="2000">
                <a:effectLst>
                  <a:outerShdw blurRad="228600" rotWithShape="0">
                    <a:srgbClr val="000000">
                      <a:alpha val="52999"/>
                    </a:srgbClr>
                  </a:outerShdw>
                </a:effectLst>
              </a:defRPr>
            </a:lvl3pPr>
            <a:lvl4pPr marL="1698171" indent="-326571">
              <a:defRPr sz="2000">
                <a:effectLst>
                  <a:outerShdw blurRad="228600" rotWithShape="0">
                    <a:srgbClr val="000000">
                      <a:alpha val="52999"/>
                    </a:srgbClr>
                  </a:outerShdw>
                </a:effectLst>
              </a:defRPr>
            </a:lvl4pPr>
            <a:lvl5pPr marL="2155371" indent="-326571">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363" name="Shape 363"/>
          <p:cNvSpPr>
            <a:spLocks noGrp="1"/>
          </p:cNvSpPr>
          <p:nvPr>
            <p:ph type="body" sz="quarter" idx="13"/>
          </p:nvPr>
        </p:nvSpPr>
        <p:spPr>
          <a:xfrm>
            <a:off x="680321" y="2336872"/>
            <a:ext cx="3790079" cy="3599318"/>
          </a:xfrm>
          <a:prstGeom prst="rect">
            <a:avLst/>
          </a:prstGeom>
        </p:spPr>
        <p:txBody>
          <a:bodyPr anchor="ctr"/>
          <a:lstStyle/>
          <a:p>
            <a:pPr marL="0" indent="0">
              <a:buSzTx/>
              <a:buFontTx/>
              <a:buNone/>
              <a:defRPr sz="1600">
                <a:effectLst>
                  <a:outerShdw blurRad="228600" rotWithShape="0">
                    <a:srgbClr val="000000">
                      <a:alpha val="52999"/>
                    </a:srgbClr>
                  </a:outerShdw>
                </a:effectLst>
              </a:defRPr>
            </a:pPr>
            <a:endParaRPr/>
          </a:p>
        </p:txBody>
      </p:sp>
      <p:sp>
        <p:nvSpPr>
          <p:cNvPr id="364" name="Shape 3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Picture with Capti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71"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72"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373"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374" name="Shape 374"/>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75" name="Shape 375"/>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76" name="Shape 376"/>
          <p:cNvSpPr>
            <a:spLocks noGrp="1"/>
          </p:cNvSpPr>
          <p:nvPr>
            <p:ph type="title"/>
          </p:nvPr>
        </p:nvSpPr>
        <p:spPr>
          <a:xfrm>
            <a:off x="680323" y="753228"/>
            <a:ext cx="9613858" cy="1080938"/>
          </a:xfrm>
          <a:prstGeom prst="rect">
            <a:avLst/>
          </a:prstGeom>
        </p:spPr>
        <p:txBody>
          <a:bodyPr/>
          <a:lstStyle/>
          <a:p>
            <a:r>
              <a:t>Texte du titre</a:t>
            </a:r>
          </a:p>
        </p:txBody>
      </p:sp>
      <p:sp>
        <p:nvSpPr>
          <p:cNvPr id="377" name="Shape 377"/>
          <p:cNvSpPr>
            <a:spLocks noGrp="1"/>
          </p:cNvSpPr>
          <p:nvPr>
            <p:ph type="pic" sz="half" idx="13"/>
          </p:nvPr>
        </p:nvSpPr>
        <p:spPr>
          <a:xfrm>
            <a:off x="4868333" y="2336874"/>
            <a:ext cx="5425850" cy="3599313"/>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378" name="Shape 378"/>
          <p:cNvSpPr>
            <a:spLocks noGrp="1"/>
          </p:cNvSpPr>
          <p:nvPr>
            <p:ph type="body" sz="quarter" idx="1"/>
          </p:nvPr>
        </p:nvSpPr>
        <p:spPr>
          <a:xfrm>
            <a:off x="680323" y="2336873"/>
            <a:ext cx="3876257" cy="3599316"/>
          </a:xfrm>
          <a:prstGeom prst="rect">
            <a:avLst/>
          </a:prstGeom>
        </p:spPr>
        <p:txBody>
          <a:bodyPr anchor="ctr"/>
          <a:lstStyle>
            <a:lvl1pPr marL="0" indent="0">
              <a:buSzTx/>
              <a:buFontTx/>
              <a:buNone/>
              <a:defRPr sz="1600">
                <a:effectLst>
                  <a:outerShdw blurRad="228600" rotWithShape="0">
                    <a:srgbClr val="000000">
                      <a:alpha val="52999"/>
                    </a:srgbClr>
                  </a:outerShdw>
                </a:effectLst>
              </a:defRPr>
            </a:lvl1pPr>
            <a:lvl2pPr marL="0" indent="457200">
              <a:buSzTx/>
              <a:buFontTx/>
              <a:buNone/>
              <a:defRPr sz="1600">
                <a:effectLst>
                  <a:outerShdw blurRad="228600" rotWithShape="0">
                    <a:srgbClr val="000000">
                      <a:alpha val="52999"/>
                    </a:srgbClr>
                  </a:outerShdw>
                </a:effectLst>
              </a:defRPr>
            </a:lvl2pPr>
            <a:lvl3pPr marL="0" indent="914400">
              <a:buSzTx/>
              <a:buFontTx/>
              <a:buNone/>
              <a:defRPr sz="1600">
                <a:effectLst>
                  <a:outerShdw blurRad="228600" rotWithShape="0">
                    <a:srgbClr val="000000">
                      <a:alpha val="52999"/>
                    </a:srgbClr>
                  </a:outerShdw>
                </a:effectLst>
              </a:defRPr>
            </a:lvl3pPr>
            <a:lvl4pPr marL="0" indent="1371600">
              <a:buSzTx/>
              <a:buFontTx/>
              <a:buNone/>
              <a:defRPr sz="1600">
                <a:effectLst>
                  <a:outerShdw blurRad="228600" rotWithShape="0">
                    <a:srgbClr val="000000">
                      <a:alpha val="52999"/>
                    </a:srgbClr>
                  </a:outerShdw>
                </a:effectLst>
              </a:defRPr>
            </a:lvl4pPr>
            <a:lvl5pPr marL="0" indent="1828800">
              <a:buSzTx/>
              <a:buFontTx/>
              <a:buNone/>
              <a:defRPr sz="16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379" name="Shape 3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Panoramic Picture with Capti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38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387"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388"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389" name="Shape 389"/>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90" name="Shape 390"/>
          <p:cNvSpPr/>
          <p:nvPr/>
        </p:nvSpPr>
        <p:spPr>
          <a:xfrm>
            <a:off x="10585826" y="4567987"/>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391" name="Shape 391"/>
          <p:cNvSpPr>
            <a:spLocks noGrp="1"/>
          </p:cNvSpPr>
          <p:nvPr>
            <p:ph type="title"/>
          </p:nvPr>
        </p:nvSpPr>
        <p:spPr>
          <a:xfrm>
            <a:off x="680321" y="4711615"/>
            <a:ext cx="9613860" cy="453052"/>
          </a:xfrm>
          <a:prstGeom prst="rect">
            <a:avLst/>
          </a:prstGeom>
        </p:spPr>
        <p:txBody>
          <a:bodyPr anchor="b"/>
          <a:lstStyle>
            <a:lvl1pPr>
              <a:defRPr sz="2400"/>
            </a:lvl1pPr>
          </a:lstStyle>
          <a:p>
            <a:r>
              <a:t>Texte du titre</a:t>
            </a:r>
          </a:p>
        </p:txBody>
      </p:sp>
      <p:sp>
        <p:nvSpPr>
          <p:cNvPr id="392" name="Shape 392"/>
          <p:cNvSpPr>
            <a:spLocks noGrp="1"/>
          </p:cNvSpPr>
          <p:nvPr>
            <p:ph type="pic" idx="13"/>
          </p:nvPr>
        </p:nvSpPr>
        <p:spPr>
          <a:xfrm>
            <a:off x="680321" y="609596"/>
            <a:ext cx="9613860" cy="3589577"/>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393" name="Shape 393"/>
          <p:cNvSpPr>
            <a:spLocks noGrp="1"/>
          </p:cNvSpPr>
          <p:nvPr>
            <p:ph type="body" sz="quarter" idx="1"/>
          </p:nvPr>
        </p:nvSpPr>
        <p:spPr>
          <a:xfrm>
            <a:off x="680318" y="5169582"/>
            <a:ext cx="9613864" cy="622972"/>
          </a:xfrm>
          <a:prstGeom prst="rect">
            <a:avLst/>
          </a:prstGeom>
        </p:spPr>
        <p:txBody>
          <a:bodyPr/>
          <a:lstStyle>
            <a:lvl1pPr marL="0" indent="0">
              <a:buSzTx/>
              <a:buFontTx/>
              <a:buNone/>
              <a:defRPr sz="1600">
                <a:effectLst>
                  <a:outerShdw blurRad="228600" rotWithShape="0">
                    <a:srgbClr val="000000">
                      <a:alpha val="52999"/>
                    </a:srgbClr>
                  </a:outerShdw>
                </a:effectLst>
              </a:defRPr>
            </a:lvl1pPr>
            <a:lvl2pPr marL="0" indent="457200">
              <a:buSzTx/>
              <a:buFontTx/>
              <a:buNone/>
              <a:defRPr sz="1600">
                <a:effectLst>
                  <a:outerShdw blurRad="228600" rotWithShape="0">
                    <a:srgbClr val="000000">
                      <a:alpha val="52999"/>
                    </a:srgbClr>
                  </a:outerShdw>
                </a:effectLst>
              </a:defRPr>
            </a:lvl2pPr>
            <a:lvl3pPr marL="0" indent="914400">
              <a:buSzTx/>
              <a:buFontTx/>
              <a:buNone/>
              <a:defRPr sz="1600">
                <a:effectLst>
                  <a:outerShdw blurRad="228600" rotWithShape="0">
                    <a:srgbClr val="000000">
                      <a:alpha val="52999"/>
                    </a:srgbClr>
                  </a:outerShdw>
                </a:effectLst>
              </a:defRPr>
            </a:lvl3pPr>
            <a:lvl4pPr marL="0" indent="1371600">
              <a:buSzTx/>
              <a:buFontTx/>
              <a:buNone/>
              <a:defRPr sz="1600">
                <a:effectLst>
                  <a:outerShdw blurRad="228600" rotWithShape="0">
                    <a:srgbClr val="000000">
                      <a:alpha val="52999"/>
                    </a:srgbClr>
                  </a:outerShdw>
                </a:effectLst>
              </a:defRPr>
            </a:lvl4pPr>
            <a:lvl5pPr marL="0" indent="1828800">
              <a:buSzTx/>
              <a:buFontTx/>
              <a:buNone/>
              <a:defRPr sz="16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394" name="Shape 394"/>
          <p:cNvSpPr>
            <a:spLocks noGrp="1"/>
          </p:cNvSpPr>
          <p:nvPr>
            <p:ph type="sldNum" sz="quarter" idx="2"/>
          </p:nvPr>
        </p:nvSpPr>
        <p:spPr>
          <a:xfrm>
            <a:off x="10729455" y="4944283"/>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Capti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01"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02"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403"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404" name="Shape 404"/>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05" name="Shape 405"/>
          <p:cNvSpPr/>
          <p:nvPr/>
        </p:nvSpPr>
        <p:spPr>
          <a:xfrm>
            <a:off x="10585826" y="4567987"/>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06" name="Shape 406"/>
          <p:cNvSpPr>
            <a:spLocks noGrp="1"/>
          </p:cNvSpPr>
          <p:nvPr>
            <p:ph type="title"/>
          </p:nvPr>
        </p:nvSpPr>
        <p:spPr>
          <a:xfrm>
            <a:off x="680321" y="609596"/>
            <a:ext cx="9613860" cy="3592752"/>
          </a:xfrm>
          <a:prstGeom prst="rect">
            <a:avLst/>
          </a:prstGeom>
        </p:spPr>
        <p:txBody>
          <a:bodyPr/>
          <a:lstStyle>
            <a:lvl1pPr>
              <a:defRPr sz="3200"/>
            </a:lvl1pPr>
          </a:lstStyle>
          <a:p>
            <a:r>
              <a:t>Texte du titre</a:t>
            </a:r>
          </a:p>
        </p:txBody>
      </p:sp>
      <p:sp>
        <p:nvSpPr>
          <p:cNvPr id="407" name="Shape 407"/>
          <p:cNvSpPr>
            <a:spLocks noGrp="1"/>
          </p:cNvSpPr>
          <p:nvPr>
            <p:ph type="body" sz="quarter" idx="1"/>
          </p:nvPr>
        </p:nvSpPr>
        <p:spPr>
          <a:xfrm>
            <a:off x="680321" y="4711615"/>
            <a:ext cx="9613860" cy="1090790"/>
          </a:xfrm>
          <a:prstGeom prst="rect">
            <a:avLst/>
          </a:prstGeom>
        </p:spPr>
        <p:txBody>
          <a:bodyPr anchor="ctr"/>
          <a:lstStyle>
            <a:lvl1pPr marL="0" indent="0">
              <a:buSzTx/>
              <a:buFontTx/>
              <a:buNone/>
              <a:defRPr sz="1600">
                <a:effectLst>
                  <a:outerShdw blurRad="228600" rotWithShape="0">
                    <a:srgbClr val="000000">
                      <a:alpha val="52999"/>
                    </a:srgbClr>
                  </a:outerShdw>
                </a:effectLst>
              </a:defRPr>
            </a:lvl1pPr>
            <a:lvl2pPr marL="0" indent="457200">
              <a:buSzTx/>
              <a:buFontTx/>
              <a:buNone/>
              <a:defRPr sz="1600">
                <a:effectLst>
                  <a:outerShdw blurRad="228600" rotWithShape="0">
                    <a:srgbClr val="000000">
                      <a:alpha val="52999"/>
                    </a:srgbClr>
                  </a:outerShdw>
                </a:effectLst>
              </a:defRPr>
            </a:lvl2pPr>
            <a:lvl3pPr marL="0" indent="914400">
              <a:buSzTx/>
              <a:buFontTx/>
              <a:buNone/>
              <a:defRPr sz="1600">
                <a:effectLst>
                  <a:outerShdw blurRad="228600" rotWithShape="0">
                    <a:srgbClr val="000000">
                      <a:alpha val="52999"/>
                    </a:srgbClr>
                  </a:outerShdw>
                </a:effectLst>
              </a:defRPr>
            </a:lvl3pPr>
            <a:lvl4pPr marL="0" indent="1371600">
              <a:buSzTx/>
              <a:buFontTx/>
              <a:buNone/>
              <a:defRPr sz="1600">
                <a:effectLst>
                  <a:outerShdw blurRad="228600" rotWithShape="0">
                    <a:srgbClr val="000000">
                      <a:alpha val="52999"/>
                    </a:srgbClr>
                  </a:outerShdw>
                </a:effectLst>
              </a:defRPr>
            </a:lvl4pPr>
            <a:lvl5pPr marL="0" indent="1828800">
              <a:buSzTx/>
              <a:buFontTx/>
              <a:buNone/>
              <a:defRPr sz="16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08" name="Shape 408"/>
          <p:cNvSpPr>
            <a:spLocks noGrp="1"/>
          </p:cNvSpPr>
          <p:nvPr>
            <p:ph type="sldNum" sz="quarter" idx="2"/>
          </p:nvPr>
        </p:nvSpPr>
        <p:spPr>
          <a:xfrm>
            <a:off x="10729455" y="494458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Quote with Captio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1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16"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417"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418" name="Shape 418"/>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19" name="Shape 419"/>
          <p:cNvSpPr/>
          <p:nvPr/>
        </p:nvSpPr>
        <p:spPr>
          <a:xfrm>
            <a:off x="10585826" y="4567987"/>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20" name="Shape 420"/>
          <p:cNvSpPr>
            <a:spLocks noGrp="1"/>
          </p:cNvSpPr>
          <p:nvPr>
            <p:ph type="title"/>
          </p:nvPr>
        </p:nvSpPr>
        <p:spPr>
          <a:xfrm>
            <a:off x="1127855" y="609598"/>
            <a:ext cx="8718879" cy="3036062"/>
          </a:xfrm>
          <a:prstGeom prst="rect">
            <a:avLst/>
          </a:prstGeom>
        </p:spPr>
        <p:txBody>
          <a:bodyPr/>
          <a:lstStyle>
            <a:lvl1pPr>
              <a:defRPr sz="3200"/>
            </a:lvl1pPr>
          </a:lstStyle>
          <a:p>
            <a:r>
              <a:t>Texte du titre</a:t>
            </a:r>
          </a:p>
        </p:txBody>
      </p:sp>
      <p:sp>
        <p:nvSpPr>
          <p:cNvPr id="421" name="Shape 421"/>
          <p:cNvSpPr>
            <a:spLocks noGrp="1"/>
          </p:cNvSpPr>
          <p:nvPr>
            <p:ph type="body" sz="quarter" idx="1"/>
          </p:nvPr>
        </p:nvSpPr>
        <p:spPr>
          <a:xfrm>
            <a:off x="1402287" y="3653378"/>
            <a:ext cx="8156580" cy="548969"/>
          </a:xfrm>
          <a:prstGeom prst="rect">
            <a:avLst/>
          </a:prstGeom>
        </p:spPr>
        <p:txBody>
          <a:bodyPr/>
          <a:lstStyle>
            <a:lvl1pPr marL="0" indent="0">
              <a:buSzTx/>
              <a:buFontTx/>
              <a:buNone/>
              <a:defRPr sz="1400">
                <a:effectLst>
                  <a:outerShdw blurRad="228600" rotWithShape="0">
                    <a:srgbClr val="000000">
                      <a:alpha val="52999"/>
                    </a:srgbClr>
                  </a:outerShdw>
                </a:effectLst>
              </a:defRPr>
            </a:lvl1pPr>
            <a:lvl2pPr marL="0" indent="457200">
              <a:buSzTx/>
              <a:buFontTx/>
              <a:buNone/>
              <a:defRPr sz="1400">
                <a:effectLst>
                  <a:outerShdw blurRad="228600" rotWithShape="0">
                    <a:srgbClr val="000000">
                      <a:alpha val="52999"/>
                    </a:srgbClr>
                  </a:outerShdw>
                </a:effectLst>
              </a:defRPr>
            </a:lvl2pPr>
            <a:lvl3pPr marL="0" indent="914400">
              <a:buSzTx/>
              <a:buFontTx/>
              <a:buNone/>
              <a:defRPr sz="1400">
                <a:effectLst>
                  <a:outerShdw blurRad="228600" rotWithShape="0">
                    <a:srgbClr val="000000">
                      <a:alpha val="52999"/>
                    </a:srgbClr>
                  </a:outerShdw>
                </a:effectLst>
              </a:defRPr>
            </a:lvl3pPr>
            <a:lvl4pPr marL="0" indent="1371600">
              <a:buSzTx/>
              <a:buFontTx/>
              <a:buNone/>
              <a:defRPr sz="1400">
                <a:effectLst>
                  <a:outerShdw blurRad="228600" rotWithShape="0">
                    <a:srgbClr val="000000">
                      <a:alpha val="52999"/>
                    </a:srgbClr>
                  </a:outerShdw>
                </a:effectLst>
              </a:defRPr>
            </a:lvl4pPr>
            <a:lvl5pPr marL="0" indent="1828800">
              <a:buSzTx/>
              <a:buFontTx/>
              <a:buNone/>
              <a:defRPr sz="14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22" name="Shape 422"/>
          <p:cNvSpPr>
            <a:spLocks noGrp="1"/>
          </p:cNvSpPr>
          <p:nvPr>
            <p:ph type="body" sz="quarter" idx="13"/>
          </p:nvPr>
        </p:nvSpPr>
        <p:spPr>
          <a:xfrm>
            <a:off x="680322" y="4711615"/>
            <a:ext cx="9613859" cy="1090790"/>
          </a:xfrm>
          <a:prstGeom prst="rect">
            <a:avLst/>
          </a:prstGeom>
        </p:spPr>
        <p:txBody>
          <a:bodyPr anchor="ctr"/>
          <a:lstStyle/>
          <a:p>
            <a:pPr marL="0" indent="0">
              <a:buSzTx/>
              <a:buFontTx/>
              <a:buNone/>
              <a:defRPr sz="1600">
                <a:effectLst>
                  <a:outerShdw blurRad="228600" rotWithShape="0">
                    <a:srgbClr val="000000">
                      <a:alpha val="52999"/>
                    </a:srgbClr>
                  </a:outerShdw>
                </a:effectLst>
              </a:defRPr>
            </a:pPr>
            <a:endParaRPr/>
          </a:p>
        </p:txBody>
      </p:sp>
      <p:sp>
        <p:nvSpPr>
          <p:cNvPr id="423" name="Shape 423"/>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
        <p:nvSpPr>
          <p:cNvPr id="424" name="Shape 424"/>
          <p:cNvSpPr/>
          <p:nvPr/>
        </p:nvSpPr>
        <p:spPr>
          <a:xfrm>
            <a:off x="583571" y="461384"/>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7200" cap="all">
                <a:solidFill>
                  <a:srgbClr val="FFFFFF"/>
                </a:solidFill>
              </a:defRPr>
            </a:lvl1pPr>
          </a:lstStyle>
          <a:p>
            <a:r>
              <a:t>“</a:t>
            </a:r>
          </a:p>
        </p:txBody>
      </p:sp>
      <p:sp>
        <p:nvSpPr>
          <p:cNvPr id="425" name="Shape 425"/>
          <p:cNvSpPr/>
          <p:nvPr/>
        </p:nvSpPr>
        <p:spPr>
          <a:xfrm>
            <a:off x="9662808" y="2746792"/>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7200" cap="all">
                <a:solidFill>
                  <a:srgbClr val="FFFFFF"/>
                </a:solidFill>
              </a:defRPr>
            </a:lvl1pPr>
          </a:lstStyle>
          <a:p>
            <a:r>
              <a:t>”</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Name Card">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32"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33"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434"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435" name="Shape 435"/>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36" name="Shape 436"/>
          <p:cNvSpPr/>
          <p:nvPr/>
        </p:nvSpPr>
        <p:spPr>
          <a:xfrm>
            <a:off x="10585826" y="4567987"/>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37" name="Shape 437"/>
          <p:cNvSpPr>
            <a:spLocks noGrp="1"/>
          </p:cNvSpPr>
          <p:nvPr>
            <p:ph type="title"/>
          </p:nvPr>
        </p:nvSpPr>
        <p:spPr>
          <a:xfrm>
            <a:off x="680318" y="4711615"/>
            <a:ext cx="9613864" cy="588536"/>
          </a:xfrm>
          <a:prstGeom prst="rect">
            <a:avLst/>
          </a:prstGeom>
        </p:spPr>
        <p:txBody>
          <a:bodyPr anchor="b"/>
          <a:lstStyle>
            <a:lvl1pPr>
              <a:defRPr sz="3200"/>
            </a:lvl1pPr>
          </a:lstStyle>
          <a:p>
            <a:r>
              <a:t>Texte du titre</a:t>
            </a:r>
          </a:p>
        </p:txBody>
      </p:sp>
      <p:sp>
        <p:nvSpPr>
          <p:cNvPr id="438" name="Shape 438"/>
          <p:cNvSpPr>
            <a:spLocks noGrp="1"/>
          </p:cNvSpPr>
          <p:nvPr>
            <p:ph type="body" sz="quarter" idx="1"/>
          </p:nvPr>
        </p:nvSpPr>
        <p:spPr>
          <a:xfrm>
            <a:off x="680320" y="5300148"/>
            <a:ext cx="9613863" cy="502256"/>
          </a:xfrm>
          <a:prstGeom prst="rect">
            <a:avLst/>
          </a:prstGeom>
        </p:spPr>
        <p:txBody>
          <a:bodyPr/>
          <a:lstStyle>
            <a:lvl1pPr marL="0" indent="0">
              <a:buSzTx/>
              <a:buFontTx/>
              <a:buNone/>
              <a:defRPr sz="1600">
                <a:effectLst>
                  <a:outerShdw blurRad="228600" rotWithShape="0">
                    <a:srgbClr val="000000">
                      <a:alpha val="52999"/>
                    </a:srgbClr>
                  </a:outerShdw>
                </a:effectLst>
              </a:defRPr>
            </a:lvl1pPr>
            <a:lvl2pPr marL="0" indent="457200">
              <a:buSzTx/>
              <a:buFontTx/>
              <a:buNone/>
              <a:defRPr sz="1600">
                <a:effectLst>
                  <a:outerShdw blurRad="228600" rotWithShape="0">
                    <a:srgbClr val="000000">
                      <a:alpha val="52999"/>
                    </a:srgbClr>
                  </a:outerShdw>
                </a:effectLst>
              </a:defRPr>
            </a:lvl2pPr>
            <a:lvl3pPr marL="0" indent="914400">
              <a:buSzTx/>
              <a:buFontTx/>
              <a:buNone/>
              <a:defRPr sz="1600">
                <a:effectLst>
                  <a:outerShdw blurRad="228600" rotWithShape="0">
                    <a:srgbClr val="000000">
                      <a:alpha val="52999"/>
                    </a:srgbClr>
                  </a:outerShdw>
                </a:effectLst>
              </a:defRPr>
            </a:lvl3pPr>
            <a:lvl4pPr marL="0" indent="1371600">
              <a:buSzTx/>
              <a:buFontTx/>
              <a:buNone/>
              <a:defRPr sz="1600">
                <a:effectLst>
                  <a:outerShdw blurRad="228600" rotWithShape="0">
                    <a:srgbClr val="000000">
                      <a:alpha val="52999"/>
                    </a:srgbClr>
                  </a:outerShdw>
                </a:effectLst>
              </a:defRPr>
            </a:lvl4pPr>
            <a:lvl5pPr marL="0" indent="1828800">
              <a:buSzTx/>
              <a:buFontTx/>
              <a:buNone/>
              <a:defRPr sz="16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39" name="Shape 439"/>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5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5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59" name="Shape 5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0" name="Shape 60"/>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1" name="Shape 61"/>
          <p:cNvSpPr>
            <a:spLocks noGrp="1"/>
          </p:cNvSpPr>
          <p:nvPr>
            <p:ph type="title"/>
          </p:nvPr>
        </p:nvSpPr>
        <p:spPr>
          <a:xfrm>
            <a:off x="680321" y="753228"/>
            <a:ext cx="9613862" cy="1080938"/>
          </a:xfrm>
          <a:prstGeom prst="rect">
            <a:avLst/>
          </a:prstGeom>
        </p:spPr>
        <p:txBody>
          <a:bodyPr/>
          <a:lstStyle/>
          <a:p>
            <a:r>
              <a:t>Texte du titre</a:t>
            </a:r>
          </a:p>
        </p:txBody>
      </p:sp>
      <p:sp>
        <p:nvSpPr>
          <p:cNvPr id="62" name="Shape 62"/>
          <p:cNvSpPr>
            <a:spLocks noGrp="1"/>
          </p:cNvSpPr>
          <p:nvPr>
            <p:ph type="body" sz="half" idx="1"/>
          </p:nvPr>
        </p:nvSpPr>
        <p:spPr>
          <a:xfrm>
            <a:off x="680320" y="2336873"/>
            <a:ext cx="4698359" cy="3599317"/>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3 Colum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4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4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44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449" name="Shape 44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50" name="Shape 450"/>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51" name="Shape 451"/>
          <p:cNvSpPr>
            <a:spLocks noGrp="1"/>
          </p:cNvSpPr>
          <p:nvPr>
            <p:ph type="title"/>
          </p:nvPr>
        </p:nvSpPr>
        <p:spPr>
          <a:xfrm>
            <a:off x="669221" y="753228"/>
            <a:ext cx="9624961" cy="1080938"/>
          </a:xfrm>
          <a:prstGeom prst="rect">
            <a:avLst/>
          </a:prstGeom>
        </p:spPr>
        <p:txBody>
          <a:bodyPr/>
          <a:lstStyle/>
          <a:p>
            <a:r>
              <a:t>Texte du titre</a:t>
            </a:r>
          </a:p>
        </p:txBody>
      </p:sp>
      <p:sp>
        <p:nvSpPr>
          <p:cNvPr id="452" name="Shape 452"/>
          <p:cNvSpPr>
            <a:spLocks noGrp="1"/>
          </p:cNvSpPr>
          <p:nvPr>
            <p:ph type="body" sz="quarter" idx="1"/>
          </p:nvPr>
        </p:nvSpPr>
        <p:spPr>
          <a:xfrm>
            <a:off x="660945" y="2336873"/>
            <a:ext cx="3070035" cy="576263"/>
          </a:xfrm>
          <a:prstGeom prst="rect">
            <a:avLst/>
          </a:prstGeom>
        </p:spPr>
        <p:txBody>
          <a:bodyPr anchor="b"/>
          <a:lstStyle>
            <a:lvl1pPr marL="0" indent="0">
              <a:buSzTx/>
              <a:buFontTx/>
              <a:buNone/>
              <a:defRPr>
                <a:effectLst>
                  <a:outerShdw blurRad="228600" rotWithShape="0">
                    <a:srgbClr val="000000">
                      <a:alpha val="52999"/>
                    </a:srgbClr>
                  </a:outerShdw>
                </a:effectLst>
              </a:defRPr>
            </a:lvl1pPr>
            <a:lvl2pPr marL="0" indent="457200">
              <a:buSzTx/>
              <a:buFontTx/>
              <a:buNone/>
              <a:defRPr>
                <a:effectLst>
                  <a:outerShdw blurRad="228600" rotWithShape="0">
                    <a:srgbClr val="000000">
                      <a:alpha val="52999"/>
                    </a:srgbClr>
                  </a:outerShdw>
                </a:effectLst>
              </a:defRPr>
            </a:lvl2pPr>
            <a:lvl3pPr marL="0" indent="914400">
              <a:buSzTx/>
              <a:buFontTx/>
              <a:buNone/>
              <a:defRPr>
                <a:effectLst>
                  <a:outerShdw blurRad="228600" rotWithShape="0">
                    <a:srgbClr val="000000">
                      <a:alpha val="52999"/>
                    </a:srgbClr>
                  </a:outerShdw>
                </a:effectLst>
              </a:defRPr>
            </a:lvl3pPr>
            <a:lvl4pPr marL="0" indent="1371600">
              <a:buSzTx/>
              <a:buFontTx/>
              <a:buNone/>
              <a:defRPr>
                <a:effectLst>
                  <a:outerShdw blurRad="228600" rotWithShape="0">
                    <a:srgbClr val="000000">
                      <a:alpha val="52999"/>
                    </a:srgbClr>
                  </a:outerShdw>
                </a:effectLst>
              </a:defRPr>
            </a:lvl4pPr>
            <a:lvl5pPr marL="0" indent="1828800">
              <a:buSzTx/>
              <a:buFontTx/>
              <a:buNone/>
              <a:defRPr>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53" name="Shape 453"/>
          <p:cNvSpPr>
            <a:spLocks noGrp="1"/>
          </p:cNvSpPr>
          <p:nvPr>
            <p:ph type="body" sz="quarter" idx="13"/>
          </p:nvPr>
        </p:nvSpPr>
        <p:spPr>
          <a:xfrm>
            <a:off x="680321" y="3022673"/>
            <a:ext cx="3049704" cy="2913514"/>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54" name="Shape 454"/>
          <p:cNvSpPr>
            <a:spLocks noGrp="1"/>
          </p:cNvSpPr>
          <p:nvPr>
            <p:ph type="body" sz="quarter" idx="14"/>
          </p:nvPr>
        </p:nvSpPr>
        <p:spPr>
          <a:xfrm>
            <a:off x="3956024" y="2336873"/>
            <a:ext cx="3063241" cy="576263"/>
          </a:xfrm>
          <a:prstGeom prst="rect">
            <a:avLst/>
          </a:prstGeom>
        </p:spPr>
        <p:txBody>
          <a:bodyPr anchor="b"/>
          <a:lstStyle/>
          <a:p>
            <a:pPr marL="0" indent="0">
              <a:buSzTx/>
              <a:buFontTx/>
              <a:buNone/>
              <a:defRPr>
                <a:effectLst>
                  <a:outerShdw blurRad="228600" rotWithShape="0">
                    <a:srgbClr val="000000">
                      <a:alpha val="52999"/>
                    </a:srgbClr>
                  </a:outerShdw>
                </a:effectLst>
              </a:defRPr>
            </a:pPr>
            <a:endParaRPr/>
          </a:p>
        </p:txBody>
      </p:sp>
      <p:sp>
        <p:nvSpPr>
          <p:cNvPr id="455" name="Shape 455"/>
          <p:cNvSpPr>
            <a:spLocks noGrp="1"/>
          </p:cNvSpPr>
          <p:nvPr>
            <p:ph type="body" sz="quarter" idx="15"/>
          </p:nvPr>
        </p:nvSpPr>
        <p:spPr>
          <a:xfrm>
            <a:off x="3945470" y="3022673"/>
            <a:ext cx="3063240" cy="2913514"/>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56" name="Shape 456"/>
          <p:cNvSpPr>
            <a:spLocks noGrp="1"/>
          </p:cNvSpPr>
          <p:nvPr>
            <p:ph type="body" sz="quarter" idx="16"/>
          </p:nvPr>
        </p:nvSpPr>
        <p:spPr>
          <a:xfrm>
            <a:off x="7224155" y="2336873"/>
            <a:ext cx="3070026" cy="576263"/>
          </a:xfrm>
          <a:prstGeom prst="rect">
            <a:avLst/>
          </a:prstGeom>
        </p:spPr>
        <p:txBody>
          <a:bodyPr anchor="b"/>
          <a:lstStyle/>
          <a:p>
            <a:pPr marL="0" indent="0">
              <a:buSzTx/>
              <a:buFontTx/>
              <a:buNone/>
              <a:defRPr>
                <a:effectLst>
                  <a:outerShdw blurRad="228600" rotWithShape="0">
                    <a:srgbClr val="000000">
                      <a:alpha val="52999"/>
                    </a:srgbClr>
                  </a:outerShdw>
                </a:effectLst>
              </a:defRPr>
            </a:pPr>
            <a:endParaRPr/>
          </a:p>
        </p:txBody>
      </p:sp>
      <p:sp>
        <p:nvSpPr>
          <p:cNvPr id="457" name="Shape 457"/>
          <p:cNvSpPr>
            <a:spLocks noGrp="1"/>
          </p:cNvSpPr>
          <p:nvPr>
            <p:ph type="body" sz="quarter" idx="17"/>
          </p:nvPr>
        </p:nvSpPr>
        <p:spPr>
          <a:xfrm>
            <a:off x="7224155" y="3022673"/>
            <a:ext cx="3070026" cy="2913514"/>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58" name="Shape 4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3 Picture Column">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6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66"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467"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468" name="Shape 46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69" name="Shape 469"/>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70" name="Shape 470"/>
          <p:cNvSpPr>
            <a:spLocks noGrp="1"/>
          </p:cNvSpPr>
          <p:nvPr>
            <p:ph type="title"/>
          </p:nvPr>
        </p:nvSpPr>
        <p:spPr>
          <a:xfrm>
            <a:off x="680321" y="753228"/>
            <a:ext cx="9613861" cy="1080938"/>
          </a:xfrm>
          <a:prstGeom prst="rect">
            <a:avLst/>
          </a:prstGeom>
        </p:spPr>
        <p:txBody>
          <a:bodyPr/>
          <a:lstStyle/>
          <a:p>
            <a:r>
              <a:t>Texte du titre</a:t>
            </a:r>
          </a:p>
        </p:txBody>
      </p:sp>
      <p:sp>
        <p:nvSpPr>
          <p:cNvPr id="471" name="Shape 471"/>
          <p:cNvSpPr>
            <a:spLocks noGrp="1"/>
          </p:cNvSpPr>
          <p:nvPr>
            <p:ph type="body" sz="quarter" idx="1"/>
          </p:nvPr>
        </p:nvSpPr>
        <p:spPr>
          <a:xfrm>
            <a:off x="680318" y="4297503"/>
            <a:ext cx="3049705" cy="576263"/>
          </a:xfrm>
          <a:prstGeom prst="rect">
            <a:avLst/>
          </a:prstGeom>
        </p:spPr>
        <p:txBody>
          <a:bodyPr anchor="b"/>
          <a:lstStyle>
            <a:lvl1pPr marL="0" indent="0">
              <a:buSzTx/>
              <a:buFontTx/>
              <a:buNone/>
              <a:defRPr>
                <a:effectLst>
                  <a:outerShdw blurRad="228600" rotWithShape="0">
                    <a:srgbClr val="000000">
                      <a:alpha val="52999"/>
                    </a:srgbClr>
                  </a:outerShdw>
                </a:effectLst>
              </a:defRPr>
            </a:lvl1pPr>
            <a:lvl2pPr marL="0" indent="457200">
              <a:buSzTx/>
              <a:buFontTx/>
              <a:buNone/>
              <a:defRPr>
                <a:effectLst>
                  <a:outerShdw blurRad="228600" rotWithShape="0">
                    <a:srgbClr val="000000">
                      <a:alpha val="52999"/>
                    </a:srgbClr>
                  </a:outerShdw>
                </a:effectLst>
              </a:defRPr>
            </a:lvl2pPr>
            <a:lvl3pPr marL="0" indent="914400">
              <a:buSzTx/>
              <a:buFontTx/>
              <a:buNone/>
              <a:defRPr>
                <a:effectLst>
                  <a:outerShdw blurRad="228600" rotWithShape="0">
                    <a:srgbClr val="000000">
                      <a:alpha val="52999"/>
                    </a:srgbClr>
                  </a:outerShdw>
                </a:effectLst>
              </a:defRPr>
            </a:lvl3pPr>
            <a:lvl4pPr marL="0" indent="1371600">
              <a:buSzTx/>
              <a:buFontTx/>
              <a:buNone/>
              <a:defRPr>
                <a:effectLst>
                  <a:outerShdw blurRad="228600" rotWithShape="0">
                    <a:srgbClr val="000000">
                      <a:alpha val="52999"/>
                    </a:srgbClr>
                  </a:outerShdw>
                </a:effectLst>
              </a:defRPr>
            </a:lvl4pPr>
            <a:lvl5pPr marL="0" indent="1828800">
              <a:buSzTx/>
              <a:buFontTx/>
              <a:buNone/>
              <a:defRPr>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72" name="Shape 472"/>
          <p:cNvSpPr>
            <a:spLocks noGrp="1"/>
          </p:cNvSpPr>
          <p:nvPr>
            <p:ph type="pic" sz="quarter" idx="13"/>
          </p:nvPr>
        </p:nvSpPr>
        <p:spPr>
          <a:xfrm>
            <a:off x="680317" y="2336873"/>
            <a:ext cx="3049707"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473" name="Shape 473"/>
          <p:cNvSpPr>
            <a:spLocks noGrp="1"/>
          </p:cNvSpPr>
          <p:nvPr>
            <p:ph type="body" sz="quarter" idx="14"/>
          </p:nvPr>
        </p:nvSpPr>
        <p:spPr>
          <a:xfrm>
            <a:off x="680317" y="4873764"/>
            <a:ext cx="3049707" cy="1062423"/>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74" name="Shape 474"/>
          <p:cNvSpPr>
            <a:spLocks noGrp="1"/>
          </p:cNvSpPr>
          <p:nvPr>
            <p:ph type="body" sz="quarter" idx="15"/>
          </p:nvPr>
        </p:nvSpPr>
        <p:spPr>
          <a:xfrm>
            <a:off x="3945471" y="4297503"/>
            <a:ext cx="3063241" cy="576263"/>
          </a:xfrm>
          <a:prstGeom prst="rect">
            <a:avLst/>
          </a:prstGeom>
        </p:spPr>
        <p:txBody>
          <a:bodyPr anchor="b"/>
          <a:lstStyle/>
          <a:p>
            <a:pPr marL="0" indent="0">
              <a:buSzTx/>
              <a:buFontTx/>
              <a:buNone/>
              <a:defRPr>
                <a:effectLst>
                  <a:outerShdw blurRad="228600" rotWithShape="0">
                    <a:srgbClr val="000000">
                      <a:alpha val="52999"/>
                    </a:srgbClr>
                  </a:outerShdw>
                </a:effectLst>
              </a:defRPr>
            </a:pPr>
            <a:endParaRPr/>
          </a:p>
        </p:txBody>
      </p:sp>
      <p:sp>
        <p:nvSpPr>
          <p:cNvPr id="475" name="Shape 475"/>
          <p:cNvSpPr>
            <a:spLocks noGrp="1"/>
          </p:cNvSpPr>
          <p:nvPr>
            <p:ph type="pic" sz="quarter" idx="16"/>
          </p:nvPr>
        </p:nvSpPr>
        <p:spPr>
          <a:xfrm>
            <a:off x="3945470" y="2336873"/>
            <a:ext cx="3063240"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476" name="Shape 476"/>
          <p:cNvSpPr>
            <a:spLocks noGrp="1"/>
          </p:cNvSpPr>
          <p:nvPr>
            <p:ph type="body" sz="quarter" idx="17"/>
          </p:nvPr>
        </p:nvSpPr>
        <p:spPr>
          <a:xfrm>
            <a:off x="3944117" y="4873764"/>
            <a:ext cx="3067298" cy="1062423"/>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77" name="Shape 477"/>
          <p:cNvSpPr>
            <a:spLocks noGrp="1"/>
          </p:cNvSpPr>
          <p:nvPr>
            <p:ph type="body" sz="quarter" idx="18"/>
          </p:nvPr>
        </p:nvSpPr>
        <p:spPr>
          <a:xfrm>
            <a:off x="7230678" y="4297503"/>
            <a:ext cx="3063506" cy="576263"/>
          </a:xfrm>
          <a:prstGeom prst="rect">
            <a:avLst/>
          </a:prstGeom>
        </p:spPr>
        <p:txBody>
          <a:bodyPr anchor="b"/>
          <a:lstStyle/>
          <a:p>
            <a:pPr marL="0" indent="0">
              <a:buSzTx/>
              <a:buFontTx/>
              <a:buNone/>
              <a:defRPr>
                <a:effectLst>
                  <a:outerShdw blurRad="228600" rotWithShape="0">
                    <a:srgbClr val="000000">
                      <a:alpha val="52999"/>
                    </a:srgbClr>
                  </a:outerShdw>
                </a:effectLst>
              </a:defRPr>
            </a:pPr>
            <a:endParaRPr/>
          </a:p>
        </p:txBody>
      </p:sp>
      <p:sp>
        <p:nvSpPr>
          <p:cNvPr id="478" name="Shape 478"/>
          <p:cNvSpPr>
            <a:spLocks noGrp="1"/>
          </p:cNvSpPr>
          <p:nvPr>
            <p:ph type="pic" sz="quarter" idx="19"/>
          </p:nvPr>
        </p:nvSpPr>
        <p:spPr>
          <a:xfrm>
            <a:off x="7230677" y="2336873"/>
            <a:ext cx="3063506"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479" name="Shape 479"/>
          <p:cNvSpPr>
            <a:spLocks noGrp="1"/>
          </p:cNvSpPr>
          <p:nvPr>
            <p:ph type="body" sz="quarter" idx="20"/>
          </p:nvPr>
        </p:nvSpPr>
        <p:spPr>
          <a:xfrm>
            <a:off x="7230553" y="4873761"/>
            <a:ext cx="3067564" cy="1062423"/>
          </a:xfrm>
          <a:prstGeom prst="rect">
            <a:avLst/>
          </a:prstGeom>
        </p:spPr>
        <p:txBody>
          <a:bodyPr/>
          <a:lstStyle/>
          <a:p>
            <a:pPr marL="0" indent="0">
              <a:buSzTx/>
              <a:buFontTx/>
              <a:buNone/>
              <a:defRPr sz="1400">
                <a:effectLst>
                  <a:outerShdw blurRad="228600" rotWithShape="0">
                    <a:srgbClr val="000000">
                      <a:alpha val="52999"/>
                    </a:srgbClr>
                  </a:outerShdw>
                </a:effectLst>
              </a:defRPr>
            </a:pPr>
            <a:endParaRPr/>
          </a:p>
        </p:txBody>
      </p:sp>
      <p:sp>
        <p:nvSpPr>
          <p:cNvPr id="480" name="Shape 4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48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488"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489"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490" name="Shape 490"/>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91" name="Shape 491"/>
          <p:cNvSpPr/>
          <p:nvPr/>
        </p:nvSpPr>
        <p:spPr>
          <a:xfrm>
            <a:off x="10585826" y="609600"/>
            <a:ext cx="1602998" cy="1368198"/>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492" name="Shape 492"/>
          <p:cNvSpPr>
            <a:spLocks noGrp="1"/>
          </p:cNvSpPr>
          <p:nvPr>
            <p:ph type="title"/>
          </p:nvPr>
        </p:nvSpPr>
        <p:spPr>
          <a:xfrm>
            <a:off x="680321" y="753228"/>
            <a:ext cx="9613862" cy="1080938"/>
          </a:xfrm>
          <a:prstGeom prst="rect">
            <a:avLst/>
          </a:prstGeom>
        </p:spPr>
        <p:txBody>
          <a:bodyPr/>
          <a:lstStyle>
            <a:lvl1pPr algn="r"/>
          </a:lstStyle>
          <a:p>
            <a:r>
              <a:t>Texte du titre</a:t>
            </a:r>
          </a:p>
        </p:txBody>
      </p:sp>
      <p:sp>
        <p:nvSpPr>
          <p:cNvPr id="493" name="Shape 493"/>
          <p:cNvSpPr>
            <a:spLocks noGrp="1"/>
          </p:cNvSpPr>
          <p:nvPr>
            <p:ph type="body" idx="1"/>
          </p:nvPr>
        </p:nvSpPr>
        <p:spPr>
          <a:xfrm>
            <a:off x="680321" y="2336873"/>
            <a:ext cx="9613862" cy="3599317"/>
          </a:xfrm>
          <a:prstGeom prst="rect">
            <a:avLst/>
          </a:prstGeom>
        </p:spPr>
        <p:txBody>
          <a:bodyPr/>
          <a:lstStyle>
            <a:lvl1pPr>
              <a:defRPr sz="2000">
                <a:effectLst>
                  <a:outerShdw blurRad="228600" rotWithShape="0">
                    <a:srgbClr val="000000">
                      <a:alpha val="52999"/>
                    </a:srgbClr>
                  </a:outerShdw>
                </a:effectLst>
              </a:defRPr>
            </a:lvl1pPr>
            <a:lvl2pPr marL="711200" indent="-254000">
              <a:defRPr sz="2000">
                <a:effectLst>
                  <a:outerShdw blurRad="228600" rotWithShape="0">
                    <a:srgbClr val="000000">
                      <a:alpha val="52999"/>
                    </a:srgbClr>
                  </a:outerShdw>
                </a:effectLst>
              </a:defRPr>
            </a:lvl2pPr>
            <a:lvl3pPr marL="1200150" indent="-285750">
              <a:defRPr sz="2000">
                <a:effectLst>
                  <a:outerShdw blurRad="228600" rotWithShape="0">
                    <a:srgbClr val="000000">
                      <a:alpha val="52999"/>
                    </a:srgbClr>
                  </a:outerShdw>
                </a:effectLst>
              </a:defRPr>
            </a:lvl3pPr>
            <a:lvl4pPr marL="1698171" indent="-326571">
              <a:defRPr sz="2000">
                <a:effectLst>
                  <a:outerShdw blurRad="228600" rotWithShape="0">
                    <a:srgbClr val="000000">
                      <a:alpha val="52999"/>
                    </a:srgbClr>
                  </a:outerShdw>
                </a:effectLst>
              </a:defRPr>
            </a:lvl4pPr>
            <a:lvl5pPr marL="2155371" indent="-326571">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494" name="Shape 4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gradFill flip="none" rotWithShape="1">
          <a:gsLst>
            <a:gs pos="0">
              <a:srgbClr val="AFDF74"/>
            </a:gs>
            <a:gs pos="50000">
              <a:srgbClr val="8BC25D"/>
            </a:gs>
            <a:gs pos="100000">
              <a:srgbClr val="437527"/>
            </a:gs>
          </a:gsLst>
          <a:lin ang="2519999" scaled="0"/>
        </a:gradFill>
        <a:effectLst/>
      </p:bgPr>
    </p:bg>
    <p:spTree>
      <p:nvGrpSpPr>
        <p:cNvPr id="1" name=""/>
        <p:cNvGrpSpPr/>
        <p:nvPr/>
      </p:nvGrpSpPr>
      <p:grpSpPr>
        <a:xfrm>
          <a:off x="0" y="0"/>
          <a:ext cx="0" cy="0"/>
          <a:chOff x="0" y="0"/>
          <a:chExt cx="0" cy="0"/>
        </a:xfrm>
      </p:grpSpPr>
      <p:pic>
        <p:nvPicPr>
          <p:cNvPr id="501"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502" name="Shape 502"/>
          <p:cNvSpPr/>
          <p:nvPr/>
        </p:nvSpPr>
        <p:spPr>
          <a:xfrm rot="5400000">
            <a:off x="8116206" y="1869395"/>
            <a:ext cx="5106989"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03" name="Shape 503"/>
          <p:cNvSpPr/>
          <p:nvPr/>
        </p:nvSpPr>
        <p:spPr>
          <a:xfrm rot="5400000">
            <a:off x="9868202" y="5372403"/>
            <a:ext cx="1602998" cy="1368199"/>
          </a:xfrm>
          <a:prstGeom prst="rect">
            <a:avLst/>
          </a:prstGeom>
          <a:solidFill>
            <a:srgbClr val="A7D535"/>
          </a:solidFill>
          <a:ln w="12700">
            <a:miter lim="400000"/>
          </a:ln>
        </p:spPr>
        <p:txBody>
          <a:bodyPr lIns="45719" rIns="45719"/>
          <a:lstStyle/>
          <a:p>
            <a:pPr>
              <a:defRPr>
                <a:solidFill>
                  <a:srgbClr val="FFFFFF"/>
                </a:solidFill>
              </a:defRPr>
            </a:pPr>
            <a:endParaRPr/>
          </a:p>
        </p:txBody>
      </p:sp>
      <p:sp>
        <p:nvSpPr>
          <p:cNvPr id="504" name="Shape 504"/>
          <p:cNvSpPr>
            <a:spLocks noGrp="1"/>
          </p:cNvSpPr>
          <p:nvPr>
            <p:ph type="title"/>
          </p:nvPr>
        </p:nvSpPr>
        <p:spPr>
          <a:xfrm>
            <a:off x="10129231" y="609596"/>
            <a:ext cx="1073803" cy="4353761"/>
          </a:xfrm>
          <a:prstGeom prst="rect">
            <a:avLst/>
          </a:prstGeom>
        </p:spPr>
        <p:txBody>
          <a:bodyPr/>
          <a:lstStyle/>
          <a:p>
            <a:r>
              <a:t>Texte du titre</a:t>
            </a:r>
          </a:p>
        </p:txBody>
      </p:sp>
      <p:sp>
        <p:nvSpPr>
          <p:cNvPr id="505" name="Shape 505"/>
          <p:cNvSpPr>
            <a:spLocks noGrp="1"/>
          </p:cNvSpPr>
          <p:nvPr>
            <p:ph type="body" idx="1"/>
          </p:nvPr>
        </p:nvSpPr>
        <p:spPr>
          <a:xfrm>
            <a:off x="680321" y="609596"/>
            <a:ext cx="8870006" cy="5326590"/>
          </a:xfrm>
          <a:prstGeom prst="rect">
            <a:avLst/>
          </a:prstGeom>
        </p:spPr>
        <p:txBody>
          <a:bodyPr/>
          <a:lstStyle>
            <a:lvl1pPr>
              <a:defRPr sz="2000">
                <a:effectLst>
                  <a:outerShdw blurRad="228600" rotWithShape="0">
                    <a:srgbClr val="000000">
                      <a:alpha val="52999"/>
                    </a:srgbClr>
                  </a:outerShdw>
                </a:effectLst>
              </a:defRPr>
            </a:lvl1pPr>
            <a:lvl2pPr marL="711200" indent="-254000">
              <a:defRPr sz="2000">
                <a:effectLst>
                  <a:outerShdw blurRad="228600" rotWithShape="0">
                    <a:srgbClr val="000000">
                      <a:alpha val="52999"/>
                    </a:srgbClr>
                  </a:outerShdw>
                </a:effectLst>
              </a:defRPr>
            </a:lvl2pPr>
            <a:lvl3pPr marL="1200150" indent="-285750">
              <a:defRPr sz="2000">
                <a:effectLst>
                  <a:outerShdw blurRad="228600" rotWithShape="0">
                    <a:srgbClr val="000000">
                      <a:alpha val="52999"/>
                    </a:srgbClr>
                  </a:outerShdw>
                </a:effectLst>
              </a:defRPr>
            </a:lvl3pPr>
            <a:lvl4pPr marL="1698171" indent="-326571">
              <a:defRPr sz="2000">
                <a:effectLst>
                  <a:outerShdw blurRad="228600" rotWithShape="0">
                    <a:srgbClr val="000000">
                      <a:alpha val="52999"/>
                    </a:srgbClr>
                  </a:outerShdw>
                </a:effectLst>
              </a:defRPr>
            </a:lvl4pPr>
            <a:lvl5pPr marL="2155371" indent="-326571">
              <a:defRPr sz="2000">
                <a:effectLst>
                  <a:outerShdw blurRad="228600" rotWithShape="0">
                    <a:srgbClr val="000000">
                      <a:alpha val="52999"/>
                    </a:srgbClr>
                  </a:outerShdw>
                </a:effectLst>
              </a:defRPr>
            </a:lvl5pPr>
          </a:lstStyle>
          <a:p>
            <a:r>
              <a:t>Texte niveau 1</a:t>
            </a:r>
          </a:p>
          <a:p>
            <a:pPr lvl="1"/>
            <a:r>
              <a:t>Texte niveau 2</a:t>
            </a:r>
          </a:p>
          <a:p>
            <a:pPr lvl="2"/>
            <a:r>
              <a:t>Texte niveau 3</a:t>
            </a:r>
          </a:p>
          <a:p>
            <a:pPr lvl="3"/>
            <a:r>
              <a:t>Texte niveau 4</a:t>
            </a:r>
          </a:p>
          <a:p>
            <a:pPr lvl="4"/>
            <a:r>
              <a:t>Texte niveau 5</a:t>
            </a:r>
          </a:p>
        </p:txBody>
      </p:sp>
      <p:sp>
        <p:nvSpPr>
          <p:cNvPr id="506" name="Shape 506"/>
          <p:cNvSpPr>
            <a:spLocks noGrp="1"/>
          </p:cNvSpPr>
          <p:nvPr>
            <p:ph type="sldNum" sz="quarter" idx="2"/>
          </p:nvPr>
        </p:nvSpPr>
        <p:spPr>
          <a:xfrm>
            <a:off x="10382793" y="5398632"/>
            <a:ext cx="583666" cy="624841"/>
          </a:xfrm>
          <a:prstGeom prst="rect">
            <a:avLst/>
          </a:prstGeom>
        </p:spPr>
        <p:txBody>
          <a:bodyPr anchor="t"/>
          <a:lstStyle>
            <a:lvl1pPr algn="ct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Slide">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13" name="image1.png" descr="hashOverlay-FullResolve.png"/>
          <p:cNvPicPr>
            <a:picLocks noChangeAspect="1"/>
          </p:cNvPicPr>
          <p:nvPr/>
        </p:nvPicPr>
        <p:blipFill>
          <a:blip r:embed="rId2">
            <a:alphaModFix amt="10000"/>
          </a:blip>
          <a:stretch>
            <a:fillRect/>
          </a:stretch>
        </p:blipFill>
        <p:spPr>
          <a:xfrm>
            <a:off x="0" y="0"/>
            <a:ext cx="12192000" cy="6858000"/>
          </a:xfrm>
          <a:prstGeom prst="rect">
            <a:avLst/>
          </a:prstGeom>
          <a:ln w="12700">
            <a:miter lim="400000"/>
          </a:ln>
        </p:spPr>
      </p:pic>
      <p:pic>
        <p:nvPicPr>
          <p:cNvPr id="514" name="image2.png" descr="HD-ShadowLong.png"/>
          <p:cNvPicPr>
            <a:picLocks noChangeAspect="1"/>
          </p:cNvPicPr>
          <p:nvPr/>
        </p:nvPicPr>
        <p:blipFill>
          <a:blip r:embed="rId3"/>
          <a:stretch>
            <a:fillRect/>
          </a:stretch>
        </p:blipFill>
        <p:spPr>
          <a:xfrm>
            <a:off x="1" y="4242851"/>
            <a:ext cx="8968085" cy="275943"/>
          </a:xfrm>
          <a:prstGeom prst="rect">
            <a:avLst/>
          </a:prstGeom>
          <a:ln w="12700">
            <a:miter lim="400000"/>
          </a:ln>
        </p:spPr>
      </p:pic>
      <p:pic>
        <p:nvPicPr>
          <p:cNvPr id="515" name="image3.png" descr="HD-ShadowShort.png"/>
          <p:cNvPicPr>
            <a:picLocks noChangeAspect="1"/>
          </p:cNvPicPr>
          <p:nvPr/>
        </p:nvPicPr>
        <p:blipFill>
          <a:blip r:embed="rId4"/>
          <a:stretch>
            <a:fillRect/>
          </a:stretch>
        </p:blipFill>
        <p:spPr>
          <a:xfrm>
            <a:off x="9111715" y="4243844"/>
            <a:ext cx="3077109" cy="276941"/>
          </a:xfrm>
          <a:prstGeom prst="rect">
            <a:avLst/>
          </a:prstGeom>
          <a:ln w="12700">
            <a:miter lim="400000"/>
          </a:ln>
        </p:spPr>
      </p:pic>
      <p:sp>
        <p:nvSpPr>
          <p:cNvPr id="516" name="Shape 516"/>
          <p:cNvSpPr/>
          <p:nvPr/>
        </p:nvSpPr>
        <p:spPr>
          <a:xfrm>
            <a:off x="-1" y="2590077"/>
            <a:ext cx="8968087" cy="1660333"/>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17" name="Shape 517"/>
          <p:cNvSpPr/>
          <p:nvPr/>
        </p:nvSpPr>
        <p:spPr>
          <a:xfrm>
            <a:off x="9111715" y="2590077"/>
            <a:ext cx="3077110" cy="1660333"/>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18" name="Shape 518"/>
          <p:cNvSpPr>
            <a:spLocks noGrp="1"/>
          </p:cNvSpPr>
          <p:nvPr>
            <p:ph type="title"/>
          </p:nvPr>
        </p:nvSpPr>
        <p:spPr>
          <a:xfrm>
            <a:off x="680321" y="2733708"/>
            <a:ext cx="8144135" cy="1373071"/>
          </a:xfrm>
          <a:prstGeom prst="rect">
            <a:avLst/>
          </a:prstGeom>
        </p:spPr>
        <p:txBody>
          <a:bodyPr anchor="b"/>
          <a:lstStyle>
            <a:lvl1pPr algn="r">
              <a:defRPr sz="5400"/>
            </a:lvl1pPr>
          </a:lstStyle>
          <a:p>
            <a:r>
              <a:t>Texte du titre</a:t>
            </a:r>
          </a:p>
        </p:txBody>
      </p:sp>
      <p:sp>
        <p:nvSpPr>
          <p:cNvPr id="519" name="Shape 519"/>
          <p:cNvSpPr>
            <a:spLocks noGrp="1"/>
          </p:cNvSpPr>
          <p:nvPr>
            <p:ph type="body" sz="quarter" idx="1"/>
          </p:nvPr>
        </p:nvSpPr>
        <p:spPr>
          <a:xfrm>
            <a:off x="680321" y="4394039"/>
            <a:ext cx="8144135" cy="111768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Texte niveau 1</a:t>
            </a:r>
          </a:p>
          <a:p>
            <a:pPr lvl="1"/>
            <a:r>
              <a:t>Texte niveau 2</a:t>
            </a:r>
          </a:p>
          <a:p>
            <a:pPr lvl="2"/>
            <a:r>
              <a:t>Texte niveau 3</a:t>
            </a:r>
          </a:p>
          <a:p>
            <a:pPr lvl="3"/>
            <a:r>
              <a:t>Texte niveau 4</a:t>
            </a:r>
          </a:p>
          <a:p>
            <a:pPr lvl="4"/>
            <a:r>
              <a:t>Texte niveau 5</a:t>
            </a:r>
          </a:p>
        </p:txBody>
      </p:sp>
      <p:sp>
        <p:nvSpPr>
          <p:cNvPr id="520" name="Shape 520"/>
          <p:cNvSpPr>
            <a:spLocks noGrp="1"/>
          </p:cNvSpPr>
          <p:nvPr>
            <p:ph type="sldNum" sz="quarter" idx="2"/>
          </p:nvPr>
        </p:nvSpPr>
        <p:spPr>
          <a:xfrm>
            <a:off x="9255345" y="3116138"/>
            <a:ext cx="583666"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itle and Content">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2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28"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529"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530" name="Shape 530"/>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31" name="Shape 531"/>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32" name="Shape 532"/>
          <p:cNvSpPr>
            <a:spLocks noGrp="1"/>
          </p:cNvSpPr>
          <p:nvPr>
            <p:ph type="title"/>
          </p:nvPr>
        </p:nvSpPr>
        <p:spPr>
          <a:xfrm>
            <a:off x="680321" y="753228"/>
            <a:ext cx="9613862" cy="1080938"/>
          </a:xfrm>
          <a:prstGeom prst="rect">
            <a:avLst/>
          </a:prstGeom>
        </p:spPr>
        <p:txBody>
          <a:bodyPr/>
          <a:lstStyle/>
          <a:p>
            <a:r>
              <a:t>Texte du titre</a:t>
            </a:r>
          </a:p>
        </p:txBody>
      </p:sp>
      <p:sp>
        <p:nvSpPr>
          <p:cNvPr id="533" name="Shape 533"/>
          <p:cNvSpPr>
            <a:spLocks noGrp="1"/>
          </p:cNvSpPr>
          <p:nvPr>
            <p:ph type="body" idx="1"/>
          </p:nvPr>
        </p:nvSpPr>
        <p:spPr>
          <a:xfrm>
            <a:off x="680321" y="2336873"/>
            <a:ext cx="9613862" cy="3599317"/>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534" name="Shape 5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Section Header">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41"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42" name="image2.png" descr="HD-ShadowLong.png"/>
          <p:cNvPicPr>
            <a:picLocks noChangeAspect="1"/>
          </p:cNvPicPr>
          <p:nvPr/>
        </p:nvPicPr>
        <p:blipFill>
          <a:blip r:embed="rId3"/>
          <a:stretch>
            <a:fillRect/>
          </a:stretch>
        </p:blipFill>
        <p:spPr>
          <a:xfrm>
            <a:off x="-2" y="4086907"/>
            <a:ext cx="10437813" cy="321165"/>
          </a:xfrm>
          <a:prstGeom prst="rect">
            <a:avLst/>
          </a:prstGeom>
          <a:ln w="12700">
            <a:miter lim="400000"/>
          </a:ln>
        </p:spPr>
      </p:pic>
      <p:pic>
        <p:nvPicPr>
          <p:cNvPr id="543" name="image3.png" descr="HD-ShadowShort.png"/>
          <p:cNvPicPr>
            <a:picLocks noChangeAspect="1"/>
          </p:cNvPicPr>
          <p:nvPr/>
        </p:nvPicPr>
        <p:blipFill>
          <a:blip r:embed="rId4"/>
          <a:stretch>
            <a:fillRect/>
          </a:stretch>
        </p:blipFill>
        <p:spPr>
          <a:xfrm>
            <a:off x="10585823" y="4087900"/>
            <a:ext cx="1602998" cy="144271"/>
          </a:xfrm>
          <a:prstGeom prst="rect">
            <a:avLst/>
          </a:prstGeom>
          <a:ln w="12700">
            <a:miter lim="400000"/>
          </a:ln>
        </p:spPr>
      </p:pic>
      <p:sp>
        <p:nvSpPr>
          <p:cNvPr id="544" name="Shape 544"/>
          <p:cNvSpPr/>
          <p:nvPr/>
        </p:nvSpPr>
        <p:spPr>
          <a:xfrm>
            <a:off x="-3" y="2726266"/>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45" name="Shape 545"/>
          <p:cNvSpPr/>
          <p:nvPr/>
        </p:nvSpPr>
        <p:spPr>
          <a:xfrm>
            <a:off x="10585825" y="2726266"/>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46" name="Shape 546"/>
          <p:cNvSpPr>
            <a:spLocks noGrp="1"/>
          </p:cNvSpPr>
          <p:nvPr>
            <p:ph type="title"/>
          </p:nvPr>
        </p:nvSpPr>
        <p:spPr>
          <a:xfrm>
            <a:off x="680321" y="2869894"/>
            <a:ext cx="9613861" cy="1090789"/>
          </a:xfrm>
          <a:prstGeom prst="rect">
            <a:avLst/>
          </a:prstGeom>
        </p:spPr>
        <p:txBody>
          <a:bodyPr/>
          <a:lstStyle>
            <a:lvl1pPr algn="r"/>
          </a:lstStyle>
          <a:p>
            <a:r>
              <a:t>Texte du titre</a:t>
            </a:r>
          </a:p>
        </p:txBody>
      </p:sp>
      <p:sp>
        <p:nvSpPr>
          <p:cNvPr id="547" name="Shape 547"/>
          <p:cNvSpPr>
            <a:spLocks noGrp="1"/>
          </p:cNvSpPr>
          <p:nvPr>
            <p:ph type="body" sz="quarter" idx="1"/>
          </p:nvPr>
        </p:nvSpPr>
        <p:spPr>
          <a:xfrm>
            <a:off x="680321" y="4232171"/>
            <a:ext cx="9613861" cy="170401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Texte niveau 1</a:t>
            </a:r>
          </a:p>
          <a:p>
            <a:pPr lvl="1"/>
            <a:r>
              <a:t>Texte niveau 2</a:t>
            </a:r>
          </a:p>
          <a:p>
            <a:pPr lvl="2"/>
            <a:r>
              <a:t>Texte niveau 3</a:t>
            </a:r>
          </a:p>
          <a:p>
            <a:pPr lvl="3"/>
            <a:r>
              <a:t>Texte niveau 4</a:t>
            </a:r>
          </a:p>
          <a:p>
            <a:pPr lvl="4"/>
            <a:r>
              <a:t>Texte niveau 5</a:t>
            </a:r>
          </a:p>
        </p:txBody>
      </p:sp>
      <p:sp>
        <p:nvSpPr>
          <p:cNvPr id="548" name="Shape 548"/>
          <p:cNvSpPr>
            <a:spLocks noGrp="1"/>
          </p:cNvSpPr>
          <p:nvPr>
            <p:ph type="sldNum" sz="quarter" idx="2"/>
          </p:nvPr>
        </p:nvSpPr>
        <p:spPr>
          <a:xfrm>
            <a:off x="10729455" y="310286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wo Content">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5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56"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557"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558" name="Shape 55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59" name="Shape 559"/>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60" name="Shape 560"/>
          <p:cNvSpPr>
            <a:spLocks noGrp="1"/>
          </p:cNvSpPr>
          <p:nvPr>
            <p:ph type="title"/>
          </p:nvPr>
        </p:nvSpPr>
        <p:spPr>
          <a:xfrm>
            <a:off x="680321" y="753228"/>
            <a:ext cx="9613862" cy="1080938"/>
          </a:xfrm>
          <a:prstGeom prst="rect">
            <a:avLst/>
          </a:prstGeom>
        </p:spPr>
        <p:txBody>
          <a:bodyPr/>
          <a:lstStyle/>
          <a:p>
            <a:r>
              <a:t>Texte du titre</a:t>
            </a:r>
          </a:p>
        </p:txBody>
      </p:sp>
      <p:sp>
        <p:nvSpPr>
          <p:cNvPr id="561" name="Shape 561"/>
          <p:cNvSpPr>
            <a:spLocks noGrp="1"/>
          </p:cNvSpPr>
          <p:nvPr>
            <p:ph type="body" sz="half" idx="1"/>
          </p:nvPr>
        </p:nvSpPr>
        <p:spPr>
          <a:xfrm>
            <a:off x="680320" y="2336873"/>
            <a:ext cx="4698359" cy="3599317"/>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562" name="Shape 5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Comparis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69"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70"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571"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572" name="Shape 572"/>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73" name="Shape 573"/>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74" name="Shape 574"/>
          <p:cNvSpPr>
            <a:spLocks noGrp="1"/>
          </p:cNvSpPr>
          <p:nvPr>
            <p:ph type="title"/>
          </p:nvPr>
        </p:nvSpPr>
        <p:spPr>
          <a:xfrm>
            <a:off x="680318" y="753229"/>
            <a:ext cx="9613864" cy="1080938"/>
          </a:xfrm>
          <a:prstGeom prst="rect">
            <a:avLst/>
          </a:prstGeom>
        </p:spPr>
        <p:txBody>
          <a:bodyPr/>
          <a:lstStyle/>
          <a:p>
            <a:r>
              <a:t>Texte du titre</a:t>
            </a:r>
          </a:p>
        </p:txBody>
      </p:sp>
      <p:sp>
        <p:nvSpPr>
          <p:cNvPr id="575" name="Shape 575"/>
          <p:cNvSpPr>
            <a:spLocks noGrp="1"/>
          </p:cNvSpPr>
          <p:nvPr>
            <p:ph type="body" sz="quarter" idx="1"/>
          </p:nvPr>
        </p:nvSpPr>
        <p:spPr>
          <a:xfrm>
            <a:off x="906350" y="2336873"/>
            <a:ext cx="4472328" cy="693136"/>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Texte niveau 1</a:t>
            </a:r>
          </a:p>
          <a:p>
            <a:pPr lvl="1"/>
            <a:r>
              <a:t>Texte niveau 2</a:t>
            </a:r>
          </a:p>
          <a:p>
            <a:pPr lvl="2"/>
            <a:r>
              <a:t>Texte niveau 3</a:t>
            </a:r>
          </a:p>
          <a:p>
            <a:pPr lvl="3"/>
            <a:r>
              <a:t>Texte niveau 4</a:t>
            </a:r>
          </a:p>
          <a:p>
            <a:pPr lvl="4"/>
            <a:r>
              <a:t>Texte niveau 5</a:t>
            </a:r>
          </a:p>
        </p:txBody>
      </p:sp>
      <p:sp>
        <p:nvSpPr>
          <p:cNvPr id="576" name="Shape 576"/>
          <p:cNvSpPr>
            <a:spLocks noGrp="1"/>
          </p:cNvSpPr>
          <p:nvPr>
            <p:ph type="body" sz="quarter" idx="13"/>
          </p:nvPr>
        </p:nvSpPr>
        <p:spPr>
          <a:xfrm>
            <a:off x="5820154" y="2336873"/>
            <a:ext cx="4474029" cy="692077"/>
          </a:xfrm>
          <a:prstGeom prst="rect">
            <a:avLst/>
          </a:prstGeom>
        </p:spPr>
        <p:txBody>
          <a:bodyPr anchor="b"/>
          <a:lstStyle/>
          <a:p>
            <a:pPr marL="0" indent="0">
              <a:buSzTx/>
              <a:buFontTx/>
              <a:buNone/>
              <a:defRPr b="1"/>
            </a:pPr>
            <a:endParaRPr/>
          </a:p>
        </p:txBody>
      </p:sp>
      <p:sp>
        <p:nvSpPr>
          <p:cNvPr id="577" name="Shape 5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Title Only">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84"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85"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586"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587" name="Shape 587"/>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588" name="Shape 588"/>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589" name="Shape 589"/>
          <p:cNvSpPr>
            <a:spLocks noGrp="1"/>
          </p:cNvSpPr>
          <p:nvPr>
            <p:ph type="title"/>
          </p:nvPr>
        </p:nvSpPr>
        <p:spPr>
          <a:xfrm>
            <a:off x="680321" y="753228"/>
            <a:ext cx="9613862" cy="1080938"/>
          </a:xfrm>
          <a:prstGeom prst="rect">
            <a:avLst/>
          </a:prstGeom>
        </p:spPr>
        <p:txBody>
          <a:bodyPr/>
          <a:lstStyle/>
          <a:p>
            <a:r>
              <a:t>Texte du titre</a:t>
            </a:r>
          </a:p>
        </p:txBody>
      </p:sp>
      <p:sp>
        <p:nvSpPr>
          <p:cNvPr id="590" name="Shape 5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0"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71"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72"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73" name="Shape 73"/>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4" name="Shape 7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75" name="Shape 75"/>
          <p:cNvSpPr>
            <a:spLocks noGrp="1"/>
          </p:cNvSpPr>
          <p:nvPr>
            <p:ph type="title"/>
          </p:nvPr>
        </p:nvSpPr>
        <p:spPr>
          <a:xfrm>
            <a:off x="680318" y="753229"/>
            <a:ext cx="9613864" cy="1080938"/>
          </a:xfrm>
          <a:prstGeom prst="rect">
            <a:avLst/>
          </a:prstGeom>
        </p:spPr>
        <p:txBody>
          <a:bodyPr/>
          <a:lstStyle/>
          <a:p>
            <a:r>
              <a:t>Texte du titre</a:t>
            </a:r>
          </a:p>
        </p:txBody>
      </p:sp>
      <p:sp>
        <p:nvSpPr>
          <p:cNvPr id="76" name="Shape 76"/>
          <p:cNvSpPr>
            <a:spLocks noGrp="1"/>
          </p:cNvSpPr>
          <p:nvPr>
            <p:ph type="body" sz="quarter" idx="1"/>
          </p:nvPr>
        </p:nvSpPr>
        <p:spPr>
          <a:xfrm>
            <a:off x="906350" y="2336873"/>
            <a:ext cx="4472328" cy="693136"/>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Texte niveau 1</a:t>
            </a:r>
          </a:p>
          <a:p>
            <a:pPr lvl="1"/>
            <a:r>
              <a:t>Texte niveau 2</a:t>
            </a:r>
          </a:p>
          <a:p>
            <a:pPr lvl="2"/>
            <a:r>
              <a:t>Texte niveau 3</a:t>
            </a:r>
          </a:p>
          <a:p>
            <a:pPr lvl="3"/>
            <a:r>
              <a:t>Texte niveau 4</a:t>
            </a:r>
          </a:p>
          <a:p>
            <a:pPr lvl="4"/>
            <a:r>
              <a:t>Texte niveau 5</a:t>
            </a:r>
          </a:p>
        </p:txBody>
      </p:sp>
      <p:sp>
        <p:nvSpPr>
          <p:cNvPr id="77" name="Shape 77"/>
          <p:cNvSpPr>
            <a:spLocks noGrp="1"/>
          </p:cNvSpPr>
          <p:nvPr>
            <p:ph type="body" sz="quarter" idx="13"/>
          </p:nvPr>
        </p:nvSpPr>
        <p:spPr>
          <a:xfrm>
            <a:off x="5820154" y="2336873"/>
            <a:ext cx="4474029" cy="692077"/>
          </a:xfrm>
          <a:prstGeom prst="rect">
            <a:avLst/>
          </a:prstGeom>
        </p:spPr>
        <p:txBody>
          <a:bodyPr anchor="b"/>
          <a:lstStyle/>
          <a:p>
            <a:pPr marL="0" indent="0">
              <a:buSzTx/>
              <a:buFontTx/>
              <a:buNone/>
              <a:defRPr b="1"/>
            </a:pPr>
            <a:endParaRP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59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598" name="image3.png" descr="HD-ShadowShort.png"/>
          <p:cNvPicPr>
            <a:picLocks noChangeAspect="1"/>
          </p:cNvPicPr>
          <p:nvPr/>
        </p:nvPicPr>
        <p:blipFill>
          <a:blip r:embed="rId3"/>
          <a:stretch>
            <a:fillRect/>
          </a:stretch>
        </p:blipFill>
        <p:spPr>
          <a:xfrm>
            <a:off x="10585825" y="1971233"/>
            <a:ext cx="1602998" cy="144271"/>
          </a:xfrm>
          <a:prstGeom prst="rect">
            <a:avLst/>
          </a:prstGeom>
          <a:ln w="12700">
            <a:miter lim="400000"/>
          </a:ln>
        </p:spPr>
      </p:pic>
      <p:sp>
        <p:nvSpPr>
          <p:cNvPr id="599" name="Shape 599"/>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00" name="Shape 6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Content with Capti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0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08"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609"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610" name="Shape 610"/>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11" name="Shape 611"/>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12" name="Shape 612"/>
          <p:cNvSpPr>
            <a:spLocks noGrp="1"/>
          </p:cNvSpPr>
          <p:nvPr>
            <p:ph type="title"/>
          </p:nvPr>
        </p:nvSpPr>
        <p:spPr>
          <a:xfrm>
            <a:off x="680321" y="753226"/>
            <a:ext cx="9613859" cy="1080942"/>
          </a:xfrm>
          <a:prstGeom prst="rect">
            <a:avLst/>
          </a:prstGeom>
        </p:spPr>
        <p:txBody>
          <a:bodyPr/>
          <a:lstStyle/>
          <a:p>
            <a:r>
              <a:t>Texte du titre</a:t>
            </a:r>
          </a:p>
        </p:txBody>
      </p:sp>
      <p:sp>
        <p:nvSpPr>
          <p:cNvPr id="613" name="Shape 613"/>
          <p:cNvSpPr>
            <a:spLocks noGrp="1"/>
          </p:cNvSpPr>
          <p:nvPr>
            <p:ph type="body" sz="half" idx="1"/>
          </p:nvPr>
        </p:nvSpPr>
        <p:spPr>
          <a:xfrm>
            <a:off x="4685846" y="2336873"/>
            <a:ext cx="5608337" cy="3599313"/>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614" name="Shape 614"/>
          <p:cNvSpPr>
            <a:spLocks noGrp="1"/>
          </p:cNvSpPr>
          <p:nvPr>
            <p:ph type="body" sz="quarter" idx="13"/>
          </p:nvPr>
        </p:nvSpPr>
        <p:spPr>
          <a:xfrm>
            <a:off x="680321" y="2336872"/>
            <a:ext cx="3790079" cy="3599318"/>
          </a:xfrm>
          <a:prstGeom prst="rect">
            <a:avLst/>
          </a:prstGeom>
        </p:spPr>
        <p:txBody>
          <a:bodyPr anchor="ctr"/>
          <a:lstStyle/>
          <a:p>
            <a:pPr marL="0" indent="0">
              <a:buSzTx/>
              <a:buFontTx/>
              <a:buNone/>
              <a:defRPr sz="1600"/>
            </a:pPr>
            <a:endParaRPr/>
          </a:p>
        </p:txBody>
      </p:sp>
      <p:sp>
        <p:nvSpPr>
          <p:cNvPr id="615" name="Shape 6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Picture with Capti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22"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23"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624"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625" name="Shape 625"/>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26" name="Shape 626"/>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27" name="Shape 627"/>
          <p:cNvSpPr>
            <a:spLocks noGrp="1"/>
          </p:cNvSpPr>
          <p:nvPr>
            <p:ph type="title"/>
          </p:nvPr>
        </p:nvSpPr>
        <p:spPr>
          <a:xfrm>
            <a:off x="680323" y="753228"/>
            <a:ext cx="9613858" cy="1080938"/>
          </a:xfrm>
          <a:prstGeom prst="rect">
            <a:avLst/>
          </a:prstGeom>
        </p:spPr>
        <p:txBody>
          <a:bodyPr/>
          <a:lstStyle/>
          <a:p>
            <a:r>
              <a:t>Texte du titre</a:t>
            </a:r>
          </a:p>
        </p:txBody>
      </p:sp>
      <p:sp>
        <p:nvSpPr>
          <p:cNvPr id="628" name="Shape 628"/>
          <p:cNvSpPr>
            <a:spLocks noGrp="1"/>
          </p:cNvSpPr>
          <p:nvPr>
            <p:ph type="pic" sz="half" idx="13"/>
          </p:nvPr>
        </p:nvSpPr>
        <p:spPr>
          <a:xfrm>
            <a:off x="4868333" y="2336874"/>
            <a:ext cx="5425850" cy="3599313"/>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629" name="Shape 629"/>
          <p:cNvSpPr>
            <a:spLocks noGrp="1"/>
          </p:cNvSpPr>
          <p:nvPr>
            <p:ph type="body" sz="quarter" idx="1"/>
          </p:nvPr>
        </p:nvSpPr>
        <p:spPr>
          <a:xfrm>
            <a:off x="680323" y="2336873"/>
            <a:ext cx="3876257" cy="3599316"/>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630" name="Shape 6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Panoramic Picture with Capti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3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38"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639"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640" name="Shape 640"/>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41" name="Shape 641"/>
          <p:cNvSpPr/>
          <p:nvPr/>
        </p:nvSpPr>
        <p:spPr>
          <a:xfrm>
            <a:off x="10585826" y="4567987"/>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42" name="Shape 642"/>
          <p:cNvSpPr>
            <a:spLocks noGrp="1"/>
          </p:cNvSpPr>
          <p:nvPr>
            <p:ph type="title"/>
          </p:nvPr>
        </p:nvSpPr>
        <p:spPr>
          <a:xfrm>
            <a:off x="680321" y="4711615"/>
            <a:ext cx="9613860" cy="453052"/>
          </a:xfrm>
          <a:prstGeom prst="rect">
            <a:avLst/>
          </a:prstGeom>
        </p:spPr>
        <p:txBody>
          <a:bodyPr anchor="b"/>
          <a:lstStyle>
            <a:lvl1pPr>
              <a:defRPr sz="2400"/>
            </a:lvl1pPr>
          </a:lstStyle>
          <a:p>
            <a:r>
              <a:t>Texte du titre</a:t>
            </a:r>
          </a:p>
        </p:txBody>
      </p:sp>
      <p:sp>
        <p:nvSpPr>
          <p:cNvPr id="643" name="Shape 643"/>
          <p:cNvSpPr>
            <a:spLocks noGrp="1"/>
          </p:cNvSpPr>
          <p:nvPr>
            <p:ph type="pic" idx="13"/>
          </p:nvPr>
        </p:nvSpPr>
        <p:spPr>
          <a:xfrm>
            <a:off x="680321" y="609596"/>
            <a:ext cx="9613860" cy="3589577"/>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644" name="Shape 644"/>
          <p:cNvSpPr>
            <a:spLocks noGrp="1"/>
          </p:cNvSpPr>
          <p:nvPr>
            <p:ph type="body" sz="quarter" idx="1"/>
          </p:nvPr>
        </p:nvSpPr>
        <p:spPr>
          <a:xfrm>
            <a:off x="680318" y="5169582"/>
            <a:ext cx="9613864" cy="622972"/>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645" name="Shape 645"/>
          <p:cNvSpPr>
            <a:spLocks noGrp="1"/>
          </p:cNvSpPr>
          <p:nvPr>
            <p:ph type="sldNum" sz="quarter" idx="2"/>
          </p:nvPr>
        </p:nvSpPr>
        <p:spPr>
          <a:xfrm>
            <a:off x="10729455" y="4944283"/>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itle and Capti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52"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53"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654"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655" name="Shape 655"/>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56" name="Shape 656"/>
          <p:cNvSpPr/>
          <p:nvPr/>
        </p:nvSpPr>
        <p:spPr>
          <a:xfrm>
            <a:off x="10585826" y="4567987"/>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57" name="Shape 657"/>
          <p:cNvSpPr>
            <a:spLocks noGrp="1"/>
          </p:cNvSpPr>
          <p:nvPr>
            <p:ph type="title"/>
          </p:nvPr>
        </p:nvSpPr>
        <p:spPr>
          <a:xfrm>
            <a:off x="680321" y="609596"/>
            <a:ext cx="9613860" cy="3592752"/>
          </a:xfrm>
          <a:prstGeom prst="rect">
            <a:avLst/>
          </a:prstGeom>
        </p:spPr>
        <p:txBody>
          <a:bodyPr/>
          <a:lstStyle>
            <a:lvl1pPr>
              <a:defRPr sz="3200"/>
            </a:lvl1pPr>
          </a:lstStyle>
          <a:p>
            <a:r>
              <a:t>Texte du titre</a:t>
            </a:r>
          </a:p>
        </p:txBody>
      </p:sp>
      <p:sp>
        <p:nvSpPr>
          <p:cNvPr id="658" name="Shape 658"/>
          <p:cNvSpPr>
            <a:spLocks noGrp="1"/>
          </p:cNvSpPr>
          <p:nvPr>
            <p:ph type="body" sz="quarter" idx="1"/>
          </p:nvPr>
        </p:nvSpPr>
        <p:spPr>
          <a:xfrm>
            <a:off x="680321" y="4711615"/>
            <a:ext cx="9613860" cy="1090790"/>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659" name="Shape 659"/>
          <p:cNvSpPr>
            <a:spLocks noGrp="1"/>
          </p:cNvSpPr>
          <p:nvPr>
            <p:ph type="sldNum" sz="quarter" idx="2"/>
          </p:nvPr>
        </p:nvSpPr>
        <p:spPr>
          <a:xfrm>
            <a:off x="10729455" y="494458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Quote with Captio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6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67"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668"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669" name="Shape 669"/>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70" name="Shape 670"/>
          <p:cNvSpPr/>
          <p:nvPr/>
        </p:nvSpPr>
        <p:spPr>
          <a:xfrm>
            <a:off x="10585826" y="4567987"/>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71" name="Shape 671"/>
          <p:cNvSpPr>
            <a:spLocks noGrp="1"/>
          </p:cNvSpPr>
          <p:nvPr>
            <p:ph type="title"/>
          </p:nvPr>
        </p:nvSpPr>
        <p:spPr>
          <a:xfrm>
            <a:off x="1127855" y="609598"/>
            <a:ext cx="8718879" cy="3036062"/>
          </a:xfrm>
          <a:prstGeom prst="rect">
            <a:avLst/>
          </a:prstGeom>
        </p:spPr>
        <p:txBody>
          <a:bodyPr/>
          <a:lstStyle>
            <a:lvl1pPr>
              <a:defRPr sz="3200"/>
            </a:lvl1pPr>
          </a:lstStyle>
          <a:p>
            <a:r>
              <a:t>Texte du titre</a:t>
            </a:r>
          </a:p>
        </p:txBody>
      </p:sp>
      <p:sp>
        <p:nvSpPr>
          <p:cNvPr id="672" name="Shape 672"/>
          <p:cNvSpPr>
            <a:spLocks noGrp="1"/>
          </p:cNvSpPr>
          <p:nvPr>
            <p:ph type="body" sz="quarter" idx="1"/>
          </p:nvPr>
        </p:nvSpPr>
        <p:spPr>
          <a:xfrm>
            <a:off x="1402287" y="3653378"/>
            <a:ext cx="815658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Texte niveau 1</a:t>
            </a:r>
          </a:p>
          <a:p>
            <a:pPr lvl="1"/>
            <a:r>
              <a:t>Texte niveau 2</a:t>
            </a:r>
          </a:p>
          <a:p>
            <a:pPr lvl="2"/>
            <a:r>
              <a:t>Texte niveau 3</a:t>
            </a:r>
          </a:p>
          <a:p>
            <a:pPr lvl="3"/>
            <a:r>
              <a:t>Texte niveau 4</a:t>
            </a:r>
          </a:p>
          <a:p>
            <a:pPr lvl="4"/>
            <a:r>
              <a:t>Texte niveau 5</a:t>
            </a:r>
          </a:p>
        </p:txBody>
      </p:sp>
      <p:sp>
        <p:nvSpPr>
          <p:cNvPr id="673" name="Shape 673"/>
          <p:cNvSpPr>
            <a:spLocks noGrp="1"/>
          </p:cNvSpPr>
          <p:nvPr>
            <p:ph type="body" sz="quarter" idx="13"/>
          </p:nvPr>
        </p:nvSpPr>
        <p:spPr>
          <a:xfrm>
            <a:off x="680322" y="4711615"/>
            <a:ext cx="9613859" cy="1090790"/>
          </a:xfrm>
          <a:prstGeom prst="rect">
            <a:avLst/>
          </a:prstGeom>
        </p:spPr>
        <p:txBody>
          <a:bodyPr anchor="ctr"/>
          <a:lstStyle/>
          <a:p>
            <a:pPr marL="0" indent="0">
              <a:buSzTx/>
              <a:buFontTx/>
              <a:buNone/>
              <a:defRPr sz="1600"/>
            </a:pPr>
            <a:endParaRPr/>
          </a:p>
        </p:txBody>
      </p:sp>
      <p:sp>
        <p:nvSpPr>
          <p:cNvPr id="674" name="Shape 674"/>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
        <p:nvSpPr>
          <p:cNvPr id="675" name="Shape 675"/>
          <p:cNvSpPr/>
          <p:nvPr/>
        </p:nvSpPr>
        <p:spPr>
          <a:xfrm>
            <a:off x="583571" y="461384"/>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7200" cap="all">
                <a:solidFill>
                  <a:srgbClr val="FFFFFF"/>
                </a:solidFill>
              </a:defRPr>
            </a:lvl1pPr>
          </a:lstStyle>
          <a:p>
            <a:r>
              <a:t>“</a:t>
            </a:r>
          </a:p>
        </p:txBody>
      </p:sp>
      <p:sp>
        <p:nvSpPr>
          <p:cNvPr id="676" name="Shape 676"/>
          <p:cNvSpPr/>
          <p:nvPr/>
        </p:nvSpPr>
        <p:spPr>
          <a:xfrm>
            <a:off x="9662808" y="2746792"/>
            <a:ext cx="609601" cy="1158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7200" cap="all">
                <a:solidFill>
                  <a:srgbClr val="FFFFFF"/>
                </a:solidFill>
              </a:defRPr>
            </a:lvl1pPr>
          </a:lstStyle>
          <a:p>
            <a:r>
              <a:t>”</a:t>
            </a: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Name Card">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83"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84"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685"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686" name="Shape 686"/>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87" name="Shape 687"/>
          <p:cNvSpPr/>
          <p:nvPr/>
        </p:nvSpPr>
        <p:spPr>
          <a:xfrm>
            <a:off x="10585826" y="4567987"/>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688" name="Shape 688"/>
          <p:cNvSpPr>
            <a:spLocks noGrp="1"/>
          </p:cNvSpPr>
          <p:nvPr>
            <p:ph type="title"/>
          </p:nvPr>
        </p:nvSpPr>
        <p:spPr>
          <a:xfrm>
            <a:off x="680318" y="4711615"/>
            <a:ext cx="9613864" cy="588536"/>
          </a:xfrm>
          <a:prstGeom prst="rect">
            <a:avLst/>
          </a:prstGeom>
        </p:spPr>
        <p:txBody>
          <a:bodyPr anchor="b"/>
          <a:lstStyle>
            <a:lvl1pPr>
              <a:defRPr sz="3200"/>
            </a:lvl1pPr>
          </a:lstStyle>
          <a:p>
            <a:r>
              <a:t>Texte du titre</a:t>
            </a:r>
          </a:p>
        </p:txBody>
      </p:sp>
      <p:sp>
        <p:nvSpPr>
          <p:cNvPr id="689" name="Shape 689"/>
          <p:cNvSpPr>
            <a:spLocks noGrp="1"/>
          </p:cNvSpPr>
          <p:nvPr>
            <p:ph type="body" sz="quarter" idx="1"/>
          </p:nvPr>
        </p:nvSpPr>
        <p:spPr>
          <a:xfrm>
            <a:off x="680320" y="5300148"/>
            <a:ext cx="9613863" cy="50225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690" name="Shape 690"/>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3 Colum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697"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698"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699"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700" name="Shape 700"/>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01" name="Shape 701"/>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702" name="Shape 702"/>
          <p:cNvSpPr>
            <a:spLocks noGrp="1"/>
          </p:cNvSpPr>
          <p:nvPr>
            <p:ph type="title"/>
          </p:nvPr>
        </p:nvSpPr>
        <p:spPr>
          <a:xfrm>
            <a:off x="669221" y="753228"/>
            <a:ext cx="9624961" cy="1080938"/>
          </a:xfrm>
          <a:prstGeom prst="rect">
            <a:avLst/>
          </a:prstGeom>
        </p:spPr>
        <p:txBody>
          <a:bodyPr/>
          <a:lstStyle/>
          <a:p>
            <a:r>
              <a:t>Texte du titre</a:t>
            </a:r>
          </a:p>
        </p:txBody>
      </p:sp>
      <p:sp>
        <p:nvSpPr>
          <p:cNvPr id="703" name="Shape 703"/>
          <p:cNvSpPr>
            <a:spLocks noGrp="1"/>
          </p:cNvSpPr>
          <p:nvPr>
            <p:ph type="body" sz="quarter" idx="1"/>
          </p:nvPr>
        </p:nvSpPr>
        <p:spPr>
          <a:xfrm>
            <a:off x="660945" y="2336873"/>
            <a:ext cx="307003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Texte niveau 1</a:t>
            </a:r>
          </a:p>
          <a:p>
            <a:pPr lvl="1"/>
            <a:r>
              <a:t>Texte niveau 2</a:t>
            </a:r>
          </a:p>
          <a:p>
            <a:pPr lvl="2"/>
            <a:r>
              <a:t>Texte niveau 3</a:t>
            </a:r>
          </a:p>
          <a:p>
            <a:pPr lvl="3"/>
            <a:r>
              <a:t>Texte niveau 4</a:t>
            </a:r>
          </a:p>
          <a:p>
            <a:pPr lvl="4"/>
            <a:r>
              <a:t>Texte niveau 5</a:t>
            </a:r>
          </a:p>
        </p:txBody>
      </p:sp>
      <p:sp>
        <p:nvSpPr>
          <p:cNvPr id="704" name="Shape 704"/>
          <p:cNvSpPr>
            <a:spLocks noGrp="1"/>
          </p:cNvSpPr>
          <p:nvPr>
            <p:ph type="body" sz="quarter" idx="13"/>
          </p:nvPr>
        </p:nvSpPr>
        <p:spPr>
          <a:xfrm>
            <a:off x="680321" y="3022673"/>
            <a:ext cx="3049704" cy="2913514"/>
          </a:xfrm>
          <a:prstGeom prst="rect">
            <a:avLst/>
          </a:prstGeom>
        </p:spPr>
        <p:txBody>
          <a:bodyPr/>
          <a:lstStyle/>
          <a:p>
            <a:pPr marL="0" indent="0">
              <a:buSzTx/>
              <a:buFontTx/>
              <a:buNone/>
              <a:defRPr sz="1400"/>
            </a:pPr>
            <a:endParaRPr/>
          </a:p>
        </p:txBody>
      </p:sp>
      <p:sp>
        <p:nvSpPr>
          <p:cNvPr id="705" name="Shape 705"/>
          <p:cNvSpPr>
            <a:spLocks noGrp="1"/>
          </p:cNvSpPr>
          <p:nvPr>
            <p:ph type="body" sz="quarter" idx="14"/>
          </p:nvPr>
        </p:nvSpPr>
        <p:spPr>
          <a:xfrm>
            <a:off x="3956024" y="2336873"/>
            <a:ext cx="3063241" cy="576263"/>
          </a:xfrm>
          <a:prstGeom prst="rect">
            <a:avLst/>
          </a:prstGeom>
        </p:spPr>
        <p:txBody>
          <a:bodyPr anchor="b"/>
          <a:lstStyle/>
          <a:p>
            <a:pPr marL="0" indent="0">
              <a:buSzTx/>
              <a:buFontTx/>
              <a:buNone/>
            </a:pPr>
            <a:endParaRPr/>
          </a:p>
        </p:txBody>
      </p:sp>
      <p:sp>
        <p:nvSpPr>
          <p:cNvPr id="706" name="Shape 706"/>
          <p:cNvSpPr>
            <a:spLocks noGrp="1"/>
          </p:cNvSpPr>
          <p:nvPr>
            <p:ph type="body" sz="quarter" idx="15"/>
          </p:nvPr>
        </p:nvSpPr>
        <p:spPr>
          <a:xfrm>
            <a:off x="3945470" y="3022673"/>
            <a:ext cx="3063240" cy="2913514"/>
          </a:xfrm>
          <a:prstGeom prst="rect">
            <a:avLst/>
          </a:prstGeom>
        </p:spPr>
        <p:txBody>
          <a:bodyPr/>
          <a:lstStyle/>
          <a:p>
            <a:pPr marL="0" indent="0">
              <a:buSzTx/>
              <a:buFontTx/>
              <a:buNone/>
              <a:defRPr sz="1400"/>
            </a:pPr>
            <a:endParaRPr/>
          </a:p>
        </p:txBody>
      </p:sp>
      <p:sp>
        <p:nvSpPr>
          <p:cNvPr id="707" name="Shape 707"/>
          <p:cNvSpPr>
            <a:spLocks noGrp="1"/>
          </p:cNvSpPr>
          <p:nvPr>
            <p:ph type="body" sz="quarter" idx="16"/>
          </p:nvPr>
        </p:nvSpPr>
        <p:spPr>
          <a:xfrm>
            <a:off x="7224155" y="2336873"/>
            <a:ext cx="3070026" cy="576263"/>
          </a:xfrm>
          <a:prstGeom prst="rect">
            <a:avLst/>
          </a:prstGeom>
        </p:spPr>
        <p:txBody>
          <a:bodyPr anchor="b"/>
          <a:lstStyle/>
          <a:p>
            <a:pPr marL="0" indent="0">
              <a:buSzTx/>
              <a:buFontTx/>
              <a:buNone/>
            </a:pPr>
            <a:endParaRPr/>
          </a:p>
        </p:txBody>
      </p:sp>
      <p:sp>
        <p:nvSpPr>
          <p:cNvPr id="708" name="Shape 708"/>
          <p:cNvSpPr>
            <a:spLocks noGrp="1"/>
          </p:cNvSpPr>
          <p:nvPr>
            <p:ph type="body" sz="quarter" idx="17"/>
          </p:nvPr>
        </p:nvSpPr>
        <p:spPr>
          <a:xfrm>
            <a:off x="7224155" y="3022673"/>
            <a:ext cx="3070026" cy="2913514"/>
          </a:xfrm>
          <a:prstGeom prst="rect">
            <a:avLst/>
          </a:prstGeom>
        </p:spPr>
        <p:txBody>
          <a:bodyPr/>
          <a:lstStyle/>
          <a:p>
            <a:pPr marL="0" indent="0">
              <a:buSzTx/>
              <a:buFontTx/>
              <a:buNone/>
              <a:defRPr sz="1400"/>
            </a:pPr>
            <a:endParaRPr/>
          </a:p>
        </p:txBody>
      </p:sp>
      <p:sp>
        <p:nvSpPr>
          <p:cNvPr id="709" name="Shape 7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3 Picture Column">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716"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717"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718"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719" name="Shape 71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20" name="Shape 720"/>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721" name="Shape 721"/>
          <p:cNvSpPr>
            <a:spLocks noGrp="1"/>
          </p:cNvSpPr>
          <p:nvPr>
            <p:ph type="title"/>
          </p:nvPr>
        </p:nvSpPr>
        <p:spPr>
          <a:xfrm>
            <a:off x="680321" y="753228"/>
            <a:ext cx="9613861" cy="1080938"/>
          </a:xfrm>
          <a:prstGeom prst="rect">
            <a:avLst/>
          </a:prstGeom>
        </p:spPr>
        <p:txBody>
          <a:bodyPr/>
          <a:lstStyle/>
          <a:p>
            <a:r>
              <a:t>Texte du titre</a:t>
            </a:r>
          </a:p>
        </p:txBody>
      </p:sp>
      <p:sp>
        <p:nvSpPr>
          <p:cNvPr id="722" name="Shape 722"/>
          <p:cNvSpPr>
            <a:spLocks noGrp="1"/>
          </p:cNvSpPr>
          <p:nvPr>
            <p:ph type="body" sz="quarter" idx="1"/>
          </p:nvPr>
        </p:nvSpPr>
        <p:spPr>
          <a:xfrm>
            <a:off x="680318" y="4297503"/>
            <a:ext cx="304970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Texte niveau 1</a:t>
            </a:r>
          </a:p>
          <a:p>
            <a:pPr lvl="1"/>
            <a:r>
              <a:t>Texte niveau 2</a:t>
            </a:r>
          </a:p>
          <a:p>
            <a:pPr lvl="2"/>
            <a:r>
              <a:t>Texte niveau 3</a:t>
            </a:r>
          </a:p>
          <a:p>
            <a:pPr lvl="3"/>
            <a:r>
              <a:t>Texte niveau 4</a:t>
            </a:r>
          </a:p>
          <a:p>
            <a:pPr lvl="4"/>
            <a:r>
              <a:t>Texte niveau 5</a:t>
            </a:r>
          </a:p>
        </p:txBody>
      </p:sp>
      <p:sp>
        <p:nvSpPr>
          <p:cNvPr id="723" name="Shape 723"/>
          <p:cNvSpPr>
            <a:spLocks noGrp="1"/>
          </p:cNvSpPr>
          <p:nvPr>
            <p:ph type="pic" sz="quarter" idx="13"/>
          </p:nvPr>
        </p:nvSpPr>
        <p:spPr>
          <a:xfrm>
            <a:off x="680317" y="2336873"/>
            <a:ext cx="3049707"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724" name="Shape 724"/>
          <p:cNvSpPr>
            <a:spLocks noGrp="1"/>
          </p:cNvSpPr>
          <p:nvPr>
            <p:ph type="body" sz="quarter" idx="14"/>
          </p:nvPr>
        </p:nvSpPr>
        <p:spPr>
          <a:xfrm>
            <a:off x="680317" y="4873764"/>
            <a:ext cx="3049707" cy="1062423"/>
          </a:xfrm>
          <a:prstGeom prst="rect">
            <a:avLst/>
          </a:prstGeom>
        </p:spPr>
        <p:txBody>
          <a:bodyPr/>
          <a:lstStyle/>
          <a:p>
            <a:pPr marL="0" indent="0">
              <a:buSzTx/>
              <a:buFontTx/>
              <a:buNone/>
              <a:defRPr sz="1400"/>
            </a:pPr>
            <a:endParaRPr/>
          </a:p>
        </p:txBody>
      </p:sp>
      <p:sp>
        <p:nvSpPr>
          <p:cNvPr id="725" name="Shape 725"/>
          <p:cNvSpPr>
            <a:spLocks noGrp="1"/>
          </p:cNvSpPr>
          <p:nvPr>
            <p:ph type="body" sz="quarter" idx="15"/>
          </p:nvPr>
        </p:nvSpPr>
        <p:spPr>
          <a:xfrm>
            <a:off x="3945471" y="4297503"/>
            <a:ext cx="3063241" cy="576263"/>
          </a:xfrm>
          <a:prstGeom prst="rect">
            <a:avLst/>
          </a:prstGeom>
        </p:spPr>
        <p:txBody>
          <a:bodyPr anchor="b"/>
          <a:lstStyle/>
          <a:p>
            <a:pPr marL="0" indent="0">
              <a:buSzTx/>
              <a:buFontTx/>
              <a:buNone/>
            </a:pPr>
            <a:endParaRPr/>
          </a:p>
        </p:txBody>
      </p:sp>
      <p:sp>
        <p:nvSpPr>
          <p:cNvPr id="726" name="Shape 726"/>
          <p:cNvSpPr>
            <a:spLocks noGrp="1"/>
          </p:cNvSpPr>
          <p:nvPr>
            <p:ph type="pic" sz="quarter" idx="16"/>
          </p:nvPr>
        </p:nvSpPr>
        <p:spPr>
          <a:xfrm>
            <a:off x="3945470" y="2336873"/>
            <a:ext cx="3063240"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727" name="Shape 727"/>
          <p:cNvSpPr>
            <a:spLocks noGrp="1"/>
          </p:cNvSpPr>
          <p:nvPr>
            <p:ph type="body" sz="quarter" idx="17"/>
          </p:nvPr>
        </p:nvSpPr>
        <p:spPr>
          <a:xfrm>
            <a:off x="3944117" y="4873764"/>
            <a:ext cx="3067298" cy="1062423"/>
          </a:xfrm>
          <a:prstGeom prst="rect">
            <a:avLst/>
          </a:prstGeom>
        </p:spPr>
        <p:txBody>
          <a:bodyPr/>
          <a:lstStyle/>
          <a:p>
            <a:pPr marL="0" indent="0">
              <a:buSzTx/>
              <a:buFontTx/>
              <a:buNone/>
              <a:defRPr sz="1400"/>
            </a:pPr>
            <a:endParaRPr/>
          </a:p>
        </p:txBody>
      </p:sp>
      <p:sp>
        <p:nvSpPr>
          <p:cNvPr id="728" name="Shape 728"/>
          <p:cNvSpPr>
            <a:spLocks noGrp="1"/>
          </p:cNvSpPr>
          <p:nvPr>
            <p:ph type="body" sz="quarter" idx="18"/>
          </p:nvPr>
        </p:nvSpPr>
        <p:spPr>
          <a:xfrm>
            <a:off x="7230678" y="4297503"/>
            <a:ext cx="3063506" cy="576263"/>
          </a:xfrm>
          <a:prstGeom prst="rect">
            <a:avLst/>
          </a:prstGeom>
        </p:spPr>
        <p:txBody>
          <a:bodyPr anchor="b"/>
          <a:lstStyle/>
          <a:p>
            <a:pPr marL="0" indent="0">
              <a:buSzTx/>
              <a:buFontTx/>
              <a:buNone/>
            </a:pPr>
            <a:endParaRPr/>
          </a:p>
        </p:txBody>
      </p:sp>
      <p:sp>
        <p:nvSpPr>
          <p:cNvPr id="729" name="Shape 729"/>
          <p:cNvSpPr>
            <a:spLocks noGrp="1"/>
          </p:cNvSpPr>
          <p:nvPr>
            <p:ph type="pic" sz="quarter" idx="19"/>
          </p:nvPr>
        </p:nvSpPr>
        <p:spPr>
          <a:xfrm>
            <a:off x="7230677" y="2336873"/>
            <a:ext cx="3063506"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730" name="Shape 730"/>
          <p:cNvSpPr>
            <a:spLocks noGrp="1"/>
          </p:cNvSpPr>
          <p:nvPr>
            <p:ph type="body" sz="quarter" idx="20"/>
          </p:nvPr>
        </p:nvSpPr>
        <p:spPr>
          <a:xfrm>
            <a:off x="7230553" y="4873761"/>
            <a:ext cx="3067564" cy="1062423"/>
          </a:xfrm>
          <a:prstGeom prst="rect">
            <a:avLst/>
          </a:prstGeom>
        </p:spPr>
        <p:txBody>
          <a:bodyPr/>
          <a:lstStyle/>
          <a:p>
            <a:pPr marL="0" indent="0">
              <a:buSzTx/>
              <a:buFontTx/>
              <a:buNone/>
              <a:defRPr sz="1400"/>
            </a:pPr>
            <a:endParaRPr/>
          </a:p>
        </p:txBody>
      </p:sp>
      <p:sp>
        <p:nvSpPr>
          <p:cNvPr id="731" name="Shape 7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738"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739"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740"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741" name="Shape 741"/>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42" name="Shape 742"/>
          <p:cNvSpPr/>
          <p:nvPr/>
        </p:nvSpPr>
        <p:spPr>
          <a:xfrm>
            <a:off x="10585826" y="609600"/>
            <a:ext cx="1602998" cy="1368198"/>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743" name="Shape 743"/>
          <p:cNvSpPr>
            <a:spLocks noGrp="1"/>
          </p:cNvSpPr>
          <p:nvPr>
            <p:ph type="title"/>
          </p:nvPr>
        </p:nvSpPr>
        <p:spPr>
          <a:xfrm>
            <a:off x="680321" y="753228"/>
            <a:ext cx="9613862" cy="1080938"/>
          </a:xfrm>
          <a:prstGeom prst="rect">
            <a:avLst/>
          </a:prstGeom>
        </p:spPr>
        <p:txBody>
          <a:bodyPr/>
          <a:lstStyle>
            <a:lvl1pPr algn="r"/>
          </a:lstStyle>
          <a:p>
            <a:r>
              <a:t>Texte du titre</a:t>
            </a:r>
          </a:p>
        </p:txBody>
      </p:sp>
      <p:sp>
        <p:nvSpPr>
          <p:cNvPr id="744" name="Shape 744"/>
          <p:cNvSpPr>
            <a:spLocks noGrp="1"/>
          </p:cNvSpPr>
          <p:nvPr>
            <p:ph type="body" idx="1"/>
          </p:nvPr>
        </p:nvSpPr>
        <p:spPr>
          <a:xfrm>
            <a:off x="680321" y="2336873"/>
            <a:ext cx="9613862" cy="3599317"/>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745" name="Shape 7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8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86"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87"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88" name="Shape 8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89" name="Shape 8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0" name="Shape 90"/>
          <p:cNvSpPr>
            <a:spLocks noGrp="1"/>
          </p:cNvSpPr>
          <p:nvPr>
            <p:ph type="title"/>
          </p:nvPr>
        </p:nvSpPr>
        <p:spPr>
          <a:xfrm>
            <a:off x="680321" y="753228"/>
            <a:ext cx="9613862" cy="1080938"/>
          </a:xfrm>
          <a:prstGeom prst="rect">
            <a:avLst/>
          </a:prstGeom>
        </p:spPr>
        <p:txBody>
          <a:bodyPr/>
          <a:lstStyle/>
          <a:p>
            <a:r>
              <a:t>Texte du titre</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gradFill flip="none" rotWithShape="1">
          <a:gsLst>
            <a:gs pos="0">
              <a:srgbClr val="D871D1"/>
            </a:gs>
            <a:gs pos="50000">
              <a:srgbClr val="B55CAB"/>
            </a:gs>
            <a:gs pos="100000">
              <a:srgbClr val="5F1C50"/>
            </a:gs>
          </a:gsLst>
          <a:lin ang="2519999" scaled="0"/>
        </a:gradFill>
        <a:effectLst/>
      </p:bgPr>
    </p:bg>
    <p:spTree>
      <p:nvGrpSpPr>
        <p:cNvPr id="1" name=""/>
        <p:cNvGrpSpPr/>
        <p:nvPr/>
      </p:nvGrpSpPr>
      <p:grpSpPr>
        <a:xfrm>
          <a:off x="0" y="0"/>
          <a:ext cx="0" cy="0"/>
          <a:chOff x="0" y="0"/>
          <a:chExt cx="0" cy="0"/>
        </a:xfrm>
      </p:grpSpPr>
      <p:pic>
        <p:nvPicPr>
          <p:cNvPr id="752"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53" name="Shape 753"/>
          <p:cNvSpPr/>
          <p:nvPr/>
        </p:nvSpPr>
        <p:spPr>
          <a:xfrm rot="5400000">
            <a:off x="8116206" y="1869395"/>
            <a:ext cx="5106989"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54" name="Shape 754"/>
          <p:cNvSpPr/>
          <p:nvPr/>
        </p:nvSpPr>
        <p:spPr>
          <a:xfrm rot="5400000">
            <a:off x="9868202" y="5372403"/>
            <a:ext cx="1602998" cy="1368199"/>
          </a:xfrm>
          <a:prstGeom prst="rect">
            <a:avLst/>
          </a:prstGeom>
          <a:solidFill>
            <a:srgbClr val="F35AE6"/>
          </a:solidFill>
          <a:ln w="12700">
            <a:miter lim="400000"/>
          </a:ln>
        </p:spPr>
        <p:txBody>
          <a:bodyPr lIns="45719" rIns="45719"/>
          <a:lstStyle/>
          <a:p>
            <a:pPr>
              <a:defRPr>
                <a:solidFill>
                  <a:srgbClr val="FFFFFF"/>
                </a:solidFill>
              </a:defRPr>
            </a:pPr>
            <a:endParaRPr/>
          </a:p>
        </p:txBody>
      </p:sp>
      <p:sp>
        <p:nvSpPr>
          <p:cNvPr id="755" name="Shape 755"/>
          <p:cNvSpPr>
            <a:spLocks noGrp="1"/>
          </p:cNvSpPr>
          <p:nvPr>
            <p:ph type="title"/>
          </p:nvPr>
        </p:nvSpPr>
        <p:spPr>
          <a:xfrm>
            <a:off x="10129231" y="609596"/>
            <a:ext cx="1073803" cy="4353761"/>
          </a:xfrm>
          <a:prstGeom prst="rect">
            <a:avLst/>
          </a:prstGeom>
        </p:spPr>
        <p:txBody>
          <a:bodyPr/>
          <a:lstStyle/>
          <a:p>
            <a:r>
              <a:t>Texte du titre</a:t>
            </a:r>
          </a:p>
        </p:txBody>
      </p:sp>
      <p:sp>
        <p:nvSpPr>
          <p:cNvPr id="756" name="Shape 756"/>
          <p:cNvSpPr>
            <a:spLocks noGrp="1"/>
          </p:cNvSpPr>
          <p:nvPr>
            <p:ph type="body" idx="1"/>
          </p:nvPr>
        </p:nvSpPr>
        <p:spPr>
          <a:xfrm>
            <a:off x="680321" y="609596"/>
            <a:ext cx="8870006" cy="5326590"/>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757" name="Shape 757"/>
          <p:cNvSpPr>
            <a:spLocks noGrp="1"/>
          </p:cNvSpPr>
          <p:nvPr>
            <p:ph type="sldNum" sz="quarter" idx="2"/>
          </p:nvPr>
        </p:nvSpPr>
        <p:spPr>
          <a:xfrm>
            <a:off x="10382793" y="5398632"/>
            <a:ext cx="583666" cy="624841"/>
          </a:xfrm>
          <a:prstGeom prst="rect">
            <a:avLst/>
          </a:prstGeom>
        </p:spPr>
        <p:txBody>
          <a:bodyPr anchor="t"/>
          <a:lstStyle>
            <a:lvl1pPr algn="ct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0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06"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107"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108" name="Shape 10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09" name="Shape 10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10" name="Shape 110"/>
          <p:cNvSpPr>
            <a:spLocks noGrp="1"/>
          </p:cNvSpPr>
          <p:nvPr>
            <p:ph type="title"/>
          </p:nvPr>
        </p:nvSpPr>
        <p:spPr>
          <a:xfrm>
            <a:off x="680321" y="753226"/>
            <a:ext cx="9613859" cy="1080942"/>
          </a:xfrm>
          <a:prstGeom prst="rect">
            <a:avLst/>
          </a:prstGeom>
        </p:spPr>
        <p:txBody>
          <a:bodyPr/>
          <a:lstStyle/>
          <a:p>
            <a:r>
              <a:t>Texte du titre</a:t>
            </a:r>
          </a:p>
        </p:txBody>
      </p:sp>
      <p:sp>
        <p:nvSpPr>
          <p:cNvPr id="111" name="Shape 111"/>
          <p:cNvSpPr>
            <a:spLocks noGrp="1"/>
          </p:cNvSpPr>
          <p:nvPr>
            <p:ph type="body" sz="half" idx="1"/>
          </p:nvPr>
        </p:nvSpPr>
        <p:spPr>
          <a:xfrm>
            <a:off x="4685846" y="2336873"/>
            <a:ext cx="5608337" cy="3599313"/>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112" name="Shape 112"/>
          <p:cNvSpPr>
            <a:spLocks noGrp="1"/>
          </p:cNvSpPr>
          <p:nvPr>
            <p:ph type="body" sz="quarter" idx="13"/>
          </p:nvPr>
        </p:nvSpPr>
        <p:spPr>
          <a:xfrm>
            <a:off x="680321" y="2336872"/>
            <a:ext cx="3790079" cy="3599318"/>
          </a:xfrm>
          <a:prstGeom prst="rect">
            <a:avLst/>
          </a:prstGeom>
        </p:spPr>
        <p:txBody>
          <a:bodyPr anchor="ctr"/>
          <a:lstStyle/>
          <a:p>
            <a:pPr marL="0" indent="0">
              <a:buSzTx/>
              <a:buFontTx/>
              <a:buNone/>
              <a:defRPr sz="1600"/>
            </a:pPr>
            <a:endParaRPr/>
          </a:p>
        </p:txBody>
      </p:sp>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20"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21" name="image2.png" descr="HD-ShadowLong.png"/>
          <p:cNvPicPr>
            <a:picLocks noChangeAspect="1"/>
          </p:cNvPicPr>
          <p:nvPr/>
        </p:nvPicPr>
        <p:blipFill>
          <a:blip r:embed="rId3"/>
          <a:stretch>
            <a:fillRect/>
          </a:stretch>
        </p:blipFill>
        <p:spPr>
          <a:xfrm>
            <a:off x="1" y="1970240"/>
            <a:ext cx="10437812" cy="321165"/>
          </a:xfrm>
          <a:prstGeom prst="rect">
            <a:avLst/>
          </a:prstGeom>
          <a:ln w="12700">
            <a:miter lim="400000"/>
          </a:ln>
        </p:spPr>
      </p:pic>
      <p:pic>
        <p:nvPicPr>
          <p:cNvPr id="122" name="image3.png" descr="HD-ShadowShort.png"/>
          <p:cNvPicPr>
            <a:picLocks noChangeAspect="1"/>
          </p:cNvPicPr>
          <p:nvPr/>
        </p:nvPicPr>
        <p:blipFill>
          <a:blip r:embed="rId4"/>
          <a:stretch>
            <a:fillRect/>
          </a:stretch>
        </p:blipFill>
        <p:spPr>
          <a:xfrm>
            <a:off x="10585825" y="1971233"/>
            <a:ext cx="1602998" cy="144271"/>
          </a:xfrm>
          <a:prstGeom prst="rect">
            <a:avLst/>
          </a:prstGeom>
          <a:ln w="12700">
            <a:miter lim="400000"/>
          </a:ln>
        </p:spPr>
      </p:pic>
      <p:sp>
        <p:nvSpPr>
          <p:cNvPr id="123" name="Shape 123"/>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24" name="Shape 12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25" name="Shape 125"/>
          <p:cNvSpPr>
            <a:spLocks noGrp="1"/>
          </p:cNvSpPr>
          <p:nvPr>
            <p:ph type="title"/>
          </p:nvPr>
        </p:nvSpPr>
        <p:spPr>
          <a:xfrm>
            <a:off x="680323" y="753228"/>
            <a:ext cx="9613858" cy="1080938"/>
          </a:xfrm>
          <a:prstGeom prst="rect">
            <a:avLst/>
          </a:prstGeom>
        </p:spPr>
        <p:txBody>
          <a:bodyPr/>
          <a:lstStyle/>
          <a:p>
            <a:r>
              <a:t>Texte du titre</a:t>
            </a:r>
          </a:p>
        </p:txBody>
      </p:sp>
      <p:sp>
        <p:nvSpPr>
          <p:cNvPr id="126" name="Shape 126"/>
          <p:cNvSpPr>
            <a:spLocks noGrp="1"/>
          </p:cNvSpPr>
          <p:nvPr>
            <p:ph type="pic" sz="half" idx="13"/>
          </p:nvPr>
        </p:nvSpPr>
        <p:spPr>
          <a:xfrm>
            <a:off x="4868333" y="2336874"/>
            <a:ext cx="5425850" cy="3599313"/>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127" name="Shape 127"/>
          <p:cNvSpPr>
            <a:spLocks noGrp="1"/>
          </p:cNvSpPr>
          <p:nvPr>
            <p:ph type="body" sz="quarter" idx="1"/>
          </p:nvPr>
        </p:nvSpPr>
        <p:spPr>
          <a:xfrm>
            <a:off x="680323" y="2336873"/>
            <a:ext cx="3876257" cy="3599316"/>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35" name="image1.png" descr="hashOverlay-FullResolve.png"/>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36" name="image2.png" descr="HD-ShadowLong.png"/>
          <p:cNvPicPr>
            <a:picLocks noChangeAspect="1"/>
          </p:cNvPicPr>
          <p:nvPr/>
        </p:nvPicPr>
        <p:blipFill>
          <a:blip r:embed="rId3"/>
          <a:stretch>
            <a:fillRect/>
          </a:stretch>
        </p:blipFill>
        <p:spPr>
          <a:xfrm>
            <a:off x="1" y="5928628"/>
            <a:ext cx="10437812" cy="321165"/>
          </a:xfrm>
          <a:prstGeom prst="rect">
            <a:avLst/>
          </a:prstGeom>
          <a:ln w="12700">
            <a:miter lim="400000"/>
          </a:ln>
        </p:spPr>
      </p:pic>
      <p:pic>
        <p:nvPicPr>
          <p:cNvPr id="137" name="image3.png" descr="HD-ShadowShort.png"/>
          <p:cNvPicPr>
            <a:picLocks noChangeAspect="1"/>
          </p:cNvPicPr>
          <p:nvPr/>
        </p:nvPicPr>
        <p:blipFill>
          <a:blip r:embed="rId4"/>
          <a:stretch>
            <a:fillRect/>
          </a:stretch>
        </p:blipFill>
        <p:spPr>
          <a:xfrm>
            <a:off x="10585825" y="5929622"/>
            <a:ext cx="1602998" cy="144271"/>
          </a:xfrm>
          <a:prstGeom prst="rect">
            <a:avLst/>
          </a:prstGeom>
          <a:ln w="12700">
            <a:miter lim="400000"/>
          </a:ln>
        </p:spPr>
      </p:pic>
      <p:sp>
        <p:nvSpPr>
          <p:cNvPr id="138" name="Shape 138"/>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39" name="Shape 139"/>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40" name="Shape 140"/>
          <p:cNvSpPr>
            <a:spLocks noGrp="1"/>
          </p:cNvSpPr>
          <p:nvPr>
            <p:ph type="title"/>
          </p:nvPr>
        </p:nvSpPr>
        <p:spPr>
          <a:xfrm>
            <a:off x="680321" y="4711615"/>
            <a:ext cx="9613860" cy="453052"/>
          </a:xfrm>
          <a:prstGeom prst="rect">
            <a:avLst/>
          </a:prstGeom>
        </p:spPr>
        <p:txBody>
          <a:bodyPr anchor="b"/>
          <a:lstStyle>
            <a:lvl1pPr>
              <a:defRPr sz="2400"/>
            </a:lvl1pPr>
          </a:lstStyle>
          <a:p>
            <a:r>
              <a:t>Texte du titre</a:t>
            </a:r>
          </a:p>
        </p:txBody>
      </p:sp>
      <p:sp>
        <p:nvSpPr>
          <p:cNvPr id="141" name="Shape 141"/>
          <p:cNvSpPr>
            <a:spLocks noGrp="1"/>
          </p:cNvSpPr>
          <p:nvPr>
            <p:ph type="pic" idx="13"/>
          </p:nvPr>
        </p:nvSpPr>
        <p:spPr>
          <a:xfrm>
            <a:off x="680321" y="609596"/>
            <a:ext cx="9613860" cy="3589577"/>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142" name="Shape 142"/>
          <p:cNvSpPr>
            <a:spLocks noGrp="1"/>
          </p:cNvSpPr>
          <p:nvPr>
            <p:ph type="body" sz="quarter" idx="1"/>
          </p:nvPr>
        </p:nvSpPr>
        <p:spPr>
          <a:xfrm>
            <a:off x="680318" y="5169582"/>
            <a:ext cx="9613864" cy="622972"/>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143" name="Shape 143"/>
          <p:cNvSpPr>
            <a:spLocks noGrp="1"/>
          </p:cNvSpPr>
          <p:nvPr>
            <p:ph type="sldNum" sz="quarter" idx="2"/>
          </p:nvPr>
        </p:nvSpPr>
        <p:spPr>
          <a:xfrm>
            <a:off x="10729455" y="4944283"/>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68327"/>
            </a:gs>
            <a:gs pos="50000">
              <a:srgbClr val="D54209"/>
            </a:gs>
            <a:gs pos="100000">
              <a:srgbClr val="690D00"/>
            </a:gs>
          </a:gsLst>
          <a:lin ang="2519999" scaled="0"/>
        </a:gradFill>
        <a:effectLst/>
      </p:bgPr>
    </p:bg>
    <p:spTree>
      <p:nvGrpSpPr>
        <p:cNvPr id="1" name=""/>
        <p:cNvGrpSpPr/>
        <p:nvPr/>
      </p:nvGrpSpPr>
      <p:grpSpPr>
        <a:xfrm>
          <a:off x="0" y="0"/>
          <a:ext cx="0" cy="0"/>
          <a:chOff x="0" y="0"/>
          <a:chExt cx="0" cy="0"/>
        </a:xfrm>
      </p:grpSpPr>
      <p:pic>
        <p:nvPicPr>
          <p:cNvPr id="2" name="image1.png" descr="hashOverlay-FullResolve.png"/>
          <p:cNvPicPr>
            <a:picLocks noChangeAspect="1"/>
          </p:cNvPicPr>
          <p:nvPr/>
        </p:nvPicPr>
        <p:blipFill>
          <a:blip r:embed="rId52"/>
          <a:stretch>
            <a:fillRect/>
          </a:stretch>
        </p:blipFill>
        <p:spPr>
          <a:xfrm>
            <a:off x="0" y="0"/>
            <a:ext cx="12192000" cy="6858000"/>
          </a:xfrm>
          <a:prstGeom prst="rect">
            <a:avLst/>
          </a:prstGeom>
          <a:ln w="12700">
            <a:miter lim="400000"/>
          </a:ln>
        </p:spPr>
      </p:pic>
      <p:pic>
        <p:nvPicPr>
          <p:cNvPr id="3" name="image3.png" descr="HD-ShadowShort.png"/>
          <p:cNvPicPr>
            <a:picLocks noChangeAspect="1"/>
          </p:cNvPicPr>
          <p:nvPr/>
        </p:nvPicPr>
        <p:blipFill>
          <a:blip r:embed="rId53"/>
          <a:stretch>
            <a:fillRect/>
          </a:stretch>
        </p:blipFill>
        <p:spPr>
          <a:xfrm>
            <a:off x="10585825" y="1971233"/>
            <a:ext cx="1602998" cy="144271"/>
          </a:xfrm>
          <a:prstGeom prst="rect">
            <a:avLst/>
          </a:prstGeom>
          <a:ln w="12700">
            <a:miter lim="400000"/>
          </a:ln>
        </p:spPr>
      </p:pic>
      <p:sp>
        <p:nvSpPr>
          <p:cNvPr id="4" name="Shape 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5" name="Shape 5"/>
          <p:cNvSpPr>
            <a:spLocks noGrp="1"/>
          </p:cNvSpPr>
          <p:nvPr>
            <p:ph type="sldNum" sz="quarter" idx="2"/>
          </p:nvPr>
        </p:nvSpPr>
        <p:spPr>
          <a:xfrm>
            <a:off x="10729455" y="986201"/>
            <a:ext cx="583665" cy="624841"/>
          </a:xfrm>
          <a:prstGeom prst="rect">
            <a:avLst/>
          </a:prstGeom>
          <a:ln w="12700">
            <a:miter lim="400000"/>
          </a:ln>
        </p:spPr>
        <p:txBody>
          <a:bodyPr wrap="none" lIns="45719" rIns="45719" anchor="ctr">
            <a:spAutoFit/>
          </a:bodyPr>
          <a:lstStyle>
            <a:lvl1pPr>
              <a:defRPr sz="3600">
                <a:solidFill>
                  <a:srgbClr val="FFFFFF"/>
                </a:solidFill>
              </a:defRPr>
            </a:lvl1pPr>
          </a:lstStyle>
          <a:p>
            <a:fld id="{86CB4B4D-7CA3-9044-876B-883B54F8677D}" type="slidenum">
              <a:t>‹#›</a:t>
            </a:fld>
            <a:endParaRPr/>
          </a:p>
        </p:txBody>
      </p:sp>
      <p:sp>
        <p:nvSpPr>
          <p:cNvPr id="6" name="Shape 6"/>
          <p:cNvSpPr>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Texte du titre</a:t>
            </a:r>
          </a:p>
        </p:txBody>
      </p:sp>
      <p:sp>
        <p:nvSpPr>
          <p:cNvPr id="7" name="Shape 7"/>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Texte niveau 1</a:t>
            </a:r>
          </a:p>
          <a:p>
            <a:pPr lvl="1"/>
            <a:r>
              <a:t>Texte niveau 2</a:t>
            </a:r>
          </a:p>
          <a:p>
            <a:pPr lvl="2"/>
            <a:r>
              <a:t>Texte niveau 3</a:t>
            </a:r>
          </a:p>
          <a:p>
            <a:pPr lvl="3"/>
            <a:r>
              <a:t>Texte niveau 4</a:t>
            </a:r>
          </a:p>
          <a:p>
            <a:pPr lvl="4"/>
            <a:r>
              <a:t>Texte niveau 5</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1pPr>
      <a:lvl2pPr marL="731519" marR="0" indent="-274319"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2pPr>
      <a:lvl3pPr marL="1219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3pPr>
      <a:lvl4pPr marL="17145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4pPr>
      <a:lvl5pPr marL="21717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5pPr>
      <a:lvl6pPr marL="26778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6pPr>
      <a:lvl7pPr marL="31350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7pPr>
      <a:lvl8pPr marL="35922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8pPr>
      <a:lvl9pPr marL="40494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9pPr>
    </p:bodyStyle>
    <p:other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1pPr>
      <a:lvl2pPr marL="0" marR="0" indent="4572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2pPr>
      <a:lvl3pPr marL="0" marR="0" indent="9144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3pPr>
      <a:lvl4pPr marL="0" marR="0" indent="13716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4pPr>
      <a:lvl5pPr marL="0" marR="0" indent="18288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5pPr>
      <a:lvl6pPr marL="0" marR="0" indent="22860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6pPr>
      <a:lvl7pPr marL="0" marR="0" indent="27432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7pPr>
      <a:lvl8pPr marL="0" marR="0" indent="32004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8pPr>
      <a:lvl9pPr marL="0" marR="0" indent="3657600" algn="l" defTabSz="4572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1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142.xml.rels><?xml version="1.0" encoding="UTF-8" standalone="yes"?>
<Relationships xmlns="http://schemas.openxmlformats.org/package/2006/relationships"><Relationship Id="rId2" Type="http://schemas.openxmlformats.org/officeDocument/2006/relationships/hyperlink" Target="http://developer.android.com/reference/android/graphics/Canvas.html" TargetMode="External"/><Relationship Id="rId1" Type="http://schemas.openxmlformats.org/officeDocument/2006/relationships/slideLayout" Target="../slideLayouts/slideLayout21.xml"/></Relationships>
</file>

<file path=ppt/slides/_rels/slide1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hyperlink" Target="https://developers.google.com/maps/documentation/android-sdk/get-api-key" TargetMode="Externa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https://coolors.co/"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hyperlink" Target="https://developer.android.com/training/basics/intents/result#java" TargetMode="Externa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p:cNvSpPr>
          <p:nvPr>
            <p:ph type="title"/>
          </p:nvPr>
        </p:nvSpPr>
        <p:spPr>
          <a:xfrm>
            <a:off x="680322" y="2733708"/>
            <a:ext cx="8144134" cy="1373071"/>
          </a:xfrm>
          <a:prstGeom prst="rect">
            <a:avLst/>
          </a:prstGeom>
        </p:spPr>
        <p:txBody>
          <a:bodyPr/>
          <a:lstStyle/>
          <a:p>
            <a:r>
              <a:t>Introduction </a:t>
            </a:r>
            <a:r>
              <a:rPr lang="fr-FR"/>
              <a:t>à</a:t>
            </a:r>
            <a:r>
              <a:t> Android</a:t>
            </a:r>
          </a:p>
        </p:txBody>
      </p:sp>
      <p:sp>
        <p:nvSpPr>
          <p:cNvPr id="767" name="Shape 767"/>
          <p:cNvSpPr>
            <a:spLocks noGrp="1"/>
          </p:cNvSpPr>
          <p:nvPr>
            <p:ph type="body" sz="quarter" idx="1"/>
          </p:nvPr>
        </p:nvSpPr>
        <p:spPr>
          <a:xfrm>
            <a:off x="680322" y="4394039"/>
            <a:ext cx="8144134" cy="1117688"/>
          </a:xfrm>
          <a:prstGeom prst="rect">
            <a:avLst/>
          </a:prstGeom>
        </p:spPr>
        <p:txBody>
          <a:bodyPr/>
          <a:lstStyle/>
          <a:p>
            <a:endParaRPr/>
          </a:p>
          <a:p>
            <a:r>
              <a:t>Billy Girboux</a:t>
            </a:r>
          </a:p>
        </p:txBody>
      </p:sp>
      <p:sp>
        <p:nvSpPr>
          <p:cNvPr id="768" name="Shape 768"/>
          <p:cNvSpPr>
            <a:spLocks noGrp="1"/>
          </p:cNvSpPr>
          <p:nvPr>
            <p:ph type="sldNum" sz="quarter" idx="2"/>
          </p:nvPr>
        </p:nvSpPr>
        <p:spPr>
          <a:xfrm>
            <a:off x="9255345" y="3116137"/>
            <a:ext cx="343904"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normAutofit/>
          </a:bodyPr>
          <a:lstStyle/>
          <a:p>
            <a:r>
              <a:rPr lang="fr-FR" sz="3200"/>
              <a:t>Utilisez un « </a:t>
            </a:r>
            <a:r>
              <a:rPr lang="fr-FR" sz="3200" err="1"/>
              <a:t>repository</a:t>
            </a:r>
            <a:r>
              <a:rPr lang="fr-FR" sz="3200"/>
              <a:t> » local</a:t>
            </a:r>
          </a:p>
        </p:txBody>
      </p:sp>
      <p:sp>
        <p:nvSpPr>
          <p:cNvPr id="4" name="Rectangle 3"/>
          <p:cNvSpPr/>
          <p:nvPr/>
        </p:nvSpPr>
        <p:spPr>
          <a:xfrm>
            <a:off x="1385887" y="3013415"/>
            <a:ext cx="6329363" cy="2031323"/>
          </a:xfrm>
          <a:prstGeom prst="rect">
            <a:avLst/>
          </a:prstGeom>
          <a:solidFill>
            <a:srgbClr val="FFFFFF"/>
          </a:solid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fr-FR"/>
          </a:p>
          <a:p>
            <a:r>
              <a:rPr lang="fr-FR"/>
              <a:t>	</a:t>
            </a:r>
            <a:r>
              <a:rPr lang="fr-FR" err="1"/>
              <a:t>repositories</a:t>
            </a:r>
            <a:r>
              <a:rPr lang="fr-FR"/>
              <a:t> { </a:t>
            </a:r>
          </a:p>
          <a:p>
            <a:r>
              <a:rPr lang="fr-FR"/>
              <a:t>		 </a:t>
            </a:r>
            <a:r>
              <a:rPr lang="fr-FR" err="1"/>
              <a:t>flatDir</a:t>
            </a:r>
            <a:r>
              <a:rPr lang="fr-FR"/>
              <a:t> { </a:t>
            </a:r>
          </a:p>
          <a:p>
            <a:r>
              <a:rPr lang="fr-FR"/>
              <a:t>			</a:t>
            </a:r>
            <a:r>
              <a:rPr lang="fr-FR" err="1"/>
              <a:t>dirs</a:t>
            </a:r>
            <a:r>
              <a:rPr lang="fr-FR"/>
              <a:t> 'lib', '</a:t>
            </a:r>
            <a:r>
              <a:rPr lang="fr-FR" err="1"/>
              <a:t>myLib</a:t>
            </a:r>
            <a:r>
              <a:rPr lang="fr-FR"/>
              <a:t>’</a:t>
            </a:r>
          </a:p>
          <a:p>
            <a:r>
              <a:rPr lang="fr-FR"/>
              <a:t>		 }</a:t>
            </a:r>
          </a:p>
          <a:p>
            <a:r>
              <a:rPr lang="fr-FR"/>
              <a:t> 	}</a:t>
            </a:r>
          </a:p>
          <a:p>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306545994"/>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100</a:t>
            </a:fld>
            <a:endParaRPr/>
          </a:p>
        </p:txBody>
      </p:sp>
      <p:sp>
        <p:nvSpPr>
          <p:cNvPr id="7" name="Shape 1306"/>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Et avec la classe Thread ?
</a:t>
            </a:r>
          </a:p>
          <a:p>
            <a:pPr>
              <a:defRPr sz="2800">
                <a:solidFill>
                  <a:srgbClr val="FFFFFF"/>
                </a:solidFill>
              </a:defRPr>
            </a:pPr>
            <a:r>
              <a:rPr lang="fr-FR" sz="2800"/>
              <a:t>Dans la Thread :</a:t>
            </a:r>
            <a:endParaRPr lang="fr-FR"/>
          </a:p>
        </p:txBody>
      </p:sp>
      <p:sp>
        <p:nvSpPr>
          <p:cNvPr id="2" name="Rectangle 1"/>
          <p:cNvSpPr/>
          <p:nvPr/>
        </p:nvSpPr>
        <p:spPr>
          <a:xfrm>
            <a:off x="6427833" y="2474924"/>
            <a:ext cx="4885287" cy="4278094"/>
          </a:xfrm>
          <a:prstGeom prst="rect">
            <a:avLst/>
          </a:prstGeom>
          <a:solidFill>
            <a:schemeClr val="bg1"/>
          </a:solidFill>
        </p:spPr>
        <p:txBody>
          <a:bodyPr wrap="square">
            <a:spAutoFit/>
          </a:bodyPr>
          <a:lstStyle/>
          <a:p>
            <a:r>
              <a:rPr lang="fr-FR" sz="1600">
                <a:solidFill>
                  <a:srgbClr val="CC7832"/>
                </a:solidFill>
              </a:rPr>
              <a:t>public class </a:t>
            </a:r>
            <a:r>
              <a:rPr lang="fr-FR" sz="1600" err="1"/>
              <a:t>MaThread</a:t>
            </a:r>
            <a:r>
              <a:rPr lang="fr-FR" sz="1600"/>
              <a:t> </a:t>
            </a:r>
            <a:r>
              <a:rPr lang="fr-FR" sz="1600" err="1">
                <a:solidFill>
                  <a:srgbClr val="CC7832"/>
                </a:solidFill>
              </a:rPr>
              <a:t>extends</a:t>
            </a:r>
            <a:r>
              <a:rPr lang="fr-FR" sz="1600">
                <a:solidFill>
                  <a:srgbClr val="CC7832"/>
                </a:solidFill>
              </a:rPr>
              <a:t> </a:t>
            </a:r>
            <a:r>
              <a:rPr lang="fr-FR" sz="1600"/>
              <a:t>Thread {</a:t>
            </a:r>
            <a:br>
              <a:rPr lang="fr-FR" sz="1600"/>
            </a:br>
            <a:br>
              <a:rPr lang="fr-FR" sz="1600"/>
            </a:br>
            <a:r>
              <a:rPr lang="fr-FR" sz="1600"/>
              <a:t>    </a:t>
            </a:r>
            <a:r>
              <a:rPr lang="fr-FR" sz="1600" err="1">
                <a:solidFill>
                  <a:srgbClr val="CC7832"/>
                </a:solidFill>
              </a:rPr>
              <a:t>private</a:t>
            </a:r>
            <a:r>
              <a:rPr lang="fr-FR" sz="1600">
                <a:solidFill>
                  <a:srgbClr val="CC7832"/>
                </a:solidFill>
              </a:rPr>
              <a:t> </a:t>
            </a:r>
            <a:r>
              <a:rPr lang="fr-FR" sz="1600"/>
              <a:t>Handler </a:t>
            </a:r>
            <a:r>
              <a:rPr lang="fr-FR" sz="1600" err="1">
                <a:solidFill>
                  <a:srgbClr val="9876AA"/>
                </a:solidFill>
              </a:rPr>
              <a:t>handler</a:t>
            </a:r>
            <a:r>
              <a:rPr lang="fr-FR" sz="1600">
                <a:solidFill>
                  <a:srgbClr val="CC7832"/>
                </a:solidFill>
              </a:rPr>
              <a:t>;</a:t>
            </a:r>
            <a:br>
              <a:rPr lang="fr-FR" sz="1600">
                <a:solidFill>
                  <a:srgbClr val="CC7832"/>
                </a:solidFill>
              </a:rPr>
            </a:br>
            <a:br>
              <a:rPr lang="fr-FR" sz="1600">
                <a:solidFill>
                  <a:srgbClr val="CC7832"/>
                </a:solidFill>
              </a:rPr>
            </a:br>
            <a:r>
              <a:rPr lang="fr-FR" sz="1600">
                <a:solidFill>
                  <a:srgbClr val="CC7832"/>
                </a:solidFill>
              </a:rPr>
              <a:t>    </a:t>
            </a:r>
            <a:r>
              <a:rPr lang="fr-FR" sz="1600" err="1">
                <a:solidFill>
                  <a:srgbClr val="CC7832"/>
                </a:solidFill>
              </a:rPr>
              <a:t>private</a:t>
            </a:r>
            <a:r>
              <a:rPr lang="fr-FR" sz="1600">
                <a:solidFill>
                  <a:srgbClr val="CC7832"/>
                </a:solidFill>
              </a:rPr>
              <a:t> </a:t>
            </a:r>
            <a:r>
              <a:rPr lang="fr-FR" sz="1600" err="1">
                <a:solidFill>
                  <a:srgbClr val="FFC66D"/>
                </a:solidFill>
              </a:rPr>
              <a:t>MaThread</a:t>
            </a:r>
            <a:r>
              <a:rPr lang="fr-FR" sz="1600"/>
              <a:t>(Handler </a:t>
            </a:r>
            <a:r>
              <a:rPr lang="fr-FR" sz="1600" err="1"/>
              <a:t>handler</a:t>
            </a:r>
            <a:r>
              <a:rPr lang="fr-FR" sz="1600"/>
              <a:t>) {</a:t>
            </a:r>
            <a:br>
              <a:rPr lang="fr-FR" sz="1600"/>
            </a:br>
            <a:r>
              <a:rPr lang="fr-FR" sz="1600"/>
              <a:t>        </a:t>
            </a:r>
            <a:r>
              <a:rPr lang="fr-FR" sz="1600" err="1">
                <a:solidFill>
                  <a:srgbClr val="CC7832"/>
                </a:solidFill>
              </a:rPr>
              <a:t>this</a:t>
            </a:r>
            <a:r>
              <a:rPr lang="fr-FR" sz="1600" err="1"/>
              <a:t>.</a:t>
            </a:r>
            <a:r>
              <a:rPr lang="fr-FR" sz="1600" err="1">
                <a:solidFill>
                  <a:srgbClr val="9876AA"/>
                </a:solidFill>
              </a:rPr>
              <a:t>handler</a:t>
            </a:r>
            <a:r>
              <a:rPr lang="fr-FR" sz="1600">
                <a:solidFill>
                  <a:srgbClr val="9876AA"/>
                </a:solidFill>
              </a:rPr>
              <a:t> </a:t>
            </a:r>
            <a:r>
              <a:rPr lang="fr-FR" sz="1600"/>
              <a:t>= </a:t>
            </a:r>
            <a:r>
              <a:rPr lang="fr-FR" sz="1600" err="1"/>
              <a:t>handler</a:t>
            </a:r>
            <a:r>
              <a:rPr lang="fr-FR" sz="1600">
                <a:solidFill>
                  <a:srgbClr val="CC7832"/>
                </a:solidFill>
              </a:rPr>
              <a:t>;</a:t>
            </a:r>
            <a:br>
              <a:rPr lang="fr-FR" sz="1600">
                <a:solidFill>
                  <a:srgbClr val="CC7832"/>
                </a:solidFill>
              </a:rPr>
            </a:br>
            <a:r>
              <a:rPr lang="fr-FR" sz="1600">
                <a:solidFill>
                  <a:srgbClr val="CC7832"/>
                </a:solidFill>
              </a:rPr>
              <a:t>    </a:t>
            </a:r>
            <a:r>
              <a:rPr lang="fr-FR" sz="1600"/>
              <a:t>}</a:t>
            </a:r>
            <a:br>
              <a:rPr lang="fr-FR" sz="1600"/>
            </a:br>
            <a:br>
              <a:rPr lang="fr-FR" sz="1600"/>
            </a:br>
            <a:r>
              <a:rPr lang="fr-FR" sz="1600"/>
              <a:t>    </a:t>
            </a:r>
            <a:r>
              <a:rPr lang="fr-FR" sz="1600">
                <a:solidFill>
                  <a:srgbClr val="BBB529"/>
                </a:solidFill>
              </a:rPr>
              <a:t>@</a:t>
            </a:r>
            <a:r>
              <a:rPr lang="fr-FR" sz="1600" err="1">
                <a:solidFill>
                  <a:srgbClr val="BBB529"/>
                </a:solidFill>
              </a:rPr>
              <a:t>Override</a:t>
            </a:r>
            <a:br>
              <a:rPr lang="fr-FR" sz="1600">
                <a:solidFill>
                  <a:srgbClr val="BBB529"/>
                </a:solidFill>
              </a:rPr>
            </a:br>
            <a:r>
              <a:rPr lang="fr-FR" sz="1600">
                <a:solidFill>
                  <a:srgbClr val="BBB529"/>
                </a:solidFill>
              </a:rPr>
              <a:t>    </a:t>
            </a:r>
            <a:r>
              <a:rPr lang="fr-FR" sz="1600">
                <a:solidFill>
                  <a:srgbClr val="CC7832"/>
                </a:solidFill>
              </a:rPr>
              <a:t>public </a:t>
            </a:r>
            <a:r>
              <a:rPr lang="fr-FR" sz="1600" err="1">
                <a:solidFill>
                  <a:srgbClr val="CC7832"/>
                </a:solidFill>
              </a:rPr>
              <a:t>void</a:t>
            </a:r>
            <a:r>
              <a:rPr lang="fr-FR" sz="1600">
                <a:solidFill>
                  <a:srgbClr val="CC7832"/>
                </a:solidFill>
              </a:rPr>
              <a:t> </a:t>
            </a:r>
            <a:r>
              <a:rPr lang="fr-FR" sz="1600" err="1">
                <a:solidFill>
                  <a:srgbClr val="FFC66D"/>
                </a:solidFill>
              </a:rPr>
              <a:t>run</a:t>
            </a:r>
            <a:r>
              <a:rPr lang="fr-FR" sz="1600"/>
              <a:t>() {</a:t>
            </a:r>
          </a:p>
          <a:p>
            <a:r>
              <a:rPr lang="fr-FR" sz="1600">
                <a:solidFill>
                  <a:srgbClr val="CC7832"/>
                </a:solidFill>
              </a:rPr>
              <a:t>	     ...</a:t>
            </a:r>
            <a:br>
              <a:rPr lang="fr-FR" sz="1600">
                <a:solidFill>
                  <a:srgbClr val="CC7832"/>
                </a:solidFill>
              </a:rPr>
            </a:br>
            <a:r>
              <a:rPr lang="fr-FR" sz="1600">
                <a:solidFill>
                  <a:srgbClr val="CC7832"/>
                </a:solidFill>
              </a:rPr>
              <a:t>            </a:t>
            </a:r>
            <a:r>
              <a:rPr lang="fr-FR" sz="1600"/>
              <a:t>Message message = </a:t>
            </a:r>
            <a:r>
              <a:rPr lang="fr-FR" sz="1600" err="1"/>
              <a:t>Message.</a:t>
            </a:r>
            <a:r>
              <a:rPr lang="fr-FR" sz="1600" i="1" err="1"/>
              <a:t>obtain</a:t>
            </a:r>
            <a:r>
              <a:rPr lang="fr-FR" sz="1600"/>
              <a:t>()</a:t>
            </a:r>
            <a:r>
              <a:rPr lang="fr-FR" sz="1600">
                <a:solidFill>
                  <a:srgbClr val="CC7832"/>
                </a:solidFill>
              </a:rPr>
              <a:t>;</a:t>
            </a:r>
            <a:br>
              <a:rPr lang="fr-FR" sz="1600">
                <a:solidFill>
                  <a:srgbClr val="CC7832"/>
                </a:solidFill>
              </a:rPr>
            </a:br>
            <a:r>
              <a:rPr lang="fr-FR" sz="1600">
                <a:solidFill>
                  <a:srgbClr val="CC7832"/>
                </a:solidFill>
              </a:rPr>
              <a:t>            </a:t>
            </a:r>
            <a:r>
              <a:rPr lang="fr-FR" sz="1600" err="1"/>
              <a:t>message.</a:t>
            </a:r>
            <a:r>
              <a:rPr lang="fr-FR" sz="1600" err="1">
                <a:solidFill>
                  <a:srgbClr val="9876AA"/>
                </a:solidFill>
              </a:rPr>
              <a:t>what</a:t>
            </a:r>
            <a:r>
              <a:rPr lang="fr-FR" sz="1600">
                <a:solidFill>
                  <a:srgbClr val="9876AA"/>
                </a:solidFill>
              </a:rPr>
              <a:t> </a:t>
            </a:r>
            <a:r>
              <a:rPr lang="fr-FR" sz="1600"/>
              <a:t>= </a:t>
            </a:r>
            <a:r>
              <a:rPr lang="fr-FR" sz="1600">
                <a:solidFill>
                  <a:srgbClr val="6897BB"/>
                </a:solidFill>
              </a:rPr>
              <a:t>1</a:t>
            </a:r>
            <a:r>
              <a:rPr lang="fr-FR" sz="1600">
                <a:solidFill>
                  <a:srgbClr val="CC7832"/>
                </a:solidFill>
              </a:rPr>
              <a:t>;</a:t>
            </a:r>
            <a:br>
              <a:rPr lang="fr-FR" sz="1600">
                <a:solidFill>
                  <a:srgbClr val="CC7832"/>
                </a:solidFill>
              </a:rPr>
            </a:br>
            <a:r>
              <a:rPr lang="fr-FR" sz="1600">
                <a:solidFill>
                  <a:srgbClr val="CC7832"/>
                </a:solidFill>
              </a:rPr>
              <a:t>            </a:t>
            </a:r>
            <a:r>
              <a:rPr lang="fr-FR" sz="1600"/>
              <a:t>message.</a:t>
            </a:r>
            <a:r>
              <a:rPr lang="fr-FR" sz="1600">
                <a:solidFill>
                  <a:srgbClr val="9876AA"/>
                </a:solidFill>
              </a:rPr>
              <a:t>obj </a:t>
            </a:r>
            <a:r>
              <a:rPr lang="fr-FR" sz="1600"/>
              <a:t>= « message »</a:t>
            </a:r>
            <a:r>
              <a:rPr lang="fr-FR" sz="1600">
                <a:solidFill>
                  <a:srgbClr val="CC7832"/>
                </a:solidFill>
              </a:rPr>
              <a:t>;</a:t>
            </a:r>
          </a:p>
          <a:p>
            <a:r>
              <a:rPr lang="fr-FR" sz="1600">
                <a:solidFill>
                  <a:srgbClr val="CC7832"/>
                </a:solidFill>
              </a:rPr>
              <a:t>	    </a:t>
            </a:r>
            <a:r>
              <a:rPr lang="fr-FR" sz="1600" err="1">
                <a:solidFill>
                  <a:srgbClr val="CC7832"/>
                </a:solidFill>
              </a:rPr>
              <a:t>handler.sendMessage</a:t>
            </a:r>
            <a:r>
              <a:rPr lang="fr-FR" sz="1600">
                <a:solidFill>
                  <a:srgbClr val="CC7832"/>
                </a:solidFill>
              </a:rPr>
              <a:t>(message);</a:t>
            </a:r>
            <a:br>
              <a:rPr lang="fr-FR" sz="1600">
                <a:solidFill>
                  <a:srgbClr val="CC7832"/>
                </a:solidFill>
              </a:rPr>
            </a:br>
            <a:r>
              <a:rPr lang="fr-FR" sz="1600">
                <a:solidFill>
                  <a:srgbClr val="CC7832"/>
                </a:solidFill>
              </a:rPr>
              <a:t>    </a:t>
            </a:r>
            <a:r>
              <a:rPr lang="fr-FR" sz="1600"/>
              <a:t>}</a:t>
            </a:r>
            <a:br>
              <a:rPr lang="fr-FR" sz="1600"/>
            </a:br>
            <a:r>
              <a:rPr lang="fr-FR" sz="1600"/>
              <a:t>}</a:t>
            </a:r>
          </a:p>
        </p:txBody>
      </p:sp>
    </p:spTree>
    <p:extLst>
      <p:ext uri="{BB962C8B-B14F-4D97-AF65-F5344CB8AC3E}">
        <p14:creationId xmlns:p14="http://schemas.microsoft.com/office/powerpoint/2010/main" val="2466242255"/>
      </p:ext>
    </p:extLst>
  </p:cSld>
  <p:clrMapOvr>
    <a:masterClrMapping/>
  </p:clrMapOvr>
  <p:transition spd="slow">
    <p:dissolv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 name="Shape 1444"/>
          <p:cNvSpPr>
            <a:spLocks noGrp="1"/>
          </p:cNvSpPr>
          <p:nvPr>
            <p:ph type="title"/>
          </p:nvPr>
        </p:nvSpPr>
        <p:spPr>
          <a:xfrm>
            <a:off x="680322" y="2733708"/>
            <a:ext cx="8144134" cy="1373071"/>
          </a:xfrm>
          <a:prstGeom prst="rect">
            <a:avLst/>
          </a:prstGeom>
        </p:spPr>
        <p:txBody>
          <a:bodyPr/>
          <a:lstStyle/>
          <a:p>
            <a:r>
              <a:t>List View</a:t>
            </a:r>
          </a:p>
        </p:txBody>
      </p:sp>
      <p:sp>
        <p:nvSpPr>
          <p:cNvPr id="1445" name="Shape 1445"/>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101</a:t>
            </a:fld>
            <a:endParaRPr/>
          </a:p>
        </p:txBody>
      </p:sp>
    </p:spTree>
  </p:cSld>
  <p:clrMapOvr>
    <a:masterClrMapping/>
  </p:clrMapOvr>
  <p:transition spd="slow">
    <p:dissolv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Shape 1447"/>
          <p:cNvSpPr>
            <a:spLocks noGrp="1"/>
          </p:cNvSpPr>
          <p:nvPr>
            <p:ph type="title"/>
          </p:nvPr>
        </p:nvSpPr>
        <p:spPr>
          <a:xfrm>
            <a:off x="680319" y="753229"/>
            <a:ext cx="9613863" cy="1080938"/>
          </a:xfrm>
          <a:prstGeom prst="rect">
            <a:avLst/>
          </a:prstGeom>
        </p:spPr>
        <p:txBody>
          <a:bodyPr/>
          <a:lstStyle/>
          <a:p>
            <a:r>
              <a:t>List View</a:t>
            </a:r>
          </a:p>
        </p:txBody>
      </p:sp>
      <p:sp>
        <p:nvSpPr>
          <p:cNvPr id="1448" name="Shape 1448"/>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102</a:t>
            </a:fld>
            <a:endParaRPr/>
          </a:p>
        </p:txBody>
      </p:sp>
      <p:pic>
        <p:nvPicPr>
          <p:cNvPr id="1449" name="image42.png" descr="http://www.codelearn.org/android-tutorial/assets/list_view/Custom_Base_adapter-6c6a43148474a723639fcbb8c85f5786.png"/>
          <p:cNvPicPr>
            <a:picLocks noChangeAspect="1"/>
          </p:cNvPicPr>
          <p:nvPr/>
        </p:nvPicPr>
        <p:blipFill>
          <a:blip r:embed="rId2"/>
          <a:stretch>
            <a:fillRect/>
          </a:stretch>
        </p:blipFill>
        <p:spPr>
          <a:xfrm>
            <a:off x="4038258" y="1048678"/>
            <a:ext cx="3314701" cy="5534026"/>
          </a:xfrm>
          <a:prstGeom prst="rect">
            <a:avLst/>
          </a:prstGeom>
          <a:ln w="12700">
            <a:miter lim="400000"/>
          </a:ln>
        </p:spPr>
      </p:pic>
    </p:spTree>
  </p:cSld>
  <p:clrMapOvr>
    <a:masterClrMapping/>
  </p:clrMapOvr>
  <p:transition spd="slow">
    <p:dissolv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103</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2492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fr-FR" sz="2400">
              <a:solidFill>
                <a:schemeClr val="bg1"/>
              </a:solidFill>
            </a:endParaRPr>
          </a:p>
          <a:p>
            <a:r>
              <a:rPr lang="fr-FR" sz="2400">
                <a:solidFill>
                  <a:schemeClr val="bg1"/>
                </a:solidFill>
              </a:rPr>
              <a:t>Android fournit les classes </a:t>
            </a:r>
            <a:r>
              <a:rPr lang="fr-FR" sz="2400" err="1">
                <a:solidFill>
                  <a:schemeClr val="bg1"/>
                </a:solidFill>
              </a:rPr>
              <a:t>ListView</a:t>
            </a:r>
            <a:r>
              <a:rPr lang="fr-FR" sz="2400">
                <a:solidFill>
                  <a:schemeClr val="bg1"/>
                </a:solidFill>
              </a:rPr>
              <a:t> et </a:t>
            </a:r>
            <a:r>
              <a:rPr lang="fr-FR" sz="2400" err="1">
                <a:solidFill>
                  <a:schemeClr val="bg1"/>
                </a:solidFill>
              </a:rPr>
              <a:t>ExpandableListView</a:t>
            </a:r>
            <a:r>
              <a:rPr lang="fr-FR" sz="2400">
                <a:solidFill>
                  <a:schemeClr val="bg1"/>
                </a:solidFill>
              </a:rPr>
              <a:t> qui sont capables d'afficher une liste </a:t>
            </a:r>
            <a:r>
              <a:rPr lang="fr-FR" sz="2400" err="1">
                <a:solidFill>
                  <a:schemeClr val="bg1"/>
                </a:solidFill>
              </a:rPr>
              <a:t>défilable</a:t>
            </a:r>
            <a:r>
              <a:rPr lang="fr-FR" sz="2400">
                <a:solidFill>
                  <a:schemeClr val="bg1"/>
                </a:solidFill>
              </a:rPr>
              <a:t> d'éléments. La classe </a:t>
            </a:r>
            <a:r>
              <a:rPr lang="fr-FR" sz="2400" err="1">
                <a:solidFill>
                  <a:schemeClr val="bg1"/>
                </a:solidFill>
              </a:rPr>
              <a:t>ExpandableListView</a:t>
            </a:r>
            <a:r>
              <a:rPr lang="fr-FR" sz="2400">
                <a:solidFill>
                  <a:schemeClr val="bg1"/>
                </a:solidFill>
              </a:rPr>
              <a:t> prend en charge les groupes d'éléments.
</a:t>
            </a:r>
            <a:br>
              <a:rPr lang="fr-FR"/>
            </a:br>
            <a:endParaRPr lang="fr-FR"/>
          </a:p>
          <a:p>
            <a:pPr marL="0" marR="0" indent="0" algn="l" defTabSz="457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cSld>
  <p:clrMapOvr>
    <a:masterClrMapping/>
  </p:clrMapOvr>
  <p:transition spd="slow">
    <p:dissolv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104</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4739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a:solidFill>
                  <a:schemeClr val="bg1"/>
                </a:solidFill>
              </a:rPr>
              <a:t>Types d'entrée pour les listes
</a:t>
            </a:r>
            <a:endParaRPr lang="fr-FR" sz="2400">
              <a:solidFill>
                <a:schemeClr val="bg1"/>
              </a:solidFill>
            </a:endParaRPr>
          </a:p>
          <a:p>
            <a:r>
              <a:rPr lang="fr-FR" sz="2400">
                <a:solidFill>
                  <a:schemeClr val="bg1"/>
                </a:solidFill>
              </a:rPr>
              <a:t>Les éléments d'une liste peuvent être des objets Java arbitraires. L'adaptateur extrait les données de l'objet et attribue ces données aux vues pour une ligne du </a:t>
            </a:r>
            <a:r>
              <a:rPr lang="fr-FR" sz="2400" err="1">
                <a:solidFill>
                  <a:schemeClr val="bg1"/>
                </a:solidFill>
              </a:rPr>
              <a:t>ListView</a:t>
            </a:r>
            <a:r>
              <a:rPr lang="fr-FR" sz="2400">
                <a:solidFill>
                  <a:schemeClr val="bg1"/>
                </a:solidFill>
              </a:rPr>
              <a:t>.</a:t>
            </a:r>
          </a:p>
          <a:p>
            <a:r>
              <a:rPr lang="fr-FR" sz="2400">
                <a:solidFill>
                  <a:schemeClr val="bg1"/>
                </a:solidFill>
              </a:rPr>
              <a:t>
Ces éléments sont généralement appelés « modèle de données » de la liste. Un adaptateur peut recevoir des données en entrée.
</a:t>
            </a:r>
            <a:br>
              <a:rPr lang="fr-FR" sz="2400">
                <a:solidFill>
                  <a:schemeClr val="bg1"/>
                </a:solidFill>
              </a:rPr>
            </a:br>
            <a:endParaRPr lang="fr-FR" sz="2400">
              <a:solidFill>
                <a:schemeClr val="bg1"/>
              </a:solidFill>
            </a:endParaRPr>
          </a:p>
          <a:p>
            <a:br>
              <a:rPr lang="fr-FR"/>
            </a:br>
            <a:endParaRPr lang="fr-FR"/>
          </a:p>
          <a:p>
            <a:pPr marL="0" marR="0" indent="0" algn="l" defTabSz="457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3135405011"/>
      </p:ext>
    </p:extLst>
  </p:cSld>
  <p:clrMapOvr>
    <a:masterClrMapping/>
  </p:clrMapOvr>
  <p:transition spd="slow">
    <p:dissolv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105</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27392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a:solidFill>
                  <a:schemeClr val="bg1"/>
                </a:solidFill>
              </a:rPr>
              <a:t>Adaptateur</a:t>
            </a:r>
          </a:p>
          <a:p>
            <a:endParaRPr lang="fr-FR" sz="2400">
              <a:solidFill>
                <a:schemeClr val="bg1"/>
              </a:solidFill>
            </a:endParaRPr>
          </a:p>
          <a:p>
            <a:r>
              <a:rPr lang="fr-FR" sz="2400">
                <a:solidFill>
                  <a:schemeClr val="bg1"/>
                </a:solidFill>
              </a:rPr>
              <a:t>Un adaptateur gère le modèle de données et l'adapte aux entrées individuelles du widget. Un adaptateur étend la classe </a:t>
            </a:r>
            <a:r>
              <a:rPr lang="fr-FR" sz="2400" err="1">
                <a:solidFill>
                  <a:schemeClr val="bg1"/>
                </a:solidFill>
              </a:rPr>
              <a:t>BaseAdapter</a:t>
            </a:r>
            <a:r>
              <a:rPr lang="fr-FR" sz="2400">
                <a:solidFill>
                  <a:schemeClr val="bg1"/>
                </a:solidFill>
              </a:rPr>
              <a:t>.
Chaque ligne du widget affichant les données se compose d’un </a:t>
            </a:r>
            <a:r>
              <a:rPr lang="fr-FR" sz="2400" err="1">
                <a:solidFill>
                  <a:schemeClr val="bg1"/>
                </a:solidFill>
              </a:rPr>
              <a:t>layout</a:t>
            </a:r>
            <a:r>
              <a:rPr lang="fr-FR" sz="2400">
                <a:solidFill>
                  <a:schemeClr val="bg1"/>
                </a:solidFill>
              </a:rPr>
              <a:t> qui peut être aussi complexe que vous le souhaitez. 
</a:t>
            </a:r>
          </a:p>
        </p:txBody>
      </p:sp>
    </p:spTree>
    <p:extLst>
      <p:ext uri="{BB962C8B-B14F-4D97-AF65-F5344CB8AC3E}">
        <p14:creationId xmlns:p14="http://schemas.microsoft.com/office/powerpoint/2010/main" val="210806442"/>
      </p:ext>
    </p:extLst>
  </p:cSld>
  <p:clrMapOvr>
    <a:masterClrMapping/>
  </p:clrMapOvr>
  <p:transition spd="slow">
    <p:dissolv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106</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a:solidFill>
                  <a:schemeClr val="bg1"/>
                </a:solidFill>
              </a:rPr>
              <a:t>Adaptateurs par défaut
</a:t>
            </a:r>
            <a:endParaRPr lang="fr-FR" sz="2400">
              <a:solidFill>
                <a:schemeClr val="bg1"/>
              </a:solidFill>
            </a:endParaRPr>
          </a:p>
          <a:p>
            <a:r>
              <a:rPr lang="fr-FR" sz="2400">
                <a:solidFill>
                  <a:schemeClr val="bg1"/>
                </a:solidFill>
              </a:rPr>
              <a:t>Android fournit des implémentations d'adaptateur par défaut ; le plus important est </a:t>
            </a:r>
            <a:r>
              <a:rPr lang="fr-FR" sz="2400" err="1">
                <a:solidFill>
                  <a:schemeClr val="bg1"/>
                </a:solidFill>
              </a:rPr>
              <a:t>ArrayAdapter</a:t>
            </a:r>
            <a:r>
              <a:rPr lang="fr-FR" sz="2400">
                <a:solidFill>
                  <a:schemeClr val="bg1"/>
                </a:solidFill>
              </a:rPr>
              <a:t>. </a:t>
            </a:r>
            <a:r>
              <a:rPr lang="fr-FR" sz="2400" err="1">
                <a:solidFill>
                  <a:schemeClr val="bg1"/>
                </a:solidFill>
              </a:rPr>
              <a:t>ArrayAdapter</a:t>
            </a:r>
            <a:r>
              <a:rPr lang="fr-FR" sz="2400">
                <a:solidFill>
                  <a:schemeClr val="bg1"/>
                </a:solidFill>
              </a:rPr>
              <a:t> peut gérer des données basées sur </a:t>
            </a:r>
            <a:r>
              <a:rPr lang="fr-FR" sz="2400" err="1">
                <a:solidFill>
                  <a:schemeClr val="bg1"/>
                </a:solidFill>
              </a:rPr>
              <a:t>Arrays</a:t>
            </a:r>
            <a:r>
              <a:rPr lang="fr-FR" sz="2400">
                <a:solidFill>
                  <a:schemeClr val="bg1"/>
                </a:solidFill>
              </a:rPr>
              <a:t> ou </a:t>
            </a:r>
            <a:r>
              <a:rPr lang="fr-FR" sz="2400" err="1">
                <a:solidFill>
                  <a:schemeClr val="bg1"/>
                </a:solidFill>
              </a:rPr>
              <a:t>java.util.List</a:t>
            </a:r>
            <a:r>
              <a:rPr lang="fr-FR" sz="2400">
                <a:solidFill>
                  <a:schemeClr val="bg1"/>
                </a:solidFill>
              </a:rPr>
              <a:t>.
</a:t>
            </a:r>
            <a:br>
              <a:rPr lang="fr-FR" sz="2400">
                <a:solidFill>
                  <a:schemeClr val="bg1"/>
                </a:solidFill>
              </a:rPr>
            </a:br>
            <a:endParaRPr lang="fr-FR" sz="2400">
              <a:solidFill>
                <a:schemeClr val="bg1"/>
              </a:solidFill>
            </a:endParaRPr>
          </a:p>
        </p:txBody>
      </p:sp>
    </p:spTree>
    <p:extLst>
      <p:ext uri="{BB962C8B-B14F-4D97-AF65-F5344CB8AC3E}">
        <p14:creationId xmlns:p14="http://schemas.microsoft.com/office/powerpoint/2010/main" val="835176000"/>
      </p:ext>
    </p:extLst>
  </p:cSld>
  <p:clrMapOvr>
    <a:masterClrMapping/>
  </p:clrMapOvr>
  <p:transition spd="slow">
    <p:dissolv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107</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a:solidFill>
                  <a:schemeClr val="bg1"/>
                </a:solidFill>
              </a:rPr>
              <a:t>Adaptateurs par défaut : </a:t>
            </a:r>
            <a:r>
              <a:rPr lang="fr-FR" sz="2800" b="1" i="1" u="sng" err="1">
                <a:solidFill>
                  <a:schemeClr val="bg1"/>
                </a:solidFill>
              </a:rPr>
              <a:t>ArrayAdapter</a:t>
            </a:r>
            <a:r>
              <a:rPr lang="fr-FR" sz="2800" b="1" i="1" u="sng">
                <a:solidFill>
                  <a:schemeClr val="bg1"/>
                </a:solidFill>
              </a:rPr>
              <a:t>
</a:t>
            </a:r>
            <a:endParaRPr lang="fr-FR" sz="2400">
              <a:solidFill>
                <a:schemeClr val="bg1"/>
              </a:solidFill>
            </a:endParaRPr>
          </a:p>
          <a:p>
            <a:r>
              <a:rPr lang="fr-FR" sz="2400">
                <a:solidFill>
                  <a:schemeClr val="bg1"/>
                </a:solidFill>
              </a:rPr>
              <a:t>La classe </a:t>
            </a:r>
            <a:r>
              <a:rPr lang="fr-FR" sz="2400" err="1">
                <a:solidFill>
                  <a:schemeClr val="bg1"/>
                </a:solidFill>
              </a:rPr>
              <a:t>ArrayAdapter</a:t>
            </a:r>
            <a:r>
              <a:rPr lang="fr-FR" sz="2400">
                <a:solidFill>
                  <a:schemeClr val="bg1"/>
                </a:solidFill>
              </a:rPr>
              <a:t> peut gérer une liste ou des tableaux d'objets Java en entrée. Chaque objet Java est converti en une seule ligne. Par défaut, il utilise la méthode </a:t>
            </a:r>
            <a:r>
              <a:rPr lang="fr-FR" sz="2400" err="1">
                <a:solidFill>
                  <a:schemeClr val="bg1"/>
                </a:solidFill>
              </a:rPr>
              <a:t>toString</a:t>
            </a:r>
            <a:r>
              <a:rPr lang="fr-FR" sz="2400">
                <a:solidFill>
                  <a:schemeClr val="bg1"/>
                </a:solidFill>
              </a:rPr>
              <a:t>() de l'objet en tant que ligne texte.
Vous pouvez définir l'ID de la vue dans le constructeur de l'</a:t>
            </a:r>
            <a:r>
              <a:rPr lang="fr-FR" sz="2400" err="1">
                <a:solidFill>
                  <a:schemeClr val="bg1"/>
                </a:solidFill>
              </a:rPr>
              <a:t>ArrayAdapter</a:t>
            </a:r>
            <a:r>
              <a:rPr lang="fr-FR" sz="2400">
                <a:solidFill>
                  <a:schemeClr val="bg1"/>
                </a:solidFill>
              </a:rPr>
              <a:t>.</a:t>
            </a:r>
            <a:br>
              <a:rPr lang="fr-FR" sz="2400">
                <a:solidFill>
                  <a:schemeClr val="bg1"/>
                </a:solidFill>
              </a:rPr>
            </a:br>
            <a:endParaRPr lang="fr-FR" sz="2400">
              <a:solidFill>
                <a:schemeClr val="bg1"/>
              </a:solidFill>
            </a:endParaRPr>
          </a:p>
        </p:txBody>
      </p:sp>
    </p:spTree>
    <p:extLst>
      <p:ext uri="{BB962C8B-B14F-4D97-AF65-F5344CB8AC3E}">
        <p14:creationId xmlns:p14="http://schemas.microsoft.com/office/powerpoint/2010/main" val="801404147"/>
      </p:ext>
    </p:extLst>
  </p:cSld>
  <p:clrMapOvr>
    <a:masterClrMapping/>
  </p:clrMapOvr>
  <p:transition spd="slow">
    <p:dissolv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108</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4278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a:solidFill>
                  <a:schemeClr val="bg1"/>
                </a:solidFill>
              </a:rPr>
              <a:t>Adaptateurs par défaut : </a:t>
            </a:r>
            <a:r>
              <a:rPr lang="fr-FR" sz="2800" b="1" i="1" u="sng" err="1">
                <a:solidFill>
                  <a:schemeClr val="bg1"/>
                </a:solidFill>
              </a:rPr>
              <a:t>ArrayAdapter</a:t>
            </a:r>
            <a:r>
              <a:rPr lang="fr-FR" sz="2800" b="1" i="1" u="sng">
                <a:solidFill>
                  <a:schemeClr val="bg1"/>
                </a:solidFill>
              </a:rPr>
              <a:t>
</a:t>
            </a:r>
            <a:endParaRPr lang="fr-FR" sz="2400">
              <a:solidFill>
                <a:schemeClr val="bg1"/>
              </a:solidFill>
            </a:endParaRPr>
          </a:p>
          <a:p>
            <a:r>
              <a:rPr lang="fr-FR" sz="2400">
                <a:solidFill>
                  <a:schemeClr val="bg1"/>
                </a:solidFill>
              </a:rPr>
              <a:t>La classe </a:t>
            </a:r>
            <a:r>
              <a:rPr lang="fr-FR" sz="2400" err="1">
                <a:solidFill>
                  <a:schemeClr val="bg1"/>
                </a:solidFill>
              </a:rPr>
              <a:t>ArrayAdapter</a:t>
            </a:r>
            <a:r>
              <a:rPr lang="fr-FR" sz="2400">
                <a:solidFill>
                  <a:schemeClr val="bg1"/>
                </a:solidFill>
              </a:rPr>
              <a:t> permet de supprimer tous les éléments de sa structure de données sous-jacente avec l'appel de méthode </a:t>
            </a:r>
            <a:r>
              <a:rPr lang="fr-FR" sz="2400" err="1">
                <a:solidFill>
                  <a:schemeClr val="bg1"/>
                </a:solidFill>
              </a:rPr>
              <a:t>clear</a:t>
            </a:r>
            <a:r>
              <a:rPr lang="fr-FR" sz="2400">
                <a:solidFill>
                  <a:schemeClr val="bg1"/>
                </a:solidFill>
              </a:rPr>
              <a:t>. Vous pouvez également ajouter de nouveaux éléments via la méthode </a:t>
            </a:r>
            <a:r>
              <a:rPr lang="fr-FR" sz="2400" err="1">
                <a:solidFill>
                  <a:schemeClr val="bg1"/>
                </a:solidFill>
              </a:rPr>
              <a:t>add</a:t>
            </a:r>
            <a:r>
              <a:rPr lang="fr-FR" sz="2400">
                <a:solidFill>
                  <a:schemeClr val="bg1"/>
                </a:solidFill>
              </a:rPr>
              <a:t>() ou une collection via la méthode </a:t>
            </a:r>
            <a:r>
              <a:rPr lang="fr-FR" sz="2400" err="1">
                <a:solidFill>
                  <a:schemeClr val="bg1"/>
                </a:solidFill>
              </a:rPr>
              <a:t>addAll</a:t>
            </a:r>
            <a:r>
              <a:rPr lang="fr-FR" sz="2400">
                <a:solidFill>
                  <a:schemeClr val="bg1"/>
                </a:solidFill>
              </a:rPr>
              <a:t>().</a:t>
            </a:r>
          </a:p>
          <a:p>
            <a:r>
              <a:rPr lang="fr-FR" sz="2400">
                <a:solidFill>
                  <a:schemeClr val="bg1"/>
                </a:solidFill>
              </a:rPr>
              <a:t>
Vous pouvez également modifier directement la structure de données sous-jacente et appeler la méthode </a:t>
            </a:r>
            <a:r>
              <a:rPr lang="fr-FR" sz="2400" err="1">
                <a:solidFill>
                  <a:schemeClr val="bg1"/>
                </a:solidFill>
              </a:rPr>
              <a:t>notifyDataSetChanged</a:t>
            </a:r>
            <a:r>
              <a:rPr lang="fr-FR" sz="2400">
                <a:solidFill>
                  <a:schemeClr val="bg1"/>
                </a:solidFill>
              </a:rPr>
              <a:t>() sur l'adaptateur pour l'informer des changements dans les données.
</a:t>
            </a:r>
          </a:p>
        </p:txBody>
      </p:sp>
    </p:spTree>
    <p:extLst>
      <p:ext uri="{BB962C8B-B14F-4D97-AF65-F5344CB8AC3E}">
        <p14:creationId xmlns:p14="http://schemas.microsoft.com/office/powerpoint/2010/main" val="2715357961"/>
      </p:ext>
    </p:extLst>
  </p:cSld>
  <p:clrMapOvr>
    <a:masterClrMapping/>
  </p:clrMapOvr>
  <p:transition spd="slow">
    <p:dissolv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109</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1261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err="1">
                <a:solidFill>
                  <a:schemeClr val="bg1"/>
                </a:solidFill>
              </a:rPr>
              <a:t>ArrayAdapter</a:t>
            </a:r>
            <a:r>
              <a:rPr lang="fr-FR" sz="2800" b="1" i="1" u="sng">
                <a:solidFill>
                  <a:schemeClr val="bg1"/>
                </a:solidFill>
              </a:rPr>
              <a:t> : </a:t>
            </a:r>
            <a:r>
              <a:rPr lang="fr-FR" sz="2800" b="1" i="1" u="sng" err="1">
                <a:solidFill>
                  <a:schemeClr val="bg1"/>
                </a:solidFill>
              </a:rPr>
              <a:t>Example</a:t>
            </a:r>
            <a:endParaRPr lang="fr-FR" sz="2800" b="1" i="1" u="sng">
              <a:solidFill>
                <a:schemeClr val="bg1"/>
              </a:solidFill>
            </a:endParaRPr>
          </a:p>
          <a:p>
            <a:endParaRPr lang="fr-FR" sz="2400">
              <a:solidFill>
                <a:schemeClr val="bg1"/>
              </a:solidFill>
            </a:endParaRPr>
          </a:p>
          <a:p>
            <a:r>
              <a:rPr lang="fr-FR" sz="2400">
                <a:solidFill>
                  <a:schemeClr val="bg1"/>
                </a:solidFill>
              </a:rPr>
              <a:t>Dans le </a:t>
            </a:r>
            <a:r>
              <a:rPr lang="fr-FR" sz="2400" err="1">
                <a:solidFill>
                  <a:schemeClr val="bg1"/>
                </a:solidFill>
              </a:rPr>
              <a:t>layout</a:t>
            </a:r>
            <a:endParaRPr lang="fr-FR" sz="2400">
              <a:solidFill>
                <a:schemeClr val="bg1"/>
              </a:solidFill>
            </a:endParaRPr>
          </a:p>
        </p:txBody>
      </p:sp>
      <p:grpSp>
        <p:nvGrpSpPr>
          <p:cNvPr id="6" name="Group 1456">
            <a:extLst>
              <a:ext uri="{FF2B5EF4-FFF2-40B4-BE49-F238E27FC236}">
                <a16:creationId xmlns:a16="http://schemas.microsoft.com/office/drawing/2014/main" id="{D28A77D8-44E2-A24D-933C-4745A3B45426}"/>
              </a:ext>
            </a:extLst>
          </p:cNvPr>
          <p:cNvGrpSpPr/>
          <p:nvPr/>
        </p:nvGrpSpPr>
        <p:grpSpPr>
          <a:xfrm>
            <a:off x="1701742" y="4354778"/>
            <a:ext cx="9439426" cy="1757458"/>
            <a:chOff x="-1" y="16021"/>
            <a:chExt cx="9439424" cy="1757457"/>
          </a:xfrm>
        </p:grpSpPr>
        <p:sp>
          <p:nvSpPr>
            <p:cNvPr id="7" name="Shape 1454">
              <a:extLst>
                <a:ext uri="{FF2B5EF4-FFF2-40B4-BE49-F238E27FC236}">
                  <a16:creationId xmlns:a16="http://schemas.microsoft.com/office/drawing/2014/main" id="{7024B69E-72F6-A841-B4AC-25E1439AE4B3}"/>
                </a:ext>
              </a:extLst>
            </p:cNvPr>
            <p:cNvSpPr/>
            <p:nvPr/>
          </p:nvSpPr>
          <p:spPr>
            <a:xfrm>
              <a:off x="0" y="16021"/>
              <a:ext cx="9439423" cy="1757457"/>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8" name="Shape 1455">
              <a:extLst>
                <a:ext uri="{FF2B5EF4-FFF2-40B4-BE49-F238E27FC236}">
                  <a16:creationId xmlns:a16="http://schemas.microsoft.com/office/drawing/2014/main" id="{6742A784-3C2A-D542-9E05-056A41F32356}"/>
                </a:ext>
              </a:extLst>
            </p:cNvPr>
            <p:cNvSpPr/>
            <p:nvPr/>
          </p:nvSpPr>
          <p:spPr>
            <a:xfrm>
              <a:off x="-1" y="294586"/>
              <a:ext cx="9439423"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a:t>&lt;</a:t>
              </a:r>
              <a:r>
                <a:rPr lang="fr-FR" err="1"/>
                <a:t>ListView</a:t>
              </a:r>
              <a:r>
                <a:rPr lang="fr-FR"/>
                <a:t> </a:t>
              </a:r>
              <a:r>
                <a:rPr lang="fr-FR" err="1"/>
                <a:t>xmlns:android</a:t>
              </a:r>
              <a:r>
                <a:rPr lang="fr-FR"/>
                <a:t>="http://</a:t>
              </a:r>
              <a:r>
                <a:rPr lang="fr-FR" err="1"/>
                <a:t>schemas.android.com</a:t>
              </a:r>
              <a:r>
                <a:rPr lang="fr-FR"/>
                <a:t>/</a:t>
              </a:r>
              <a:r>
                <a:rPr lang="fr-FR" err="1"/>
                <a:t>apk</a:t>
              </a:r>
              <a:r>
                <a:rPr lang="fr-FR"/>
                <a:t>/</a:t>
              </a:r>
              <a:r>
                <a:rPr lang="fr-FR" err="1"/>
                <a:t>res</a:t>
              </a:r>
              <a:r>
                <a:rPr lang="fr-FR"/>
                <a:t>/</a:t>
              </a:r>
              <a:r>
                <a:rPr lang="fr-FR" err="1"/>
                <a:t>android</a:t>
              </a:r>
              <a:r>
                <a:rPr lang="fr-FR"/>
                <a:t>" 		</a:t>
              </a:r>
              <a:r>
                <a:rPr lang="fr-FR" err="1"/>
                <a:t>android:id</a:t>
              </a:r>
              <a:r>
                <a:rPr lang="fr-FR"/>
                <a:t>="@+id/</a:t>
              </a:r>
              <a:r>
                <a:rPr lang="fr-FR" err="1"/>
                <a:t>listview</a:t>
              </a:r>
              <a:r>
                <a:rPr lang="fr-FR"/>
                <a:t>" </a:t>
              </a:r>
            </a:p>
            <a:p>
              <a:pPr>
                <a:defRPr>
                  <a:solidFill>
                    <a:srgbClr val="FFFFFF"/>
                  </a:solidFill>
                </a:defRPr>
              </a:pPr>
              <a:r>
                <a:rPr lang="fr-FR"/>
                <a:t>	</a:t>
              </a:r>
              <a:r>
                <a:rPr lang="fr-FR" err="1"/>
                <a:t>android:layout_width</a:t>
              </a:r>
              <a:r>
                <a:rPr lang="fr-FR"/>
                <a:t>="</a:t>
              </a:r>
              <a:r>
                <a:rPr lang="fr-FR" err="1"/>
                <a:t>wrap_content</a:t>
              </a:r>
              <a:r>
                <a:rPr lang="fr-FR"/>
                <a:t>" </a:t>
              </a:r>
            </a:p>
            <a:p>
              <a:pPr>
                <a:defRPr>
                  <a:solidFill>
                    <a:srgbClr val="FFFFFF"/>
                  </a:solidFill>
                </a:defRPr>
              </a:pPr>
              <a:r>
                <a:rPr lang="fr-FR"/>
                <a:t>	</a:t>
              </a:r>
              <a:r>
                <a:rPr lang="fr-FR" err="1"/>
                <a:t>android:layout_height</a:t>
              </a:r>
              <a:r>
                <a:rPr lang="fr-FR"/>
                <a:t>="</a:t>
              </a:r>
              <a:r>
                <a:rPr lang="fr-FR" err="1"/>
                <a:t>wrap_content</a:t>
              </a:r>
              <a:r>
                <a:rPr lang="fr-FR"/>
                <a:t>" /&gt;</a:t>
              </a:r>
              <a:endParaRPr/>
            </a:p>
          </p:txBody>
        </p:sp>
      </p:grpSp>
    </p:spTree>
    <p:extLst>
      <p:ext uri="{BB962C8B-B14F-4D97-AF65-F5344CB8AC3E}">
        <p14:creationId xmlns:p14="http://schemas.microsoft.com/office/powerpoint/2010/main" val="3189261249"/>
      </p:ext>
    </p:extLst>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normAutofit/>
          </a:bodyPr>
          <a:lstStyle/>
          <a:p>
            <a:r>
              <a:rPr lang="fr-FR" sz="3200"/>
              <a:t>Utiliser </a:t>
            </a:r>
            <a:r>
              <a:rPr lang="fr-FR" sz="3200" err="1"/>
              <a:t>jCenter</a:t>
            </a:r>
            <a:r>
              <a:rPr lang="fr-FR" sz="3200"/>
              <a:t> (Recommandé) :</a:t>
            </a:r>
          </a:p>
        </p:txBody>
      </p:sp>
      <p:sp>
        <p:nvSpPr>
          <p:cNvPr id="4" name="Rectangle 3"/>
          <p:cNvSpPr/>
          <p:nvPr/>
        </p:nvSpPr>
        <p:spPr>
          <a:xfrm>
            <a:off x="1385887" y="3290413"/>
            <a:ext cx="6329363" cy="1477325"/>
          </a:xfrm>
          <a:prstGeom prst="rect">
            <a:avLst/>
          </a:prstGeom>
          <a:solidFill>
            <a:srgbClr val="FFFFFF"/>
          </a:solid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fr-FR"/>
          </a:p>
          <a:p>
            <a:r>
              <a:rPr lang="fr-FR"/>
              <a:t>	</a:t>
            </a:r>
            <a:r>
              <a:rPr lang="fr-FR" err="1"/>
              <a:t>repositories</a:t>
            </a:r>
            <a:r>
              <a:rPr lang="fr-FR"/>
              <a:t> { </a:t>
            </a:r>
          </a:p>
          <a:p>
            <a:r>
              <a:rPr lang="fr-FR"/>
              <a:t>		</a:t>
            </a:r>
            <a:r>
              <a:rPr lang="fr-FR" err="1"/>
              <a:t>jCenter</a:t>
            </a:r>
            <a:r>
              <a:rPr lang="fr-FR"/>
              <a:t>() </a:t>
            </a:r>
          </a:p>
          <a:p>
            <a:r>
              <a:rPr lang="fr-FR"/>
              <a:t>	}</a:t>
            </a:r>
          </a:p>
          <a:p>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62996634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110</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err="1">
                <a:solidFill>
                  <a:schemeClr val="bg1"/>
                </a:solidFill>
              </a:rPr>
              <a:t>ArrayAdapter</a:t>
            </a:r>
            <a:r>
              <a:rPr lang="fr-FR" sz="2800" b="1" i="1" u="sng">
                <a:solidFill>
                  <a:schemeClr val="bg1"/>
                </a:solidFill>
              </a:rPr>
              <a:t> : Exemple
</a:t>
            </a:r>
            <a:endParaRPr lang="fr-FR" sz="2400">
              <a:solidFill>
                <a:schemeClr val="bg1"/>
              </a:solidFill>
            </a:endParaRPr>
          </a:p>
        </p:txBody>
      </p:sp>
      <p:grpSp>
        <p:nvGrpSpPr>
          <p:cNvPr id="6" name="Group 1456">
            <a:extLst>
              <a:ext uri="{FF2B5EF4-FFF2-40B4-BE49-F238E27FC236}">
                <a16:creationId xmlns:a16="http://schemas.microsoft.com/office/drawing/2014/main" id="{D28A77D8-44E2-A24D-933C-4745A3B45426}"/>
              </a:ext>
            </a:extLst>
          </p:cNvPr>
          <p:cNvGrpSpPr/>
          <p:nvPr/>
        </p:nvGrpSpPr>
        <p:grpSpPr>
          <a:xfrm>
            <a:off x="1424156" y="3718251"/>
            <a:ext cx="9439426" cy="2598229"/>
            <a:chOff x="-1" y="16021"/>
            <a:chExt cx="9439424" cy="1460406"/>
          </a:xfrm>
        </p:grpSpPr>
        <p:sp>
          <p:nvSpPr>
            <p:cNvPr id="7" name="Shape 1454">
              <a:extLst>
                <a:ext uri="{FF2B5EF4-FFF2-40B4-BE49-F238E27FC236}">
                  <a16:creationId xmlns:a16="http://schemas.microsoft.com/office/drawing/2014/main" id="{7024B69E-72F6-A841-B4AC-25E1439AE4B3}"/>
                </a:ext>
              </a:extLst>
            </p:cNvPr>
            <p:cNvSpPr/>
            <p:nvPr/>
          </p:nvSpPr>
          <p:spPr>
            <a:xfrm>
              <a:off x="0" y="16021"/>
              <a:ext cx="9439423" cy="1460406"/>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8" name="Shape 1455">
              <a:extLst>
                <a:ext uri="{FF2B5EF4-FFF2-40B4-BE49-F238E27FC236}">
                  <a16:creationId xmlns:a16="http://schemas.microsoft.com/office/drawing/2014/main" id="{6742A784-3C2A-D542-9E05-056A41F32356}"/>
                </a:ext>
              </a:extLst>
            </p:cNvPr>
            <p:cNvSpPr/>
            <p:nvPr/>
          </p:nvSpPr>
          <p:spPr>
            <a:xfrm>
              <a:off x="-1" y="97496"/>
              <a:ext cx="9439423" cy="1297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err="1"/>
                <a:t>ListView</a:t>
              </a:r>
              <a:r>
                <a:rPr lang="fr-FR"/>
                <a:t> </a:t>
              </a:r>
              <a:r>
                <a:rPr lang="fr-FR" err="1"/>
                <a:t>listview</a:t>
              </a:r>
              <a:r>
                <a:rPr lang="fr-FR"/>
                <a:t> = </a:t>
              </a:r>
              <a:r>
                <a:rPr lang="fr-FR" err="1"/>
                <a:t>findViewById</a:t>
              </a:r>
              <a:r>
                <a:rPr lang="fr-FR"/>
                <a:t>(</a:t>
              </a:r>
              <a:r>
                <a:rPr lang="fr-FR" err="1"/>
                <a:t>R.id.listview</a:t>
              </a:r>
              <a:r>
                <a:rPr lang="fr-FR"/>
                <a:t>); </a:t>
              </a:r>
            </a:p>
            <a:p>
              <a:pPr>
                <a:defRPr>
                  <a:solidFill>
                    <a:srgbClr val="FFFFFF"/>
                  </a:solidFill>
                </a:defRPr>
              </a:pPr>
              <a:endParaRPr lang="fr-FR"/>
            </a:p>
            <a:p>
              <a:pPr>
                <a:defRPr>
                  <a:solidFill>
                    <a:srgbClr val="FFFFFF"/>
                  </a:solidFill>
                </a:defRPr>
              </a:pPr>
              <a:r>
                <a:rPr lang="fr-FR"/>
                <a:t>String</a:t>
              </a:r>
              <a:r>
                <a:rPr lang="fr-FR" b="1"/>
                <a:t>[]</a:t>
              </a:r>
              <a:r>
                <a:rPr lang="fr-FR"/>
                <a:t> </a:t>
              </a:r>
              <a:r>
                <a:rPr lang="fr-FR" err="1"/>
                <a:t>users</a:t>
              </a:r>
              <a:r>
                <a:rPr lang="fr-FR"/>
                <a:t> = </a:t>
              </a:r>
              <a:r>
                <a:rPr lang="fr-FR" b="1"/>
                <a:t>new</a:t>
              </a:r>
              <a:r>
                <a:rPr lang="fr-FR"/>
                <a:t> String</a:t>
              </a:r>
              <a:r>
                <a:rPr lang="fr-FR" b="1"/>
                <a:t>[]</a:t>
              </a:r>
              <a:r>
                <a:rPr lang="fr-FR"/>
                <a:t> { "Jean", "Marc", "</a:t>
              </a:r>
              <a:r>
                <a:rPr lang="fr-FR" err="1"/>
                <a:t>Stephane</a:t>
              </a:r>
              <a:r>
                <a:rPr lang="fr-FR"/>
                <a:t>", "Billy" }; </a:t>
              </a:r>
            </a:p>
            <a:p>
              <a:pPr>
                <a:defRPr>
                  <a:solidFill>
                    <a:srgbClr val="FFFFFF"/>
                  </a:solidFill>
                </a:defRPr>
              </a:pPr>
              <a:endParaRPr lang="fr-FR"/>
            </a:p>
            <a:p>
              <a:pPr>
                <a:defRPr>
                  <a:solidFill>
                    <a:srgbClr val="FFFFFF"/>
                  </a:solidFill>
                </a:defRPr>
              </a:pPr>
              <a:r>
                <a:rPr lang="fr-FR" err="1"/>
                <a:t>ArrayAdapter</a:t>
              </a:r>
              <a:r>
                <a:rPr lang="fr-FR"/>
                <a:t> adapter = </a:t>
              </a:r>
              <a:r>
                <a:rPr lang="fr-FR" b="1"/>
                <a:t>new</a:t>
              </a:r>
              <a:r>
                <a:rPr lang="fr-FR"/>
                <a:t> </a:t>
              </a:r>
              <a:r>
                <a:rPr lang="fr-FR" err="1"/>
                <a:t>ArrayAdapter</a:t>
              </a:r>
              <a:r>
                <a:rPr lang="fr-FR"/>
                <a:t>(</a:t>
              </a:r>
              <a:r>
                <a:rPr lang="fr-FR" err="1"/>
                <a:t>getApplicationContext</a:t>
              </a:r>
              <a:r>
                <a:rPr lang="fr-FR"/>
                <a:t>(), </a:t>
              </a:r>
              <a:r>
                <a:rPr lang="fr-FR" err="1"/>
                <a:t>R.layout.row_layout</a:t>
              </a:r>
              <a:r>
                <a:rPr lang="fr-FR"/>
                <a:t>, </a:t>
              </a:r>
              <a:r>
                <a:rPr lang="fr-FR" err="1"/>
                <a:t>users</a:t>
              </a:r>
              <a:r>
                <a:rPr lang="fr-FR"/>
                <a:t>);</a:t>
              </a:r>
            </a:p>
            <a:p>
              <a:pPr>
                <a:defRPr>
                  <a:solidFill>
                    <a:srgbClr val="FFFFFF"/>
                  </a:solidFill>
                </a:defRPr>
              </a:pPr>
              <a:endParaRPr lang="fr-FR"/>
            </a:p>
            <a:p>
              <a:pPr>
                <a:defRPr>
                  <a:solidFill>
                    <a:srgbClr val="FFFFFF"/>
                  </a:solidFill>
                </a:defRPr>
              </a:pPr>
              <a:r>
                <a:rPr lang="fr-FR" err="1"/>
                <a:t>listview.setAdapter</a:t>
              </a:r>
              <a:r>
                <a:rPr lang="fr-FR"/>
                <a:t>(adapter);</a:t>
              </a:r>
            </a:p>
          </p:txBody>
        </p:sp>
      </p:grpSp>
    </p:spTree>
    <p:extLst>
      <p:ext uri="{BB962C8B-B14F-4D97-AF65-F5344CB8AC3E}">
        <p14:creationId xmlns:p14="http://schemas.microsoft.com/office/powerpoint/2010/main" val="3532437251"/>
      </p:ext>
    </p:extLst>
  </p:cSld>
  <p:clrMapOvr>
    <a:masterClrMapping/>
  </p:clrMapOvr>
  <p:transition spd="slow">
    <p:dissolv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Shape 1458"/>
          <p:cNvSpPr>
            <a:spLocks noGrp="1"/>
          </p:cNvSpPr>
          <p:nvPr>
            <p:ph type="title"/>
          </p:nvPr>
        </p:nvSpPr>
        <p:spPr>
          <a:xfrm>
            <a:off x="680319" y="753229"/>
            <a:ext cx="9613863" cy="1080938"/>
          </a:xfrm>
          <a:prstGeom prst="rect">
            <a:avLst/>
          </a:prstGeom>
        </p:spPr>
        <p:txBody>
          <a:bodyPr/>
          <a:lstStyle/>
          <a:p>
            <a:r>
              <a:t>List View</a:t>
            </a:r>
          </a:p>
        </p:txBody>
      </p:sp>
      <p:sp>
        <p:nvSpPr>
          <p:cNvPr id="1459" name="Shape 145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111</a:t>
            </a:fld>
            <a:endParaRPr/>
          </a:p>
        </p:txBody>
      </p:sp>
      <p:sp>
        <p:nvSpPr>
          <p:cNvPr id="1460" name="Shape 1460"/>
          <p:cNvSpPr/>
          <p:nvPr/>
        </p:nvSpPr>
        <p:spPr>
          <a:xfrm>
            <a:off x="506437" y="2346906"/>
            <a:ext cx="4065562" cy="1754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err="1"/>
              <a:t>Row</a:t>
            </a:r>
            <a:r>
              <a:rPr lang="fr-FR"/>
              <a:t> </a:t>
            </a:r>
            <a:r>
              <a:rPr lang="fr-FR" err="1"/>
              <a:t>Layout</a:t>
            </a:r>
            <a:r>
              <a:rPr lang="fr-FR"/>
              <a:t> :</a:t>
            </a:r>
            <a:endParaRPr/>
          </a:p>
          <a:p>
            <a:pPr>
              <a:defRPr sz="3200" b="1">
                <a:solidFill>
                  <a:srgbClr val="FFFFFF"/>
                </a:solidFill>
              </a:defRPr>
            </a:pPr>
            <a:endParaRPr/>
          </a:p>
          <a:p>
            <a:pPr marL="457200" indent="-457200">
              <a:buSzPct val="100000"/>
              <a:buAutoNum type="arabicPeriod" startAt="2"/>
              <a:defRPr sz="2400">
                <a:solidFill>
                  <a:srgbClr val="FFFFFF"/>
                </a:solidFill>
              </a:defRPr>
            </a:pPr>
            <a:r>
              <a:rPr lang="fr-FR"/>
              <a:t>Créer un nouveau fichier dans le dossier </a:t>
            </a:r>
            <a:r>
              <a:rPr lang="fr-FR" err="1"/>
              <a:t>layout</a:t>
            </a:r>
            <a:endParaRPr/>
          </a:p>
        </p:txBody>
      </p:sp>
      <p:grpSp>
        <p:nvGrpSpPr>
          <p:cNvPr id="1463" name="Group 1463"/>
          <p:cNvGrpSpPr/>
          <p:nvPr/>
        </p:nvGrpSpPr>
        <p:grpSpPr>
          <a:xfrm>
            <a:off x="4571997" y="2024743"/>
            <a:ext cx="5697419" cy="4538730"/>
            <a:chOff x="-1" y="-1"/>
            <a:chExt cx="5697418" cy="5824025"/>
          </a:xfrm>
        </p:grpSpPr>
        <p:sp>
          <p:nvSpPr>
            <p:cNvPr id="1461" name="Shape 1461"/>
            <p:cNvSpPr/>
            <p:nvPr/>
          </p:nvSpPr>
          <p:spPr>
            <a:xfrm>
              <a:off x="-1" y="-1"/>
              <a:ext cx="5697418" cy="5824025"/>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100">
                  <a:solidFill>
                    <a:srgbClr val="FFFFFF"/>
                  </a:solidFill>
                </a:defRPr>
              </a:pPr>
              <a:endParaRPr/>
            </a:p>
          </p:txBody>
        </p:sp>
        <p:sp>
          <p:nvSpPr>
            <p:cNvPr id="1462" name="Shape 1462"/>
            <p:cNvSpPr/>
            <p:nvPr/>
          </p:nvSpPr>
          <p:spPr>
            <a:xfrm>
              <a:off x="-1" y="483169"/>
              <a:ext cx="5697418" cy="48576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&lt;?xml version=</a:t>
              </a:r>
              <a:r>
                <a:rPr i="1"/>
                <a:t>"1.0" encoding="utf-8"?&gt;</a:t>
              </a:r>
            </a:p>
            <a:p>
              <a:pPr>
                <a:defRPr sz="1200">
                  <a:solidFill>
                    <a:srgbClr val="FFFFFF"/>
                  </a:solidFill>
                </a:defRPr>
              </a:pPr>
              <a:r>
                <a:t>&lt;</a:t>
              </a:r>
              <a:r>
                <a:rPr err="1"/>
                <a:t>LinearLayout</a:t>
              </a:r>
              <a:r>
                <a:t> </a:t>
              </a:r>
              <a:r>
                <a:rPr err="1"/>
                <a:t>xmlns:android</a:t>
              </a:r>
              <a:r>
                <a:t>=</a:t>
              </a:r>
              <a:r>
                <a:rPr i="1"/>
                <a:t>"http://</a:t>
              </a:r>
              <a:r>
                <a:rPr i="1" err="1"/>
                <a:t>schemas.android.com</a:t>
              </a:r>
              <a:r>
                <a:rPr i="1"/>
                <a:t>/</a:t>
              </a:r>
              <a:r>
                <a:rPr i="1" err="1"/>
                <a:t>apk</a:t>
              </a:r>
              <a:r>
                <a:rPr i="1"/>
                <a:t>/res/android"</a:t>
              </a:r>
            </a:p>
            <a:p>
              <a:pPr>
                <a:defRPr sz="1200">
                  <a:solidFill>
                    <a:srgbClr val="FFFFFF"/>
                  </a:solidFill>
                </a:defRPr>
              </a:pPr>
              <a:r>
                <a:t>    </a:t>
              </a:r>
              <a:r>
                <a:rPr err="1"/>
                <a:t>android:layout_width</a:t>
              </a:r>
              <a:r>
                <a:t>=</a:t>
              </a:r>
              <a:r>
                <a:rPr i="1"/>
                <a:t>"</a:t>
              </a:r>
              <a:r>
                <a:rPr i="1" err="1"/>
                <a:t>match_parent</a:t>
              </a:r>
              <a:r>
                <a:rPr i="1"/>
                <a:t>"</a:t>
              </a:r>
            </a:p>
            <a:p>
              <a:pPr>
                <a:defRPr sz="1200">
                  <a:solidFill>
                    <a:srgbClr val="FFFFFF"/>
                  </a:solidFill>
                </a:defRPr>
              </a:pPr>
              <a:r>
                <a:t>    </a:t>
              </a:r>
              <a:r>
                <a:rPr err="1"/>
                <a:t>android:layout_height</a:t>
              </a:r>
              <a:r>
                <a:t>=</a:t>
              </a:r>
              <a:r>
                <a:rPr i="1"/>
                <a:t>"</a:t>
              </a:r>
              <a:r>
                <a:rPr i="1" err="1"/>
                <a:t>match_parent</a:t>
              </a:r>
              <a:r>
                <a:rPr i="1"/>
                <a:t>"</a:t>
              </a:r>
            </a:p>
            <a:p>
              <a:pPr>
                <a:defRPr sz="1200">
                  <a:solidFill>
                    <a:srgbClr val="FFFFFF"/>
                  </a:solidFill>
                </a:defRPr>
              </a:pPr>
              <a:r>
                <a:t>    </a:t>
              </a:r>
              <a:r>
                <a:rPr err="1"/>
                <a:t>android:orientation</a:t>
              </a:r>
              <a:r>
                <a:t>=</a:t>
              </a:r>
              <a:r>
                <a:rPr i="1"/>
                <a:t>"vertical"</a:t>
              </a:r>
            </a:p>
            <a:p>
              <a:pPr>
                <a:defRPr sz="1200">
                  <a:solidFill>
                    <a:srgbClr val="FFFFFF"/>
                  </a:solidFill>
                </a:defRPr>
              </a:pPr>
              <a:r>
                <a:t>    </a:t>
              </a:r>
              <a:r>
                <a:rPr err="1"/>
                <a:t>android:background</a:t>
              </a:r>
              <a:r>
                <a:t>=</a:t>
              </a:r>
              <a:r>
                <a:rPr i="1"/>
                <a:t>"@drawable/</a:t>
              </a:r>
              <a:r>
                <a:rPr i="1" err="1"/>
                <a:t>round_border</a:t>
              </a:r>
              <a:r>
                <a:rPr i="1"/>
                <a:t>" &gt;</a:t>
              </a:r>
            </a:p>
            <a:p>
              <a:pPr>
                <a:defRPr sz="1200">
                  <a:solidFill>
                    <a:srgbClr val="FFFFFF"/>
                  </a:solidFill>
                </a:defRPr>
              </a:pPr>
              <a:r>
                <a:t>    </a:t>
              </a:r>
            </a:p>
            <a:p>
              <a:pPr>
                <a:defRPr sz="1200">
                  <a:solidFill>
                    <a:srgbClr val="FFFFFF"/>
                  </a:solidFill>
                </a:defRPr>
              </a:pPr>
              <a:r>
                <a:t>    &lt;</a:t>
              </a:r>
              <a:r>
                <a:rPr err="1"/>
                <a:t>TextView</a:t>
              </a:r>
              <a:endParaRPr/>
            </a:p>
            <a:p>
              <a:pPr>
                <a:defRPr sz="1200">
                  <a:solidFill>
                    <a:srgbClr val="FFFFFF"/>
                  </a:solidFill>
                </a:defRPr>
              </a:pPr>
              <a:r>
                <a:t>        </a:t>
              </a:r>
              <a:r>
                <a:rPr err="1"/>
                <a:t>android:id</a:t>
              </a:r>
              <a:r>
                <a:t>=</a:t>
              </a:r>
              <a:r>
                <a:rPr i="1"/>
                <a:t>"@+id/</a:t>
              </a:r>
              <a:r>
                <a:rPr lang="fr-FR" sz="1200"/>
                <a:t>text1</a:t>
              </a:r>
              <a:r>
                <a:rPr i="1"/>
                <a:t>"</a:t>
              </a:r>
            </a:p>
            <a:p>
              <a:pPr>
                <a:defRPr sz="1200">
                  <a:solidFill>
                    <a:srgbClr val="FFFFFF"/>
                  </a:solidFill>
                </a:defRPr>
              </a:pPr>
              <a:r>
                <a:t>        </a:t>
              </a:r>
              <a:r>
                <a:rPr err="1"/>
                <a:t>android:layout_width</a:t>
              </a:r>
              <a:r>
                <a:t>=</a:t>
              </a:r>
              <a:r>
                <a:rPr i="1"/>
                <a:t>"</a:t>
              </a:r>
              <a:r>
                <a:rPr i="1" err="1"/>
                <a:t>wrap_content</a:t>
              </a:r>
              <a:r>
                <a:rPr i="1"/>
                <a:t>"</a:t>
              </a:r>
            </a:p>
            <a:p>
              <a:pPr>
                <a:defRPr sz="1200">
                  <a:solidFill>
                    <a:srgbClr val="FFFFFF"/>
                  </a:solidFill>
                </a:defRPr>
              </a:pPr>
              <a:r>
                <a:t>        </a:t>
              </a:r>
              <a:r>
                <a:rPr err="1"/>
                <a:t>android:layout_height</a:t>
              </a:r>
              <a:r>
                <a:t>=</a:t>
              </a:r>
              <a:r>
                <a:rPr i="1"/>
                <a:t>"</a:t>
              </a:r>
              <a:r>
                <a:rPr i="1" err="1"/>
                <a:t>wrap_content</a:t>
              </a:r>
              <a:r>
                <a:rPr i="1"/>
                <a:t>"</a:t>
              </a:r>
            </a:p>
            <a:p>
              <a:pPr>
                <a:defRPr sz="1200">
                  <a:solidFill>
                    <a:srgbClr val="FFFFFF"/>
                  </a:solidFill>
                </a:defRPr>
              </a:pPr>
              <a:r>
                <a:t>        </a:t>
              </a:r>
              <a:r>
                <a:rPr err="1"/>
                <a:t>android:textColor</a:t>
              </a:r>
              <a:r>
                <a:t>=</a:t>
              </a:r>
              <a:r>
                <a:rPr i="1"/>
                <a:t>"@color/</a:t>
              </a:r>
              <a:r>
                <a:rPr lang="fr-FR" i="1" err="1"/>
                <a:t>grey</a:t>
              </a:r>
              <a:r>
                <a:rPr i="1"/>
                <a:t>"</a:t>
              </a:r>
            </a:p>
            <a:p>
              <a:pPr>
                <a:defRPr sz="1200">
                  <a:solidFill>
                    <a:srgbClr val="FFFFFF"/>
                  </a:solidFill>
                </a:defRPr>
              </a:pPr>
              <a:r>
                <a:t>        </a:t>
              </a:r>
              <a:r>
                <a:rPr err="1"/>
                <a:t>android:textAppearance</a:t>
              </a:r>
              <a:r>
                <a:t>=</a:t>
              </a:r>
              <a:r>
                <a:rPr i="1"/>
                <a:t>"?</a:t>
              </a:r>
              <a:r>
                <a:rPr i="1" err="1"/>
                <a:t>android:attr</a:t>
              </a:r>
              <a:r>
                <a:rPr i="1"/>
                <a:t>/</a:t>
              </a:r>
              <a:r>
                <a:rPr i="1" err="1"/>
                <a:t>textAppearanceSmall</a:t>
              </a:r>
              <a:r>
                <a:rPr i="1"/>
                <a:t>"</a:t>
              </a:r>
            </a:p>
            <a:p>
              <a:pPr>
                <a:defRPr sz="1200">
                  <a:solidFill>
                    <a:srgbClr val="FFFFFF"/>
                  </a:solidFill>
                </a:defRPr>
              </a:pPr>
              <a:r>
                <a:t>        </a:t>
              </a:r>
              <a:r>
                <a:rPr err="1"/>
                <a:t>android:layout_marginLeft</a:t>
              </a:r>
              <a:r>
                <a:t>=</a:t>
              </a:r>
              <a:r>
                <a:rPr i="1"/>
                <a:t>"20dip"</a:t>
              </a:r>
            </a:p>
            <a:p>
              <a:pPr>
                <a:defRPr sz="1200">
                  <a:solidFill>
                    <a:srgbClr val="FFFFFF"/>
                  </a:solidFill>
                </a:defRPr>
              </a:pPr>
              <a:r>
                <a:t>        </a:t>
              </a:r>
              <a:r>
                <a:rPr err="1"/>
                <a:t>android:text</a:t>
              </a:r>
              <a:r>
                <a:t>=</a:t>
              </a:r>
              <a:r>
                <a:rPr i="1"/>
                <a:t>"@string/vide" /&gt;</a:t>
              </a:r>
            </a:p>
            <a:p>
              <a:pPr>
                <a:defRPr sz="1200">
                  <a:solidFill>
                    <a:srgbClr val="FFFFFF"/>
                  </a:solidFill>
                </a:defRPr>
              </a:pPr>
              <a:r>
                <a:t>    /&gt;</a:t>
              </a:r>
            </a:p>
            <a:p>
              <a:pPr>
                <a:defRPr sz="1200">
                  <a:solidFill>
                    <a:srgbClr val="FFFFFF"/>
                  </a:solidFill>
                </a:defRPr>
              </a:pPr>
              <a:endParaRPr/>
            </a:p>
            <a:p>
              <a:pPr>
                <a:defRPr sz="1200">
                  <a:solidFill>
                    <a:srgbClr val="FFFFFF"/>
                  </a:solidFill>
                </a:defRPr>
              </a:pPr>
              <a:r>
                <a:t>    </a:t>
              </a:r>
            </a:p>
            <a:p>
              <a:pPr>
                <a:defRPr sz="1200">
                  <a:solidFill>
                    <a:srgbClr val="FFFFFF"/>
                  </a:solidFill>
                </a:defRPr>
              </a:pPr>
              <a:endParaRPr/>
            </a:p>
            <a:p>
              <a:pPr>
                <a:defRPr sz="1200">
                  <a:solidFill>
                    <a:srgbClr val="FFFFFF"/>
                  </a:solidFill>
                </a:defRPr>
              </a:pPr>
              <a:r>
                <a:t>&lt;/</a:t>
              </a:r>
              <a:r>
                <a:rPr err="1"/>
                <a:t>LinearLayout</a:t>
              </a:r>
              <a:r>
                <a:t>&gt;</a:t>
              </a:r>
            </a:p>
          </p:txBody>
        </p:sp>
      </p:grpSp>
    </p:spTree>
    <p:extLst>
      <p:ext uri="{BB962C8B-B14F-4D97-AF65-F5344CB8AC3E}">
        <p14:creationId xmlns:p14="http://schemas.microsoft.com/office/powerpoint/2010/main" val="279044498"/>
      </p:ext>
    </p:extLst>
  </p:cSld>
  <p:clrMapOvr>
    <a:masterClrMapping/>
  </p:clrMapOvr>
  <p:transition spd="slow">
    <p:dissolv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112</a:t>
            </a:fld>
            <a:endParaRPr/>
          </a:p>
        </p:txBody>
      </p:sp>
      <p:sp>
        <p:nvSpPr>
          <p:cNvPr id="1453" name="Shape 1453"/>
          <p:cNvSpPr/>
          <p:nvPr/>
        </p:nvSpPr>
        <p:spPr>
          <a:xfrm>
            <a:off x="506436" y="2346906"/>
            <a:ext cx="11324494" cy="39087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Adaptateur personnalisé
</a:t>
            </a:r>
          </a:p>
          <a:p>
            <a:r>
              <a:rPr lang="fr-FR" sz="2400">
                <a:solidFill>
                  <a:schemeClr val="bg1"/>
                </a:solidFill>
                <a:latin typeface="inherit"/>
              </a:rPr>
              <a:t>L'</a:t>
            </a:r>
            <a:r>
              <a:rPr lang="fr-FR" sz="2400" err="1">
                <a:solidFill>
                  <a:schemeClr val="bg1"/>
                </a:solidFill>
                <a:latin typeface="inherit"/>
              </a:rPr>
              <a:t>ArrayAdapter</a:t>
            </a:r>
            <a:r>
              <a:rPr lang="fr-FR" sz="2400">
                <a:solidFill>
                  <a:schemeClr val="bg1"/>
                </a:solidFill>
                <a:latin typeface="inherit"/>
              </a:rPr>
              <a:t> est limité car il prend en charge uniquement la méthode </a:t>
            </a:r>
            <a:r>
              <a:rPr lang="fr-FR" sz="2400" err="1">
                <a:solidFill>
                  <a:schemeClr val="bg1"/>
                </a:solidFill>
                <a:latin typeface="inherit"/>
              </a:rPr>
              <a:t>toString</a:t>
            </a:r>
            <a:r>
              <a:rPr lang="fr-FR" sz="2400">
                <a:solidFill>
                  <a:schemeClr val="bg1"/>
                </a:solidFill>
                <a:latin typeface="inherit"/>
              </a:rPr>
              <a:t>() en tant que ligne texte. Pour contrôler l'affectation de données et prendre en charge des vues complexes, vous devez créer votre propre implémentation d'adaptateur.
</a:t>
            </a:r>
          </a:p>
          <a:p>
            <a:r>
              <a:rPr lang="fr-FR" sz="2400">
                <a:solidFill>
                  <a:schemeClr val="bg1"/>
                </a:solidFill>
                <a:latin typeface="inherit"/>
              </a:rPr>
              <a:t>Pour cela, vous pouvez étendre directement une implémentation d'adaptateur existante ou une sous-classe de la classe </a:t>
            </a:r>
            <a:r>
              <a:rPr lang="fr-FR" sz="2400" err="1">
                <a:solidFill>
                  <a:schemeClr val="bg1"/>
                </a:solidFill>
                <a:latin typeface="inherit"/>
              </a:rPr>
              <a:t>BaseAdapter</a:t>
            </a:r>
            <a:r>
              <a:rPr lang="fr-FR" sz="2400">
                <a:solidFill>
                  <a:schemeClr val="bg1"/>
                </a:solidFill>
                <a:latin typeface="inherit"/>
              </a:rPr>
              <a:t>. Il est recommandé d'étendre </a:t>
            </a:r>
            <a:r>
              <a:rPr lang="fr-FR" sz="2400" err="1">
                <a:solidFill>
                  <a:schemeClr val="bg1"/>
                </a:solidFill>
                <a:latin typeface="inherit"/>
              </a:rPr>
              <a:t>ArrayAdapter</a:t>
            </a:r>
            <a:r>
              <a:rPr lang="fr-FR" sz="2400">
                <a:solidFill>
                  <a:schemeClr val="bg1"/>
                </a:solidFill>
                <a:latin typeface="inherit"/>
              </a:rPr>
              <a:t>. C'est plus simple que d'étendre </a:t>
            </a:r>
            <a:r>
              <a:rPr lang="fr-FR" sz="2400" err="1">
                <a:solidFill>
                  <a:schemeClr val="bg1"/>
                </a:solidFill>
                <a:latin typeface="inherit"/>
              </a:rPr>
              <a:t>BaseAdapter</a:t>
            </a:r>
            <a:r>
              <a:rPr lang="fr-FR" sz="2400">
                <a:solidFill>
                  <a:schemeClr val="bg1"/>
                </a:solidFill>
                <a:latin typeface="inherit"/>
              </a:rPr>
              <a:t> directement !
</a:t>
            </a:r>
          </a:p>
        </p:txBody>
      </p:sp>
    </p:spTree>
    <p:extLst>
      <p:ext uri="{BB962C8B-B14F-4D97-AF65-F5344CB8AC3E}">
        <p14:creationId xmlns:p14="http://schemas.microsoft.com/office/powerpoint/2010/main" val="695164825"/>
      </p:ext>
    </p:extLst>
  </p:cSld>
  <p:clrMapOvr>
    <a:masterClrMapping/>
  </p:clrMapOvr>
  <p:transition spd="slow">
    <p:dissolv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Shape 1458"/>
          <p:cNvSpPr>
            <a:spLocks noGrp="1"/>
          </p:cNvSpPr>
          <p:nvPr>
            <p:ph type="title"/>
          </p:nvPr>
        </p:nvSpPr>
        <p:spPr>
          <a:xfrm>
            <a:off x="680319" y="753229"/>
            <a:ext cx="9613863" cy="1080938"/>
          </a:xfrm>
          <a:prstGeom prst="rect">
            <a:avLst/>
          </a:prstGeom>
        </p:spPr>
        <p:txBody>
          <a:bodyPr/>
          <a:lstStyle/>
          <a:p>
            <a:r>
              <a:t>List View</a:t>
            </a:r>
          </a:p>
        </p:txBody>
      </p:sp>
      <p:sp>
        <p:nvSpPr>
          <p:cNvPr id="1459" name="Shape 145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113</a:t>
            </a:fld>
            <a:endParaRPr/>
          </a:p>
        </p:txBody>
      </p:sp>
      <p:sp>
        <p:nvSpPr>
          <p:cNvPr id="1460" name="Shape 1460"/>
          <p:cNvSpPr/>
          <p:nvPr/>
        </p:nvSpPr>
        <p:spPr>
          <a:xfrm>
            <a:off x="506437" y="2346906"/>
            <a:ext cx="4065562"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err="1"/>
              <a:t>Complex</a:t>
            </a:r>
            <a:r>
              <a:rPr lang="fr-FR"/>
              <a:t> </a:t>
            </a:r>
            <a:r>
              <a:rPr lang="fr-FR" err="1"/>
              <a:t>Row</a:t>
            </a:r>
            <a:r>
              <a:rPr lang="fr-FR"/>
              <a:t> </a:t>
            </a:r>
            <a:r>
              <a:rPr lang="fr-FR" err="1"/>
              <a:t>Layout</a:t>
            </a:r>
            <a:endParaRPr/>
          </a:p>
        </p:txBody>
      </p:sp>
      <p:grpSp>
        <p:nvGrpSpPr>
          <p:cNvPr id="1463" name="Group 1463"/>
          <p:cNvGrpSpPr/>
          <p:nvPr/>
        </p:nvGrpSpPr>
        <p:grpSpPr>
          <a:xfrm>
            <a:off x="4571997" y="739446"/>
            <a:ext cx="5697419" cy="5824027"/>
            <a:chOff x="-1" y="-1"/>
            <a:chExt cx="5697418" cy="5824025"/>
          </a:xfrm>
        </p:grpSpPr>
        <p:sp>
          <p:nvSpPr>
            <p:cNvPr id="1461" name="Shape 1461"/>
            <p:cNvSpPr/>
            <p:nvPr/>
          </p:nvSpPr>
          <p:spPr>
            <a:xfrm>
              <a:off x="-1" y="-1"/>
              <a:ext cx="5697418" cy="5824025"/>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100">
                  <a:solidFill>
                    <a:srgbClr val="FFFFFF"/>
                  </a:solidFill>
                </a:defRPr>
              </a:pPr>
              <a:endParaRPr/>
            </a:p>
          </p:txBody>
        </p:sp>
        <p:sp>
          <p:nvSpPr>
            <p:cNvPr id="1462" name="Shape 1462"/>
            <p:cNvSpPr/>
            <p:nvPr/>
          </p:nvSpPr>
          <p:spPr>
            <a:xfrm>
              <a:off x="-1" y="188191"/>
              <a:ext cx="5697418" cy="5447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&lt;?xml version=</a:t>
              </a:r>
              <a:r>
                <a:rPr i="1"/>
                <a:t>"1.0" encoding="utf-8"?&gt;</a:t>
              </a:r>
            </a:p>
            <a:p>
              <a:pPr>
                <a:defRPr sz="1200">
                  <a:solidFill>
                    <a:srgbClr val="FFFFFF"/>
                  </a:solidFill>
                </a:defRPr>
              </a:pPr>
              <a:r>
                <a:t>&lt;</a:t>
              </a:r>
              <a:r>
                <a:rPr err="1"/>
                <a:t>LinearLayout</a:t>
              </a:r>
              <a:r>
                <a:t> </a:t>
              </a:r>
              <a:r>
                <a:rPr err="1"/>
                <a:t>xmlns:android</a:t>
              </a:r>
              <a:r>
                <a:t>=</a:t>
              </a:r>
              <a:r>
                <a:rPr i="1"/>
                <a:t>"http://</a:t>
              </a:r>
              <a:r>
                <a:rPr i="1" err="1"/>
                <a:t>schemas.android.com</a:t>
              </a:r>
              <a:r>
                <a:rPr i="1"/>
                <a:t>/</a:t>
              </a:r>
              <a:r>
                <a:rPr i="1" err="1"/>
                <a:t>apk</a:t>
              </a:r>
              <a:r>
                <a:rPr i="1"/>
                <a:t>/res/android"</a:t>
              </a:r>
            </a:p>
            <a:p>
              <a:pPr>
                <a:defRPr sz="1200">
                  <a:solidFill>
                    <a:srgbClr val="FFFFFF"/>
                  </a:solidFill>
                </a:defRPr>
              </a:pPr>
              <a:r>
                <a:t>    </a:t>
              </a:r>
              <a:r>
                <a:rPr err="1"/>
                <a:t>android:layout_width</a:t>
              </a:r>
              <a:r>
                <a:t>=</a:t>
              </a:r>
              <a:r>
                <a:rPr i="1"/>
                <a:t>"</a:t>
              </a:r>
              <a:r>
                <a:rPr i="1" err="1"/>
                <a:t>match_parent</a:t>
              </a:r>
              <a:r>
                <a:rPr i="1"/>
                <a:t>"</a:t>
              </a:r>
            </a:p>
            <a:p>
              <a:pPr>
                <a:defRPr sz="1200">
                  <a:solidFill>
                    <a:srgbClr val="FFFFFF"/>
                  </a:solidFill>
                </a:defRPr>
              </a:pPr>
              <a:r>
                <a:t>    </a:t>
              </a:r>
              <a:r>
                <a:rPr err="1"/>
                <a:t>android:layout_height</a:t>
              </a:r>
              <a:r>
                <a:t>=</a:t>
              </a:r>
              <a:r>
                <a:rPr i="1"/>
                <a:t>"</a:t>
              </a:r>
              <a:r>
                <a:rPr i="1" err="1"/>
                <a:t>match_parent</a:t>
              </a:r>
              <a:r>
                <a:rPr i="1"/>
                <a:t>"</a:t>
              </a:r>
            </a:p>
            <a:p>
              <a:pPr>
                <a:defRPr sz="1200">
                  <a:solidFill>
                    <a:srgbClr val="FFFFFF"/>
                  </a:solidFill>
                </a:defRPr>
              </a:pPr>
              <a:r>
                <a:t>    </a:t>
              </a:r>
              <a:r>
                <a:rPr err="1"/>
                <a:t>android:orientation</a:t>
              </a:r>
              <a:r>
                <a:t>=</a:t>
              </a:r>
              <a:r>
                <a:rPr i="1"/>
                <a:t>"vertical"</a:t>
              </a:r>
            </a:p>
            <a:p>
              <a:pPr>
                <a:defRPr sz="1200">
                  <a:solidFill>
                    <a:srgbClr val="FFFFFF"/>
                  </a:solidFill>
                </a:defRPr>
              </a:pPr>
              <a:r>
                <a:t>    </a:t>
              </a:r>
              <a:r>
                <a:rPr err="1"/>
                <a:t>android:background</a:t>
              </a:r>
              <a:r>
                <a:t>=</a:t>
              </a:r>
              <a:r>
                <a:rPr i="1"/>
                <a:t>"@drawable/</a:t>
              </a:r>
              <a:r>
                <a:rPr i="1" err="1"/>
                <a:t>round_border</a:t>
              </a:r>
              <a:r>
                <a:rPr i="1"/>
                <a:t>" &gt;</a:t>
              </a:r>
            </a:p>
            <a:p>
              <a:pPr>
                <a:defRPr sz="1200">
                  <a:solidFill>
                    <a:srgbClr val="FFFFFF"/>
                  </a:solidFill>
                </a:defRPr>
              </a:pPr>
              <a:r>
                <a:t>    </a:t>
              </a:r>
            </a:p>
            <a:p>
              <a:pPr>
                <a:defRPr sz="1200">
                  <a:solidFill>
                    <a:srgbClr val="FFFFFF"/>
                  </a:solidFill>
                </a:defRPr>
              </a:pPr>
              <a:r>
                <a:t>    &lt;</a:t>
              </a:r>
              <a:r>
                <a:rPr err="1"/>
                <a:t>TextView</a:t>
              </a:r>
              <a:endParaRPr/>
            </a:p>
            <a:p>
              <a:pPr>
                <a:defRPr sz="1200">
                  <a:solidFill>
                    <a:srgbClr val="FFFFFF"/>
                  </a:solidFill>
                </a:defRPr>
              </a:pPr>
              <a:r>
                <a:t>        </a:t>
              </a:r>
              <a:r>
                <a:rPr err="1"/>
                <a:t>android:id</a:t>
              </a:r>
              <a:r>
                <a:t>=</a:t>
              </a:r>
              <a:r>
                <a:rPr i="1"/>
                <a:t>"@+id/</a:t>
              </a:r>
              <a:r>
                <a:rPr lang="fr-FR" i="1" err="1"/>
                <a:t>textUser</a:t>
              </a:r>
              <a:r>
                <a:rPr i="1"/>
                <a:t>"</a:t>
              </a:r>
            </a:p>
            <a:p>
              <a:pPr>
                <a:defRPr sz="1200">
                  <a:solidFill>
                    <a:srgbClr val="FFFFFF"/>
                  </a:solidFill>
                </a:defRPr>
              </a:pPr>
              <a:r>
                <a:t>        </a:t>
              </a:r>
              <a:r>
                <a:rPr err="1"/>
                <a:t>android:layout_width</a:t>
              </a:r>
              <a:r>
                <a:t>=</a:t>
              </a:r>
              <a:r>
                <a:rPr i="1"/>
                <a:t>"</a:t>
              </a:r>
              <a:r>
                <a:rPr i="1" err="1"/>
                <a:t>wrap_content</a:t>
              </a:r>
              <a:r>
                <a:rPr i="1"/>
                <a:t>"</a:t>
              </a:r>
            </a:p>
            <a:p>
              <a:pPr>
                <a:defRPr sz="1200">
                  <a:solidFill>
                    <a:srgbClr val="FFFFFF"/>
                  </a:solidFill>
                </a:defRPr>
              </a:pPr>
              <a:r>
                <a:t>        </a:t>
              </a:r>
              <a:r>
                <a:rPr err="1"/>
                <a:t>android:layout_height</a:t>
              </a:r>
              <a:r>
                <a:t>=</a:t>
              </a:r>
              <a:r>
                <a:rPr i="1"/>
                <a:t>"</a:t>
              </a:r>
              <a:r>
                <a:rPr i="1" err="1"/>
                <a:t>wrap_content</a:t>
              </a:r>
              <a:r>
                <a:rPr i="1"/>
                <a:t>"</a:t>
              </a:r>
            </a:p>
            <a:p>
              <a:pPr>
                <a:defRPr sz="1200">
                  <a:solidFill>
                    <a:srgbClr val="FFFFFF"/>
                  </a:solidFill>
                </a:defRPr>
              </a:pPr>
              <a:r>
                <a:t>        </a:t>
              </a:r>
              <a:r>
                <a:rPr err="1"/>
                <a:t>android:textColor</a:t>
              </a:r>
              <a:r>
                <a:t>=</a:t>
              </a:r>
              <a:r>
                <a:rPr i="1"/>
                <a:t>"@color/</a:t>
              </a:r>
              <a:r>
                <a:rPr i="1" err="1"/>
                <a:t>Grey_SMS</a:t>
              </a:r>
              <a:r>
                <a:rPr i="1"/>
                <a:t>"</a:t>
              </a:r>
            </a:p>
            <a:p>
              <a:pPr>
                <a:defRPr sz="1200">
                  <a:solidFill>
                    <a:srgbClr val="FFFFFF"/>
                  </a:solidFill>
                </a:defRPr>
              </a:pPr>
              <a:r>
                <a:t>        </a:t>
              </a:r>
              <a:r>
                <a:rPr err="1"/>
                <a:t>android:textAppearance</a:t>
              </a:r>
              <a:r>
                <a:t>=</a:t>
              </a:r>
              <a:r>
                <a:rPr i="1"/>
                <a:t>"?</a:t>
              </a:r>
              <a:r>
                <a:rPr i="1" err="1"/>
                <a:t>android:attr</a:t>
              </a:r>
              <a:r>
                <a:rPr i="1"/>
                <a:t>/</a:t>
              </a:r>
              <a:r>
                <a:rPr i="1" err="1"/>
                <a:t>textAppearanceSmall</a:t>
              </a:r>
              <a:r>
                <a:rPr i="1"/>
                <a:t>"</a:t>
              </a:r>
            </a:p>
            <a:p>
              <a:pPr>
                <a:defRPr sz="1200">
                  <a:solidFill>
                    <a:srgbClr val="FFFFFF"/>
                  </a:solidFill>
                </a:defRPr>
              </a:pPr>
              <a:r>
                <a:t>        </a:t>
              </a:r>
              <a:r>
                <a:rPr err="1"/>
                <a:t>android:layout_marginLeft</a:t>
              </a:r>
              <a:r>
                <a:t>=</a:t>
              </a:r>
              <a:r>
                <a:rPr i="1"/>
                <a:t>"20dip"</a:t>
              </a:r>
            </a:p>
            <a:p>
              <a:pPr>
                <a:defRPr sz="1200">
                  <a:solidFill>
                    <a:srgbClr val="FFFFFF"/>
                  </a:solidFill>
                </a:defRPr>
              </a:pPr>
              <a:r>
                <a:t>        </a:t>
              </a:r>
              <a:r>
                <a:rPr err="1"/>
                <a:t>android:text</a:t>
              </a:r>
              <a:r>
                <a:t>=</a:t>
              </a:r>
              <a:r>
                <a:rPr i="1"/>
                <a:t>"@string/vide" /&gt;</a:t>
              </a:r>
            </a:p>
            <a:p>
              <a:pPr>
                <a:defRPr sz="1200">
                  <a:solidFill>
                    <a:srgbClr val="FFFFFF"/>
                  </a:solidFill>
                </a:defRPr>
              </a:pPr>
              <a:r>
                <a:t>    </a:t>
              </a:r>
            </a:p>
            <a:p>
              <a:pPr>
                <a:defRPr sz="1200">
                  <a:solidFill>
                    <a:srgbClr val="FFFFFF"/>
                  </a:solidFill>
                </a:defRPr>
              </a:pPr>
              <a:r>
                <a:t>    &lt;</a:t>
              </a:r>
              <a:r>
                <a:rPr err="1"/>
                <a:t>TextView</a:t>
              </a:r>
              <a:endParaRPr/>
            </a:p>
            <a:p>
              <a:pPr>
                <a:defRPr sz="1200">
                  <a:solidFill>
                    <a:srgbClr val="FFFFFF"/>
                  </a:solidFill>
                </a:defRPr>
              </a:pPr>
              <a:r>
                <a:t>        </a:t>
              </a:r>
              <a:r>
                <a:rPr err="1"/>
                <a:t>android:id</a:t>
              </a:r>
              <a:r>
                <a:t>=</a:t>
              </a:r>
              <a:r>
                <a:rPr i="1"/>
                <a:t>"@+id/</a:t>
              </a:r>
              <a:r>
                <a:rPr i="1" err="1"/>
                <a:t>textMessage</a:t>
              </a:r>
              <a:r>
                <a:rPr i="1"/>
                <a:t>"</a:t>
              </a:r>
            </a:p>
            <a:p>
              <a:pPr>
                <a:defRPr sz="1200">
                  <a:solidFill>
                    <a:srgbClr val="FFFFFF"/>
                  </a:solidFill>
                </a:defRPr>
              </a:pPr>
              <a:r>
                <a:t>        </a:t>
              </a:r>
              <a:r>
                <a:rPr err="1"/>
                <a:t>android:layout_width</a:t>
              </a:r>
              <a:r>
                <a:t>=</a:t>
              </a:r>
              <a:r>
                <a:rPr i="1"/>
                <a:t>"</a:t>
              </a:r>
              <a:r>
                <a:rPr i="1" err="1"/>
                <a:t>wrap_content</a:t>
              </a:r>
              <a:r>
                <a:rPr i="1"/>
                <a:t>"</a:t>
              </a:r>
            </a:p>
            <a:p>
              <a:pPr>
                <a:defRPr sz="1200">
                  <a:solidFill>
                    <a:srgbClr val="FFFFFF"/>
                  </a:solidFill>
                </a:defRPr>
              </a:pPr>
              <a:r>
                <a:t>        </a:t>
              </a:r>
              <a:r>
                <a:rPr err="1"/>
                <a:t>android:layout_height</a:t>
              </a:r>
              <a:r>
                <a:t>=</a:t>
              </a:r>
              <a:r>
                <a:rPr i="1"/>
                <a:t>"</a:t>
              </a:r>
              <a:r>
                <a:rPr i="1" err="1"/>
                <a:t>wrap_content</a:t>
              </a:r>
              <a:r>
                <a:rPr i="1"/>
                <a:t>"</a:t>
              </a:r>
            </a:p>
            <a:p>
              <a:pPr>
                <a:defRPr sz="1200">
                  <a:solidFill>
                    <a:srgbClr val="FFFFFF"/>
                  </a:solidFill>
                </a:defRPr>
              </a:pPr>
              <a:r>
                <a:t>        </a:t>
              </a:r>
              <a:r>
                <a:rPr err="1"/>
                <a:t>android:text</a:t>
              </a:r>
              <a:r>
                <a:t>=</a:t>
              </a:r>
              <a:r>
                <a:rPr i="1"/>
                <a:t>"@string/vide"</a:t>
              </a:r>
            </a:p>
            <a:p>
              <a:pPr>
                <a:defRPr sz="1200">
                  <a:solidFill>
                    <a:srgbClr val="FFFFFF"/>
                  </a:solidFill>
                </a:defRPr>
              </a:pPr>
              <a:r>
                <a:t>        </a:t>
              </a:r>
              <a:r>
                <a:rPr err="1"/>
                <a:t>android:textColor</a:t>
              </a:r>
              <a:r>
                <a:t>=</a:t>
              </a:r>
              <a:r>
                <a:rPr i="1"/>
                <a:t>"@color/Black"</a:t>
              </a:r>
            </a:p>
            <a:p>
              <a:pPr>
                <a:defRPr sz="1200">
                  <a:solidFill>
                    <a:srgbClr val="FFFFFF"/>
                  </a:solidFill>
                </a:defRPr>
              </a:pPr>
              <a:r>
                <a:t>        </a:t>
              </a:r>
              <a:r>
                <a:rPr err="1"/>
                <a:t>android:textAppearance</a:t>
              </a:r>
              <a:r>
                <a:t>=</a:t>
              </a:r>
              <a:r>
                <a:rPr i="1"/>
                <a:t>"?</a:t>
              </a:r>
              <a:r>
                <a:rPr i="1" err="1"/>
                <a:t>android:attr</a:t>
              </a:r>
              <a:r>
                <a:rPr i="1"/>
                <a:t>/</a:t>
              </a:r>
              <a:r>
                <a:rPr i="1" err="1"/>
                <a:t>textAppearanceSmall</a:t>
              </a:r>
              <a:r>
                <a:rPr i="1"/>
                <a:t>"</a:t>
              </a:r>
            </a:p>
            <a:p>
              <a:pPr>
                <a:defRPr sz="1200">
                  <a:solidFill>
                    <a:srgbClr val="FFFFFF"/>
                  </a:solidFill>
                </a:defRPr>
              </a:pPr>
              <a:r>
                <a:t>        </a:t>
              </a:r>
              <a:r>
                <a:rPr err="1"/>
                <a:t>android:layout_marginLeft</a:t>
              </a:r>
              <a:r>
                <a:t>=</a:t>
              </a:r>
              <a:r>
                <a:rPr i="1"/>
                <a:t>"10dip"</a:t>
              </a:r>
            </a:p>
            <a:p>
              <a:pPr>
                <a:defRPr sz="1200">
                  <a:solidFill>
                    <a:srgbClr val="FFFFFF"/>
                  </a:solidFill>
                </a:defRPr>
              </a:pPr>
              <a:r>
                <a:t>/&gt;</a:t>
              </a:r>
            </a:p>
            <a:p>
              <a:pPr>
                <a:defRPr sz="1200">
                  <a:solidFill>
                    <a:srgbClr val="FFFFFF"/>
                  </a:solidFill>
                </a:defRPr>
              </a:pPr>
              <a:endParaRPr/>
            </a:p>
            <a:p>
              <a:pPr>
                <a:defRPr sz="1200">
                  <a:solidFill>
                    <a:srgbClr val="FFFFFF"/>
                  </a:solidFill>
                </a:defRPr>
              </a:pPr>
              <a:r>
                <a:t>    </a:t>
              </a:r>
            </a:p>
            <a:p>
              <a:pPr>
                <a:defRPr sz="1200">
                  <a:solidFill>
                    <a:srgbClr val="FFFFFF"/>
                  </a:solidFill>
                </a:defRPr>
              </a:pPr>
              <a:endParaRPr/>
            </a:p>
            <a:p>
              <a:pPr>
                <a:defRPr sz="1200">
                  <a:solidFill>
                    <a:srgbClr val="FFFFFF"/>
                  </a:solidFill>
                </a:defRPr>
              </a:pPr>
              <a:r>
                <a:t>&lt;/</a:t>
              </a:r>
              <a:r>
                <a:rPr err="1"/>
                <a:t>LinearLayout</a:t>
              </a:r>
              <a:r>
                <a:t>&gt;</a:t>
              </a:r>
            </a:p>
          </p:txBody>
        </p:sp>
      </p:grpSp>
    </p:spTree>
  </p:cSld>
  <p:clrMapOvr>
    <a:masterClrMapping/>
  </p:clrMapOvr>
  <p:transition spd="slow">
    <p:dissolv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114</a:t>
            </a:fld>
            <a:endParaRPr/>
          </a:p>
        </p:txBody>
      </p:sp>
      <p:sp>
        <p:nvSpPr>
          <p:cNvPr id="1453" name="Shape 1453"/>
          <p:cNvSpPr/>
          <p:nvPr/>
        </p:nvSpPr>
        <p:spPr>
          <a:xfrm>
            <a:off x="506436" y="2346906"/>
            <a:ext cx="11324494"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a:p>
        </p:txBody>
      </p:sp>
      <p:grpSp>
        <p:nvGrpSpPr>
          <p:cNvPr id="1456" name="Group 1456"/>
          <p:cNvGrpSpPr/>
          <p:nvPr/>
        </p:nvGrpSpPr>
        <p:grpSpPr>
          <a:xfrm>
            <a:off x="1631851" y="3125022"/>
            <a:ext cx="9439425" cy="3440832"/>
            <a:chOff x="0" y="16021"/>
            <a:chExt cx="9439423" cy="2700998"/>
          </a:xfrm>
        </p:grpSpPr>
        <p:sp>
          <p:nvSpPr>
            <p:cNvPr id="1454" name="Shape 1454"/>
            <p:cNvSpPr/>
            <p:nvPr/>
          </p:nvSpPr>
          <p:spPr>
            <a:xfrm>
              <a:off x="0" y="16021"/>
              <a:ext cx="9439423" cy="270099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0" y="25645"/>
              <a:ext cx="9439423" cy="26817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b="1"/>
                <a:t>public</a:t>
              </a:r>
              <a:r>
                <a:rPr lang="fr-FR"/>
                <a:t> </a:t>
              </a:r>
              <a:r>
                <a:rPr lang="fr-FR" b="1"/>
                <a:t>class</a:t>
              </a:r>
              <a:r>
                <a:rPr lang="fr-FR"/>
                <a:t> </a:t>
              </a:r>
              <a:r>
                <a:rPr lang="fr-FR" b="1" err="1"/>
                <a:t>MySMSArrayAdapter</a:t>
              </a:r>
              <a:r>
                <a:rPr lang="fr-FR"/>
                <a:t> </a:t>
              </a:r>
              <a:r>
                <a:rPr lang="fr-FR" b="1" err="1"/>
                <a:t>extends</a:t>
              </a:r>
              <a:r>
                <a:rPr lang="fr-FR"/>
                <a:t> </a:t>
              </a:r>
              <a:r>
                <a:rPr lang="fr-FR" err="1"/>
                <a:t>ArrayAdapter</a:t>
              </a:r>
              <a:r>
                <a:rPr lang="fr-FR"/>
                <a:t>&lt;</a:t>
              </a:r>
              <a:r>
                <a:rPr lang="fr-FR" err="1"/>
                <a:t>MySMSModel</a:t>
              </a:r>
              <a:r>
                <a:rPr lang="fr-FR"/>
                <a:t>&gt; { </a:t>
              </a:r>
            </a:p>
            <a:p>
              <a:pPr>
                <a:defRPr>
                  <a:solidFill>
                    <a:srgbClr val="FFFFFF"/>
                  </a:solidFill>
                </a:defRPr>
              </a:pPr>
              <a:endParaRPr lang="fr-FR" b="1"/>
            </a:p>
            <a:p>
              <a:pPr>
                <a:defRPr>
                  <a:solidFill>
                    <a:srgbClr val="FFFFFF"/>
                  </a:solidFill>
                </a:defRPr>
              </a:pPr>
              <a:r>
                <a:rPr lang="fr-FR" b="1" err="1"/>
                <a:t>private</a:t>
              </a:r>
              <a:r>
                <a:rPr lang="fr-FR"/>
                <a:t> </a:t>
              </a:r>
              <a:r>
                <a:rPr lang="fr-FR" err="1"/>
                <a:t>Context</a:t>
              </a:r>
              <a:r>
                <a:rPr lang="fr-FR"/>
                <a:t> </a:t>
              </a:r>
              <a:r>
                <a:rPr lang="fr-FR" err="1"/>
                <a:t>context</a:t>
              </a:r>
              <a:r>
                <a:rPr lang="fr-FR"/>
                <a:t>; </a:t>
              </a:r>
            </a:p>
            <a:p>
              <a:pPr>
                <a:defRPr>
                  <a:solidFill>
                    <a:srgbClr val="FFFFFF"/>
                  </a:solidFill>
                </a:defRPr>
              </a:pPr>
              <a:r>
                <a:rPr lang="fr-FR" b="1" err="1"/>
                <a:t>private</a:t>
              </a:r>
              <a:r>
                <a:rPr lang="fr-FR"/>
                <a:t> List</a:t>
              </a:r>
              <a:r>
                <a:rPr lang="fr-FR" b="1"/>
                <a:t>&lt;</a:t>
              </a:r>
              <a:r>
                <a:rPr lang="fr-FR" b="1" err="1"/>
                <a:t>MySMSModel</a:t>
              </a:r>
              <a:r>
                <a:rPr lang="fr-FR" b="1"/>
                <a:t>&gt;</a:t>
              </a:r>
              <a:r>
                <a:rPr lang="fr-FR"/>
                <a:t> values; </a:t>
              </a:r>
            </a:p>
            <a:p>
              <a:pPr>
                <a:defRPr>
                  <a:solidFill>
                    <a:srgbClr val="FFFFFF"/>
                  </a:solidFill>
                </a:defRPr>
              </a:pPr>
              <a:r>
                <a:rPr lang="fr-FR" err="1"/>
                <a:t>Private</a:t>
              </a:r>
              <a:r>
                <a:rPr lang="fr-FR"/>
                <a:t> </a:t>
              </a:r>
              <a:r>
                <a:rPr lang="fr-FR" err="1"/>
                <a:t>LayoutInflater</a:t>
              </a:r>
              <a:r>
                <a:rPr lang="fr-FR"/>
                <a:t> </a:t>
              </a:r>
              <a:r>
                <a:rPr lang="fr-FR" err="1"/>
                <a:t>inflater</a:t>
              </a:r>
              <a:r>
                <a:rPr lang="fr-FR"/>
                <a:t>;</a:t>
              </a:r>
            </a:p>
            <a:p>
              <a:pPr>
                <a:defRPr>
                  <a:solidFill>
                    <a:srgbClr val="FFFFFF"/>
                  </a:solidFill>
                </a:defRPr>
              </a:pPr>
              <a:endParaRPr lang="fr-FR"/>
            </a:p>
            <a:p>
              <a:pPr>
                <a:defRPr>
                  <a:solidFill>
                    <a:srgbClr val="FFFFFF"/>
                  </a:solidFill>
                </a:defRPr>
              </a:pPr>
              <a:r>
                <a:rPr lang="fr-FR" b="1"/>
                <a:t>public</a:t>
              </a:r>
              <a:r>
                <a:rPr lang="fr-FR"/>
                <a:t> </a:t>
              </a:r>
              <a:r>
                <a:rPr lang="fr-FR" b="1" err="1"/>
                <a:t>MySMSArrayAdapter</a:t>
              </a:r>
              <a:r>
                <a:rPr lang="fr-FR"/>
                <a:t>(</a:t>
              </a:r>
              <a:r>
                <a:rPr lang="fr-FR" err="1"/>
                <a:t>Context</a:t>
              </a:r>
              <a:r>
                <a:rPr lang="fr-FR"/>
                <a:t> </a:t>
              </a:r>
              <a:r>
                <a:rPr lang="fr-FR" err="1"/>
                <a:t>context</a:t>
              </a:r>
              <a:r>
                <a:rPr lang="fr-FR"/>
                <a:t>, List&lt;</a:t>
              </a:r>
              <a:r>
                <a:rPr lang="fr-FR" err="1"/>
                <a:t>MySMSModel</a:t>
              </a:r>
              <a:r>
                <a:rPr lang="fr-FR"/>
                <a:t>&gt; </a:t>
              </a:r>
              <a:r>
                <a:rPr lang="fr-FR" err="1"/>
                <a:t>SMSList</a:t>
              </a:r>
              <a:r>
                <a:rPr lang="fr-FR"/>
                <a:t>) { 	</a:t>
              </a:r>
            </a:p>
            <a:p>
              <a:pPr>
                <a:defRPr>
                  <a:solidFill>
                    <a:srgbClr val="FFFFFF"/>
                  </a:solidFill>
                </a:defRPr>
              </a:pPr>
              <a:r>
                <a:rPr lang="fr-FR"/>
                <a:t>	super(</a:t>
              </a:r>
              <a:r>
                <a:rPr lang="fr-FR" err="1"/>
                <a:t>context</a:t>
              </a:r>
              <a:r>
                <a:rPr lang="fr-FR"/>
                <a:t>, -1, </a:t>
              </a:r>
              <a:r>
                <a:rPr lang="fr-FR" err="1"/>
                <a:t>SMSList</a:t>
              </a:r>
              <a:r>
                <a:rPr lang="fr-FR"/>
                <a:t>); </a:t>
              </a:r>
            </a:p>
            <a:p>
              <a:pPr>
                <a:defRPr>
                  <a:solidFill>
                    <a:srgbClr val="FFFFFF"/>
                  </a:solidFill>
                </a:defRPr>
              </a:pPr>
              <a:r>
                <a:rPr lang="fr-FR"/>
                <a:t>	</a:t>
              </a:r>
              <a:r>
                <a:rPr lang="fr-FR" err="1"/>
                <a:t>this.context</a:t>
              </a:r>
              <a:r>
                <a:rPr lang="fr-FR"/>
                <a:t> = </a:t>
              </a:r>
              <a:r>
                <a:rPr lang="fr-FR" err="1"/>
                <a:t>context</a:t>
              </a:r>
              <a:r>
                <a:rPr lang="fr-FR"/>
                <a:t>; </a:t>
              </a:r>
            </a:p>
            <a:p>
              <a:pPr>
                <a:defRPr>
                  <a:solidFill>
                    <a:srgbClr val="FFFFFF"/>
                  </a:solidFill>
                </a:defRPr>
              </a:pPr>
              <a:r>
                <a:rPr lang="fr-FR"/>
                <a:t>	</a:t>
              </a:r>
              <a:r>
                <a:rPr lang="fr-FR" err="1"/>
                <a:t>this.values</a:t>
              </a:r>
              <a:r>
                <a:rPr lang="fr-FR"/>
                <a:t> = </a:t>
              </a:r>
              <a:r>
                <a:rPr lang="fr-FR" err="1"/>
                <a:t>SMSList</a:t>
              </a:r>
              <a:r>
                <a:rPr lang="fr-FR"/>
                <a:t>; </a:t>
              </a:r>
            </a:p>
            <a:p>
              <a:pPr>
                <a:defRPr>
                  <a:solidFill>
                    <a:srgbClr val="FFFFFF"/>
                  </a:solidFill>
                </a:defRPr>
              </a:pPr>
              <a:r>
                <a:rPr lang="fr-FR"/>
                <a:t>	</a:t>
              </a:r>
              <a:r>
                <a:rPr lang="fr-FR" err="1"/>
                <a:t>inflater</a:t>
              </a:r>
              <a:r>
                <a:rPr lang="fr-FR"/>
                <a:t> = </a:t>
              </a:r>
              <a:r>
                <a:rPr lang="fr-FR" err="1"/>
                <a:t>LayoutInflater.</a:t>
              </a:r>
              <a:r>
                <a:rPr lang="fr-FR" i="1" err="1"/>
                <a:t>from</a:t>
              </a:r>
              <a:r>
                <a:rPr lang="fr-FR" i="1"/>
                <a:t>(</a:t>
              </a:r>
              <a:r>
                <a:rPr lang="fr-FR" i="1" err="1"/>
                <a:t>context</a:t>
              </a:r>
              <a:r>
                <a:rPr lang="fr-FR" i="1"/>
                <a:t>);</a:t>
              </a:r>
              <a:endParaRPr lang="fr-FR"/>
            </a:p>
            <a:p>
              <a:pPr>
                <a:defRPr>
                  <a:solidFill>
                    <a:srgbClr val="FFFFFF"/>
                  </a:solidFill>
                </a:defRPr>
              </a:pPr>
              <a:r>
                <a:rPr lang="fr-FR"/>
                <a:t>}</a:t>
              </a:r>
              <a:endParaRPr/>
            </a:p>
          </p:txBody>
        </p:sp>
      </p:grpSp>
    </p:spTree>
    <p:extLst>
      <p:ext uri="{BB962C8B-B14F-4D97-AF65-F5344CB8AC3E}">
        <p14:creationId xmlns:p14="http://schemas.microsoft.com/office/powerpoint/2010/main" val="3858469618"/>
      </p:ext>
    </p:extLst>
  </p:cSld>
  <p:clrMapOvr>
    <a:masterClrMapping/>
  </p:clrMapOvr>
  <p:transition spd="slow">
    <p:dissolv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t>List View</a:t>
            </a: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115</a:t>
            </a:fld>
            <a:endParaRPr/>
          </a:p>
        </p:txBody>
      </p:sp>
      <p:sp>
        <p:nvSpPr>
          <p:cNvPr id="1453" name="Shape 1453"/>
          <p:cNvSpPr/>
          <p:nvPr/>
        </p:nvSpPr>
        <p:spPr>
          <a:xfrm>
            <a:off x="506436" y="2346906"/>
            <a:ext cx="11324494"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a:p>
        </p:txBody>
      </p:sp>
      <p:grpSp>
        <p:nvGrpSpPr>
          <p:cNvPr id="1456" name="Group 1456"/>
          <p:cNvGrpSpPr/>
          <p:nvPr/>
        </p:nvGrpSpPr>
        <p:grpSpPr>
          <a:xfrm>
            <a:off x="2120917" y="2657981"/>
            <a:ext cx="9710013" cy="4200019"/>
            <a:chOff x="-270588" y="-83073"/>
            <a:chExt cx="9710011" cy="2899195"/>
          </a:xfrm>
        </p:grpSpPr>
        <p:sp>
          <p:nvSpPr>
            <p:cNvPr id="1454" name="Shape 1454"/>
            <p:cNvSpPr/>
            <p:nvPr/>
          </p:nvSpPr>
          <p:spPr>
            <a:xfrm>
              <a:off x="-270588" y="74616"/>
              <a:ext cx="9439423" cy="270099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0" y="-83073"/>
              <a:ext cx="9439423" cy="28991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a:t>@</a:t>
              </a:r>
              <a:r>
                <a:rPr lang="fr-FR" err="1"/>
                <a:t>Override</a:t>
              </a:r>
              <a:r>
                <a:rPr lang="fr-FR"/>
                <a:t> </a:t>
              </a:r>
            </a:p>
            <a:p>
              <a:pPr>
                <a:defRPr>
                  <a:solidFill>
                    <a:srgbClr val="FFFFFF"/>
                  </a:solidFill>
                </a:defRPr>
              </a:pPr>
              <a:r>
                <a:rPr lang="fr-FR" b="1"/>
                <a:t>public</a:t>
              </a:r>
              <a:r>
                <a:rPr lang="fr-FR"/>
                <a:t> </a:t>
              </a:r>
              <a:r>
                <a:rPr lang="fr-FR" err="1"/>
                <a:t>View</a:t>
              </a:r>
              <a:r>
                <a:rPr lang="fr-FR"/>
                <a:t> </a:t>
              </a:r>
              <a:r>
                <a:rPr lang="fr-FR" err="1"/>
                <a:t>getView</a:t>
              </a:r>
              <a:r>
                <a:rPr lang="fr-FR"/>
                <a:t>(</a:t>
              </a:r>
              <a:r>
                <a:rPr lang="fr-FR" b="1" err="1"/>
                <a:t>int</a:t>
              </a:r>
              <a:r>
                <a:rPr lang="fr-FR"/>
                <a:t> position, </a:t>
              </a:r>
              <a:r>
                <a:rPr lang="fr-FR" err="1"/>
                <a:t>View</a:t>
              </a:r>
              <a:r>
                <a:rPr lang="fr-FR"/>
                <a:t> </a:t>
              </a:r>
              <a:r>
                <a:rPr lang="fr-FR" err="1"/>
                <a:t>convertView</a:t>
              </a:r>
              <a:r>
                <a:rPr lang="fr-FR"/>
                <a:t>, </a:t>
              </a:r>
              <a:r>
                <a:rPr lang="fr-FR" err="1"/>
                <a:t>ViewGroup</a:t>
              </a:r>
              <a:r>
                <a:rPr lang="fr-FR"/>
                <a:t> parent) { </a:t>
              </a:r>
            </a:p>
            <a:p>
              <a:pPr>
                <a:defRPr>
                  <a:solidFill>
                    <a:srgbClr val="FFFFFF"/>
                  </a:solidFill>
                </a:defRPr>
              </a:pPr>
              <a:r>
                <a:rPr lang="fr-FR"/>
                <a:t>	</a:t>
              </a:r>
              <a:r>
                <a:rPr lang="fr-FR" err="1"/>
                <a:t>View</a:t>
              </a:r>
              <a:r>
                <a:rPr lang="fr-FR"/>
                <a:t> </a:t>
              </a:r>
              <a:r>
                <a:rPr lang="fr-FR" err="1"/>
                <a:t>rowView</a:t>
              </a:r>
              <a:r>
                <a:rPr lang="fr-FR"/>
                <a:t> = </a:t>
              </a:r>
              <a:r>
                <a:rPr lang="fr-FR" err="1"/>
                <a:t>inflater.inflate</a:t>
              </a:r>
              <a:r>
                <a:rPr lang="fr-FR"/>
                <a:t>(</a:t>
              </a:r>
              <a:r>
                <a:rPr lang="fr-FR" err="1"/>
                <a:t>R.layout.rowlayout</a:t>
              </a:r>
              <a:r>
                <a:rPr lang="fr-FR"/>
                <a:t>, parent, false); </a:t>
              </a:r>
            </a:p>
            <a:p>
              <a:pPr>
                <a:defRPr>
                  <a:solidFill>
                    <a:srgbClr val="FFFFFF"/>
                  </a:solidFill>
                </a:defRPr>
              </a:pPr>
              <a:endParaRPr lang="fr-FR"/>
            </a:p>
            <a:p>
              <a:pPr>
                <a:defRPr>
                  <a:solidFill>
                    <a:srgbClr val="FFFFFF"/>
                  </a:solidFill>
                </a:defRPr>
              </a:pPr>
              <a:r>
                <a:rPr lang="fr-FR"/>
                <a:t>	</a:t>
              </a:r>
              <a:r>
                <a:rPr lang="fr-FR" err="1"/>
                <a:t>MySMSModel</a:t>
              </a:r>
              <a:r>
                <a:rPr lang="fr-FR"/>
                <a:t> model = </a:t>
              </a:r>
              <a:r>
                <a:rPr lang="fr-FR" err="1"/>
                <a:t>values.get</a:t>
              </a:r>
              <a:r>
                <a:rPr lang="fr-FR"/>
                <a:t>(position);</a:t>
              </a:r>
            </a:p>
            <a:p>
              <a:pPr>
                <a:defRPr>
                  <a:solidFill>
                    <a:srgbClr val="FFFFFF"/>
                  </a:solidFill>
                </a:defRPr>
              </a:pPr>
              <a:endParaRPr lang="fr-FR"/>
            </a:p>
            <a:p>
              <a:pPr>
                <a:defRPr>
                  <a:solidFill>
                    <a:srgbClr val="FFFFFF"/>
                  </a:solidFill>
                </a:defRPr>
              </a:pPr>
              <a:r>
                <a:rPr lang="fr-FR"/>
                <a:t>	</a:t>
              </a:r>
              <a:r>
                <a:rPr lang="fr-FR" err="1"/>
                <a:t>TextView</a:t>
              </a:r>
              <a:r>
                <a:rPr lang="fr-FR"/>
                <a:t> </a:t>
              </a:r>
              <a:r>
                <a:rPr lang="fr-FR" err="1"/>
                <a:t>textUser</a:t>
              </a:r>
              <a:r>
                <a:rPr lang="fr-FR"/>
                <a:t> = </a:t>
              </a:r>
              <a:r>
                <a:rPr lang="fr-FR" err="1"/>
                <a:t>rowView.findViewById</a:t>
              </a:r>
              <a:r>
                <a:rPr lang="fr-FR"/>
                <a:t>(</a:t>
              </a:r>
              <a:r>
                <a:rPr lang="fr-FR" err="1"/>
                <a:t>R.id.textUser</a:t>
              </a:r>
              <a:r>
                <a:rPr lang="fr-FR"/>
                <a:t>); </a:t>
              </a:r>
            </a:p>
            <a:p>
              <a:pPr>
                <a:defRPr>
                  <a:solidFill>
                    <a:srgbClr val="FFFFFF"/>
                  </a:solidFill>
                </a:defRPr>
              </a:pPr>
              <a:r>
                <a:rPr lang="fr-FR"/>
                <a:t>	</a:t>
              </a:r>
              <a:r>
                <a:rPr lang="fr-FR" err="1"/>
                <a:t>TextView</a:t>
              </a:r>
              <a:r>
                <a:rPr lang="fr-FR"/>
                <a:t> </a:t>
              </a:r>
              <a:r>
                <a:rPr lang="fr-FR" err="1"/>
                <a:t>textMessage</a:t>
              </a:r>
              <a:r>
                <a:rPr lang="fr-FR"/>
                <a:t> = </a:t>
              </a:r>
              <a:r>
                <a:rPr lang="fr-FR" err="1"/>
                <a:t>rowView.findViewById</a:t>
              </a:r>
              <a:r>
                <a:rPr lang="fr-FR"/>
                <a:t>(</a:t>
              </a:r>
              <a:r>
                <a:rPr lang="fr-FR" err="1"/>
                <a:t>R.id.textMessage</a:t>
              </a:r>
              <a:r>
                <a:rPr lang="fr-FR"/>
                <a:t>);</a:t>
              </a:r>
            </a:p>
            <a:p>
              <a:pPr>
                <a:defRPr>
                  <a:solidFill>
                    <a:srgbClr val="FFFFFF"/>
                  </a:solidFill>
                </a:defRPr>
              </a:pPr>
              <a:endParaRPr lang="fr-FR"/>
            </a:p>
            <a:p>
              <a:pPr>
                <a:defRPr>
                  <a:solidFill>
                    <a:srgbClr val="FFFFFF"/>
                  </a:solidFill>
                </a:defRPr>
              </a:pPr>
              <a:r>
                <a:rPr lang="fr-FR"/>
                <a:t>	</a:t>
              </a:r>
              <a:r>
                <a:rPr lang="fr-FR" err="1"/>
                <a:t>textUser.setText</a:t>
              </a:r>
              <a:r>
                <a:rPr lang="fr-FR"/>
                <a:t>(</a:t>
              </a:r>
              <a:r>
                <a:rPr lang="fr-FR" err="1"/>
                <a:t>model.getUser</a:t>
              </a:r>
              <a:r>
                <a:rPr lang="fr-FR"/>
                <a:t>().</a:t>
              </a:r>
              <a:r>
                <a:rPr lang="fr-FR" err="1"/>
                <a:t>getName</a:t>
              </a:r>
              <a:r>
                <a:rPr lang="fr-FR"/>
                <a:t>());</a:t>
              </a:r>
            </a:p>
            <a:p>
              <a:pPr>
                <a:defRPr>
                  <a:solidFill>
                    <a:srgbClr val="FFFFFF"/>
                  </a:solidFill>
                </a:defRPr>
              </a:pPr>
              <a:r>
                <a:rPr lang="fr-FR"/>
                <a:t>	</a:t>
              </a:r>
              <a:r>
                <a:rPr lang="fr-FR" err="1"/>
                <a:t>textMessage.setText</a:t>
              </a:r>
              <a:r>
                <a:rPr lang="fr-FR"/>
                <a:t>(</a:t>
              </a:r>
              <a:r>
                <a:rPr lang="fr-FR" err="1"/>
                <a:t>model.getMessage</a:t>
              </a:r>
              <a:r>
                <a:rPr lang="fr-FR"/>
                <a:t>());</a:t>
              </a:r>
            </a:p>
            <a:p>
              <a:pPr>
                <a:defRPr>
                  <a:solidFill>
                    <a:srgbClr val="FFFFFF"/>
                  </a:solidFill>
                </a:defRPr>
              </a:pPr>
              <a:r>
                <a:rPr lang="fr-FR"/>
                <a:t>	</a:t>
              </a:r>
              <a:r>
                <a:rPr lang="fr-FR" b="1"/>
                <a:t>return</a:t>
              </a:r>
              <a:r>
                <a:rPr lang="fr-FR"/>
                <a:t> </a:t>
              </a:r>
              <a:r>
                <a:rPr lang="fr-FR" err="1"/>
                <a:t>rowView</a:t>
              </a:r>
              <a:r>
                <a:rPr lang="fr-FR"/>
                <a:t>; </a:t>
              </a:r>
            </a:p>
            <a:p>
              <a:pPr>
                <a:defRPr>
                  <a:solidFill>
                    <a:srgbClr val="FFFFFF"/>
                  </a:solidFill>
                </a:defRPr>
              </a:pPr>
              <a:r>
                <a:rPr lang="fr-FR"/>
                <a:t>}</a:t>
              </a:r>
              <a:endParaRPr/>
            </a:p>
          </p:txBody>
        </p:sp>
      </p:grpSp>
    </p:spTree>
    <p:extLst>
      <p:ext uri="{BB962C8B-B14F-4D97-AF65-F5344CB8AC3E}">
        <p14:creationId xmlns:p14="http://schemas.microsoft.com/office/powerpoint/2010/main" val="2489677913"/>
      </p:ext>
    </p:extLst>
  </p:cSld>
  <p:clrMapOvr>
    <a:masterClrMapping/>
  </p:clrMapOvr>
  <p:transition spd="slow">
    <p:dissolv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116</a:t>
            </a:fld>
            <a:endParaRPr/>
          </a:p>
        </p:txBody>
      </p:sp>
      <p:sp>
        <p:nvSpPr>
          <p:cNvPr id="1453" name="Shape 1453"/>
          <p:cNvSpPr/>
          <p:nvPr/>
        </p:nvSpPr>
        <p:spPr>
          <a:xfrm>
            <a:off x="506436" y="2346906"/>
            <a:ext cx="11324494" cy="24314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Et avec un </a:t>
            </a:r>
            <a:r>
              <a:rPr lang="fr-FR" err="1"/>
              <a:t>RecyclerView</a:t>
            </a:r>
            <a:r>
              <a:rPr lang="fr-FR"/>
              <a:t>
</a:t>
            </a:r>
          </a:p>
          <a:p>
            <a:r>
              <a:rPr lang="fr-FR" sz="2400">
                <a:solidFill>
                  <a:schemeClr val="bg1"/>
                </a:solidFill>
                <a:latin typeface="inherit"/>
              </a:rPr>
              <a:t>Le </a:t>
            </a:r>
            <a:r>
              <a:rPr lang="fr-FR" sz="2400" err="1">
                <a:solidFill>
                  <a:schemeClr val="bg1"/>
                </a:solidFill>
                <a:latin typeface="inherit"/>
              </a:rPr>
              <a:t>RecyclerView</a:t>
            </a:r>
            <a:r>
              <a:rPr lang="fr-FR" sz="2400">
                <a:solidFill>
                  <a:schemeClr val="bg1"/>
                </a:solidFill>
                <a:latin typeface="inherit"/>
              </a:rPr>
              <a:t> comme son nom l’indique permet de recycler efficacement les vues de la liste qui ont déjà été créés précédemment. Ceci évite de nouveau faire appel à l’</a:t>
            </a:r>
            <a:r>
              <a:rPr lang="fr-FR" sz="2400" err="1">
                <a:solidFill>
                  <a:schemeClr val="bg1"/>
                </a:solidFill>
                <a:latin typeface="inherit"/>
              </a:rPr>
              <a:t>inflater</a:t>
            </a:r>
            <a:r>
              <a:rPr lang="fr-FR" sz="2400">
                <a:solidFill>
                  <a:schemeClr val="bg1"/>
                </a:solidFill>
                <a:latin typeface="inherit"/>
              </a:rPr>
              <a:t> en cas de mise à jour de la liste.
</a:t>
            </a:r>
          </a:p>
        </p:txBody>
      </p:sp>
    </p:spTree>
    <p:extLst>
      <p:ext uri="{BB962C8B-B14F-4D97-AF65-F5344CB8AC3E}">
        <p14:creationId xmlns:p14="http://schemas.microsoft.com/office/powerpoint/2010/main" val="457765720"/>
      </p:ext>
    </p:extLst>
  </p:cSld>
  <p:clrMapOvr>
    <a:masterClrMapping/>
  </p:clrMapOvr>
  <p:transition spd="slow">
    <p:dissolv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117</a:t>
            </a:fld>
            <a:endParaRPr/>
          </a:p>
        </p:txBody>
      </p:sp>
      <p:sp>
        <p:nvSpPr>
          <p:cNvPr id="3" name="ZoneTexte 2">
            <a:extLst>
              <a:ext uri="{FF2B5EF4-FFF2-40B4-BE49-F238E27FC236}">
                <a16:creationId xmlns:a16="http://schemas.microsoft.com/office/drawing/2014/main" id="{C8B8FFC2-0969-0740-919E-E3CF3D0DABA9}"/>
              </a:ext>
            </a:extLst>
          </p:cNvPr>
          <p:cNvSpPr txBox="1"/>
          <p:nvPr/>
        </p:nvSpPr>
        <p:spPr>
          <a:xfrm>
            <a:off x="886825" y="2514600"/>
            <a:ext cx="9976757" cy="1261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b="1" i="1" u="sng" err="1">
                <a:solidFill>
                  <a:schemeClr val="bg1"/>
                </a:solidFill>
              </a:rPr>
              <a:t>RecyclerView</a:t>
            </a:r>
            <a:r>
              <a:rPr lang="fr-FR" sz="2800" b="1" i="1" u="sng">
                <a:solidFill>
                  <a:schemeClr val="bg1"/>
                </a:solidFill>
              </a:rPr>
              <a:t> : Example</a:t>
            </a:r>
          </a:p>
          <a:p>
            <a:endParaRPr lang="fr-FR" sz="2400">
              <a:solidFill>
                <a:schemeClr val="bg1"/>
              </a:solidFill>
            </a:endParaRPr>
          </a:p>
          <a:p>
            <a:r>
              <a:rPr lang="fr-FR" sz="2400">
                <a:solidFill>
                  <a:schemeClr val="bg1"/>
                </a:solidFill>
              </a:rPr>
              <a:t>Dans le </a:t>
            </a:r>
            <a:r>
              <a:rPr lang="fr-FR" sz="2400" err="1">
                <a:solidFill>
                  <a:schemeClr val="bg1"/>
                </a:solidFill>
              </a:rPr>
              <a:t>layout</a:t>
            </a:r>
            <a:endParaRPr lang="fr-FR" sz="2400">
              <a:solidFill>
                <a:schemeClr val="bg1"/>
              </a:solidFill>
            </a:endParaRPr>
          </a:p>
        </p:txBody>
      </p:sp>
      <p:grpSp>
        <p:nvGrpSpPr>
          <p:cNvPr id="6" name="Group 1456">
            <a:extLst>
              <a:ext uri="{FF2B5EF4-FFF2-40B4-BE49-F238E27FC236}">
                <a16:creationId xmlns:a16="http://schemas.microsoft.com/office/drawing/2014/main" id="{D28A77D8-44E2-A24D-933C-4745A3B45426}"/>
              </a:ext>
            </a:extLst>
          </p:cNvPr>
          <p:cNvGrpSpPr/>
          <p:nvPr/>
        </p:nvGrpSpPr>
        <p:grpSpPr>
          <a:xfrm>
            <a:off x="1424156" y="4251456"/>
            <a:ext cx="9439426" cy="1757458"/>
            <a:chOff x="-1" y="16021"/>
            <a:chExt cx="9439424" cy="1757457"/>
          </a:xfrm>
        </p:grpSpPr>
        <p:sp>
          <p:nvSpPr>
            <p:cNvPr id="7" name="Shape 1454">
              <a:extLst>
                <a:ext uri="{FF2B5EF4-FFF2-40B4-BE49-F238E27FC236}">
                  <a16:creationId xmlns:a16="http://schemas.microsoft.com/office/drawing/2014/main" id="{7024B69E-72F6-A841-B4AC-25E1439AE4B3}"/>
                </a:ext>
              </a:extLst>
            </p:cNvPr>
            <p:cNvSpPr/>
            <p:nvPr/>
          </p:nvSpPr>
          <p:spPr>
            <a:xfrm>
              <a:off x="0" y="16021"/>
              <a:ext cx="9439423" cy="1757457"/>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8" name="Shape 1455">
              <a:extLst>
                <a:ext uri="{FF2B5EF4-FFF2-40B4-BE49-F238E27FC236}">
                  <a16:creationId xmlns:a16="http://schemas.microsoft.com/office/drawing/2014/main" id="{6742A784-3C2A-D542-9E05-056A41F32356}"/>
                </a:ext>
              </a:extLst>
            </p:cNvPr>
            <p:cNvSpPr/>
            <p:nvPr/>
          </p:nvSpPr>
          <p:spPr>
            <a:xfrm>
              <a:off x="-1" y="294586"/>
              <a:ext cx="9439423"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a:t>&lt;</a:t>
              </a:r>
              <a:r>
                <a:rPr lang="fr-FR" err="1"/>
                <a:t>RecyclerView</a:t>
              </a:r>
              <a:r>
                <a:rPr lang="fr-FR"/>
                <a:t> </a:t>
              </a:r>
              <a:r>
                <a:rPr lang="fr-FR" err="1"/>
                <a:t>xmlns:android</a:t>
              </a:r>
              <a:r>
                <a:rPr lang="fr-FR"/>
                <a:t>="http://schemas.android.com/</a:t>
              </a:r>
              <a:r>
                <a:rPr lang="fr-FR" err="1"/>
                <a:t>apk</a:t>
              </a:r>
              <a:r>
                <a:rPr lang="fr-FR"/>
                <a:t>/</a:t>
              </a:r>
              <a:r>
                <a:rPr lang="fr-FR" err="1"/>
                <a:t>res</a:t>
              </a:r>
              <a:r>
                <a:rPr lang="fr-FR"/>
                <a:t>/</a:t>
              </a:r>
              <a:r>
                <a:rPr lang="fr-FR" err="1"/>
                <a:t>android</a:t>
              </a:r>
              <a:r>
                <a:rPr lang="fr-FR"/>
                <a:t>" 		</a:t>
              </a:r>
              <a:r>
                <a:rPr lang="fr-FR" err="1"/>
                <a:t>android:id</a:t>
              </a:r>
              <a:r>
                <a:rPr lang="fr-FR"/>
                <a:t>="@+id/</a:t>
              </a:r>
              <a:r>
                <a:rPr lang="fr-FR" err="1"/>
                <a:t>recyclerView</a:t>
              </a:r>
              <a:r>
                <a:rPr lang="fr-FR"/>
                <a:t>" </a:t>
              </a:r>
            </a:p>
            <a:p>
              <a:pPr>
                <a:defRPr>
                  <a:solidFill>
                    <a:srgbClr val="FFFFFF"/>
                  </a:solidFill>
                </a:defRPr>
              </a:pPr>
              <a:r>
                <a:rPr lang="fr-FR"/>
                <a:t>	</a:t>
              </a:r>
              <a:r>
                <a:rPr lang="fr-FR" err="1"/>
                <a:t>android:layout_width</a:t>
              </a:r>
              <a:r>
                <a:rPr lang="fr-FR"/>
                <a:t>="</a:t>
              </a:r>
              <a:r>
                <a:rPr lang="fr-FR" err="1"/>
                <a:t>wrap_content</a:t>
              </a:r>
              <a:r>
                <a:rPr lang="fr-FR"/>
                <a:t>" </a:t>
              </a:r>
            </a:p>
            <a:p>
              <a:pPr>
                <a:defRPr>
                  <a:solidFill>
                    <a:srgbClr val="FFFFFF"/>
                  </a:solidFill>
                </a:defRPr>
              </a:pPr>
              <a:r>
                <a:rPr lang="fr-FR"/>
                <a:t>	</a:t>
              </a:r>
              <a:r>
                <a:rPr lang="fr-FR" err="1"/>
                <a:t>android:layout_height</a:t>
              </a:r>
              <a:r>
                <a:rPr lang="fr-FR"/>
                <a:t>="</a:t>
              </a:r>
              <a:r>
                <a:rPr lang="fr-FR" err="1"/>
                <a:t>wrap_content</a:t>
              </a:r>
              <a:r>
                <a:rPr lang="fr-FR"/>
                <a:t>" /&gt;</a:t>
              </a:r>
              <a:endParaRPr/>
            </a:p>
          </p:txBody>
        </p:sp>
      </p:grpSp>
    </p:spTree>
    <p:extLst>
      <p:ext uri="{BB962C8B-B14F-4D97-AF65-F5344CB8AC3E}">
        <p14:creationId xmlns:p14="http://schemas.microsoft.com/office/powerpoint/2010/main" val="1849279863"/>
      </p:ext>
    </p:extLst>
  </p:cSld>
  <p:clrMapOvr>
    <a:masterClrMapping/>
  </p:clrMapOvr>
  <p:transition spd="slow">
    <p:dissolv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Shape 1458"/>
          <p:cNvSpPr>
            <a:spLocks noGrp="1"/>
          </p:cNvSpPr>
          <p:nvPr>
            <p:ph type="title"/>
          </p:nvPr>
        </p:nvSpPr>
        <p:spPr>
          <a:xfrm>
            <a:off x="680319" y="753229"/>
            <a:ext cx="9613863" cy="1080938"/>
          </a:xfrm>
          <a:prstGeom prst="rect">
            <a:avLst/>
          </a:prstGeom>
        </p:spPr>
        <p:txBody>
          <a:bodyPr/>
          <a:lstStyle/>
          <a:p>
            <a:r>
              <a:rPr lang="fr-FR"/>
              <a:t>Recycler</a:t>
            </a:r>
            <a:r>
              <a:t>View</a:t>
            </a:r>
          </a:p>
        </p:txBody>
      </p:sp>
      <p:sp>
        <p:nvSpPr>
          <p:cNvPr id="1459" name="Shape 145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118</a:t>
            </a:fld>
            <a:endParaRPr/>
          </a:p>
        </p:txBody>
      </p:sp>
      <p:sp>
        <p:nvSpPr>
          <p:cNvPr id="1460" name="Shape 1460"/>
          <p:cNvSpPr/>
          <p:nvPr/>
        </p:nvSpPr>
        <p:spPr>
          <a:xfrm>
            <a:off x="506437" y="2346906"/>
            <a:ext cx="4065562"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err="1"/>
              <a:t>Complex</a:t>
            </a:r>
            <a:r>
              <a:rPr lang="fr-FR"/>
              <a:t> </a:t>
            </a:r>
            <a:r>
              <a:rPr lang="fr-FR" err="1"/>
              <a:t>Row</a:t>
            </a:r>
            <a:r>
              <a:rPr lang="fr-FR"/>
              <a:t> </a:t>
            </a:r>
            <a:r>
              <a:rPr lang="fr-FR" err="1"/>
              <a:t>Layout</a:t>
            </a:r>
            <a:endParaRPr/>
          </a:p>
        </p:txBody>
      </p:sp>
      <p:grpSp>
        <p:nvGrpSpPr>
          <p:cNvPr id="1463" name="Group 1463"/>
          <p:cNvGrpSpPr/>
          <p:nvPr/>
        </p:nvGrpSpPr>
        <p:grpSpPr>
          <a:xfrm>
            <a:off x="4571997" y="739446"/>
            <a:ext cx="5697419" cy="5824027"/>
            <a:chOff x="-1" y="-1"/>
            <a:chExt cx="5697418" cy="5824025"/>
          </a:xfrm>
        </p:grpSpPr>
        <p:sp>
          <p:nvSpPr>
            <p:cNvPr id="1461" name="Shape 1461"/>
            <p:cNvSpPr/>
            <p:nvPr/>
          </p:nvSpPr>
          <p:spPr>
            <a:xfrm>
              <a:off x="-1" y="-1"/>
              <a:ext cx="5697418" cy="5824025"/>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100">
                  <a:solidFill>
                    <a:srgbClr val="FFFFFF"/>
                  </a:solidFill>
                </a:defRPr>
              </a:pPr>
              <a:endParaRPr/>
            </a:p>
          </p:txBody>
        </p:sp>
        <p:sp>
          <p:nvSpPr>
            <p:cNvPr id="1462" name="Shape 1462"/>
            <p:cNvSpPr/>
            <p:nvPr/>
          </p:nvSpPr>
          <p:spPr>
            <a:xfrm>
              <a:off x="-1" y="188191"/>
              <a:ext cx="5697418" cy="5447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&lt;?xml version=</a:t>
              </a:r>
              <a:r>
                <a:rPr i="1"/>
                <a:t>"1.0" encoding="utf-8"?&gt;</a:t>
              </a:r>
            </a:p>
            <a:p>
              <a:pPr>
                <a:defRPr sz="1200">
                  <a:solidFill>
                    <a:srgbClr val="FFFFFF"/>
                  </a:solidFill>
                </a:defRPr>
              </a:pPr>
              <a:r>
                <a:t>&lt;</a:t>
              </a:r>
              <a:r>
                <a:rPr err="1"/>
                <a:t>LinearLayout</a:t>
              </a:r>
              <a:r>
                <a:t> </a:t>
              </a:r>
              <a:r>
                <a:rPr err="1"/>
                <a:t>xmlns:android</a:t>
              </a:r>
              <a:r>
                <a:t>=</a:t>
              </a:r>
              <a:r>
                <a:rPr i="1"/>
                <a:t>"http://</a:t>
              </a:r>
              <a:r>
                <a:rPr i="1" err="1"/>
                <a:t>schemas.android.com</a:t>
              </a:r>
              <a:r>
                <a:rPr i="1"/>
                <a:t>/</a:t>
              </a:r>
              <a:r>
                <a:rPr i="1" err="1"/>
                <a:t>apk</a:t>
              </a:r>
              <a:r>
                <a:rPr i="1"/>
                <a:t>/res/android"</a:t>
              </a:r>
            </a:p>
            <a:p>
              <a:pPr>
                <a:defRPr sz="1200">
                  <a:solidFill>
                    <a:srgbClr val="FFFFFF"/>
                  </a:solidFill>
                </a:defRPr>
              </a:pPr>
              <a:r>
                <a:t>    </a:t>
              </a:r>
              <a:r>
                <a:rPr err="1"/>
                <a:t>android:layout_width</a:t>
              </a:r>
              <a:r>
                <a:t>=</a:t>
              </a:r>
              <a:r>
                <a:rPr i="1"/>
                <a:t>"</a:t>
              </a:r>
              <a:r>
                <a:rPr i="1" err="1"/>
                <a:t>match_parent</a:t>
              </a:r>
              <a:r>
                <a:rPr i="1"/>
                <a:t>"</a:t>
              </a:r>
            </a:p>
            <a:p>
              <a:pPr>
                <a:defRPr sz="1200">
                  <a:solidFill>
                    <a:srgbClr val="FFFFFF"/>
                  </a:solidFill>
                </a:defRPr>
              </a:pPr>
              <a:r>
                <a:t>    </a:t>
              </a:r>
              <a:r>
                <a:rPr err="1"/>
                <a:t>android:layout_height</a:t>
              </a:r>
              <a:r>
                <a:t>=</a:t>
              </a:r>
              <a:r>
                <a:rPr i="1"/>
                <a:t>"</a:t>
              </a:r>
              <a:r>
                <a:rPr i="1" err="1"/>
                <a:t>match_parent</a:t>
              </a:r>
              <a:r>
                <a:rPr i="1"/>
                <a:t>"</a:t>
              </a:r>
            </a:p>
            <a:p>
              <a:pPr>
                <a:defRPr sz="1200">
                  <a:solidFill>
                    <a:srgbClr val="FFFFFF"/>
                  </a:solidFill>
                </a:defRPr>
              </a:pPr>
              <a:r>
                <a:t>    </a:t>
              </a:r>
              <a:r>
                <a:rPr err="1"/>
                <a:t>android:orientation</a:t>
              </a:r>
              <a:r>
                <a:t>=</a:t>
              </a:r>
              <a:r>
                <a:rPr i="1"/>
                <a:t>"vertical"</a:t>
              </a:r>
            </a:p>
            <a:p>
              <a:pPr>
                <a:defRPr sz="1200">
                  <a:solidFill>
                    <a:srgbClr val="FFFFFF"/>
                  </a:solidFill>
                </a:defRPr>
              </a:pPr>
              <a:r>
                <a:t>    </a:t>
              </a:r>
              <a:r>
                <a:rPr err="1"/>
                <a:t>android:background</a:t>
              </a:r>
              <a:r>
                <a:t>=</a:t>
              </a:r>
              <a:r>
                <a:rPr i="1"/>
                <a:t>"@drawable/</a:t>
              </a:r>
              <a:r>
                <a:rPr i="1" err="1"/>
                <a:t>round_border</a:t>
              </a:r>
              <a:r>
                <a:rPr i="1"/>
                <a:t>" &gt;</a:t>
              </a:r>
            </a:p>
            <a:p>
              <a:pPr>
                <a:defRPr sz="1200">
                  <a:solidFill>
                    <a:srgbClr val="FFFFFF"/>
                  </a:solidFill>
                </a:defRPr>
              </a:pPr>
              <a:r>
                <a:t>    </a:t>
              </a:r>
            </a:p>
            <a:p>
              <a:pPr>
                <a:defRPr sz="1200">
                  <a:solidFill>
                    <a:srgbClr val="FFFFFF"/>
                  </a:solidFill>
                </a:defRPr>
              </a:pPr>
              <a:r>
                <a:t>    &lt;</a:t>
              </a:r>
              <a:r>
                <a:rPr err="1"/>
                <a:t>TextView</a:t>
              </a:r>
              <a:endParaRPr/>
            </a:p>
            <a:p>
              <a:pPr>
                <a:defRPr sz="1200">
                  <a:solidFill>
                    <a:srgbClr val="FFFFFF"/>
                  </a:solidFill>
                </a:defRPr>
              </a:pPr>
              <a:r>
                <a:t>        </a:t>
              </a:r>
              <a:r>
                <a:rPr err="1"/>
                <a:t>android:id</a:t>
              </a:r>
              <a:r>
                <a:t>=</a:t>
              </a:r>
              <a:r>
                <a:rPr i="1"/>
                <a:t>"@+id/</a:t>
              </a:r>
              <a:r>
                <a:rPr lang="fr-FR" i="1" err="1"/>
                <a:t>textUser</a:t>
              </a:r>
              <a:r>
                <a:rPr i="1"/>
                <a:t>"</a:t>
              </a:r>
            </a:p>
            <a:p>
              <a:pPr>
                <a:defRPr sz="1200">
                  <a:solidFill>
                    <a:srgbClr val="FFFFFF"/>
                  </a:solidFill>
                </a:defRPr>
              </a:pPr>
              <a:r>
                <a:t>        </a:t>
              </a:r>
              <a:r>
                <a:rPr err="1"/>
                <a:t>android:layout_width</a:t>
              </a:r>
              <a:r>
                <a:t>=</a:t>
              </a:r>
              <a:r>
                <a:rPr i="1"/>
                <a:t>"</a:t>
              </a:r>
              <a:r>
                <a:rPr i="1" err="1"/>
                <a:t>wrap_content</a:t>
              </a:r>
              <a:r>
                <a:rPr i="1"/>
                <a:t>"</a:t>
              </a:r>
            </a:p>
            <a:p>
              <a:pPr>
                <a:defRPr sz="1200">
                  <a:solidFill>
                    <a:srgbClr val="FFFFFF"/>
                  </a:solidFill>
                </a:defRPr>
              </a:pPr>
              <a:r>
                <a:t>        </a:t>
              </a:r>
              <a:r>
                <a:rPr err="1"/>
                <a:t>android:layout_height</a:t>
              </a:r>
              <a:r>
                <a:t>=</a:t>
              </a:r>
              <a:r>
                <a:rPr i="1"/>
                <a:t>"</a:t>
              </a:r>
              <a:r>
                <a:rPr i="1" err="1"/>
                <a:t>wrap_content</a:t>
              </a:r>
              <a:r>
                <a:rPr i="1"/>
                <a:t>"</a:t>
              </a:r>
            </a:p>
            <a:p>
              <a:pPr>
                <a:defRPr sz="1200">
                  <a:solidFill>
                    <a:srgbClr val="FFFFFF"/>
                  </a:solidFill>
                </a:defRPr>
              </a:pPr>
              <a:r>
                <a:t>        </a:t>
              </a:r>
              <a:r>
                <a:rPr err="1"/>
                <a:t>android:textColor</a:t>
              </a:r>
              <a:r>
                <a:t>=</a:t>
              </a:r>
              <a:r>
                <a:rPr i="1"/>
                <a:t>"@color/</a:t>
              </a:r>
              <a:r>
                <a:rPr i="1" err="1"/>
                <a:t>Grey_SMS</a:t>
              </a:r>
              <a:r>
                <a:rPr i="1"/>
                <a:t>"</a:t>
              </a:r>
            </a:p>
            <a:p>
              <a:pPr>
                <a:defRPr sz="1200">
                  <a:solidFill>
                    <a:srgbClr val="FFFFFF"/>
                  </a:solidFill>
                </a:defRPr>
              </a:pPr>
              <a:r>
                <a:t>        </a:t>
              </a:r>
              <a:r>
                <a:rPr err="1"/>
                <a:t>android:textAppearance</a:t>
              </a:r>
              <a:r>
                <a:t>=</a:t>
              </a:r>
              <a:r>
                <a:rPr i="1"/>
                <a:t>"?</a:t>
              </a:r>
              <a:r>
                <a:rPr i="1" err="1"/>
                <a:t>android:attr</a:t>
              </a:r>
              <a:r>
                <a:rPr i="1"/>
                <a:t>/</a:t>
              </a:r>
              <a:r>
                <a:rPr i="1" err="1"/>
                <a:t>textAppearanceSmall</a:t>
              </a:r>
              <a:r>
                <a:rPr i="1"/>
                <a:t>"</a:t>
              </a:r>
            </a:p>
            <a:p>
              <a:pPr>
                <a:defRPr sz="1200">
                  <a:solidFill>
                    <a:srgbClr val="FFFFFF"/>
                  </a:solidFill>
                </a:defRPr>
              </a:pPr>
              <a:r>
                <a:t>        </a:t>
              </a:r>
              <a:r>
                <a:rPr err="1"/>
                <a:t>android:layout_marginLeft</a:t>
              </a:r>
              <a:r>
                <a:t>=</a:t>
              </a:r>
              <a:r>
                <a:rPr i="1"/>
                <a:t>"20dip"</a:t>
              </a:r>
            </a:p>
            <a:p>
              <a:pPr>
                <a:defRPr sz="1200">
                  <a:solidFill>
                    <a:srgbClr val="FFFFFF"/>
                  </a:solidFill>
                </a:defRPr>
              </a:pPr>
              <a:r>
                <a:t>        </a:t>
              </a:r>
              <a:r>
                <a:rPr err="1"/>
                <a:t>android:text</a:t>
              </a:r>
              <a:r>
                <a:t>=</a:t>
              </a:r>
              <a:r>
                <a:rPr i="1"/>
                <a:t>"@string/vide" /&gt;</a:t>
              </a:r>
            </a:p>
            <a:p>
              <a:pPr>
                <a:defRPr sz="1200">
                  <a:solidFill>
                    <a:srgbClr val="FFFFFF"/>
                  </a:solidFill>
                </a:defRPr>
              </a:pPr>
              <a:r>
                <a:t>    </a:t>
              </a:r>
            </a:p>
            <a:p>
              <a:pPr>
                <a:defRPr sz="1200">
                  <a:solidFill>
                    <a:srgbClr val="FFFFFF"/>
                  </a:solidFill>
                </a:defRPr>
              </a:pPr>
              <a:r>
                <a:t>    &lt;</a:t>
              </a:r>
              <a:r>
                <a:rPr err="1"/>
                <a:t>TextView</a:t>
              </a:r>
              <a:endParaRPr/>
            </a:p>
            <a:p>
              <a:pPr>
                <a:defRPr sz="1200">
                  <a:solidFill>
                    <a:srgbClr val="FFFFFF"/>
                  </a:solidFill>
                </a:defRPr>
              </a:pPr>
              <a:r>
                <a:t>        </a:t>
              </a:r>
              <a:r>
                <a:rPr err="1"/>
                <a:t>android:id</a:t>
              </a:r>
              <a:r>
                <a:t>=</a:t>
              </a:r>
              <a:r>
                <a:rPr i="1"/>
                <a:t>"@+id/</a:t>
              </a:r>
              <a:r>
                <a:rPr i="1" err="1"/>
                <a:t>textMessage</a:t>
              </a:r>
              <a:r>
                <a:rPr i="1"/>
                <a:t>"</a:t>
              </a:r>
            </a:p>
            <a:p>
              <a:pPr>
                <a:defRPr sz="1200">
                  <a:solidFill>
                    <a:srgbClr val="FFFFFF"/>
                  </a:solidFill>
                </a:defRPr>
              </a:pPr>
              <a:r>
                <a:t>        </a:t>
              </a:r>
              <a:r>
                <a:rPr err="1"/>
                <a:t>android:layout_width</a:t>
              </a:r>
              <a:r>
                <a:t>=</a:t>
              </a:r>
              <a:r>
                <a:rPr i="1"/>
                <a:t>"</a:t>
              </a:r>
              <a:r>
                <a:rPr i="1" err="1"/>
                <a:t>wrap_content</a:t>
              </a:r>
              <a:r>
                <a:rPr i="1"/>
                <a:t>"</a:t>
              </a:r>
            </a:p>
            <a:p>
              <a:pPr>
                <a:defRPr sz="1200">
                  <a:solidFill>
                    <a:srgbClr val="FFFFFF"/>
                  </a:solidFill>
                </a:defRPr>
              </a:pPr>
              <a:r>
                <a:t>        </a:t>
              </a:r>
              <a:r>
                <a:rPr err="1"/>
                <a:t>android:layout_height</a:t>
              </a:r>
              <a:r>
                <a:t>=</a:t>
              </a:r>
              <a:r>
                <a:rPr i="1"/>
                <a:t>"</a:t>
              </a:r>
              <a:r>
                <a:rPr i="1" err="1"/>
                <a:t>wrap_content</a:t>
              </a:r>
              <a:r>
                <a:rPr i="1"/>
                <a:t>"</a:t>
              </a:r>
            </a:p>
            <a:p>
              <a:pPr>
                <a:defRPr sz="1200">
                  <a:solidFill>
                    <a:srgbClr val="FFFFFF"/>
                  </a:solidFill>
                </a:defRPr>
              </a:pPr>
              <a:r>
                <a:t>        </a:t>
              </a:r>
              <a:r>
                <a:rPr err="1"/>
                <a:t>android:text</a:t>
              </a:r>
              <a:r>
                <a:t>=</a:t>
              </a:r>
              <a:r>
                <a:rPr i="1"/>
                <a:t>"@string/vide"</a:t>
              </a:r>
            </a:p>
            <a:p>
              <a:pPr>
                <a:defRPr sz="1200">
                  <a:solidFill>
                    <a:srgbClr val="FFFFFF"/>
                  </a:solidFill>
                </a:defRPr>
              </a:pPr>
              <a:r>
                <a:t>        </a:t>
              </a:r>
              <a:r>
                <a:rPr err="1"/>
                <a:t>android:textColor</a:t>
              </a:r>
              <a:r>
                <a:t>=</a:t>
              </a:r>
              <a:r>
                <a:rPr i="1"/>
                <a:t>"@color/Black"</a:t>
              </a:r>
            </a:p>
            <a:p>
              <a:pPr>
                <a:defRPr sz="1200">
                  <a:solidFill>
                    <a:srgbClr val="FFFFFF"/>
                  </a:solidFill>
                </a:defRPr>
              </a:pPr>
              <a:r>
                <a:t>        </a:t>
              </a:r>
              <a:r>
                <a:rPr err="1"/>
                <a:t>android:textAppearance</a:t>
              </a:r>
              <a:r>
                <a:t>=</a:t>
              </a:r>
              <a:r>
                <a:rPr i="1"/>
                <a:t>"?</a:t>
              </a:r>
              <a:r>
                <a:rPr i="1" err="1"/>
                <a:t>android:attr</a:t>
              </a:r>
              <a:r>
                <a:rPr i="1"/>
                <a:t>/</a:t>
              </a:r>
              <a:r>
                <a:rPr i="1" err="1"/>
                <a:t>textAppearanceSmall</a:t>
              </a:r>
              <a:r>
                <a:rPr i="1"/>
                <a:t>"</a:t>
              </a:r>
            </a:p>
            <a:p>
              <a:pPr>
                <a:defRPr sz="1200">
                  <a:solidFill>
                    <a:srgbClr val="FFFFFF"/>
                  </a:solidFill>
                </a:defRPr>
              </a:pPr>
              <a:r>
                <a:t>        </a:t>
              </a:r>
              <a:r>
                <a:rPr err="1"/>
                <a:t>android:layout_marginLeft</a:t>
              </a:r>
              <a:r>
                <a:t>=</a:t>
              </a:r>
              <a:r>
                <a:rPr i="1"/>
                <a:t>"10dip"</a:t>
              </a:r>
            </a:p>
            <a:p>
              <a:pPr>
                <a:defRPr sz="1200">
                  <a:solidFill>
                    <a:srgbClr val="FFFFFF"/>
                  </a:solidFill>
                </a:defRPr>
              </a:pPr>
              <a:r>
                <a:t>/&gt;</a:t>
              </a:r>
            </a:p>
            <a:p>
              <a:pPr>
                <a:defRPr sz="1200">
                  <a:solidFill>
                    <a:srgbClr val="FFFFFF"/>
                  </a:solidFill>
                </a:defRPr>
              </a:pPr>
              <a:endParaRPr/>
            </a:p>
            <a:p>
              <a:pPr>
                <a:defRPr sz="1200">
                  <a:solidFill>
                    <a:srgbClr val="FFFFFF"/>
                  </a:solidFill>
                </a:defRPr>
              </a:pPr>
              <a:r>
                <a:t>    </a:t>
              </a:r>
            </a:p>
            <a:p>
              <a:pPr>
                <a:defRPr sz="1200">
                  <a:solidFill>
                    <a:srgbClr val="FFFFFF"/>
                  </a:solidFill>
                </a:defRPr>
              </a:pPr>
              <a:endParaRPr/>
            </a:p>
            <a:p>
              <a:pPr>
                <a:defRPr sz="1200">
                  <a:solidFill>
                    <a:srgbClr val="FFFFFF"/>
                  </a:solidFill>
                </a:defRPr>
              </a:pPr>
              <a:r>
                <a:t>&lt;/</a:t>
              </a:r>
              <a:r>
                <a:rPr err="1"/>
                <a:t>LinearLayout</a:t>
              </a:r>
              <a:r>
                <a:t>&gt;</a:t>
              </a:r>
            </a:p>
          </p:txBody>
        </p:sp>
      </p:grpSp>
    </p:spTree>
    <p:extLst>
      <p:ext uri="{BB962C8B-B14F-4D97-AF65-F5344CB8AC3E}">
        <p14:creationId xmlns:p14="http://schemas.microsoft.com/office/powerpoint/2010/main" val="3547525107"/>
      </p:ext>
    </p:extLst>
  </p:cSld>
  <p:clrMapOvr>
    <a:masterClrMapping/>
  </p:clrMapOvr>
  <p:transition spd="slow">
    <p:dissolv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119</a:t>
            </a:fld>
            <a:endParaRPr/>
          </a:p>
        </p:txBody>
      </p:sp>
      <p:sp>
        <p:nvSpPr>
          <p:cNvPr id="1453" name="Shape 1453"/>
          <p:cNvSpPr/>
          <p:nvPr/>
        </p:nvSpPr>
        <p:spPr>
          <a:xfrm>
            <a:off x="506436" y="2346906"/>
            <a:ext cx="11324494"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a:p>
        </p:txBody>
      </p:sp>
      <p:grpSp>
        <p:nvGrpSpPr>
          <p:cNvPr id="1456" name="Group 1456"/>
          <p:cNvGrpSpPr/>
          <p:nvPr/>
        </p:nvGrpSpPr>
        <p:grpSpPr>
          <a:xfrm>
            <a:off x="1631851" y="3125021"/>
            <a:ext cx="9439425" cy="3440833"/>
            <a:chOff x="0" y="16021"/>
            <a:chExt cx="9439423" cy="2700998"/>
          </a:xfrm>
        </p:grpSpPr>
        <p:sp>
          <p:nvSpPr>
            <p:cNvPr id="1454" name="Shape 1454"/>
            <p:cNvSpPr/>
            <p:nvPr/>
          </p:nvSpPr>
          <p:spPr>
            <a:xfrm>
              <a:off x="0" y="16021"/>
              <a:ext cx="9439423" cy="270099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0" y="25643"/>
              <a:ext cx="9439423" cy="26817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fr-FR" b="1"/>
                <a:t>public class </a:t>
              </a:r>
              <a:r>
                <a:rPr lang="fr-FR" b="1" err="1"/>
                <a:t>CustomAdapter</a:t>
              </a:r>
              <a:r>
                <a:rPr lang="fr-FR" b="1"/>
                <a:t> </a:t>
              </a:r>
              <a:r>
                <a:rPr lang="fr-FR" b="1" err="1"/>
                <a:t>extends</a:t>
              </a:r>
              <a:r>
                <a:rPr lang="fr-FR" b="1"/>
                <a:t> </a:t>
              </a:r>
              <a:r>
                <a:rPr lang="fr-FR" b="1" err="1"/>
                <a:t>RecyclerView.Adapter</a:t>
              </a:r>
              <a:r>
                <a:rPr lang="fr-FR" b="1"/>
                <a:t>&lt;</a:t>
              </a:r>
              <a:r>
                <a:rPr lang="fr-FR" b="1" err="1"/>
                <a:t>CustomAdapter.SMSLineHolder</a:t>
              </a:r>
              <a:r>
                <a:rPr lang="fr-FR" b="1"/>
                <a:t>&gt;{</a:t>
              </a:r>
            </a:p>
            <a:p>
              <a:pPr>
                <a:defRPr>
                  <a:solidFill>
                    <a:srgbClr val="FFFFFF"/>
                  </a:solidFill>
                </a:defRPr>
              </a:pPr>
              <a:endParaRPr lang="fr-FR" b="1"/>
            </a:p>
            <a:p>
              <a:pPr>
                <a:defRPr>
                  <a:solidFill>
                    <a:srgbClr val="FFFFFF"/>
                  </a:solidFill>
                </a:defRPr>
              </a:pPr>
              <a:r>
                <a:rPr lang="fr-FR" b="1" err="1"/>
                <a:t>private</a:t>
              </a:r>
              <a:r>
                <a:rPr lang="fr-FR" b="1"/>
                <a:t> </a:t>
              </a:r>
              <a:r>
                <a:rPr lang="fr-FR" b="1" err="1"/>
                <a:t>LayoutInflater</a:t>
              </a:r>
              <a:r>
                <a:rPr lang="fr-FR" b="1"/>
                <a:t> </a:t>
              </a:r>
              <a:r>
                <a:rPr lang="fr-FR" b="1" err="1"/>
                <a:t>inflater</a:t>
              </a:r>
              <a:r>
                <a:rPr lang="fr-FR" b="1"/>
                <a:t>;</a:t>
              </a:r>
            </a:p>
            <a:p>
              <a:pPr>
                <a:defRPr>
                  <a:solidFill>
                    <a:srgbClr val="FFFFFF"/>
                  </a:solidFill>
                </a:defRPr>
              </a:pPr>
              <a:r>
                <a:rPr lang="fr-FR" b="1" err="1"/>
                <a:t>private</a:t>
              </a:r>
              <a:r>
                <a:rPr lang="fr-FR" b="1"/>
                <a:t> </a:t>
              </a:r>
              <a:r>
                <a:rPr lang="fr-FR" b="1" err="1"/>
                <a:t>Context</a:t>
              </a:r>
              <a:r>
                <a:rPr lang="fr-FR" b="1"/>
                <a:t> </a:t>
              </a:r>
              <a:r>
                <a:rPr lang="fr-FR" b="1" err="1"/>
                <a:t>context</a:t>
              </a:r>
              <a:r>
                <a:rPr lang="fr-FR" b="1"/>
                <a:t>;</a:t>
              </a:r>
            </a:p>
            <a:p>
              <a:pPr>
                <a:defRPr>
                  <a:solidFill>
                    <a:srgbClr val="FFFFFF"/>
                  </a:solidFill>
                </a:defRPr>
              </a:pPr>
              <a:r>
                <a:rPr lang="fr-FR" b="1" err="1"/>
                <a:t>Private</a:t>
              </a:r>
              <a:r>
                <a:rPr lang="fr-FR" b="1"/>
                <a:t> List&lt;SMS&gt; </a:t>
              </a:r>
              <a:r>
                <a:rPr lang="fr-FR" b="1" err="1"/>
                <a:t>smss</a:t>
              </a:r>
              <a:r>
                <a:rPr lang="fr-FR" b="1"/>
                <a:t>;</a:t>
              </a:r>
            </a:p>
            <a:p>
              <a:pPr>
                <a:defRPr>
                  <a:solidFill>
                    <a:srgbClr val="FFFFFF"/>
                  </a:solidFill>
                </a:defRPr>
              </a:pPr>
              <a:endParaRPr lang="fr-FR" b="1"/>
            </a:p>
            <a:p>
              <a:pPr>
                <a:defRPr>
                  <a:solidFill>
                    <a:srgbClr val="FFFFFF"/>
                  </a:solidFill>
                </a:defRPr>
              </a:pPr>
              <a:r>
                <a:rPr lang="fr-FR" b="1"/>
                <a:t>public </a:t>
              </a:r>
              <a:r>
                <a:rPr lang="fr-FR" b="1" err="1"/>
                <a:t>CustomAdapter</a:t>
              </a:r>
              <a:r>
                <a:rPr lang="fr-FR" b="1"/>
                <a:t>(</a:t>
              </a:r>
              <a:r>
                <a:rPr lang="fr-FR" b="1" err="1"/>
                <a:t>Context</a:t>
              </a:r>
              <a:r>
                <a:rPr lang="fr-FR" b="1"/>
                <a:t> </a:t>
              </a:r>
              <a:r>
                <a:rPr lang="fr-FR" b="1" err="1"/>
                <a:t>context</a:t>
              </a:r>
              <a:r>
                <a:rPr lang="fr-FR" b="1"/>
                <a:t>, List&lt;SMS&gt; </a:t>
              </a:r>
              <a:r>
                <a:rPr lang="fr-FR" b="1" err="1"/>
                <a:t>smss</a:t>
              </a:r>
              <a:r>
                <a:rPr lang="fr-FR" b="1"/>
                <a:t>){</a:t>
              </a:r>
            </a:p>
            <a:p>
              <a:pPr>
                <a:defRPr>
                  <a:solidFill>
                    <a:srgbClr val="FFFFFF"/>
                  </a:solidFill>
                </a:defRPr>
              </a:pPr>
              <a:r>
                <a:rPr lang="fr-FR" b="1"/>
                <a:t>    </a:t>
              </a:r>
              <a:r>
                <a:rPr lang="fr-FR" b="1" err="1"/>
                <a:t>inflater</a:t>
              </a:r>
              <a:r>
                <a:rPr lang="fr-FR" b="1"/>
                <a:t> = </a:t>
              </a:r>
              <a:r>
                <a:rPr lang="fr-FR" b="1" err="1"/>
                <a:t>LayoutInflater.from</a:t>
              </a:r>
              <a:r>
                <a:rPr lang="fr-FR" b="1"/>
                <a:t>(</a:t>
              </a:r>
              <a:r>
                <a:rPr lang="fr-FR" b="1" err="1"/>
                <a:t>context</a:t>
              </a:r>
              <a:r>
                <a:rPr lang="fr-FR" b="1"/>
                <a:t>);</a:t>
              </a:r>
            </a:p>
            <a:p>
              <a:pPr>
                <a:defRPr>
                  <a:solidFill>
                    <a:srgbClr val="FFFFFF"/>
                  </a:solidFill>
                </a:defRPr>
              </a:pPr>
              <a:r>
                <a:rPr lang="fr-FR" b="1"/>
                <a:t>    </a:t>
              </a:r>
              <a:r>
                <a:rPr lang="fr-FR" b="1" err="1"/>
                <a:t>this.context</a:t>
              </a:r>
              <a:r>
                <a:rPr lang="fr-FR" b="1"/>
                <a:t> = </a:t>
              </a:r>
              <a:r>
                <a:rPr lang="fr-FR" b="1" err="1"/>
                <a:t>context</a:t>
              </a:r>
              <a:r>
                <a:rPr lang="fr-FR" b="1"/>
                <a:t>;</a:t>
              </a:r>
            </a:p>
            <a:p>
              <a:pPr>
                <a:defRPr>
                  <a:solidFill>
                    <a:srgbClr val="FFFFFF"/>
                  </a:solidFill>
                </a:defRPr>
              </a:pPr>
              <a:r>
                <a:rPr lang="fr-FR" b="1"/>
                <a:t>    </a:t>
              </a:r>
              <a:r>
                <a:rPr lang="fr-FR" b="1" err="1"/>
                <a:t>this.smss</a:t>
              </a:r>
              <a:r>
                <a:rPr lang="fr-FR" b="1"/>
                <a:t> = </a:t>
              </a:r>
              <a:r>
                <a:rPr lang="fr-FR" b="1" err="1"/>
                <a:t>smss</a:t>
              </a:r>
              <a:r>
                <a:rPr lang="fr-FR" b="1"/>
                <a:t>;</a:t>
              </a:r>
            </a:p>
            <a:p>
              <a:pPr>
                <a:defRPr>
                  <a:solidFill>
                    <a:srgbClr val="FFFFFF"/>
                  </a:solidFill>
                </a:defRPr>
              </a:pPr>
              <a:r>
                <a:rPr lang="fr-FR" b="1"/>
                <a:t>}</a:t>
              </a:r>
            </a:p>
          </p:txBody>
        </p:sp>
      </p:grpSp>
    </p:spTree>
    <p:extLst>
      <p:ext uri="{BB962C8B-B14F-4D97-AF65-F5344CB8AC3E}">
        <p14:creationId xmlns:p14="http://schemas.microsoft.com/office/powerpoint/2010/main" val="2239308058"/>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lstStyle/>
          <a:p>
            <a:r>
              <a:rPr lang="fr-FR"/>
              <a:t>Chaque module a une configuration </a:t>
            </a:r>
            <a:r>
              <a:rPr lang="fr-FR" err="1"/>
              <a:t>build.gradle</a:t>
            </a:r>
            <a:r>
              <a:rPr lang="fr-FR"/>
              <a:t> également. Par exemple, avec Android, vous aurez un module « </a:t>
            </a:r>
            <a:r>
              <a:rPr lang="fr-FR" err="1"/>
              <a:t>app</a:t>
            </a:r>
            <a:r>
              <a:rPr lang="fr-FR"/>
              <a:t> ».</a:t>
            </a:r>
          </a:p>
          <a:p>
            <a:endParaRPr lang="fr-FR"/>
          </a:p>
          <a:p>
            <a:r>
              <a:rPr lang="fr-FR"/>
              <a:t>Module sont définis dans </a:t>
            </a:r>
            <a:r>
              <a:rPr lang="fr-FR" err="1"/>
              <a:t>settings.gradle</a:t>
            </a:r>
            <a:r>
              <a:rPr lang="fr-FR"/>
              <a:t> :</a:t>
            </a:r>
          </a:p>
        </p:txBody>
      </p:sp>
      <p:sp>
        <p:nvSpPr>
          <p:cNvPr id="4" name="Rectangle 3"/>
          <p:cNvSpPr/>
          <p:nvPr/>
        </p:nvSpPr>
        <p:spPr>
          <a:xfrm>
            <a:off x="1400174" y="4621564"/>
            <a:ext cx="6329363" cy="923328"/>
          </a:xfrm>
          <a:prstGeom prst="rect">
            <a:avLst/>
          </a:prstGeom>
          <a:solidFill>
            <a:srgbClr val="FFFFFF"/>
          </a:solid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fr-FR"/>
          </a:p>
          <a:p>
            <a:r>
              <a:rPr lang="fr-FR"/>
              <a:t>	</a:t>
            </a:r>
            <a:r>
              <a:rPr lang="fr-FR" err="1"/>
              <a:t>include</a:t>
            </a:r>
            <a:r>
              <a:rPr lang="fr-FR"/>
              <a:t> </a:t>
            </a:r>
            <a:r>
              <a:rPr lang="fr-FR" b="1"/>
              <a:t>':</a:t>
            </a:r>
            <a:r>
              <a:rPr lang="fr-FR" b="1" err="1"/>
              <a:t>app</a:t>
            </a:r>
            <a:r>
              <a:rPr lang="fr-FR" b="1"/>
              <a:t>’</a:t>
            </a:r>
          </a:p>
          <a:p>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209511119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120</a:t>
            </a:fld>
            <a:endParaRPr/>
          </a:p>
        </p:txBody>
      </p:sp>
      <p:sp>
        <p:nvSpPr>
          <p:cNvPr id="1453" name="Shape 1453"/>
          <p:cNvSpPr/>
          <p:nvPr/>
        </p:nvSpPr>
        <p:spPr>
          <a:xfrm>
            <a:off x="506436" y="2346906"/>
            <a:ext cx="11324494" cy="27392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r>
              <a:rPr lang="fr-FR" sz="1600"/>
              <a:t>On définie le nombre d’items</a:t>
            </a:r>
            <a:endParaRPr sz="1600"/>
          </a:p>
        </p:txBody>
      </p:sp>
      <p:grpSp>
        <p:nvGrpSpPr>
          <p:cNvPr id="1456" name="Group 1456"/>
          <p:cNvGrpSpPr/>
          <p:nvPr/>
        </p:nvGrpSpPr>
        <p:grpSpPr>
          <a:xfrm>
            <a:off x="1631851" y="3055732"/>
            <a:ext cx="9439425" cy="1200327"/>
            <a:chOff x="0" y="-160247"/>
            <a:chExt cx="9439423" cy="3053537"/>
          </a:xfrm>
        </p:grpSpPr>
        <p:sp>
          <p:nvSpPr>
            <p:cNvPr id="1454" name="Shape 1454"/>
            <p:cNvSpPr/>
            <p:nvPr/>
          </p:nvSpPr>
          <p:spPr>
            <a:xfrm>
              <a:off x="0" y="16021"/>
              <a:ext cx="9439423" cy="270099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0" y="-160247"/>
              <a:ext cx="9439423" cy="3053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en-US" b="1"/>
                <a:t>@Override</a:t>
              </a:r>
            </a:p>
            <a:p>
              <a:pPr>
                <a:defRPr>
                  <a:solidFill>
                    <a:srgbClr val="FFFFFF"/>
                  </a:solidFill>
                </a:defRPr>
              </a:pPr>
              <a:r>
                <a:rPr lang="en-US" b="1"/>
                <a:t>public int </a:t>
              </a:r>
              <a:r>
                <a:rPr lang="en-US" b="1" err="1"/>
                <a:t>getItemCount</a:t>
              </a:r>
              <a:r>
                <a:rPr lang="en-US" b="1"/>
                <a:t>() {</a:t>
              </a:r>
            </a:p>
            <a:p>
              <a:pPr>
                <a:defRPr>
                  <a:solidFill>
                    <a:srgbClr val="FFFFFF"/>
                  </a:solidFill>
                </a:defRPr>
              </a:pPr>
              <a:r>
                <a:rPr lang="en-US" b="1"/>
                <a:t>    return </a:t>
              </a:r>
              <a:r>
                <a:rPr lang="en-US" b="1" err="1"/>
                <a:t>this.smss.size</a:t>
              </a:r>
              <a:r>
                <a:rPr lang="en-US" b="1"/>
                <a:t>();</a:t>
              </a:r>
            </a:p>
            <a:p>
              <a:pPr>
                <a:defRPr>
                  <a:solidFill>
                    <a:srgbClr val="FFFFFF"/>
                  </a:solidFill>
                </a:defRPr>
              </a:pPr>
              <a:r>
                <a:rPr lang="en-US" b="1"/>
                <a:t>}</a:t>
              </a:r>
              <a:endParaRPr lang="fr-FR" b="1"/>
            </a:p>
          </p:txBody>
        </p:sp>
      </p:grpSp>
    </p:spTree>
    <p:extLst>
      <p:ext uri="{BB962C8B-B14F-4D97-AF65-F5344CB8AC3E}">
        <p14:creationId xmlns:p14="http://schemas.microsoft.com/office/powerpoint/2010/main" val="3172313163"/>
      </p:ext>
    </p:extLst>
  </p:cSld>
  <p:clrMapOvr>
    <a:masterClrMapping/>
  </p:clrMapOvr>
  <p:transition spd="slow">
    <p:dissolv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121</a:t>
            </a:fld>
            <a:endParaRPr/>
          </a:p>
        </p:txBody>
      </p:sp>
      <p:sp>
        <p:nvSpPr>
          <p:cNvPr id="1453" name="Shape 1453"/>
          <p:cNvSpPr/>
          <p:nvPr/>
        </p:nvSpPr>
        <p:spPr>
          <a:xfrm>
            <a:off x="608036" y="2346906"/>
            <a:ext cx="11324494" cy="42165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r>
              <a:rPr lang="fr-FR" sz="1600"/>
              <a:t>On définie une classe privée qui stockera les pointeurs </a:t>
            </a:r>
            <a:r>
              <a:rPr lang="fr-FR" sz="1600" err="1"/>
              <a:t>référencant</a:t>
            </a:r>
            <a:r>
              <a:rPr lang="fr-FR" sz="1600"/>
              <a:t> les </a:t>
            </a:r>
            <a:r>
              <a:rPr lang="fr-FR" sz="1600" err="1"/>
              <a:t>élements</a:t>
            </a:r>
            <a:r>
              <a:rPr lang="fr-FR" sz="1600"/>
              <a:t> d’une ligne</a:t>
            </a:r>
            <a:endParaRPr sz="1600"/>
          </a:p>
        </p:txBody>
      </p:sp>
      <p:grpSp>
        <p:nvGrpSpPr>
          <p:cNvPr id="1456" name="Group 1456"/>
          <p:cNvGrpSpPr/>
          <p:nvPr/>
        </p:nvGrpSpPr>
        <p:grpSpPr>
          <a:xfrm>
            <a:off x="1631851" y="3125021"/>
            <a:ext cx="9509317" cy="2877845"/>
            <a:chOff x="0" y="16019"/>
            <a:chExt cx="9509315" cy="7321010"/>
          </a:xfrm>
        </p:grpSpPr>
        <p:sp>
          <p:nvSpPr>
            <p:cNvPr id="1454" name="Shape 1454"/>
            <p:cNvSpPr/>
            <p:nvPr/>
          </p:nvSpPr>
          <p:spPr>
            <a:xfrm>
              <a:off x="0" y="16019"/>
              <a:ext cx="9439423" cy="7321010"/>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69892" y="838474"/>
              <a:ext cx="9439423" cy="57155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en-US" sz="1400" b="1"/>
                <a:t>private class </a:t>
              </a:r>
              <a:r>
                <a:rPr lang="en-US" sz="1400" b="1" err="1"/>
                <a:t>SMSLineHolder</a:t>
              </a:r>
              <a:r>
                <a:rPr lang="en-US" sz="1400" b="1"/>
                <a:t> extends </a:t>
              </a:r>
              <a:r>
                <a:rPr lang="en-US" sz="1400" b="1" err="1"/>
                <a:t>RecyclerView.ViewHolder</a:t>
              </a:r>
              <a:r>
                <a:rPr lang="en-US" sz="1400" b="1"/>
                <a:t> {</a:t>
              </a:r>
            </a:p>
            <a:p>
              <a:pPr>
                <a:defRPr>
                  <a:solidFill>
                    <a:srgbClr val="FFFFFF"/>
                  </a:solidFill>
                </a:defRPr>
              </a:pPr>
              <a:r>
                <a:rPr lang="en-US" sz="1400" b="1"/>
                <a:t>    </a:t>
              </a:r>
              <a:r>
                <a:rPr lang="en-US" sz="1400" b="1" err="1"/>
                <a:t>TextView</a:t>
              </a:r>
              <a:r>
                <a:rPr lang="en-US" sz="1400" b="1"/>
                <a:t> </a:t>
              </a:r>
              <a:r>
                <a:rPr lang="en-US" sz="1400" b="1" err="1"/>
                <a:t>tvUser</a:t>
              </a:r>
              <a:r>
                <a:rPr lang="en-US" sz="1400" b="1"/>
                <a:t>;</a:t>
              </a:r>
            </a:p>
            <a:p>
              <a:pPr>
                <a:defRPr>
                  <a:solidFill>
                    <a:srgbClr val="FFFFFF"/>
                  </a:solidFill>
                </a:defRPr>
              </a:pPr>
              <a:r>
                <a:rPr lang="en-US" sz="1400" b="1"/>
                <a:t>    </a:t>
              </a:r>
              <a:r>
                <a:rPr lang="en-US" sz="1400" b="1" err="1"/>
                <a:t>TextView</a:t>
              </a:r>
              <a:r>
                <a:rPr lang="en-US" sz="1400" b="1"/>
                <a:t> </a:t>
              </a:r>
              <a:r>
                <a:rPr lang="en-US" sz="1400" b="1" err="1"/>
                <a:t>tvMessage</a:t>
              </a:r>
              <a:r>
                <a:rPr lang="en-US" sz="1400" b="1"/>
                <a:t>;</a:t>
              </a:r>
            </a:p>
            <a:p>
              <a:pPr>
                <a:defRPr>
                  <a:solidFill>
                    <a:srgbClr val="FFFFFF"/>
                  </a:solidFill>
                </a:defRPr>
              </a:pPr>
              <a:endParaRPr lang="en-US" sz="1400" b="1"/>
            </a:p>
            <a:p>
              <a:pPr>
                <a:defRPr>
                  <a:solidFill>
                    <a:srgbClr val="FFFFFF"/>
                  </a:solidFill>
                </a:defRPr>
              </a:pPr>
              <a:r>
                <a:rPr lang="en-US" sz="1400" b="1"/>
                <a:t>    public </a:t>
              </a:r>
              <a:r>
                <a:rPr lang="en-US" sz="1400" b="1" err="1"/>
                <a:t>SMSLineHolder</a:t>
              </a:r>
              <a:r>
                <a:rPr lang="en-US" sz="1400" b="1"/>
                <a:t>(View </a:t>
              </a:r>
              <a:r>
                <a:rPr lang="en-US" sz="1400" b="1" err="1"/>
                <a:t>itemView</a:t>
              </a:r>
              <a:r>
                <a:rPr lang="en-US" sz="1400" b="1"/>
                <a:t>) {</a:t>
              </a:r>
            </a:p>
            <a:p>
              <a:pPr>
                <a:defRPr>
                  <a:solidFill>
                    <a:srgbClr val="FFFFFF"/>
                  </a:solidFill>
                </a:defRPr>
              </a:pPr>
              <a:r>
                <a:rPr lang="en-US" sz="1400" b="1"/>
                <a:t>        super(</a:t>
              </a:r>
              <a:r>
                <a:rPr lang="en-US" sz="1400" b="1" err="1"/>
                <a:t>itemView</a:t>
              </a:r>
              <a:r>
                <a:rPr lang="en-US" sz="1400" b="1"/>
                <a:t>);</a:t>
              </a:r>
            </a:p>
            <a:p>
              <a:pPr>
                <a:defRPr>
                  <a:solidFill>
                    <a:srgbClr val="FFFFFF"/>
                  </a:solidFill>
                </a:defRPr>
              </a:pPr>
              <a:r>
                <a:rPr lang="en-US" sz="1400" b="1"/>
                <a:t>        </a:t>
              </a:r>
              <a:r>
                <a:rPr lang="en-US" sz="1400" b="1" err="1"/>
                <a:t>tvUser</a:t>
              </a:r>
              <a:r>
                <a:rPr lang="en-US" sz="1400" b="1"/>
                <a:t> = </a:t>
              </a:r>
              <a:r>
                <a:rPr lang="en-US" sz="1400" b="1" err="1"/>
                <a:t>itemView.findViewById</a:t>
              </a:r>
              <a:r>
                <a:rPr lang="en-US" sz="1400" b="1"/>
                <a:t>(</a:t>
              </a:r>
              <a:r>
                <a:rPr lang="en-US" sz="1400" b="1" err="1"/>
                <a:t>R.id.userText</a:t>
              </a:r>
              <a:r>
                <a:rPr lang="en-US" sz="1400" b="1"/>
                <a:t>);</a:t>
              </a:r>
            </a:p>
            <a:p>
              <a:pPr>
                <a:defRPr>
                  <a:solidFill>
                    <a:srgbClr val="FFFFFF"/>
                  </a:solidFill>
                </a:defRPr>
              </a:pPr>
              <a:r>
                <a:rPr lang="en-US" sz="1400" b="1"/>
                <a:t>        </a:t>
              </a:r>
              <a:r>
                <a:rPr lang="en-US" sz="1400" b="1" err="1"/>
                <a:t>tvMessage</a:t>
              </a:r>
              <a:r>
                <a:rPr lang="en-US" sz="1400" b="1"/>
                <a:t> = </a:t>
              </a:r>
              <a:r>
                <a:rPr lang="en-US" sz="1400" b="1" err="1"/>
                <a:t>itemView.findViewById</a:t>
              </a:r>
              <a:r>
                <a:rPr lang="en-US" sz="1400" b="1"/>
                <a:t>(</a:t>
              </a:r>
              <a:r>
                <a:rPr lang="en-US" sz="1400" b="1" err="1"/>
                <a:t>R.id.messageText</a:t>
              </a:r>
              <a:r>
                <a:rPr lang="en-US" sz="1400" b="1"/>
                <a:t>);</a:t>
              </a:r>
            </a:p>
            <a:p>
              <a:pPr>
                <a:defRPr>
                  <a:solidFill>
                    <a:srgbClr val="FFFFFF"/>
                  </a:solidFill>
                </a:defRPr>
              </a:pPr>
              <a:r>
                <a:rPr lang="en-US" sz="1400" b="1"/>
                <a:t>    }</a:t>
              </a:r>
            </a:p>
            <a:p>
              <a:pPr>
                <a:defRPr>
                  <a:solidFill>
                    <a:srgbClr val="FFFFFF"/>
                  </a:solidFill>
                </a:defRPr>
              </a:pPr>
              <a:r>
                <a:rPr lang="en-US" sz="1400" b="1"/>
                <a:t>}</a:t>
              </a:r>
              <a:endParaRPr lang="fr-FR" sz="1400" b="1"/>
            </a:p>
          </p:txBody>
        </p:sp>
      </p:grpSp>
    </p:spTree>
    <p:extLst>
      <p:ext uri="{BB962C8B-B14F-4D97-AF65-F5344CB8AC3E}">
        <p14:creationId xmlns:p14="http://schemas.microsoft.com/office/powerpoint/2010/main" val="3532717963"/>
      </p:ext>
    </p:extLst>
  </p:cSld>
  <p:clrMapOvr>
    <a:masterClrMapping/>
  </p:clrMapOvr>
  <p:transition spd="slow">
    <p:dissolv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a:spLocks noGrp="1"/>
          </p:cNvSpPr>
          <p:nvPr>
            <p:ph type="title"/>
          </p:nvPr>
        </p:nvSpPr>
        <p:spPr>
          <a:xfrm>
            <a:off x="680319" y="753229"/>
            <a:ext cx="9613863" cy="1080938"/>
          </a:xfrm>
          <a:prstGeom prst="rect">
            <a:avLst/>
          </a:prstGeom>
        </p:spPr>
        <p:txBody>
          <a:bodyPr/>
          <a:lstStyle/>
          <a:p>
            <a:r>
              <a:rPr lang="fr-FR" err="1"/>
              <a:t>RecyclerView</a:t>
            </a:r>
            <a:endParaRPr/>
          </a:p>
        </p:txBody>
      </p:sp>
      <p:sp>
        <p:nvSpPr>
          <p:cNvPr id="1452" name="Shape 145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122</a:t>
            </a:fld>
            <a:endParaRPr/>
          </a:p>
        </p:txBody>
      </p:sp>
      <p:sp>
        <p:nvSpPr>
          <p:cNvPr id="1453" name="Shape 1453"/>
          <p:cNvSpPr/>
          <p:nvPr/>
        </p:nvSpPr>
        <p:spPr>
          <a:xfrm>
            <a:off x="608036" y="2346906"/>
            <a:ext cx="11324494" cy="44627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Custom Adapter</a:t>
            </a: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endParaRPr lang="fr-FR"/>
          </a:p>
          <a:p>
            <a:pPr>
              <a:defRPr sz="3200" b="1">
                <a:solidFill>
                  <a:srgbClr val="FFFFFF"/>
                </a:solidFill>
              </a:defRPr>
            </a:pPr>
            <a:r>
              <a:rPr lang="fr-FR" sz="1600"/>
              <a:t>On </a:t>
            </a:r>
            <a:r>
              <a:rPr lang="fr-FR" sz="1600" err="1"/>
              <a:t>override</a:t>
            </a:r>
            <a:r>
              <a:rPr lang="fr-FR" sz="1600"/>
              <a:t> la méthode permettant de créer le </a:t>
            </a:r>
            <a:r>
              <a:rPr lang="fr-FR" sz="1600" err="1"/>
              <a:t>holder</a:t>
            </a:r>
            <a:r>
              <a:rPr lang="fr-FR" sz="1600"/>
              <a:t> pour une ligne données et la méthode pour alimenter une ligne à partir du </a:t>
            </a:r>
            <a:r>
              <a:rPr lang="fr-FR" sz="1600" err="1"/>
              <a:t>holder</a:t>
            </a:r>
            <a:r>
              <a:rPr lang="fr-FR" sz="1600"/>
              <a:t> et de la position dans la liste.</a:t>
            </a:r>
            <a:endParaRPr sz="1600"/>
          </a:p>
        </p:txBody>
      </p:sp>
      <p:grpSp>
        <p:nvGrpSpPr>
          <p:cNvPr id="1456" name="Group 1456"/>
          <p:cNvGrpSpPr/>
          <p:nvPr/>
        </p:nvGrpSpPr>
        <p:grpSpPr>
          <a:xfrm>
            <a:off x="1631851" y="3125021"/>
            <a:ext cx="9509317" cy="2877845"/>
            <a:chOff x="0" y="16019"/>
            <a:chExt cx="9509315" cy="7321010"/>
          </a:xfrm>
        </p:grpSpPr>
        <p:sp>
          <p:nvSpPr>
            <p:cNvPr id="1454" name="Shape 1454"/>
            <p:cNvSpPr/>
            <p:nvPr/>
          </p:nvSpPr>
          <p:spPr>
            <a:xfrm>
              <a:off x="0" y="16019"/>
              <a:ext cx="9439423" cy="7321010"/>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455" name="Shape 1455"/>
            <p:cNvSpPr/>
            <p:nvPr/>
          </p:nvSpPr>
          <p:spPr>
            <a:xfrm>
              <a:off x="69892" y="290404"/>
              <a:ext cx="9439423" cy="6811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lang="en-US" sz="1400" b="1"/>
                <a:t>@Override</a:t>
              </a:r>
            </a:p>
            <a:p>
              <a:pPr>
                <a:defRPr>
                  <a:solidFill>
                    <a:srgbClr val="FFFFFF"/>
                  </a:solidFill>
                </a:defRPr>
              </a:pPr>
              <a:r>
                <a:rPr lang="en-US" sz="1400" b="1"/>
                <a:t>public </a:t>
              </a:r>
              <a:r>
                <a:rPr lang="en-US" sz="1400" b="1" err="1"/>
                <a:t>SMSLineHolder</a:t>
              </a:r>
              <a:r>
                <a:rPr lang="en-US" sz="1400" b="1"/>
                <a:t> </a:t>
              </a:r>
              <a:r>
                <a:rPr lang="en-US" sz="1400" b="1" err="1"/>
                <a:t>onCreateViewHolder</a:t>
              </a:r>
              <a:r>
                <a:rPr lang="en-US" sz="1400" b="1"/>
                <a:t>(</a:t>
              </a:r>
              <a:r>
                <a:rPr lang="en-US" sz="1400" b="1" err="1"/>
                <a:t>ViewGroup</a:t>
              </a:r>
              <a:r>
                <a:rPr lang="en-US" sz="1400" b="1"/>
                <a:t> parent, int </a:t>
              </a:r>
              <a:r>
                <a:rPr lang="en-US" sz="1400" b="1" err="1"/>
                <a:t>viewType</a:t>
              </a:r>
              <a:r>
                <a:rPr lang="en-US" sz="1400" b="1"/>
                <a:t>) {</a:t>
              </a:r>
            </a:p>
            <a:p>
              <a:pPr>
                <a:defRPr>
                  <a:solidFill>
                    <a:srgbClr val="FFFFFF"/>
                  </a:solidFill>
                </a:defRPr>
              </a:pPr>
              <a:r>
                <a:rPr lang="en-US" sz="1400" b="1"/>
                <a:t>    View </a:t>
              </a:r>
              <a:r>
                <a:rPr lang="en-US" sz="1400" b="1" err="1"/>
                <a:t>view</a:t>
              </a:r>
              <a:r>
                <a:rPr lang="en-US" sz="1400" b="1"/>
                <a:t> = </a:t>
              </a:r>
              <a:r>
                <a:rPr lang="en-US" sz="1400" b="1" err="1"/>
                <a:t>inflater.inflate</a:t>
              </a:r>
              <a:r>
                <a:rPr lang="en-US" sz="1400" b="1"/>
                <a:t>(</a:t>
              </a:r>
              <a:r>
                <a:rPr lang="en-US" sz="1400" b="1" err="1"/>
                <a:t>R.layout.custom_layout</a:t>
              </a:r>
              <a:r>
                <a:rPr lang="en-US" sz="1400" b="1"/>
                <a:t>, parent, false);</a:t>
              </a:r>
            </a:p>
            <a:p>
              <a:pPr>
                <a:defRPr>
                  <a:solidFill>
                    <a:srgbClr val="FFFFFF"/>
                  </a:solidFill>
                </a:defRPr>
              </a:pPr>
              <a:r>
                <a:rPr lang="en-US" sz="1400" b="1"/>
                <a:t>    </a:t>
              </a:r>
              <a:r>
                <a:rPr lang="en-US" sz="1400" b="1" err="1"/>
                <a:t>SMSLineHolder</a:t>
              </a:r>
              <a:r>
                <a:rPr lang="en-US" sz="1400" b="1"/>
                <a:t> holder = new </a:t>
              </a:r>
              <a:r>
                <a:rPr lang="en-US" sz="1400" b="1" err="1"/>
                <a:t>SMSLineHolder</a:t>
              </a:r>
              <a:r>
                <a:rPr lang="en-US" sz="1400" b="1"/>
                <a:t>(view);</a:t>
              </a:r>
            </a:p>
            <a:p>
              <a:pPr>
                <a:defRPr>
                  <a:solidFill>
                    <a:srgbClr val="FFFFFF"/>
                  </a:solidFill>
                </a:defRPr>
              </a:pPr>
              <a:r>
                <a:rPr lang="en-US" sz="1400" b="1"/>
                <a:t>    return holder;</a:t>
              </a:r>
            </a:p>
            <a:p>
              <a:pPr>
                <a:defRPr>
                  <a:solidFill>
                    <a:srgbClr val="FFFFFF"/>
                  </a:solidFill>
                </a:defRPr>
              </a:pPr>
              <a:r>
                <a:rPr lang="en-US" sz="1400" b="1"/>
                <a:t>}</a:t>
              </a:r>
            </a:p>
            <a:p>
              <a:pPr>
                <a:defRPr>
                  <a:solidFill>
                    <a:srgbClr val="FFFFFF"/>
                  </a:solidFill>
                </a:defRPr>
              </a:pPr>
              <a:endParaRPr lang="en-US" sz="1400" b="1"/>
            </a:p>
            <a:p>
              <a:pPr>
                <a:defRPr>
                  <a:solidFill>
                    <a:srgbClr val="FFFFFF"/>
                  </a:solidFill>
                </a:defRPr>
              </a:pPr>
              <a:r>
                <a:rPr lang="en-US" sz="1400" b="1"/>
                <a:t>@Override</a:t>
              </a:r>
            </a:p>
            <a:p>
              <a:pPr>
                <a:defRPr>
                  <a:solidFill>
                    <a:srgbClr val="FFFFFF"/>
                  </a:solidFill>
                </a:defRPr>
              </a:pPr>
              <a:r>
                <a:rPr lang="en-US" sz="1400" b="1"/>
                <a:t>public void </a:t>
              </a:r>
              <a:r>
                <a:rPr lang="en-US" sz="1400" b="1" err="1"/>
                <a:t>onBindViewHolder</a:t>
              </a:r>
              <a:r>
                <a:rPr lang="en-US" sz="1400" b="1"/>
                <a:t>(</a:t>
              </a:r>
              <a:r>
                <a:rPr lang="en-US" sz="1400" b="1" err="1"/>
                <a:t>SMSLineHolder</a:t>
              </a:r>
              <a:r>
                <a:rPr lang="en-US" sz="1400" b="1"/>
                <a:t> holder, int position) {</a:t>
              </a:r>
            </a:p>
            <a:p>
              <a:pPr>
                <a:defRPr>
                  <a:solidFill>
                    <a:srgbClr val="FFFFFF"/>
                  </a:solidFill>
                </a:defRPr>
              </a:pPr>
              <a:r>
                <a:rPr lang="en-US" sz="1400" b="1"/>
                <a:t>         </a:t>
              </a:r>
              <a:r>
                <a:rPr lang="en-US" sz="1400" b="1" err="1"/>
                <a:t>holder.tvUser.setText</a:t>
              </a:r>
              <a:r>
                <a:rPr lang="en-US" sz="1400" b="1"/>
                <a:t>(</a:t>
              </a:r>
              <a:r>
                <a:rPr lang="en-US" sz="1400" b="1" err="1"/>
                <a:t>this.smss.get</a:t>
              </a:r>
              <a:r>
                <a:rPr lang="en-US" sz="1400" b="1"/>
                <a:t>(position).user);</a:t>
              </a:r>
            </a:p>
            <a:p>
              <a:pPr>
                <a:defRPr>
                  <a:solidFill>
                    <a:srgbClr val="FFFFFF"/>
                  </a:solidFill>
                </a:defRPr>
              </a:pPr>
              <a:r>
                <a:rPr lang="en-US" sz="1400" b="1"/>
                <a:t>         </a:t>
              </a:r>
              <a:r>
                <a:rPr lang="en-US" sz="1400" b="1" err="1"/>
                <a:t>holder.tvMessage.setText</a:t>
              </a:r>
              <a:r>
                <a:rPr lang="en-US" sz="1400" b="1"/>
                <a:t>(</a:t>
              </a:r>
              <a:r>
                <a:rPr lang="en-US" sz="1400" b="1" err="1"/>
                <a:t>this.smss.get</a:t>
              </a:r>
              <a:r>
                <a:rPr lang="en-US" sz="1400" b="1"/>
                <a:t>(position).message);</a:t>
              </a:r>
            </a:p>
            <a:p>
              <a:pPr>
                <a:defRPr>
                  <a:solidFill>
                    <a:srgbClr val="FFFFFF"/>
                  </a:solidFill>
                </a:defRPr>
              </a:pPr>
              <a:r>
                <a:rPr lang="en-US" sz="1400" b="1"/>
                <a:t>}</a:t>
              </a:r>
              <a:endParaRPr lang="fr-FR" sz="1400" b="1"/>
            </a:p>
          </p:txBody>
        </p:sp>
      </p:grpSp>
    </p:spTree>
    <p:extLst>
      <p:ext uri="{BB962C8B-B14F-4D97-AF65-F5344CB8AC3E}">
        <p14:creationId xmlns:p14="http://schemas.microsoft.com/office/powerpoint/2010/main" val="2725420652"/>
      </p:ext>
    </p:extLst>
  </p:cSld>
  <p:clrMapOvr>
    <a:masterClrMapping/>
  </p:clrMapOvr>
  <p:transition spd="slow">
    <p:dissolv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 name="Shape 1732"/>
          <p:cNvSpPr>
            <a:spLocks noGrp="1"/>
          </p:cNvSpPr>
          <p:nvPr>
            <p:ph type="title"/>
          </p:nvPr>
        </p:nvSpPr>
        <p:spPr>
          <a:xfrm>
            <a:off x="680322" y="2733708"/>
            <a:ext cx="8144134" cy="1373071"/>
          </a:xfrm>
          <a:prstGeom prst="rect">
            <a:avLst/>
          </a:prstGeom>
        </p:spPr>
        <p:txBody>
          <a:bodyPr>
            <a:normAutofit/>
          </a:bodyPr>
          <a:lstStyle/>
          <a:p>
            <a:r>
              <a:rPr lang="fr-FR"/>
              <a:t>Stockage de données</a:t>
            </a:r>
            <a:endParaRPr/>
          </a:p>
        </p:txBody>
      </p:sp>
      <p:sp>
        <p:nvSpPr>
          <p:cNvPr id="1733" name="Shape 1733"/>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123</a:t>
            </a:fld>
            <a:endParaRPr/>
          </a:p>
        </p:txBody>
      </p:sp>
    </p:spTree>
  </p:cSld>
  <p:clrMapOvr>
    <a:masterClrMapping/>
  </p:clrMapOvr>
  <p:transition spd="slow">
    <p:dissolv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 name="Shape 1735"/>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36" name="Shape 173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124</a:t>
            </a:fld>
            <a:endParaRPr/>
          </a:p>
        </p:txBody>
      </p:sp>
      <p:sp>
        <p:nvSpPr>
          <p:cNvPr id="1737" name="Shape 1737"/>
          <p:cNvSpPr/>
          <p:nvPr/>
        </p:nvSpPr>
        <p:spPr>
          <a:xfrm>
            <a:off x="506436" y="2346906"/>
            <a:ext cx="11324494" cy="31085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Shared Preferences</a:t>
            </a:r>
          </a:p>
          <a:p>
            <a:pPr>
              <a:defRPr sz="2400">
                <a:solidFill>
                  <a:srgbClr val="FFFFFF"/>
                </a:solidFill>
              </a:defRPr>
            </a:pPr>
            <a:endParaRPr/>
          </a:p>
          <a:p>
            <a:pPr>
              <a:defRPr sz="2400">
                <a:solidFill>
                  <a:srgbClr val="FFFFFF"/>
                </a:solidFill>
              </a:defRPr>
            </a:pPr>
            <a:r>
              <a:rPr lang="fr-FR"/>
              <a:t>La classe </a:t>
            </a:r>
            <a:r>
              <a:rPr lang="fr-FR" err="1"/>
              <a:t>SharedPreferences</a:t>
            </a:r>
            <a:r>
              <a:rPr lang="fr-FR"/>
              <a:t> fournit un cadre général qui vous permet d'enregistrer et de récupérer des paires persistantes de données (clé-valeur). Vous pouvez utiliser </a:t>
            </a:r>
            <a:r>
              <a:rPr lang="fr-FR" err="1"/>
              <a:t>SharedPreferences</a:t>
            </a:r>
            <a:r>
              <a:rPr lang="fr-FR"/>
              <a:t> pour enregistrer toutes les données primitives : </a:t>
            </a:r>
            <a:r>
              <a:rPr lang="fr-FR" err="1"/>
              <a:t>boolean</a:t>
            </a:r>
            <a:r>
              <a:rPr lang="fr-FR"/>
              <a:t>, </a:t>
            </a:r>
            <a:r>
              <a:rPr lang="fr-FR" err="1"/>
              <a:t>float</a:t>
            </a:r>
            <a:r>
              <a:rPr lang="fr-FR"/>
              <a:t>, </a:t>
            </a:r>
            <a:r>
              <a:rPr lang="fr-FR" err="1"/>
              <a:t>int</a:t>
            </a:r>
            <a:r>
              <a:rPr lang="fr-FR"/>
              <a:t>, long et String. Ces données persisteront sur toutes les sessions utilisateur (même si votre application est tuée).
</a:t>
            </a:r>
            <a:endParaRPr/>
          </a:p>
        </p:txBody>
      </p:sp>
    </p:spTree>
  </p:cSld>
  <p:clrMapOvr>
    <a:masterClrMapping/>
  </p:clrMapOvr>
  <p:transition spd="slow">
    <p:dissolv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 name="Shape 1739"/>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40" name="Shape 174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125</a:t>
            </a:fld>
            <a:endParaRPr/>
          </a:p>
        </p:txBody>
      </p:sp>
      <p:sp>
        <p:nvSpPr>
          <p:cNvPr id="1741" name="Shape 1741"/>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Shared Preferences</a:t>
            </a:r>
          </a:p>
          <a:p>
            <a:pPr>
              <a:defRPr sz="2400">
                <a:solidFill>
                  <a:srgbClr val="FFFFFF"/>
                </a:solidFill>
              </a:defRPr>
            </a:pPr>
            <a:endParaRPr/>
          </a:p>
          <a:p>
            <a:pPr>
              <a:defRPr sz="2400">
                <a:solidFill>
                  <a:srgbClr val="FFFFFF"/>
                </a:solidFill>
              </a:defRPr>
            </a:pPr>
            <a:r>
              <a:rPr lang="fr-FR"/>
              <a:t>Stocker une valeur</a:t>
            </a:r>
            <a:r>
              <a:t>								</a:t>
            </a:r>
            <a:r>
              <a:rPr lang="fr-FR"/>
              <a:t>Lire une valeur</a:t>
            </a:r>
            <a:endParaRPr/>
          </a:p>
        </p:txBody>
      </p:sp>
      <p:grpSp>
        <p:nvGrpSpPr>
          <p:cNvPr id="1744" name="Group 1744"/>
          <p:cNvGrpSpPr/>
          <p:nvPr/>
        </p:nvGrpSpPr>
        <p:grpSpPr>
          <a:xfrm>
            <a:off x="6457071" y="3978120"/>
            <a:ext cx="5537982" cy="1572550"/>
            <a:chOff x="0" y="-1"/>
            <a:chExt cx="5537981" cy="1572549"/>
          </a:xfrm>
        </p:grpSpPr>
        <p:sp>
          <p:nvSpPr>
            <p:cNvPr id="1742" name="Shape 1742"/>
            <p:cNvSpPr/>
            <p:nvPr/>
          </p:nvSpPr>
          <p:spPr>
            <a:xfrm>
              <a:off x="0" y="-1"/>
              <a:ext cx="5537981" cy="157254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743" name="Shape 1743"/>
            <p:cNvSpPr/>
            <p:nvPr/>
          </p:nvSpPr>
          <p:spPr>
            <a:xfrm>
              <a:off x="0" y="283353"/>
              <a:ext cx="5537981" cy="1005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endParaRPr/>
            </a:p>
            <a:p>
              <a:pPr>
                <a:defRPr sz="1200">
                  <a:solidFill>
                    <a:srgbClr val="FFFFFF"/>
                  </a:solidFill>
                </a:defRPr>
              </a:pPr>
              <a:r>
                <a:t>	// Restore preferences</a:t>
              </a:r>
              <a:br>
                <a:rPr/>
              </a:br>
              <a:r>
                <a:t>       </a:t>
              </a:r>
              <a:r>
                <a:rPr err="1"/>
                <a:t>SharedPreferences</a:t>
              </a:r>
              <a:r>
                <a:t> settings = </a:t>
              </a:r>
              <a:r>
                <a:rPr err="1"/>
                <a:t>getSharedPreferences</a:t>
              </a:r>
              <a:r>
                <a:t>(PREFS_NAME, 0);</a:t>
              </a:r>
              <a:br>
                <a:rPr/>
              </a:br>
              <a:r>
                <a:t>       </a:t>
              </a:r>
              <a:r>
                <a:rPr err="1"/>
                <a:t>boolean</a:t>
              </a:r>
              <a:r>
                <a:t> silent = </a:t>
              </a:r>
              <a:r>
                <a:rPr err="1"/>
                <a:t>settings.getBoolean</a:t>
              </a:r>
              <a:r>
                <a:t>("</a:t>
              </a:r>
              <a:r>
                <a:rPr err="1"/>
                <a:t>silentMode</a:t>
              </a:r>
              <a:r>
                <a:t>", false);</a:t>
              </a:r>
              <a:br>
                <a:rPr/>
              </a:br>
              <a:endParaRPr/>
            </a:p>
          </p:txBody>
        </p:sp>
      </p:grpSp>
      <p:grpSp>
        <p:nvGrpSpPr>
          <p:cNvPr id="1747" name="Group 1747"/>
          <p:cNvGrpSpPr/>
          <p:nvPr/>
        </p:nvGrpSpPr>
        <p:grpSpPr>
          <a:xfrm>
            <a:off x="321211" y="3978122"/>
            <a:ext cx="5319936" cy="1572550"/>
            <a:chOff x="-1" y="-1"/>
            <a:chExt cx="5319934" cy="1572549"/>
          </a:xfrm>
        </p:grpSpPr>
        <p:sp>
          <p:nvSpPr>
            <p:cNvPr id="1745" name="Shape 1745"/>
            <p:cNvSpPr/>
            <p:nvPr/>
          </p:nvSpPr>
          <p:spPr>
            <a:xfrm>
              <a:off x="-1" y="-1"/>
              <a:ext cx="5319934" cy="157254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200">
                  <a:solidFill>
                    <a:srgbClr val="FFFFFF"/>
                  </a:solidFill>
                </a:defRPr>
              </a:pPr>
              <a:endParaRPr/>
            </a:p>
          </p:txBody>
        </p:sp>
        <p:sp>
          <p:nvSpPr>
            <p:cNvPr id="1746" name="Shape 1746"/>
            <p:cNvSpPr/>
            <p:nvPr/>
          </p:nvSpPr>
          <p:spPr>
            <a:xfrm>
              <a:off x="-1" y="93778"/>
              <a:ext cx="5319934" cy="13849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       </a:t>
              </a:r>
              <a:r>
                <a:rPr err="1"/>
                <a:t>SharedPreferences</a:t>
              </a:r>
              <a:r>
                <a:t> settings = </a:t>
              </a:r>
              <a:r>
                <a:rPr err="1"/>
                <a:t>getSharedPreferences</a:t>
              </a:r>
              <a:r>
                <a:t>(PREFS_NAME, </a:t>
              </a:r>
              <a:r>
                <a:rPr lang="fr-FR" sz="1200" i="1"/>
                <a:t>MODE_PRIVATE</a:t>
              </a:r>
              <a:r>
                <a:t>);</a:t>
              </a:r>
              <a:br>
                <a:rPr/>
              </a:br>
              <a:r>
                <a:t>      </a:t>
              </a:r>
              <a:r>
                <a:rPr err="1"/>
                <a:t>SharedPreferences.Editor</a:t>
              </a:r>
              <a:r>
                <a:t> editor = </a:t>
              </a:r>
              <a:r>
                <a:rPr err="1"/>
                <a:t>settings.edit</a:t>
              </a:r>
              <a:r>
                <a:t>();</a:t>
              </a:r>
              <a:br>
                <a:rPr/>
              </a:br>
              <a:r>
                <a:t>      </a:t>
              </a:r>
              <a:r>
                <a:rPr err="1"/>
                <a:t>editor.putBoolean</a:t>
              </a:r>
              <a:r>
                <a:t>("</a:t>
              </a:r>
              <a:r>
                <a:rPr err="1"/>
                <a:t>silentMode</a:t>
              </a:r>
              <a:r>
                <a:t>", </a:t>
              </a:r>
              <a:r>
                <a:rPr err="1"/>
                <a:t>mSilentMode</a:t>
              </a:r>
              <a:r>
                <a:t>);</a:t>
              </a:r>
              <a:br>
                <a:rPr/>
              </a:br>
              <a:br>
                <a:rPr/>
              </a:br>
              <a:r>
                <a:t>      // Commit the edits!</a:t>
              </a:r>
              <a:br>
                <a:rPr/>
              </a:br>
              <a:r>
                <a:t>      </a:t>
              </a:r>
              <a:r>
                <a:rPr err="1"/>
                <a:t>editor.commit</a:t>
              </a:r>
              <a:r>
                <a:t>();</a:t>
              </a:r>
            </a:p>
          </p:txBody>
        </p:sp>
      </p:grpSp>
    </p:spTree>
  </p:cSld>
  <p:clrMapOvr>
    <a:masterClrMapping/>
  </p:clrMapOvr>
  <p:transition spd="slow">
    <p:dissolv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9" name="Shape 1749"/>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50" name="Shape 175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126</a:t>
            </a:fld>
            <a:endParaRPr/>
          </a:p>
        </p:txBody>
      </p:sp>
      <p:sp>
        <p:nvSpPr>
          <p:cNvPr id="1751" name="Shape 1751"/>
          <p:cNvSpPr/>
          <p:nvPr/>
        </p:nvSpPr>
        <p:spPr>
          <a:xfrm>
            <a:off x="506436" y="2346906"/>
            <a:ext cx="11324494" cy="27392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Internal Storage</a:t>
            </a:r>
          </a:p>
          <a:p>
            <a:pPr>
              <a:defRPr sz="2400">
                <a:solidFill>
                  <a:srgbClr val="FFFFFF"/>
                </a:solidFill>
              </a:defRPr>
            </a:pPr>
            <a:endParaRPr/>
          </a:p>
          <a:p>
            <a:pPr>
              <a:defRPr sz="2400">
                <a:solidFill>
                  <a:srgbClr val="FFFFFF"/>
                </a:solidFill>
              </a:defRPr>
            </a:pPr>
            <a:r>
              <a:rPr lang="fr-FR"/>
              <a:t>Vous pouvez enregistrer des fichiers directement sur le stockage interne de l'appareil. Par défaut, les fichiers enregistrés dans le stockage interne sont privés. Ainsi les autres applications ne peuvent pas y accéder (ni l'utilisateur). Lorsque l'utilisateur désinstalle votre application, ces fichiers sont supprimés.
</a:t>
            </a:r>
            <a:endParaRPr/>
          </a:p>
        </p:txBody>
      </p:sp>
    </p:spTree>
  </p:cSld>
  <p:clrMapOvr>
    <a:masterClrMapping/>
  </p:clrMapOvr>
  <p:transition spd="slow">
    <p:dissolv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 name="Shape 1753"/>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54" name="Shape 175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127</a:t>
            </a:fld>
            <a:endParaRPr/>
          </a:p>
        </p:txBody>
      </p:sp>
      <p:sp>
        <p:nvSpPr>
          <p:cNvPr id="1755" name="Shape 1755"/>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Internal Storage</a:t>
            </a:r>
          </a:p>
          <a:p>
            <a:pPr>
              <a:defRPr sz="2400">
                <a:solidFill>
                  <a:srgbClr val="FFFFFF"/>
                </a:solidFill>
              </a:defRPr>
            </a:pPr>
            <a:endParaRPr/>
          </a:p>
          <a:p>
            <a:pPr>
              <a:defRPr sz="2400">
                <a:solidFill>
                  <a:srgbClr val="FFFFFF"/>
                </a:solidFill>
              </a:defRPr>
            </a:pPr>
            <a:r>
              <a:rPr lang="fr-FR"/>
              <a:t>Stocker une valeur</a:t>
            </a:r>
            <a:endParaRPr/>
          </a:p>
        </p:txBody>
      </p:sp>
      <p:grpSp>
        <p:nvGrpSpPr>
          <p:cNvPr id="1758" name="Group 1758"/>
          <p:cNvGrpSpPr/>
          <p:nvPr/>
        </p:nvGrpSpPr>
        <p:grpSpPr>
          <a:xfrm>
            <a:off x="658837" y="3640496"/>
            <a:ext cx="5727896" cy="1572550"/>
            <a:chOff x="0" y="-1"/>
            <a:chExt cx="5727895" cy="1572549"/>
          </a:xfrm>
        </p:grpSpPr>
        <p:sp>
          <p:nvSpPr>
            <p:cNvPr id="1756" name="Shape 1756"/>
            <p:cNvSpPr/>
            <p:nvPr/>
          </p:nvSpPr>
          <p:spPr>
            <a:xfrm>
              <a:off x="0" y="-1"/>
              <a:ext cx="5727895" cy="157254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57" name="Shape 1757"/>
            <p:cNvSpPr/>
            <p:nvPr/>
          </p:nvSpPr>
          <p:spPr>
            <a:xfrm>
              <a:off x="0" y="207153"/>
              <a:ext cx="5727895" cy="1158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String FILENAME = "hello_file";</a:t>
              </a:r>
            </a:p>
            <a:p>
              <a:pPr>
                <a:defRPr sz="1200">
                  <a:solidFill>
                    <a:srgbClr val="FFFFFF"/>
                  </a:solidFill>
                </a:defRPr>
              </a:pPr>
              <a:r>
                <a:t>String string = "hello world!";</a:t>
              </a:r>
            </a:p>
            <a:p>
              <a:pPr>
                <a:defRPr sz="1200">
                  <a:solidFill>
                    <a:srgbClr val="FFFFFF"/>
                  </a:solidFill>
                </a:defRPr>
              </a:pPr>
              <a:endParaRPr/>
            </a:p>
            <a:p>
              <a:pPr>
                <a:defRPr sz="1200">
                  <a:solidFill>
                    <a:srgbClr val="FFFFFF"/>
                  </a:solidFill>
                </a:defRPr>
              </a:pPr>
              <a:r>
                <a:t>FileOutputStream fos = openFileOutput(FILENAME, Context.MODE_PRIVATE);</a:t>
              </a:r>
            </a:p>
            <a:p>
              <a:pPr>
                <a:defRPr sz="1200">
                  <a:solidFill>
                    <a:srgbClr val="FFFFFF"/>
                  </a:solidFill>
                </a:defRPr>
              </a:pPr>
              <a:r>
                <a:t>fos.write(string.getBytes());</a:t>
              </a:r>
            </a:p>
            <a:p>
              <a:pPr>
                <a:defRPr sz="1200">
                  <a:solidFill>
                    <a:srgbClr val="FFFFFF"/>
                  </a:solidFill>
                </a:defRPr>
              </a:pPr>
              <a:r>
                <a:t>fos.close();</a:t>
              </a:r>
            </a:p>
          </p:txBody>
        </p:sp>
      </p:grpSp>
      <p:graphicFrame>
        <p:nvGraphicFramePr>
          <p:cNvPr id="1759" name="Table 1759"/>
          <p:cNvGraphicFramePr/>
          <p:nvPr/>
        </p:nvGraphicFramePr>
        <p:xfrm>
          <a:off x="506435" y="5441070"/>
          <a:ext cx="10213144" cy="1016000"/>
        </p:xfrm>
        <a:graphic>
          <a:graphicData uri="http://schemas.openxmlformats.org/drawingml/2006/table">
            <a:tbl>
              <a:tblPr firstRow="1" bandRow="1">
                <a:tableStyleId>{4C3C2611-4C71-4FC5-86AE-919BDF0F9419}</a:tableStyleId>
              </a:tblPr>
              <a:tblGrid>
                <a:gridCol w="1842868">
                  <a:extLst>
                    <a:ext uri="{9D8B030D-6E8A-4147-A177-3AD203B41FA5}">
                      <a16:colId xmlns:a16="http://schemas.microsoft.com/office/drawing/2014/main" val="20000"/>
                    </a:ext>
                  </a:extLst>
                </a:gridCol>
                <a:gridCol w="8370276">
                  <a:extLst>
                    <a:ext uri="{9D8B030D-6E8A-4147-A177-3AD203B41FA5}">
                      <a16:colId xmlns:a16="http://schemas.microsoft.com/office/drawing/2014/main" val="20001"/>
                    </a:ext>
                  </a:extLst>
                </a:gridCol>
              </a:tblGrid>
              <a:tr h="0">
                <a:tc>
                  <a:txBody>
                    <a:bodyPr/>
                    <a:lstStyle/>
                    <a:p>
                      <a:pPr defTabSz="914400">
                        <a:defRPr sz="1800" b="0">
                          <a:solidFill>
                            <a:srgbClr val="000000"/>
                          </a:solidFill>
                        </a:defRPr>
                      </a:pPr>
                      <a:r>
                        <a:rPr sz="1200" b="1">
                          <a:solidFill>
                            <a:srgbClr val="FFFFFF"/>
                          </a:solidFill>
                        </a:rPr>
                        <a:t>Mode</a:t>
                      </a:r>
                    </a:p>
                  </a:txBody>
                  <a:tcPr marL="45720" marR="45720" horzOverflow="overflow">
                    <a:solidFill>
                      <a:srgbClr val="F35AE6"/>
                    </a:solidFill>
                  </a:tcPr>
                </a:tc>
                <a:tc>
                  <a:txBody>
                    <a:bodyPr/>
                    <a:lstStyle/>
                    <a:p>
                      <a:pPr defTabSz="914400">
                        <a:defRPr sz="1800" b="0">
                          <a:solidFill>
                            <a:srgbClr val="000000"/>
                          </a:solidFill>
                        </a:defRPr>
                      </a:pPr>
                      <a:r>
                        <a:rPr sz="1200" b="1">
                          <a:solidFill>
                            <a:srgbClr val="FFFFFF"/>
                          </a:solidFill>
                        </a:rPr>
                        <a:t>Description</a:t>
                      </a:r>
                    </a:p>
                  </a:txBody>
                  <a:tcPr marL="45720" marR="45720" horzOverflow="overflow">
                    <a:solidFill>
                      <a:srgbClr val="F35AE6"/>
                    </a:solidFill>
                  </a:tcPr>
                </a:tc>
                <a:extLst>
                  <a:ext uri="{0D108BD9-81ED-4DB2-BD59-A6C34878D82A}">
                    <a16:rowId xmlns:a16="http://schemas.microsoft.com/office/drawing/2014/main" val="10000"/>
                  </a:ext>
                </a:extLst>
              </a:tr>
              <a:tr h="370840">
                <a:tc>
                  <a:txBody>
                    <a:bodyPr/>
                    <a:lstStyle/>
                    <a:p>
                      <a:pPr defTabSz="914400">
                        <a:defRPr sz="1800"/>
                      </a:pPr>
                      <a:r>
                        <a:rPr sz="1200"/>
                        <a:t>MODE_PRIVATE</a:t>
                      </a:r>
                    </a:p>
                  </a:txBody>
                  <a:tcPr marL="45720" marR="45720" horzOverflow="overflow">
                    <a:solidFill>
                      <a:srgbClr val="FAD0F5"/>
                    </a:solidFill>
                  </a:tcPr>
                </a:tc>
                <a:tc>
                  <a:txBody>
                    <a:bodyPr/>
                    <a:lstStyle/>
                    <a:p>
                      <a:pPr defTabSz="914400">
                        <a:defRPr sz="1800"/>
                      </a:pPr>
                      <a:r>
                        <a:rPr sz="1200"/>
                        <a:t>create the file (or replace a file of the same name) and make it private to your application.</a:t>
                      </a:r>
                    </a:p>
                  </a:txBody>
                  <a:tcPr marL="45720" marR="45720" horzOverflow="overflow">
                    <a:solidFill>
                      <a:srgbClr val="FAD0F5"/>
                    </a:solidFill>
                  </a:tcPr>
                </a:tc>
                <a:extLst>
                  <a:ext uri="{0D108BD9-81ED-4DB2-BD59-A6C34878D82A}">
                    <a16:rowId xmlns:a16="http://schemas.microsoft.com/office/drawing/2014/main" val="10001"/>
                  </a:ext>
                </a:extLst>
              </a:tr>
              <a:tr h="370840">
                <a:tc>
                  <a:txBody>
                    <a:bodyPr/>
                    <a:lstStyle/>
                    <a:p>
                      <a:pPr defTabSz="914400">
                        <a:defRPr sz="1800"/>
                      </a:pPr>
                      <a:r>
                        <a:rPr sz="1200"/>
                        <a:t>MODE_APPEND</a:t>
                      </a:r>
                    </a:p>
                  </a:txBody>
                  <a:tcPr marL="45720" marR="45720" horzOverflow="overflow">
                    <a:solidFill>
                      <a:srgbClr val="FDE9FA"/>
                    </a:solidFill>
                  </a:tcPr>
                </a:tc>
                <a:tc>
                  <a:txBody>
                    <a:bodyPr/>
                    <a:lstStyle/>
                    <a:p>
                      <a:pPr defTabSz="914400">
                        <a:defRPr sz="1800"/>
                      </a:pPr>
                      <a:r>
                        <a:rPr sz="1200"/>
                        <a:t>if the file already exists then write data to the end of the existing file instead of erasing it</a:t>
                      </a:r>
                    </a:p>
                  </a:txBody>
                  <a:tcPr marL="45720" marR="45720" horzOverflow="overflow">
                    <a:solidFill>
                      <a:srgbClr val="FDE9FA"/>
                    </a:solidFill>
                  </a:tcPr>
                </a:tc>
                <a:extLst>
                  <a:ext uri="{0D108BD9-81ED-4DB2-BD59-A6C34878D82A}">
                    <a16:rowId xmlns:a16="http://schemas.microsoft.com/office/drawing/2014/main" val="10002"/>
                  </a:ext>
                </a:extLst>
              </a:tr>
            </a:tbl>
          </a:graphicData>
        </a:graphic>
      </p:graphicFrame>
    </p:spTree>
  </p:cSld>
  <p:clrMapOvr>
    <a:masterClrMapping/>
  </p:clrMapOvr>
  <p:transition spd="slow">
    <p:dissolv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 name="Shape 1761"/>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62" name="Shape 176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128</a:t>
            </a:fld>
            <a:endParaRPr/>
          </a:p>
        </p:txBody>
      </p:sp>
      <p:sp>
        <p:nvSpPr>
          <p:cNvPr id="1763" name="Shape 1763"/>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Internal Storage</a:t>
            </a:r>
          </a:p>
          <a:p>
            <a:pPr>
              <a:defRPr sz="2400">
                <a:solidFill>
                  <a:srgbClr val="FFFFFF"/>
                </a:solidFill>
              </a:defRPr>
            </a:pPr>
            <a:endParaRPr/>
          </a:p>
          <a:p>
            <a:pPr>
              <a:defRPr sz="2400">
                <a:solidFill>
                  <a:srgbClr val="FFFFFF"/>
                </a:solidFill>
              </a:defRPr>
            </a:pPr>
            <a:r>
              <a:rPr lang="fr-FR"/>
              <a:t>Lire une valeur</a:t>
            </a:r>
            <a:endParaRPr/>
          </a:p>
        </p:txBody>
      </p:sp>
      <p:grpSp>
        <p:nvGrpSpPr>
          <p:cNvPr id="1766" name="Group 1766"/>
          <p:cNvGrpSpPr/>
          <p:nvPr/>
        </p:nvGrpSpPr>
        <p:grpSpPr>
          <a:xfrm>
            <a:off x="919089" y="3946952"/>
            <a:ext cx="8464063" cy="2664864"/>
            <a:chOff x="0" y="0"/>
            <a:chExt cx="8464062" cy="2664862"/>
          </a:xfrm>
        </p:grpSpPr>
        <p:sp>
          <p:nvSpPr>
            <p:cNvPr id="1764" name="Shape 1764"/>
            <p:cNvSpPr/>
            <p:nvPr/>
          </p:nvSpPr>
          <p:spPr>
            <a:xfrm>
              <a:off x="0" y="0"/>
              <a:ext cx="8464062" cy="2664862"/>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65" name="Shape 1765"/>
            <p:cNvSpPr/>
            <p:nvPr/>
          </p:nvSpPr>
          <p:spPr>
            <a:xfrm>
              <a:off x="0" y="200861"/>
              <a:ext cx="8464062" cy="2263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rPr err="1"/>
                <a:t>FileInputStream</a:t>
              </a:r>
              <a:r>
                <a:t> in = </a:t>
              </a:r>
              <a:r>
                <a:rPr err="1"/>
                <a:t>openFileInput</a:t>
              </a:r>
              <a:r>
                <a:t>(« </a:t>
              </a:r>
              <a:r>
                <a:rPr err="1"/>
                <a:t>hello_file</a:t>
              </a:r>
              <a:r>
                <a:t>");</a:t>
              </a:r>
            </a:p>
            <a:p>
              <a:pPr>
                <a:defRPr sz="1600">
                  <a:solidFill>
                    <a:srgbClr val="FFFFFF"/>
                  </a:solidFill>
                </a:defRPr>
              </a:pPr>
              <a:r>
                <a:t>    </a:t>
              </a:r>
              <a:r>
                <a:rPr err="1"/>
                <a:t>InputStreamReader</a:t>
              </a:r>
              <a:r>
                <a:t> </a:t>
              </a:r>
              <a:r>
                <a:rPr err="1"/>
                <a:t>inputStreamReader</a:t>
              </a:r>
              <a:r>
                <a:t> = new </a:t>
              </a:r>
              <a:r>
                <a:rPr err="1"/>
                <a:t>InputStreamReader</a:t>
              </a:r>
              <a:r>
                <a:t>(in);</a:t>
              </a:r>
            </a:p>
            <a:p>
              <a:pPr>
                <a:defRPr sz="1600">
                  <a:solidFill>
                    <a:srgbClr val="FFFFFF"/>
                  </a:solidFill>
                </a:defRPr>
              </a:pPr>
              <a:r>
                <a:t>    </a:t>
              </a:r>
              <a:r>
                <a:rPr err="1"/>
                <a:t>BufferedReader</a:t>
              </a:r>
              <a:r>
                <a:t> </a:t>
              </a:r>
              <a:r>
                <a:rPr err="1"/>
                <a:t>bufferedReader</a:t>
              </a:r>
              <a:r>
                <a:t> = new </a:t>
              </a:r>
              <a:r>
                <a:rPr err="1"/>
                <a:t>BufferedReader</a:t>
              </a:r>
              <a:r>
                <a:t>(</a:t>
              </a:r>
              <a:r>
                <a:rPr err="1"/>
                <a:t>inputStreamReader</a:t>
              </a:r>
              <a:r>
                <a:t>);</a:t>
              </a:r>
            </a:p>
            <a:p>
              <a:pPr>
                <a:defRPr sz="1600">
                  <a:solidFill>
                    <a:srgbClr val="FFFFFF"/>
                  </a:solidFill>
                </a:defRPr>
              </a:pPr>
              <a:r>
                <a:t>    StringBuilder sb = new StringBuilder();</a:t>
              </a:r>
            </a:p>
            <a:p>
              <a:pPr>
                <a:defRPr sz="1600">
                  <a:solidFill>
                    <a:srgbClr val="FFFFFF"/>
                  </a:solidFill>
                </a:defRPr>
              </a:pPr>
              <a:r>
                <a:t>    String line;</a:t>
              </a:r>
            </a:p>
            <a:p>
              <a:pPr>
                <a:defRPr sz="1600">
                  <a:solidFill>
                    <a:srgbClr val="FFFFFF"/>
                  </a:solidFill>
                </a:defRPr>
              </a:pPr>
              <a:r>
                <a:t>    while ((line = </a:t>
              </a:r>
              <a:r>
                <a:rPr err="1"/>
                <a:t>bufferedReader.readLine</a:t>
              </a:r>
              <a:r>
                <a:t>()) != null) {</a:t>
              </a:r>
            </a:p>
            <a:p>
              <a:pPr>
                <a:defRPr sz="1600">
                  <a:solidFill>
                    <a:srgbClr val="FFFFFF"/>
                  </a:solidFill>
                </a:defRPr>
              </a:pPr>
              <a:r>
                <a:t>        </a:t>
              </a:r>
              <a:r>
                <a:rPr err="1"/>
                <a:t>sb.append</a:t>
              </a:r>
              <a:r>
                <a:t>(line);</a:t>
              </a:r>
            </a:p>
            <a:p>
              <a:pPr>
                <a:defRPr sz="1600">
                  <a:solidFill>
                    <a:srgbClr val="FFFFFF"/>
                  </a:solidFill>
                </a:defRPr>
              </a:pPr>
              <a:r>
                <a:t>    }</a:t>
              </a:r>
              <a:br>
                <a:rPr/>
              </a:br>
              <a:endParaRPr/>
            </a:p>
          </p:txBody>
        </p:sp>
      </p:grpSp>
    </p:spTree>
  </p:cSld>
  <p:clrMapOvr>
    <a:masterClrMapping/>
  </p:clrMapOvr>
  <p:transition spd="slow">
    <p:dissolv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Shape 1768"/>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69" name="Shape 176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129</a:t>
            </a:fld>
            <a:endParaRPr/>
          </a:p>
        </p:txBody>
      </p:sp>
      <p:sp>
        <p:nvSpPr>
          <p:cNvPr id="1770" name="Shape 1770"/>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Internal Storage</a:t>
            </a:r>
          </a:p>
          <a:p>
            <a:pPr>
              <a:defRPr sz="2400">
                <a:solidFill>
                  <a:srgbClr val="FFFFFF"/>
                </a:solidFill>
              </a:defRPr>
            </a:pPr>
            <a:endParaRPr/>
          </a:p>
          <a:p>
            <a:pPr>
              <a:defRPr sz="2400">
                <a:solidFill>
                  <a:srgbClr val="FFFFFF"/>
                </a:solidFill>
              </a:defRPr>
            </a:pPr>
            <a:endParaRPr/>
          </a:p>
        </p:txBody>
      </p:sp>
      <p:graphicFrame>
        <p:nvGraphicFramePr>
          <p:cNvPr id="1771" name="Table 1771"/>
          <p:cNvGraphicFramePr/>
          <p:nvPr/>
        </p:nvGraphicFramePr>
        <p:xfrm>
          <a:off x="765906" y="4175071"/>
          <a:ext cx="10558584" cy="1854200"/>
        </p:xfrm>
        <a:graphic>
          <a:graphicData uri="http://schemas.openxmlformats.org/drawingml/2006/table">
            <a:tbl>
              <a:tblPr firstRow="1" bandRow="1">
                <a:tableStyleId>{4C3C2611-4C71-4FC5-86AE-919BDF0F9419}</a:tableStyleId>
              </a:tblPr>
              <a:tblGrid>
                <a:gridCol w="1892887">
                  <a:extLst>
                    <a:ext uri="{9D8B030D-6E8A-4147-A177-3AD203B41FA5}">
                      <a16:colId xmlns:a16="http://schemas.microsoft.com/office/drawing/2014/main" val="20000"/>
                    </a:ext>
                  </a:extLst>
                </a:gridCol>
                <a:gridCol w="8665697">
                  <a:extLst>
                    <a:ext uri="{9D8B030D-6E8A-4147-A177-3AD203B41FA5}">
                      <a16:colId xmlns:a16="http://schemas.microsoft.com/office/drawing/2014/main" val="20001"/>
                    </a:ext>
                  </a:extLst>
                </a:gridCol>
              </a:tblGrid>
              <a:tr h="370840">
                <a:tc>
                  <a:txBody>
                    <a:bodyPr/>
                    <a:lstStyle/>
                    <a:p>
                      <a:pPr defTabSz="914400">
                        <a:defRPr sz="1800" b="0">
                          <a:solidFill>
                            <a:srgbClr val="000000"/>
                          </a:solidFill>
                        </a:defRPr>
                      </a:pPr>
                      <a:r>
                        <a:rPr sz="1600" b="1">
                          <a:solidFill>
                            <a:srgbClr val="FFFFFF"/>
                          </a:solidFill>
                        </a:rPr>
                        <a:t>Method</a:t>
                      </a:r>
                    </a:p>
                  </a:txBody>
                  <a:tcPr marL="45720" marR="45720" horzOverflow="overflow">
                    <a:solidFill>
                      <a:srgbClr val="F35AE6"/>
                    </a:solidFill>
                  </a:tcPr>
                </a:tc>
                <a:tc>
                  <a:txBody>
                    <a:bodyPr/>
                    <a:lstStyle/>
                    <a:p>
                      <a:pPr defTabSz="914400">
                        <a:defRPr sz="1800" b="0">
                          <a:solidFill>
                            <a:srgbClr val="000000"/>
                          </a:solidFill>
                        </a:defRPr>
                      </a:pPr>
                      <a:r>
                        <a:rPr sz="1600" b="1">
                          <a:solidFill>
                            <a:srgbClr val="FFFFFF"/>
                          </a:solidFill>
                        </a:rPr>
                        <a:t>Description</a:t>
                      </a:r>
                    </a:p>
                  </a:txBody>
                  <a:tcPr marL="45720" marR="45720" horzOverflow="overflow">
                    <a:solidFill>
                      <a:srgbClr val="F35AE6"/>
                    </a:solidFill>
                  </a:tcPr>
                </a:tc>
                <a:extLst>
                  <a:ext uri="{0D108BD9-81ED-4DB2-BD59-A6C34878D82A}">
                    <a16:rowId xmlns:a16="http://schemas.microsoft.com/office/drawing/2014/main" val="10000"/>
                  </a:ext>
                </a:extLst>
              </a:tr>
              <a:tr h="370840">
                <a:tc>
                  <a:txBody>
                    <a:bodyPr/>
                    <a:lstStyle/>
                    <a:p>
                      <a:pPr defTabSz="914400">
                        <a:defRPr sz="1800"/>
                      </a:pPr>
                      <a:r>
                        <a:rPr sz="1600"/>
                        <a:t>getFilesDir()</a:t>
                      </a:r>
                    </a:p>
                  </a:txBody>
                  <a:tcPr marL="45720" marR="45720" horzOverflow="overflow">
                    <a:solidFill>
                      <a:srgbClr val="FAD0F5"/>
                    </a:solidFill>
                  </a:tcPr>
                </a:tc>
                <a:tc>
                  <a:txBody>
                    <a:bodyPr/>
                    <a:lstStyle/>
                    <a:p>
                      <a:pPr defTabSz="914400">
                        <a:defRPr sz="1800"/>
                      </a:pPr>
                      <a:r>
                        <a:rPr sz="1600"/>
                        <a:t>Gets the absolute path to the filesystem directory where your internal files are saved.</a:t>
                      </a:r>
                    </a:p>
                  </a:txBody>
                  <a:tcPr marL="45720" marR="45720" horzOverflow="overflow">
                    <a:solidFill>
                      <a:srgbClr val="FAD0F5"/>
                    </a:solidFill>
                  </a:tcPr>
                </a:tc>
                <a:extLst>
                  <a:ext uri="{0D108BD9-81ED-4DB2-BD59-A6C34878D82A}">
                    <a16:rowId xmlns:a16="http://schemas.microsoft.com/office/drawing/2014/main" val="10001"/>
                  </a:ext>
                </a:extLst>
              </a:tr>
              <a:tr h="370840">
                <a:tc>
                  <a:txBody>
                    <a:bodyPr/>
                    <a:lstStyle/>
                    <a:p>
                      <a:pPr defTabSz="914400">
                        <a:defRPr sz="1800"/>
                      </a:pPr>
                      <a:r>
                        <a:rPr sz="1600"/>
                        <a:t>getDir()</a:t>
                      </a:r>
                    </a:p>
                  </a:txBody>
                  <a:tcPr marL="45720" marR="45720" horzOverflow="overflow">
                    <a:solidFill>
                      <a:srgbClr val="FDE9FA"/>
                    </a:solidFill>
                  </a:tcPr>
                </a:tc>
                <a:tc>
                  <a:txBody>
                    <a:bodyPr/>
                    <a:lstStyle/>
                    <a:p>
                      <a:pPr defTabSz="914400">
                        <a:defRPr sz="1800"/>
                      </a:pPr>
                      <a:r>
                        <a:rPr sz="1600"/>
                        <a:t>Creates (or opens an existing) directory within your internal storage space.</a:t>
                      </a:r>
                    </a:p>
                  </a:txBody>
                  <a:tcPr marL="45720" marR="45720" horzOverflow="overflow">
                    <a:solidFill>
                      <a:srgbClr val="FDE9FA"/>
                    </a:solidFill>
                  </a:tcPr>
                </a:tc>
                <a:extLst>
                  <a:ext uri="{0D108BD9-81ED-4DB2-BD59-A6C34878D82A}">
                    <a16:rowId xmlns:a16="http://schemas.microsoft.com/office/drawing/2014/main" val="10002"/>
                  </a:ext>
                </a:extLst>
              </a:tr>
              <a:tr h="370840">
                <a:tc>
                  <a:txBody>
                    <a:bodyPr/>
                    <a:lstStyle/>
                    <a:p>
                      <a:pPr defTabSz="914400">
                        <a:defRPr sz="1800"/>
                      </a:pPr>
                      <a:r>
                        <a:rPr sz="1600"/>
                        <a:t>deleteFile()</a:t>
                      </a:r>
                    </a:p>
                  </a:txBody>
                  <a:tcPr marL="45720" marR="45720" horzOverflow="overflow">
                    <a:solidFill>
                      <a:srgbClr val="FAD0F5"/>
                    </a:solidFill>
                  </a:tcPr>
                </a:tc>
                <a:tc>
                  <a:txBody>
                    <a:bodyPr/>
                    <a:lstStyle/>
                    <a:p>
                      <a:pPr defTabSz="914400">
                        <a:defRPr sz="1800"/>
                      </a:pPr>
                      <a:r>
                        <a:rPr sz="1600"/>
                        <a:t>Deletes a file saved on the internal storage.</a:t>
                      </a:r>
                    </a:p>
                  </a:txBody>
                  <a:tcPr marL="45720" marR="45720" horzOverflow="overflow">
                    <a:solidFill>
                      <a:srgbClr val="FAD0F5"/>
                    </a:solidFill>
                  </a:tcPr>
                </a:tc>
                <a:extLst>
                  <a:ext uri="{0D108BD9-81ED-4DB2-BD59-A6C34878D82A}">
                    <a16:rowId xmlns:a16="http://schemas.microsoft.com/office/drawing/2014/main" val="10003"/>
                  </a:ext>
                </a:extLst>
              </a:tr>
              <a:tr h="370840">
                <a:tc>
                  <a:txBody>
                    <a:bodyPr/>
                    <a:lstStyle/>
                    <a:p>
                      <a:pPr defTabSz="914400">
                        <a:defRPr sz="1800"/>
                      </a:pPr>
                      <a:r>
                        <a:rPr sz="1600"/>
                        <a:t>fileList()</a:t>
                      </a:r>
                    </a:p>
                  </a:txBody>
                  <a:tcPr marL="45720" marR="45720" horzOverflow="overflow">
                    <a:solidFill>
                      <a:srgbClr val="FDE9FA"/>
                    </a:solidFill>
                  </a:tcPr>
                </a:tc>
                <a:tc>
                  <a:txBody>
                    <a:bodyPr/>
                    <a:lstStyle/>
                    <a:p>
                      <a:pPr defTabSz="914400">
                        <a:defRPr sz="1800"/>
                      </a:pPr>
                      <a:r>
                        <a:rPr sz="1600"/>
                        <a:t>Returns an array of files currently saved by your application.</a:t>
                      </a:r>
                    </a:p>
                  </a:txBody>
                  <a:tcPr marL="45720" marR="45720" horzOverflow="overflow">
                    <a:solidFill>
                      <a:srgbClr val="FDE9FA"/>
                    </a:solidFill>
                  </a:tcPr>
                </a:tc>
                <a:extLst>
                  <a:ext uri="{0D108BD9-81ED-4DB2-BD59-A6C34878D82A}">
                    <a16:rowId xmlns:a16="http://schemas.microsoft.com/office/drawing/2014/main" val="10004"/>
                  </a:ext>
                </a:extLst>
              </a:tr>
            </a:tbl>
          </a:graphicData>
        </a:graphic>
      </p:graphicFrame>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a:t>App </a:t>
            </a:r>
            <a:r>
              <a:rPr lang="fr-FR" err="1"/>
              <a:t>build.gradle</a:t>
            </a:r>
            <a:endParaRPr lang="fr-FR"/>
          </a:p>
        </p:txBody>
      </p:sp>
      <p:sp>
        <p:nvSpPr>
          <p:cNvPr id="5" name="Rectangle 4"/>
          <p:cNvSpPr/>
          <p:nvPr/>
        </p:nvSpPr>
        <p:spPr>
          <a:xfrm>
            <a:off x="3319463" y="1125766"/>
            <a:ext cx="8567738" cy="5509200"/>
          </a:xfrm>
          <a:prstGeom prst="rect">
            <a:avLst/>
          </a:prstGeom>
          <a:solidFill>
            <a:srgbClr val="FFFFFF"/>
          </a:solidFill>
        </p:spPr>
        <p:txBody>
          <a:bodyPr wrap="square">
            <a:spAutoFit/>
          </a:bodyPr>
          <a:lstStyle/>
          <a:p>
            <a:r>
              <a:rPr lang="fr-FR" sz="1600" err="1"/>
              <a:t>apply</a:t>
            </a:r>
            <a:r>
              <a:rPr lang="fr-FR" sz="1600"/>
              <a:t> </a:t>
            </a:r>
            <a:r>
              <a:rPr lang="fr-FR" sz="1600">
                <a:solidFill>
                  <a:srgbClr val="6A8759"/>
                </a:solidFill>
              </a:rPr>
              <a:t>plugin</a:t>
            </a:r>
            <a:r>
              <a:rPr lang="fr-FR" sz="1600"/>
              <a:t>: </a:t>
            </a:r>
            <a:r>
              <a:rPr lang="fr-FR" sz="1600">
                <a:solidFill>
                  <a:srgbClr val="6A8759"/>
                </a:solidFill>
              </a:rPr>
              <a:t>'</a:t>
            </a:r>
            <a:r>
              <a:rPr lang="fr-FR" sz="1600" err="1">
                <a:solidFill>
                  <a:srgbClr val="6A8759"/>
                </a:solidFill>
              </a:rPr>
              <a:t>com.android.application</a:t>
            </a:r>
            <a:r>
              <a:rPr lang="fr-FR" sz="1600">
                <a:solidFill>
                  <a:srgbClr val="6A8759"/>
                </a:solidFill>
              </a:rPr>
              <a:t>'</a:t>
            </a:r>
            <a:br>
              <a:rPr lang="fr-FR" sz="1600">
                <a:solidFill>
                  <a:srgbClr val="6A8759"/>
                </a:solidFill>
              </a:rPr>
            </a:br>
            <a:br>
              <a:rPr lang="fr-FR" sz="1600">
                <a:solidFill>
                  <a:srgbClr val="6A8759"/>
                </a:solidFill>
              </a:rPr>
            </a:br>
            <a:r>
              <a:rPr lang="fr-FR" sz="1600" err="1"/>
              <a:t>android</a:t>
            </a:r>
            <a:r>
              <a:rPr lang="fr-FR" sz="1600"/>
              <a:t> </a:t>
            </a:r>
            <a:r>
              <a:rPr lang="fr-FR" sz="1600" b="1"/>
              <a:t>{</a:t>
            </a:r>
            <a:br>
              <a:rPr lang="fr-FR" sz="1600" b="1"/>
            </a:br>
            <a:r>
              <a:rPr lang="fr-FR" sz="1600" b="1"/>
              <a:t>    </a:t>
            </a:r>
            <a:r>
              <a:rPr lang="fr-FR" sz="1600" err="1"/>
              <a:t>compileSdkVersion</a:t>
            </a:r>
            <a:r>
              <a:rPr lang="fr-FR" sz="1600"/>
              <a:t> </a:t>
            </a:r>
            <a:r>
              <a:rPr lang="fr-FR" sz="1600">
                <a:solidFill>
                  <a:srgbClr val="6897BB"/>
                </a:solidFill>
              </a:rPr>
              <a:t>29</a:t>
            </a:r>
            <a:br>
              <a:rPr lang="fr-FR" sz="1600">
                <a:solidFill>
                  <a:srgbClr val="6897BB"/>
                </a:solidFill>
              </a:rPr>
            </a:br>
            <a:r>
              <a:rPr lang="fr-FR" sz="1600">
                <a:solidFill>
                  <a:srgbClr val="6897BB"/>
                </a:solidFill>
              </a:rPr>
              <a:t>    </a:t>
            </a:r>
            <a:r>
              <a:rPr lang="fr-FR" sz="1600" err="1"/>
              <a:t>buildToolsVersion</a:t>
            </a:r>
            <a:r>
              <a:rPr lang="fr-FR" sz="1600"/>
              <a:t> </a:t>
            </a:r>
            <a:r>
              <a:rPr lang="fr-FR" sz="1600">
                <a:solidFill>
                  <a:srgbClr val="6A8759"/>
                </a:solidFill>
              </a:rPr>
              <a:t>"29.0.2"</a:t>
            </a:r>
            <a:br>
              <a:rPr lang="fr-FR" sz="1600">
                <a:solidFill>
                  <a:srgbClr val="6A8759"/>
                </a:solidFill>
              </a:rPr>
            </a:br>
            <a:r>
              <a:rPr lang="fr-FR" sz="1600">
                <a:solidFill>
                  <a:srgbClr val="6A8759"/>
                </a:solidFill>
              </a:rPr>
              <a:t>    </a:t>
            </a:r>
            <a:r>
              <a:rPr lang="fr-FR" sz="1600" err="1"/>
              <a:t>defaultConfig</a:t>
            </a:r>
            <a:r>
              <a:rPr lang="fr-FR" sz="1600"/>
              <a:t> </a:t>
            </a:r>
            <a:r>
              <a:rPr lang="fr-FR" sz="1600" b="1"/>
              <a:t>{</a:t>
            </a:r>
            <a:br>
              <a:rPr lang="fr-FR" sz="1600" b="1"/>
            </a:br>
            <a:r>
              <a:rPr lang="fr-FR" sz="1600" b="1"/>
              <a:t>        </a:t>
            </a:r>
            <a:r>
              <a:rPr lang="fr-FR" sz="1600" err="1"/>
              <a:t>applicationId</a:t>
            </a:r>
            <a:r>
              <a:rPr lang="fr-FR" sz="1600"/>
              <a:t> </a:t>
            </a:r>
            <a:r>
              <a:rPr lang="fr-FR" sz="1600">
                <a:solidFill>
                  <a:srgbClr val="6A8759"/>
                </a:solidFill>
              </a:rPr>
              <a:t>"</a:t>
            </a:r>
            <a:r>
              <a:rPr lang="fr-FR" sz="1600" err="1">
                <a:solidFill>
                  <a:srgbClr val="6A8759"/>
                </a:solidFill>
              </a:rPr>
              <a:t>fr.billygirboux.myapplication</a:t>
            </a:r>
            <a:r>
              <a:rPr lang="fr-FR" sz="1600">
                <a:solidFill>
                  <a:srgbClr val="6A8759"/>
                </a:solidFill>
              </a:rPr>
              <a:t>"</a:t>
            </a:r>
            <a:br>
              <a:rPr lang="fr-FR" sz="1600">
                <a:solidFill>
                  <a:srgbClr val="6A8759"/>
                </a:solidFill>
              </a:rPr>
            </a:br>
            <a:r>
              <a:rPr lang="fr-FR" sz="1600">
                <a:solidFill>
                  <a:srgbClr val="6A8759"/>
                </a:solidFill>
              </a:rPr>
              <a:t>        </a:t>
            </a:r>
            <a:r>
              <a:rPr lang="fr-FR" sz="1600" err="1"/>
              <a:t>minSdkVersion</a:t>
            </a:r>
            <a:r>
              <a:rPr lang="fr-FR" sz="1600"/>
              <a:t> </a:t>
            </a:r>
            <a:r>
              <a:rPr lang="fr-FR" sz="1600">
                <a:solidFill>
                  <a:srgbClr val="6897BB"/>
                </a:solidFill>
              </a:rPr>
              <a:t>15</a:t>
            </a:r>
            <a:br>
              <a:rPr lang="fr-FR" sz="1600">
                <a:solidFill>
                  <a:srgbClr val="6897BB"/>
                </a:solidFill>
              </a:rPr>
            </a:br>
            <a:r>
              <a:rPr lang="fr-FR" sz="1600">
                <a:solidFill>
                  <a:srgbClr val="6897BB"/>
                </a:solidFill>
              </a:rPr>
              <a:t>        </a:t>
            </a:r>
            <a:r>
              <a:rPr lang="fr-FR" sz="1600" err="1"/>
              <a:t>targetSdkVersion</a:t>
            </a:r>
            <a:r>
              <a:rPr lang="fr-FR" sz="1600"/>
              <a:t> </a:t>
            </a:r>
            <a:r>
              <a:rPr lang="fr-FR" sz="1600">
                <a:solidFill>
                  <a:srgbClr val="6897BB"/>
                </a:solidFill>
              </a:rPr>
              <a:t>29</a:t>
            </a:r>
            <a:br>
              <a:rPr lang="fr-FR" sz="1600">
                <a:solidFill>
                  <a:srgbClr val="6897BB"/>
                </a:solidFill>
              </a:rPr>
            </a:br>
            <a:r>
              <a:rPr lang="fr-FR" sz="1600">
                <a:solidFill>
                  <a:srgbClr val="6897BB"/>
                </a:solidFill>
              </a:rPr>
              <a:t>        </a:t>
            </a:r>
            <a:r>
              <a:rPr lang="fr-FR" sz="1600" err="1"/>
              <a:t>versionCode</a:t>
            </a:r>
            <a:r>
              <a:rPr lang="fr-FR" sz="1600"/>
              <a:t> </a:t>
            </a:r>
            <a:r>
              <a:rPr lang="fr-FR" sz="1600">
                <a:solidFill>
                  <a:srgbClr val="6897BB"/>
                </a:solidFill>
              </a:rPr>
              <a:t>1</a:t>
            </a:r>
            <a:br>
              <a:rPr lang="fr-FR" sz="1600">
                <a:solidFill>
                  <a:srgbClr val="6897BB"/>
                </a:solidFill>
              </a:rPr>
            </a:br>
            <a:r>
              <a:rPr lang="fr-FR" sz="1600">
                <a:solidFill>
                  <a:srgbClr val="6897BB"/>
                </a:solidFill>
              </a:rPr>
              <a:t>        </a:t>
            </a:r>
            <a:r>
              <a:rPr lang="fr-FR" sz="1600" err="1"/>
              <a:t>versionName</a:t>
            </a:r>
            <a:r>
              <a:rPr lang="fr-FR" sz="1600"/>
              <a:t> </a:t>
            </a:r>
            <a:r>
              <a:rPr lang="fr-FR" sz="1600">
                <a:solidFill>
                  <a:srgbClr val="6A8759"/>
                </a:solidFill>
              </a:rPr>
              <a:t>"1.0"</a:t>
            </a:r>
            <a:br>
              <a:rPr lang="fr-FR" sz="1600">
                <a:solidFill>
                  <a:srgbClr val="6A8759"/>
                </a:solidFill>
              </a:rPr>
            </a:br>
            <a:r>
              <a:rPr lang="fr-FR" sz="1600">
                <a:solidFill>
                  <a:srgbClr val="6A8759"/>
                </a:solidFill>
              </a:rPr>
              <a:t>        </a:t>
            </a:r>
            <a:r>
              <a:rPr lang="fr-FR" sz="1600" err="1"/>
              <a:t>testInstrumentationRunner</a:t>
            </a:r>
            <a:r>
              <a:rPr lang="fr-FR" sz="1600"/>
              <a:t> </a:t>
            </a:r>
            <a:r>
              <a:rPr lang="fr-FR" sz="1600">
                <a:solidFill>
                  <a:srgbClr val="6A8759"/>
                </a:solidFill>
              </a:rPr>
              <a:t>"</a:t>
            </a:r>
            <a:r>
              <a:rPr lang="fr-FR" sz="1600" err="1">
                <a:solidFill>
                  <a:srgbClr val="6A8759"/>
                </a:solidFill>
              </a:rPr>
              <a:t>androidx.test.runner.AndroidJUnitRunner</a:t>
            </a:r>
            <a:r>
              <a:rPr lang="fr-FR" sz="1600">
                <a:solidFill>
                  <a:srgbClr val="6A8759"/>
                </a:solidFill>
              </a:rPr>
              <a:t>"</a:t>
            </a:r>
            <a:br>
              <a:rPr lang="fr-FR" sz="1600">
                <a:solidFill>
                  <a:srgbClr val="6A8759"/>
                </a:solidFill>
              </a:rPr>
            </a:br>
            <a:r>
              <a:rPr lang="fr-FR" sz="1600">
                <a:solidFill>
                  <a:srgbClr val="6A8759"/>
                </a:solidFill>
              </a:rPr>
              <a:t>    </a:t>
            </a:r>
            <a:r>
              <a:rPr lang="fr-FR" sz="1600" b="1"/>
              <a:t>}</a:t>
            </a:r>
            <a:br>
              <a:rPr lang="fr-FR" sz="1600" b="1"/>
            </a:br>
            <a:r>
              <a:rPr lang="fr-FR" sz="1600" b="1"/>
              <a:t>    </a:t>
            </a:r>
            <a:r>
              <a:rPr lang="fr-FR" sz="1600" err="1"/>
              <a:t>buildTypes</a:t>
            </a:r>
            <a:r>
              <a:rPr lang="fr-FR" sz="1600"/>
              <a:t> </a:t>
            </a:r>
            <a:r>
              <a:rPr lang="fr-FR" sz="1600" b="1"/>
              <a:t>{</a:t>
            </a:r>
            <a:br>
              <a:rPr lang="fr-FR" sz="1600" b="1"/>
            </a:br>
            <a:r>
              <a:rPr lang="fr-FR" sz="1600" b="1"/>
              <a:t>        </a:t>
            </a:r>
            <a:r>
              <a:rPr lang="fr-FR" sz="1600"/>
              <a:t>release </a:t>
            </a:r>
            <a:r>
              <a:rPr lang="fr-FR" sz="1600" b="1"/>
              <a:t>{</a:t>
            </a:r>
            <a:br>
              <a:rPr lang="fr-FR" sz="1600" b="1"/>
            </a:br>
            <a:r>
              <a:rPr lang="fr-FR" sz="1600" b="1"/>
              <a:t>            </a:t>
            </a:r>
            <a:r>
              <a:rPr lang="fr-FR" sz="1600" err="1"/>
              <a:t>minifyEnabled</a:t>
            </a:r>
            <a:r>
              <a:rPr lang="fr-FR" sz="1600"/>
              <a:t> </a:t>
            </a:r>
            <a:r>
              <a:rPr lang="fr-FR" sz="1600">
                <a:solidFill>
                  <a:srgbClr val="CC7832"/>
                </a:solidFill>
              </a:rPr>
              <a:t>false</a:t>
            </a:r>
            <a:br>
              <a:rPr lang="fr-FR" sz="1600">
                <a:solidFill>
                  <a:srgbClr val="CC7832"/>
                </a:solidFill>
              </a:rPr>
            </a:br>
            <a:r>
              <a:rPr lang="fr-FR" sz="1600">
                <a:solidFill>
                  <a:srgbClr val="CC7832"/>
                </a:solidFill>
              </a:rPr>
              <a:t>            </a:t>
            </a:r>
            <a:r>
              <a:rPr lang="fr-FR" sz="1600" err="1"/>
              <a:t>proguardFiles</a:t>
            </a:r>
            <a:r>
              <a:rPr lang="fr-FR" sz="1600"/>
              <a:t> </a:t>
            </a:r>
            <a:r>
              <a:rPr lang="fr-FR" sz="1600" err="1"/>
              <a:t>getDefaultProguardFile</a:t>
            </a:r>
            <a:r>
              <a:rPr lang="fr-FR" sz="1600"/>
              <a:t>(</a:t>
            </a:r>
            <a:r>
              <a:rPr lang="fr-FR" sz="1600">
                <a:solidFill>
                  <a:srgbClr val="6A8759"/>
                </a:solidFill>
              </a:rPr>
              <a:t>'</a:t>
            </a:r>
            <a:r>
              <a:rPr lang="fr-FR" sz="1600" err="1">
                <a:solidFill>
                  <a:srgbClr val="6A8759"/>
                </a:solidFill>
              </a:rPr>
              <a:t>proguard-android-optimize.txt</a:t>
            </a:r>
            <a:r>
              <a:rPr lang="fr-FR" sz="1600">
                <a:solidFill>
                  <a:srgbClr val="6A8759"/>
                </a:solidFill>
              </a:rPr>
              <a:t>'</a:t>
            </a:r>
            <a:r>
              <a:rPr lang="fr-FR" sz="1600"/>
              <a:t>), </a:t>
            </a:r>
            <a:r>
              <a:rPr lang="fr-FR" sz="1600">
                <a:solidFill>
                  <a:srgbClr val="6A8759"/>
                </a:solidFill>
              </a:rPr>
              <a:t>'</a:t>
            </a:r>
            <a:r>
              <a:rPr lang="fr-FR" sz="1600" err="1">
                <a:solidFill>
                  <a:srgbClr val="6A8759"/>
                </a:solidFill>
              </a:rPr>
              <a:t>proguard-rules.pro</a:t>
            </a:r>
            <a:r>
              <a:rPr lang="fr-FR" sz="1600">
                <a:solidFill>
                  <a:srgbClr val="6A8759"/>
                </a:solidFill>
              </a:rPr>
              <a:t>'</a:t>
            </a:r>
            <a:br>
              <a:rPr lang="fr-FR" sz="1600">
                <a:solidFill>
                  <a:srgbClr val="6A8759"/>
                </a:solidFill>
              </a:rPr>
            </a:br>
            <a:r>
              <a:rPr lang="fr-FR" sz="1600">
                <a:solidFill>
                  <a:srgbClr val="6A8759"/>
                </a:solidFill>
              </a:rPr>
              <a:t>        </a:t>
            </a:r>
            <a:r>
              <a:rPr lang="fr-FR" sz="1600" b="1"/>
              <a:t>}</a:t>
            </a:r>
            <a:br>
              <a:rPr lang="fr-FR" sz="1600" b="1"/>
            </a:br>
            <a:r>
              <a:rPr lang="fr-FR" sz="1600" b="1"/>
              <a:t>    }</a:t>
            </a:r>
            <a:br>
              <a:rPr lang="fr-FR" sz="1600" b="1"/>
            </a:br>
            <a:r>
              <a:rPr lang="fr-FR" sz="1600" b="1"/>
              <a:t>}</a:t>
            </a:r>
            <a:br>
              <a:rPr lang="fr-FR" sz="1600"/>
            </a:br>
            <a:endParaRPr lang="fr-FR" sz="1600"/>
          </a:p>
        </p:txBody>
      </p:sp>
    </p:spTree>
    <p:extLst>
      <p:ext uri="{BB962C8B-B14F-4D97-AF65-F5344CB8AC3E}">
        <p14:creationId xmlns:p14="http://schemas.microsoft.com/office/powerpoint/2010/main" val="1956145151"/>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 name="Shape 1773"/>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74" name="Shape 177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130</a:t>
            </a:fld>
            <a:endParaRPr/>
          </a:p>
        </p:txBody>
      </p:sp>
      <p:sp>
        <p:nvSpPr>
          <p:cNvPr id="1775" name="Shape 1775"/>
          <p:cNvSpPr/>
          <p:nvPr/>
        </p:nvSpPr>
        <p:spPr>
          <a:xfrm>
            <a:off x="506436" y="2346906"/>
            <a:ext cx="11324494" cy="31085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External Storage</a:t>
            </a:r>
          </a:p>
          <a:p>
            <a:pPr>
              <a:defRPr sz="2400">
                <a:solidFill>
                  <a:srgbClr val="FFFFFF"/>
                </a:solidFill>
              </a:defRPr>
            </a:pPr>
            <a:endParaRPr/>
          </a:p>
          <a:p>
            <a:pPr>
              <a:defRPr sz="2400">
                <a:solidFill>
                  <a:srgbClr val="FFFFFF"/>
                </a:solidFill>
              </a:defRPr>
            </a:pPr>
            <a:r>
              <a:rPr lang="fr-FR"/>
              <a:t>Chaque appareil compatible Android prend en charge un « stockage externe » partagé que vous pouvez utiliser pour enregistrer des fichiers. Il peut s'agit d'un support de stockage amovible (comme une carte SD) ou d'un stockage interne (non amovible). Les fichiers enregistrés dans le stockage externe sont lisibles par toutes les applications et peuvent être modifiés par l'utilisateur
</a:t>
            </a:r>
            <a:endParaRPr/>
          </a:p>
        </p:txBody>
      </p:sp>
    </p:spTree>
  </p:cSld>
  <p:clrMapOvr>
    <a:masterClrMapping/>
  </p:clrMapOvr>
  <p:transition spd="slow">
    <p:dissolv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 name="Shape 1777"/>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78" name="Shape 1778"/>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131</a:t>
            </a:fld>
            <a:endParaRPr/>
          </a:p>
        </p:txBody>
      </p:sp>
      <p:sp>
        <p:nvSpPr>
          <p:cNvPr id="1779" name="Shape 1779"/>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External Storage</a:t>
            </a:r>
          </a:p>
          <a:p>
            <a:pPr>
              <a:defRPr sz="2400">
                <a:solidFill>
                  <a:srgbClr val="FFFFFF"/>
                </a:solidFill>
              </a:defRPr>
            </a:pPr>
            <a:endParaRPr/>
          </a:p>
          <a:p>
            <a:pPr>
              <a:defRPr sz="2400" b="1">
                <a:solidFill>
                  <a:srgbClr val="FFFFFF"/>
                </a:solidFill>
              </a:defRPr>
            </a:pPr>
            <a:r>
              <a:rPr lang="fr-FR"/>
              <a:t>Accès au stockage externe
</a:t>
            </a:r>
            <a:endParaRPr/>
          </a:p>
        </p:txBody>
      </p:sp>
      <p:grpSp>
        <p:nvGrpSpPr>
          <p:cNvPr id="1782" name="Group 1782"/>
          <p:cNvGrpSpPr/>
          <p:nvPr/>
        </p:nvGrpSpPr>
        <p:grpSpPr>
          <a:xfrm>
            <a:off x="919088" y="3946951"/>
            <a:ext cx="9561344" cy="1229961"/>
            <a:chOff x="0" y="-1"/>
            <a:chExt cx="9561342" cy="1229960"/>
          </a:xfrm>
        </p:grpSpPr>
        <p:sp>
          <p:nvSpPr>
            <p:cNvPr id="1780" name="Shape 1780"/>
            <p:cNvSpPr/>
            <p:nvPr/>
          </p:nvSpPr>
          <p:spPr>
            <a:xfrm>
              <a:off x="0" y="-1"/>
              <a:ext cx="9561342" cy="1229960"/>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81" name="Shape 1781"/>
            <p:cNvSpPr/>
            <p:nvPr/>
          </p:nvSpPr>
          <p:spPr>
            <a:xfrm>
              <a:off x="0" y="435908"/>
              <a:ext cx="9561342"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&lt;uses-permission android:name="android.permission.WRITE_EXTERNAL_STORAGE" /&gt;</a:t>
              </a:r>
            </a:p>
          </p:txBody>
        </p:sp>
      </p:grpSp>
      <p:sp>
        <p:nvSpPr>
          <p:cNvPr id="1783" name="Shape 1783"/>
          <p:cNvSpPr/>
          <p:nvPr/>
        </p:nvSpPr>
        <p:spPr>
          <a:xfrm>
            <a:off x="1336430" y="5737833"/>
            <a:ext cx="8792309"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FFFFFF"/>
                </a:solidFill>
              </a:defRPr>
            </a:lvl1pPr>
          </a:lstStyle>
          <a:p>
            <a:r>
              <a:rPr lang="fr-FR"/>
              <a:t>READ_EXTERNAL_STORAGE si seulement la lecture n’est nécessaire
</a:t>
            </a:r>
            <a:endParaRPr/>
          </a:p>
        </p:txBody>
      </p:sp>
    </p:spTree>
  </p:cSld>
  <p:clrMapOvr>
    <a:masterClrMapping/>
  </p:clrMapOvr>
  <p:transition spd="slow">
    <p:dissolv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 name="Shape 1785"/>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86" name="Shape 178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132</a:t>
            </a:fld>
            <a:endParaRPr/>
          </a:p>
        </p:txBody>
      </p:sp>
      <p:sp>
        <p:nvSpPr>
          <p:cNvPr id="1787" name="Shape 1787"/>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External Storage</a:t>
            </a:r>
          </a:p>
          <a:p>
            <a:pPr>
              <a:defRPr sz="2400">
                <a:solidFill>
                  <a:srgbClr val="FFFFFF"/>
                </a:solidFill>
              </a:defRPr>
            </a:pPr>
            <a:endParaRPr/>
          </a:p>
          <a:p>
            <a:pPr>
              <a:defRPr sz="2400">
                <a:solidFill>
                  <a:srgbClr val="FFFFFF"/>
                </a:solidFill>
              </a:defRPr>
            </a:pPr>
            <a:r>
              <a:rPr lang="fr-FR"/>
              <a:t>Vérification de la disponibilité des médias											
</a:t>
            </a:r>
            <a:endParaRPr/>
          </a:p>
        </p:txBody>
      </p:sp>
      <p:grpSp>
        <p:nvGrpSpPr>
          <p:cNvPr id="1790" name="Group 1790"/>
          <p:cNvGrpSpPr/>
          <p:nvPr/>
        </p:nvGrpSpPr>
        <p:grpSpPr>
          <a:xfrm>
            <a:off x="658836" y="3935919"/>
            <a:ext cx="7852118" cy="2478950"/>
            <a:chOff x="0" y="0"/>
            <a:chExt cx="7852117" cy="2478948"/>
          </a:xfrm>
        </p:grpSpPr>
        <p:sp>
          <p:nvSpPr>
            <p:cNvPr id="1788" name="Shape 1788"/>
            <p:cNvSpPr/>
            <p:nvPr/>
          </p:nvSpPr>
          <p:spPr>
            <a:xfrm>
              <a:off x="0" y="0"/>
              <a:ext cx="7852117" cy="247894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89" name="Shape 1789"/>
            <p:cNvSpPr/>
            <p:nvPr/>
          </p:nvSpPr>
          <p:spPr>
            <a:xfrm>
              <a:off x="0" y="393653"/>
              <a:ext cx="7852117" cy="169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String state = Environment.getExternalStorageState();</a:t>
              </a:r>
              <a:br/>
              <a:r>
                <a:t>    if (Environment.MEDIA_MOUNTED.equals(state)) {</a:t>
              </a:r>
              <a:br/>
              <a:r>
                <a:t>        return true;</a:t>
              </a:r>
              <a:br/>
              <a:r>
                <a:t>    }</a:t>
              </a:r>
              <a:br/>
              <a:r>
                <a:t>    return false;</a:t>
              </a:r>
              <a:br/>
              <a:endParaRPr/>
            </a:p>
          </p:txBody>
        </p:sp>
      </p:grpSp>
    </p:spTree>
  </p:cSld>
  <p:clrMapOvr>
    <a:masterClrMapping/>
  </p:clrMapOvr>
  <p:transition spd="slow">
    <p:dissolv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 name="Shape 1792"/>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793" name="Shape 179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133</a:t>
            </a:fld>
            <a:endParaRPr/>
          </a:p>
        </p:txBody>
      </p:sp>
      <p:sp>
        <p:nvSpPr>
          <p:cNvPr id="1794" name="Shape 1794"/>
          <p:cNvSpPr/>
          <p:nvPr/>
        </p:nvSpPr>
        <p:spPr>
          <a:xfrm>
            <a:off x="506436" y="2346906"/>
            <a:ext cx="1132449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External Storage</a:t>
            </a:r>
          </a:p>
          <a:p>
            <a:pPr>
              <a:defRPr sz="2400">
                <a:solidFill>
                  <a:srgbClr val="FFFFFF"/>
                </a:solidFill>
              </a:defRPr>
            </a:pPr>
            <a:endParaRPr/>
          </a:p>
          <a:p>
            <a:pPr>
              <a:defRPr sz="2000">
                <a:solidFill>
                  <a:srgbClr val="FFFFFF"/>
                </a:solidFill>
              </a:defRPr>
            </a:pPr>
            <a:r>
              <a:rPr lang="fr-FR"/>
              <a:t>Obtenir le dossier d’enregistrement									
</a:t>
            </a:r>
            <a:endParaRPr sz="2400"/>
          </a:p>
        </p:txBody>
      </p:sp>
      <p:grpSp>
        <p:nvGrpSpPr>
          <p:cNvPr id="1797" name="Group 1797"/>
          <p:cNvGrpSpPr/>
          <p:nvPr/>
        </p:nvGrpSpPr>
        <p:grpSpPr>
          <a:xfrm>
            <a:off x="667040" y="3617878"/>
            <a:ext cx="11003285" cy="720490"/>
            <a:chOff x="-1" y="-1"/>
            <a:chExt cx="11003283" cy="720489"/>
          </a:xfrm>
        </p:grpSpPr>
        <p:sp>
          <p:nvSpPr>
            <p:cNvPr id="1795" name="Shape 1795"/>
            <p:cNvSpPr/>
            <p:nvPr/>
          </p:nvSpPr>
          <p:spPr>
            <a:xfrm>
              <a:off x="-1" y="-1"/>
              <a:ext cx="11003283" cy="72048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400">
                  <a:solidFill>
                    <a:srgbClr val="FFFFFF"/>
                  </a:solidFill>
                </a:defRPr>
              </a:pPr>
              <a:endParaRPr/>
            </a:p>
          </p:txBody>
        </p:sp>
        <p:sp>
          <p:nvSpPr>
            <p:cNvPr id="1796" name="Shape 1796"/>
            <p:cNvSpPr/>
            <p:nvPr/>
          </p:nvSpPr>
          <p:spPr>
            <a:xfrm>
              <a:off x="-1" y="111323"/>
              <a:ext cx="11003283"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File </a:t>
              </a:r>
              <a:r>
                <a:rPr err="1"/>
                <a:t>file</a:t>
              </a:r>
              <a:r>
                <a:t> = new File(</a:t>
              </a:r>
              <a:r>
                <a:rPr err="1"/>
                <a:t>Environment.getExternalStoragePublicDirectory</a:t>
              </a:r>
              <a:r>
                <a:t>(</a:t>
              </a:r>
              <a:r>
                <a:rPr err="1"/>
                <a:t>Environment.DIRECTORY_PICTURES</a:t>
              </a:r>
              <a:r>
                <a:t>), </a:t>
              </a:r>
              <a:r>
                <a:rPr err="1"/>
                <a:t>albumName</a:t>
              </a:r>
              <a:r>
                <a:t>);</a:t>
              </a:r>
              <a:br>
                <a:rPr/>
              </a:br>
              <a:r>
                <a:t> </a:t>
              </a:r>
              <a:r>
                <a:rPr err="1"/>
                <a:t>file.mkdirs</a:t>
              </a:r>
              <a:r>
                <a:t>())</a:t>
              </a:r>
            </a:p>
          </p:txBody>
        </p:sp>
      </p:grpSp>
      <p:grpSp>
        <p:nvGrpSpPr>
          <p:cNvPr id="1800" name="Group 1800"/>
          <p:cNvGrpSpPr/>
          <p:nvPr/>
        </p:nvGrpSpPr>
        <p:grpSpPr>
          <a:xfrm>
            <a:off x="667040" y="4443046"/>
            <a:ext cx="11003285" cy="720490"/>
            <a:chOff x="-1" y="-1"/>
            <a:chExt cx="11003283" cy="720489"/>
          </a:xfrm>
        </p:grpSpPr>
        <p:sp>
          <p:nvSpPr>
            <p:cNvPr id="1798" name="Shape 1798"/>
            <p:cNvSpPr/>
            <p:nvPr/>
          </p:nvSpPr>
          <p:spPr>
            <a:xfrm>
              <a:off x="-1" y="-1"/>
              <a:ext cx="11003283" cy="72048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400">
                  <a:solidFill>
                    <a:srgbClr val="FFFFFF"/>
                  </a:solidFill>
                </a:defRPr>
              </a:pPr>
              <a:endParaRPr/>
            </a:p>
          </p:txBody>
        </p:sp>
        <p:sp>
          <p:nvSpPr>
            <p:cNvPr id="1799" name="Shape 1799"/>
            <p:cNvSpPr/>
            <p:nvPr/>
          </p:nvSpPr>
          <p:spPr>
            <a:xfrm>
              <a:off x="-1" y="111323"/>
              <a:ext cx="11003283"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File file = new File(Environment.getExternalStoragePublicDirectory(Environment.DIRECTORY_RINGTONES), albumName);</a:t>
              </a:r>
              <a:br/>
              <a:r>
                <a:t> file.mkdirs())</a:t>
              </a:r>
            </a:p>
          </p:txBody>
        </p:sp>
      </p:grpSp>
      <p:grpSp>
        <p:nvGrpSpPr>
          <p:cNvPr id="1803" name="Group 1803"/>
          <p:cNvGrpSpPr/>
          <p:nvPr/>
        </p:nvGrpSpPr>
        <p:grpSpPr>
          <a:xfrm>
            <a:off x="658831" y="5270693"/>
            <a:ext cx="11003285" cy="720490"/>
            <a:chOff x="-1" y="-1"/>
            <a:chExt cx="11003283" cy="720489"/>
          </a:xfrm>
        </p:grpSpPr>
        <p:sp>
          <p:nvSpPr>
            <p:cNvPr id="1801" name="Shape 1801"/>
            <p:cNvSpPr/>
            <p:nvPr/>
          </p:nvSpPr>
          <p:spPr>
            <a:xfrm>
              <a:off x="-1" y="-1"/>
              <a:ext cx="11003283" cy="72048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sz="1400">
                  <a:solidFill>
                    <a:srgbClr val="FFFFFF"/>
                  </a:solidFill>
                </a:defRPr>
              </a:pPr>
              <a:endParaRPr/>
            </a:p>
          </p:txBody>
        </p:sp>
        <p:sp>
          <p:nvSpPr>
            <p:cNvPr id="1802" name="Shape 1802"/>
            <p:cNvSpPr/>
            <p:nvPr/>
          </p:nvSpPr>
          <p:spPr>
            <a:xfrm>
              <a:off x="-1" y="111323"/>
              <a:ext cx="11003283"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File file = new File(Environment.getExternalStoragePublicDirectory(Environment.DIRECTORY_MUSIC), albumName);</a:t>
              </a:r>
              <a:br/>
              <a:r>
                <a:t> file.mkdirs())</a:t>
              </a:r>
            </a:p>
          </p:txBody>
        </p:sp>
      </p:grpSp>
      <p:grpSp>
        <p:nvGrpSpPr>
          <p:cNvPr id="1806" name="Group 1806"/>
          <p:cNvGrpSpPr/>
          <p:nvPr/>
        </p:nvGrpSpPr>
        <p:grpSpPr>
          <a:xfrm>
            <a:off x="667040" y="6093653"/>
            <a:ext cx="11003285" cy="720490"/>
            <a:chOff x="-1" y="-1"/>
            <a:chExt cx="11003283" cy="720489"/>
          </a:xfrm>
        </p:grpSpPr>
        <p:sp>
          <p:nvSpPr>
            <p:cNvPr id="1804" name="Shape 1804"/>
            <p:cNvSpPr/>
            <p:nvPr/>
          </p:nvSpPr>
          <p:spPr>
            <a:xfrm>
              <a:off x="-1" y="-1"/>
              <a:ext cx="11003283" cy="720489"/>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805" name="Shape 1805"/>
            <p:cNvSpPr/>
            <p:nvPr/>
          </p:nvSpPr>
          <p:spPr>
            <a:xfrm>
              <a:off x="-1" y="9723"/>
              <a:ext cx="11003283" cy="701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String pathToExternalStorage = Environment.getExternalStorageDirectory().toString();</a:t>
              </a:r>
            </a:p>
            <a:p>
              <a:pPr>
                <a:defRPr sz="1400">
                  <a:solidFill>
                    <a:srgbClr val="FFFFFF"/>
                  </a:solidFill>
                </a:defRPr>
              </a:pPr>
              <a:r>
                <a:t>File appDirectory = new File(pathToExternalStorage + "/" + "AppName");   .</a:t>
              </a:r>
            </a:p>
            <a:p>
              <a:pPr>
                <a:defRPr sz="1400">
                  <a:solidFill>
                    <a:srgbClr val="FFFFFF"/>
                  </a:solidFill>
                </a:defRPr>
              </a:pPr>
              <a:r>
                <a:t>appDirectory.mkdirs();</a:t>
              </a:r>
            </a:p>
          </p:txBody>
        </p:sp>
      </p:grpSp>
    </p:spTree>
  </p:cSld>
  <p:clrMapOvr>
    <a:masterClrMapping/>
  </p:clrMapOvr>
  <p:transition spd="slow">
    <p:dissolv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 name="Shape 1808"/>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809" name="Shape 180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134</a:t>
            </a:fld>
            <a:endParaRPr/>
          </a:p>
        </p:txBody>
      </p:sp>
      <p:sp>
        <p:nvSpPr>
          <p:cNvPr id="1810" name="Shape 1810"/>
          <p:cNvSpPr/>
          <p:nvPr/>
        </p:nvSpPr>
        <p:spPr>
          <a:xfrm>
            <a:off x="506436" y="2346906"/>
            <a:ext cx="11324494" cy="3847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Database Storage : SQLite</a:t>
            </a:r>
          </a:p>
          <a:p>
            <a:pPr>
              <a:defRPr sz="2400">
                <a:solidFill>
                  <a:srgbClr val="FFFFFF"/>
                </a:solidFill>
              </a:defRPr>
            </a:pPr>
            <a:endParaRPr/>
          </a:p>
          <a:p>
            <a:pPr>
              <a:defRPr sz="2400">
                <a:solidFill>
                  <a:srgbClr val="FFFFFF"/>
                </a:solidFill>
              </a:defRPr>
            </a:pPr>
            <a:r>
              <a:rPr lang="fr-FR" err="1"/>
              <a:t>SQLite</a:t>
            </a:r>
            <a:r>
              <a:rPr lang="fr-FR"/>
              <a:t> est une base de données Open Source. </a:t>
            </a:r>
            <a:r>
              <a:rPr lang="fr-FR" err="1"/>
              <a:t>SQLite</a:t>
            </a:r>
            <a:r>
              <a:rPr lang="fr-FR"/>
              <a:t> prend en charge les fonctionnalités de base de données relationnelles standard comme la syntaxe SQL et les transactions.</a:t>
            </a:r>
          </a:p>
          <a:p>
            <a:pPr>
              <a:defRPr sz="2400">
                <a:solidFill>
                  <a:srgbClr val="FFFFFF"/>
                </a:solidFill>
              </a:defRPr>
            </a:pPr>
            <a:r>
              <a:rPr lang="fr-FR"/>
              <a:t>
</a:t>
            </a:r>
            <a:r>
              <a:rPr lang="fr-FR" err="1"/>
              <a:t>SQLite</a:t>
            </a:r>
            <a:r>
              <a:rPr lang="fr-FR"/>
              <a:t> est intégré dans tous les appareils Android. L'utilisation d'une base de données </a:t>
            </a:r>
            <a:r>
              <a:rPr lang="fr-FR" err="1"/>
              <a:t>SQLite</a:t>
            </a:r>
            <a:r>
              <a:rPr lang="fr-FR"/>
              <a:t> dans Android ne nécessite pas de procédure de configuration ou d'administration de la base de données. 									
</a:t>
            </a:r>
            <a:endParaRPr/>
          </a:p>
        </p:txBody>
      </p:sp>
    </p:spTree>
  </p:cSld>
  <p:clrMapOvr>
    <a:masterClrMapping/>
  </p:clrMapOvr>
  <p:transition spd="slow">
    <p:dissolv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 name="Shape 1812"/>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813" name="Shape 181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135</a:t>
            </a:fld>
            <a:endParaRPr/>
          </a:p>
        </p:txBody>
      </p:sp>
      <p:sp>
        <p:nvSpPr>
          <p:cNvPr id="1814" name="Shape 1814"/>
          <p:cNvSpPr/>
          <p:nvPr/>
        </p:nvSpPr>
        <p:spPr>
          <a:xfrm>
            <a:off x="506436" y="2346906"/>
            <a:ext cx="3530993" cy="2631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Database Storage</a:t>
            </a:r>
          </a:p>
          <a:p>
            <a:pPr>
              <a:defRPr sz="2400">
                <a:solidFill>
                  <a:srgbClr val="FFFFFF"/>
                </a:solidFill>
              </a:defRPr>
            </a:pPr>
            <a:endParaRPr/>
          </a:p>
          <a:p>
            <a:pPr marL="457200" indent="-457200">
              <a:buSzPct val="100000"/>
              <a:buAutoNum type="arabicPeriod"/>
              <a:defRPr sz="2400" b="1">
                <a:solidFill>
                  <a:srgbClr val="FFFFFF"/>
                </a:solidFill>
              </a:defRPr>
            </a:pPr>
            <a:r>
              <a:t>Create a class that extends </a:t>
            </a:r>
            <a:r>
              <a:rPr b="0" err="1"/>
              <a:t>SQLiteOpenHelper</a:t>
            </a:r>
            <a:r>
              <a:rPr b="0"/>
              <a:t> to manage Database</a:t>
            </a:r>
          </a:p>
        </p:txBody>
      </p:sp>
      <p:grpSp>
        <p:nvGrpSpPr>
          <p:cNvPr id="1817" name="Group 1817"/>
          <p:cNvGrpSpPr/>
          <p:nvPr/>
        </p:nvGrpSpPr>
        <p:grpSpPr>
          <a:xfrm>
            <a:off x="4309402" y="450167"/>
            <a:ext cx="6353910" cy="6133515"/>
            <a:chOff x="0" y="0"/>
            <a:chExt cx="6353908" cy="6133514"/>
          </a:xfrm>
        </p:grpSpPr>
        <p:sp>
          <p:nvSpPr>
            <p:cNvPr id="1815" name="Shape 1815"/>
            <p:cNvSpPr/>
            <p:nvPr/>
          </p:nvSpPr>
          <p:spPr>
            <a:xfrm>
              <a:off x="0" y="0"/>
              <a:ext cx="6353908" cy="6133514"/>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816" name="Shape 1816"/>
            <p:cNvSpPr/>
            <p:nvPr/>
          </p:nvSpPr>
          <p:spPr>
            <a:xfrm>
              <a:off x="0" y="709637"/>
              <a:ext cx="6353908" cy="4714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public class DBHelper extends SQLiteOpenHelper {</a:t>
              </a:r>
            </a:p>
            <a:p>
              <a:pPr>
                <a:defRPr sz="1200">
                  <a:solidFill>
                    <a:srgbClr val="FFFFFF"/>
                  </a:solidFill>
                </a:defRPr>
              </a:pPr>
              <a:endParaRPr/>
            </a:p>
            <a:p>
              <a:pPr>
                <a:defRPr sz="1200">
                  <a:solidFill>
                    <a:srgbClr val="FFFFFF"/>
                  </a:solidFill>
                </a:defRPr>
              </a:pPr>
              <a:r>
                <a:t>   public static final String DATABASE_NAME = "MyDBName.db";</a:t>
              </a:r>
            </a:p>
            <a:p>
              <a:pPr>
                <a:defRPr sz="1200">
                  <a:solidFill>
                    <a:srgbClr val="FFFFFF"/>
                  </a:solidFill>
                </a:defRPr>
              </a:pPr>
              <a:r>
                <a:t>   public static final String FAVORITE_TABLE_NAME = « favorite";</a:t>
              </a:r>
            </a:p>
            <a:p>
              <a:pPr>
                <a:defRPr sz="1200">
                  <a:solidFill>
                    <a:srgbClr val="FFFFFF"/>
                  </a:solidFill>
                </a:defRPr>
              </a:pPr>
              <a:r>
                <a:t>   public static final String FAVORITE_COLUMN_ID = "id";</a:t>
              </a:r>
            </a:p>
            <a:p>
              <a:pPr>
                <a:defRPr sz="1200">
                  <a:solidFill>
                    <a:srgbClr val="FFFFFF"/>
                  </a:solidFill>
                </a:defRPr>
              </a:pPr>
              <a:r>
                <a:t>   public static final String FAVORITE_COLUMN_NAME = "name";</a:t>
              </a:r>
            </a:p>
            <a:p>
              <a:pPr>
                <a:defRPr sz="1200">
                  <a:solidFill>
                    <a:srgbClr val="FFFFFF"/>
                  </a:solidFill>
                </a:defRPr>
              </a:pPr>
              <a:r>
                <a:t>   public static final String FAVORITE_COLUMN_NOTE = « note";</a:t>
              </a:r>
            </a:p>
            <a:p>
              <a:pPr>
                <a:defRPr sz="1200">
                  <a:solidFill>
                    <a:srgbClr val="FFFFFF"/>
                  </a:solidFill>
                </a:defRPr>
              </a:pPr>
              <a:endParaRPr/>
            </a:p>
            <a:p>
              <a:pPr>
                <a:defRPr sz="1200">
                  <a:solidFill>
                    <a:srgbClr val="FFFFFF"/>
                  </a:solidFill>
                </a:defRPr>
              </a:pPr>
              <a:r>
                <a:t>   public DBHelper(Context context)</a:t>
              </a:r>
            </a:p>
            <a:p>
              <a:pPr>
                <a:defRPr sz="1200">
                  <a:solidFill>
                    <a:srgbClr val="FFFFFF"/>
                  </a:solidFill>
                </a:defRPr>
              </a:pPr>
              <a:r>
                <a:t>   {</a:t>
              </a:r>
            </a:p>
            <a:p>
              <a:pPr>
                <a:defRPr sz="1200">
                  <a:solidFill>
                    <a:srgbClr val="FFFFFF"/>
                  </a:solidFill>
                </a:defRPr>
              </a:pPr>
              <a:r>
                <a:t>      super(context, DATABASE_NAME , null, 1);</a:t>
              </a:r>
            </a:p>
            <a:p>
              <a:pPr>
                <a:defRPr sz="1200">
                  <a:solidFill>
                    <a:srgbClr val="FFFFFF"/>
                  </a:solidFill>
                </a:defRPr>
              </a:pPr>
              <a:r>
                <a:t>   }</a:t>
              </a:r>
            </a:p>
            <a:p>
              <a:pPr>
                <a:defRPr sz="1200">
                  <a:solidFill>
                    <a:srgbClr val="FFFFFF"/>
                  </a:solidFill>
                </a:defRPr>
              </a:pPr>
              <a:endParaRPr/>
            </a:p>
            <a:p>
              <a:pPr>
                <a:defRPr sz="1200">
                  <a:solidFill>
                    <a:srgbClr val="FFFFFF"/>
                  </a:solidFill>
                </a:defRPr>
              </a:pPr>
              <a:r>
                <a:t>   @Override</a:t>
              </a:r>
            </a:p>
            <a:p>
              <a:pPr>
                <a:defRPr sz="1200">
                  <a:solidFill>
                    <a:srgbClr val="FFFFFF"/>
                  </a:solidFill>
                </a:defRPr>
              </a:pPr>
              <a:r>
                <a:t>   public void onCreate(SQLiteDatabase db) {</a:t>
              </a:r>
            </a:p>
            <a:p>
              <a:pPr>
                <a:defRPr sz="1200">
                  <a:solidFill>
                    <a:srgbClr val="FFFFFF"/>
                  </a:solidFill>
                </a:defRPr>
              </a:pPr>
              <a:r>
                <a:t>db.execSQL(</a:t>
              </a:r>
            </a:p>
            <a:p>
              <a:pPr>
                <a:defRPr sz="1200">
                  <a:solidFill>
                    <a:srgbClr val="FFFFFF"/>
                  </a:solidFill>
                </a:defRPr>
              </a:pPr>
              <a:r>
                <a:t>      "create table favorite " +</a:t>
              </a:r>
            </a:p>
            <a:p>
              <a:pPr>
                <a:defRPr sz="1200">
                  <a:solidFill>
                    <a:srgbClr val="FFFFFF"/>
                  </a:solidFill>
                </a:defRPr>
              </a:pPr>
              <a:r>
                <a:t>      "(id integer primary key, name text,note integer)"</a:t>
              </a:r>
            </a:p>
            <a:p>
              <a:pPr>
                <a:defRPr sz="1200">
                  <a:solidFill>
                    <a:srgbClr val="FFFFFF"/>
                  </a:solidFill>
                </a:defRPr>
              </a:pPr>
              <a:r>
                <a:t>      );</a:t>
              </a:r>
            </a:p>
            <a:p>
              <a:pPr>
                <a:defRPr sz="1200">
                  <a:solidFill>
                    <a:srgbClr val="FFFFFF"/>
                  </a:solidFill>
                </a:defRPr>
              </a:pPr>
              <a:r>
                <a:t>   }</a:t>
              </a:r>
            </a:p>
            <a:p>
              <a:pPr>
                <a:defRPr sz="1200">
                  <a:solidFill>
                    <a:srgbClr val="FFFFFF"/>
                  </a:solidFill>
                </a:defRPr>
              </a:pPr>
              <a:endParaRPr/>
            </a:p>
            <a:p>
              <a:pPr>
                <a:defRPr sz="1200">
                  <a:solidFill>
                    <a:srgbClr val="FFFFFF"/>
                  </a:solidFill>
                </a:defRPr>
              </a:pPr>
              <a:r>
                <a:t>   @Override</a:t>
              </a:r>
            </a:p>
            <a:p>
              <a:pPr>
                <a:defRPr sz="1200">
                  <a:solidFill>
                    <a:srgbClr val="FFFFFF"/>
                  </a:solidFill>
                </a:defRPr>
              </a:pPr>
              <a:r>
                <a:t>   public void onUpgrade(SQLiteDatabase db, int oldVersion, int newVersion) {</a:t>
              </a:r>
            </a:p>
            <a:p>
              <a:pPr>
                <a:defRPr sz="1200">
                  <a:solidFill>
                    <a:srgbClr val="FFFFFF"/>
                  </a:solidFill>
                </a:defRPr>
              </a:pPr>
              <a:r>
                <a:t>db.execSQL("DROP TABLE IF EXISTS favorite");</a:t>
              </a:r>
            </a:p>
            <a:p>
              <a:pPr>
                <a:defRPr sz="1200">
                  <a:solidFill>
                    <a:srgbClr val="FFFFFF"/>
                  </a:solidFill>
                </a:defRPr>
              </a:pPr>
              <a:r>
                <a:t>      onCreate(db);</a:t>
              </a:r>
            </a:p>
            <a:p>
              <a:pPr>
                <a:defRPr sz="1200">
                  <a:solidFill>
                    <a:srgbClr val="FFFFFF"/>
                  </a:solidFill>
                </a:defRPr>
              </a:pPr>
              <a:r>
                <a:t>   }</a:t>
              </a:r>
            </a:p>
          </p:txBody>
        </p:sp>
      </p:grpSp>
    </p:spTree>
  </p:cSld>
  <p:clrMapOvr>
    <a:masterClrMapping/>
  </p:clrMapOvr>
  <p:transition spd="slow">
    <p:dissolv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Shape 1819"/>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820" name="Shape 182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136</a:t>
            </a:fld>
            <a:endParaRPr/>
          </a:p>
        </p:txBody>
      </p:sp>
      <p:sp>
        <p:nvSpPr>
          <p:cNvPr id="1821" name="Shape 1821"/>
          <p:cNvSpPr/>
          <p:nvPr/>
        </p:nvSpPr>
        <p:spPr>
          <a:xfrm>
            <a:off x="506436" y="2346906"/>
            <a:ext cx="3530993" cy="2631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Database Storage</a:t>
            </a:r>
          </a:p>
          <a:p>
            <a:pPr>
              <a:defRPr sz="2400">
                <a:solidFill>
                  <a:srgbClr val="FFFFFF"/>
                </a:solidFill>
              </a:defRPr>
            </a:pPr>
            <a:endParaRPr/>
          </a:p>
          <a:p>
            <a:pPr marL="457200" indent="-457200">
              <a:buSzPct val="100000"/>
              <a:buAutoNum type="arabicPeriod"/>
              <a:defRPr sz="2400" b="1">
                <a:solidFill>
                  <a:srgbClr val="FFFFFF"/>
                </a:solidFill>
              </a:defRPr>
            </a:pPr>
            <a:r>
              <a:t>Create a class that extends </a:t>
            </a:r>
            <a:r>
              <a:rPr b="0"/>
              <a:t>SQLiteOpenHelper to manage Database</a:t>
            </a:r>
          </a:p>
        </p:txBody>
      </p:sp>
      <p:grpSp>
        <p:nvGrpSpPr>
          <p:cNvPr id="1824" name="Group 1824"/>
          <p:cNvGrpSpPr/>
          <p:nvPr/>
        </p:nvGrpSpPr>
        <p:grpSpPr>
          <a:xfrm>
            <a:off x="4309402" y="450167"/>
            <a:ext cx="6353910" cy="6133515"/>
            <a:chOff x="0" y="0"/>
            <a:chExt cx="6353908" cy="6133514"/>
          </a:xfrm>
        </p:grpSpPr>
        <p:sp>
          <p:nvSpPr>
            <p:cNvPr id="1822" name="Shape 1822"/>
            <p:cNvSpPr/>
            <p:nvPr/>
          </p:nvSpPr>
          <p:spPr>
            <a:xfrm>
              <a:off x="0" y="0"/>
              <a:ext cx="6353908" cy="6133514"/>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823" name="Shape 1823"/>
            <p:cNvSpPr/>
            <p:nvPr/>
          </p:nvSpPr>
          <p:spPr>
            <a:xfrm>
              <a:off x="0" y="1154137"/>
              <a:ext cx="6353908" cy="3825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public boolean insertFavorite  (String name, int note)</a:t>
              </a:r>
            </a:p>
            <a:p>
              <a:pPr>
                <a:defRPr sz="1200">
                  <a:solidFill>
                    <a:srgbClr val="FFFFFF"/>
                  </a:solidFill>
                </a:defRPr>
              </a:pPr>
              <a:r>
                <a:t>   {</a:t>
              </a:r>
            </a:p>
            <a:p>
              <a:pPr>
                <a:defRPr sz="1200">
                  <a:solidFill>
                    <a:srgbClr val="FFFFFF"/>
                  </a:solidFill>
                </a:defRPr>
              </a:pPr>
              <a:r>
                <a:t>      SQLiteDatabase db = this.getWritableDatabase();</a:t>
              </a:r>
            </a:p>
            <a:p>
              <a:pPr>
                <a:defRPr sz="1200">
                  <a:solidFill>
                    <a:srgbClr val="FFFFFF"/>
                  </a:solidFill>
                </a:defRPr>
              </a:pPr>
              <a:r>
                <a:t>      ContentValues contentValues = new ContentValues();</a:t>
              </a:r>
            </a:p>
            <a:p>
              <a:pPr>
                <a:defRPr sz="1200">
                  <a:solidFill>
                    <a:srgbClr val="FFFFFF"/>
                  </a:solidFill>
                </a:defRPr>
              </a:pPr>
              <a:endParaRPr/>
            </a:p>
            <a:p>
              <a:pPr>
                <a:defRPr sz="1200">
                  <a:solidFill>
                    <a:srgbClr val="FFFFFF"/>
                  </a:solidFill>
                </a:defRPr>
              </a:pPr>
              <a:r>
                <a:t>      contentValues.put("name", name);</a:t>
              </a:r>
            </a:p>
            <a:p>
              <a:pPr>
                <a:defRPr sz="1200">
                  <a:solidFill>
                    <a:srgbClr val="FFFFFF"/>
                  </a:solidFill>
                </a:defRPr>
              </a:pPr>
              <a:r>
                <a:t>      contentValues.put(« note", note);</a:t>
              </a:r>
            </a:p>
            <a:p>
              <a:pPr>
                <a:defRPr sz="1200">
                  <a:solidFill>
                    <a:srgbClr val="FFFFFF"/>
                  </a:solidFill>
                </a:defRPr>
              </a:pPr>
              <a:endParaRPr/>
            </a:p>
            <a:p>
              <a:pPr>
                <a:defRPr sz="1200">
                  <a:solidFill>
                    <a:srgbClr val="FFFFFF"/>
                  </a:solidFill>
                </a:defRPr>
              </a:pPr>
              <a:r>
                <a:t>      db.insert(« favorite", null, contentValues);</a:t>
              </a:r>
            </a:p>
            <a:p>
              <a:pPr>
                <a:defRPr sz="1200">
                  <a:solidFill>
                    <a:srgbClr val="FFFFFF"/>
                  </a:solidFill>
                </a:defRPr>
              </a:pPr>
              <a:r>
                <a:t>      return true;</a:t>
              </a:r>
            </a:p>
            <a:p>
              <a:pPr>
                <a:defRPr sz="1200">
                  <a:solidFill>
                    <a:srgbClr val="FFFFFF"/>
                  </a:solidFill>
                </a:defRPr>
              </a:pPr>
              <a:r>
                <a:t>   }</a:t>
              </a:r>
            </a:p>
            <a:p>
              <a:pPr>
                <a:defRPr sz="1200">
                  <a:solidFill>
                    <a:srgbClr val="FFFFFF"/>
                  </a:solidFill>
                </a:defRPr>
              </a:pPr>
              <a:r>
                <a:t>   public Cursor getData(int id){</a:t>
              </a:r>
            </a:p>
            <a:p>
              <a:pPr>
                <a:defRPr sz="1200">
                  <a:solidFill>
                    <a:srgbClr val="FFFFFF"/>
                  </a:solidFill>
                </a:defRPr>
              </a:pPr>
              <a:r>
                <a:t>      SQLiteDatabase db = this.getReadableDatabase();</a:t>
              </a:r>
            </a:p>
            <a:p>
              <a:pPr>
                <a:defRPr sz="1200">
                  <a:solidFill>
                    <a:srgbClr val="FFFFFF"/>
                  </a:solidFill>
                </a:defRPr>
              </a:pPr>
              <a:r>
                <a:t>      Cursor res =  db.rawQuery( "select * from  favorite where id="+id+"", null );</a:t>
              </a:r>
            </a:p>
            <a:p>
              <a:pPr>
                <a:defRPr sz="1200">
                  <a:solidFill>
                    <a:srgbClr val="FFFFFF"/>
                  </a:solidFill>
                </a:defRPr>
              </a:pPr>
              <a:r>
                <a:t>      return res;</a:t>
              </a:r>
            </a:p>
            <a:p>
              <a:pPr>
                <a:defRPr sz="1200">
                  <a:solidFill>
                    <a:srgbClr val="FFFFFF"/>
                  </a:solidFill>
                </a:defRPr>
              </a:pPr>
              <a:r>
                <a:t>   }</a:t>
              </a:r>
            </a:p>
            <a:p>
              <a:pPr>
                <a:defRPr sz="1200">
                  <a:solidFill>
                    <a:srgbClr val="FFFFFF"/>
                  </a:solidFill>
                </a:defRPr>
              </a:pPr>
              <a:r>
                <a:t>   public int numberOfRows(){</a:t>
              </a:r>
            </a:p>
            <a:p>
              <a:pPr>
                <a:defRPr sz="1200">
                  <a:solidFill>
                    <a:srgbClr val="FFFFFF"/>
                  </a:solidFill>
                </a:defRPr>
              </a:pPr>
              <a:r>
                <a:t>      SQLiteDatabase db = this.getReadableDatabase();</a:t>
              </a:r>
            </a:p>
            <a:p>
              <a:pPr>
                <a:defRPr sz="1200">
                  <a:solidFill>
                    <a:srgbClr val="FFFFFF"/>
                  </a:solidFill>
                </a:defRPr>
              </a:pPr>
              <a:r>
                <a:t>      int numRows = (int) DatabaseUtils.queryNumEntries(db, FAVORITE_TABLE_NAME);</a:t>
              </a:r>
            </a:p>
            <a:p>
              <a:pPr>
                <a:defRPr sz="1200">
                  <a:solidFill>
                    <a:srgbClr val="FFFFFF"/>
                  </a:solidFill>
                </a:defRPr>
              </a:pPr>
              <a:r>
                <a:t>      return numRows;</a:t>
              </a:r>
            </a:p>
            <a:p>
              <a:pPr>
                <a:defRPr sz="1200">
                  <a:solidFill>
                    <a:srgbClr val="FFFFFF"/>
                  </a:solidFill>
                </a:defRPr>
              </a:pPr>
              <a:r>
                <a:t>   }</a:t>
              </a:r>
            </a:p>
          </p:txBody>
        </p:sp>
      </p:grpSp>
    </p:spTree>
  </p:cSld>
  <p:clrMapOvr>
    <a:masterClrMapping/>
  </p:clrMapOvr>
  <p:transition spd="slow">
    <p:dissolv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 name="Shape 1826"/>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827" name="Shape 1827"/>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137</a:t>
            </a:fld>
            <a:endParaRPr/>
          </a:p>
        </p:txBody>
      </p:sp>
      <p:sp>
        <p:nvSpPr>
          <p:cNvPr id="1828" name="Shape 1828"/>
          <p:cNvSpPr/>
          <p:nvPr/>
        </p:nvSpPr>
        <p:spPr>
          <a:xfrm>
            <a:off x="506436" y="2346906"/>
            <a:ext cx="3530993" cy="2631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Database Storage</a:t>
            </a:r>
          </a:p>
          <a:p>
            <a:pPr>
              <a:defRPr sz="2400">
                <a:solidFill>
                  <a:srgbClr val="FFFFFF"/>
                </a:solidFill>
              </a:defRPr>
            </a:pPr>
            <a:endParaRPr/>
          </a:p>
          <a:p>
            <a:pPr marL="457200" indent="-457200">
              <a:buSzPct val="100000"/>
              <a:buAutoNum type="arabicPeriod"/>
              <a:defRPr sz="2400" b="1">
                <a:solidFill>
                  <a:srgbClr val="FFFFFF"/>
                </a:solidFill>
              </a:defRPr>
            </a:pPr>
            <a:r>
              <a:t>Create a class that extends </a:t>
            </a:r>
            <a:r>
              <a:rPr b="0"/>
              <a:t>SQLiteOpenHelper to manage Database</a:t>
            </a:r>
          </a:p>
        </p:txBody>
      </p:sp>
      <p:grpSp>
        <p:nvGrpSpPr>
          <p:cNvPr id="1831" name="Group 1831"/>
          <p:cNvGrpSpPr/>
          <p:nvPr/>
        </p:nvGrpSpPr>
        <p:grpSpPr>
          <a:xfrm>
            <a:off x="4309402" y="450167"/>
            <a:ext cx="6353910" cy="6133515"/>
            <a:chOff x="0" y="0"/>
            <a:chExt cx="6353908" cy="6133514"/>
          </a:xfrm>
        </p:grpSpPr>
        <p:sp>
          <p:nvSpPr>
            <p:cNvPr id="1829" name="Shape 1829"/>
            <p:cNvSpPr/>
            <p:nvPr/>
          </p:nvSpPr>
          <p:spPr>
            <a:xfrm>
              <a:off x="0" y="0"/>
              <a:ext cx="6353908" cy="6133514"/>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830" name="Shape 1830"/>
            <p:cNvSpPr/>
            <p:nvPr/>
          </p:nvSpPr>
          <p:spPr>
            <a:xfrm>
              <a:off x="0" y="442936"/>
              <a:ext cx="6353908" cy="5247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public boolean updateFavorite(Integer id, String name, int note)</a:t>
              </a:r>
            </a:p>
            <a:p>
              <a:pPr>
                <a:defRPr sz="1200">
                  <a:solidFill>
                    <a:srgbClr val="FFFFFF"/>
                  </a:solidFill>
                </a:defRPr>
              </a:pPr>
              <a:r>
                <a:t>   {</a:t>
              </a:r>
            </a:p>
            <a:p>
              <a:pPr>
                <a:defRPr sz="1200">
                  <a:solidFill>
                    <a:srgbClr val="FFFFFF"/>
                  </a:solidFill>
                </a:defRPr>
              </a:pPr>
              <a:r>
                <a:t>      SQLiteDatabase db = this.getWritableDatabase();</a:t>
              </a:r>
            </a:p>
            <a:p>
              <a:pPr>
                <a:defRPr sz="1200">
                  <a:solidFill>
                    <a:srgbClr val="FFFFFF"/>
                  </a:solidFill>
                </a:defRPr>
              </a:pPr>
              <a:r>
                <a:t>      ContentValues contentValues = new ContentValues();</a:t>
              </a:r>
            </a:p>
            <a:p>
              <a:pPr>
                <a:defRPr sz="1200">
                  <a:solidFill>
                    <a:srgbClr val="FFFFFF"/>
                  </a:solidFill>
                </a:defRPr>
              </a:pPr>
              <a:r>
                <a:t>      contentValues.put("name", name);</a:t>
              </a:r>
            </a:p>
            <a:p>
              <a:pPr>
                <a:defRPr sz="1200">
                  <a:solidFill>
                    <a:srgbClr val="FFFFFF"/>
                  </a:solidFill>
                </a:defRPr>
              </a:pPr>
              <a:r>
                <a:t>      contentValues.put(« note", note);</a:t>
              </a:r>
            </a:p>
            <a:p>
              <a:pPr>
                <a:defRPr sz="1200">
                  <a:solidFill>
                    <a:srgbClr val="FFFFFF"/>
                  </a:solidFill>
                </a:defRPr>
              </a:pPr>
              <a:r>
                <a:t>      db.update(« favorite", contentValues, "id = ? ", new String[] { Integer.toString(id) } );</a:t>
              </a:r>
            </a:p>
            <a:p>
              <a:pPr>
                <a:defRPr sz="1200">
                  <a:solidFill>
                    <a:srgbClr val="FFFFFF"/>
                  </a:solidFill>
                </a:defRPr>
              </a:pPr>
              <a:r>
                <a:t>      return true;</a:t>
              </a:r>
            </a:p>
            <a:p>
              <a:pPr>
                <a:defRPr sz="1200">
                  <a:solidFill>
                    <a:srgbClr val="FFFFFF"/>
                  </a:solidFill>
                </a:defRPr>
              </a:pPr>
              <a:r>
                <a:t>   }</a:t>
              </a:r>
            </a:p>
            <a:p>
              <a:pPr>
                <a:defRPr sz="1200">
                  <a:solidFill>
                    <a:srgbClr val="FFFFFF"/>
                  </a:solidFill>
                </a:defRPr>
              </a:pPr>
              <a:endParaRPr/>
            </a:p>
            <a:p>
              <a:pPr>
                <a:defRPr sz="1200">
                  <a:solidFill>
                    <a:srgbClr val="FFFFFF"/>
                  </a:solidFill>
                </a:defRPr>
              </a:pPr>
              <a:r>
                <a:t>   public Integer deleteFavorite(Integer id)</a:t>
              </a:r>
            </a:p>
            <a:p>
              <a:pPr>
                <a:defRPr sz="1200">
                  <a:solidFill>
                    <a:srgbClr val="FFFFFF"/>
                  </a:solidFill>
                </a:defRPr>
              </a:pPr>
              <a:r>
                <a:t>   {</a:t>
              </a:r>
            </a:p>
            <a:p>
              <a:pPr>
                <a:defRPr sz="1200">
                  <a:solidFill>
                    <a:srgbClr val="FFFFFF"/>
                  </a:solidFill>
                </a:defRPr>
              </a:pPr>
              <a:r>
                <a:t>      SQLiteDatabase db = this.getWritableDatabase();</a:t>
              </a:r>
            </a:p>
            <a:p>
              <a:pPr>
                <a:defRPr sz="1200">
                  <a:solidFill>
                    <a:srgbClr val="FFFFFF"/>
                  </a:solidFill>
                </a:defRPr>
              </a:pPr>
              <a:r>
                <a:t>      return db.delete(« favorite", </a:t>
              </a:r>
            </a:p>
            <a:p>
              <a:pPr>
                <a:defRPr sz="1200">
                  <a:solidFill>
                    <a:srgbClr val="FFFFFF"/>
                  </a:solidFill>
                </a:defRPr>
              </a:pPr>
              <a:r>
                <a:t>      "id = ? ", </a:t>
              </a:r>
            </a:p>
            <a:p>
              <a:pPr>
                <a:defRPr sz="1200">
                  <a:solidFill>
                    <a:srgbClr val="FFFFFF"/>
                  </a:solidFill>
                </a:defRPr>
              </a:pPr>
              <a:r>
                <a:t>      new String[] { Integer.toString(id) });</a:t>
              </a:r>
            </a:p>
            <a:p>
              <a:pPr>
                <a:defRPr sz="1200">
                  <a:solidFill>
                    <a:srgbClr val="FFFFFF"/>
                  </a:solidFill>
                </a:defRPr>
              </a:pPr>
              <a:r>
                <a:t>   }</a:t>
              </a:r>
            </a:p>
            <a:p>
              <a:pPr>
                <a:defRPr sz="1200">
                  <a:solidFill>
                    <a:srgbClr val="FFFFFF"/>
                  </a:solidFill>
                </a:defRPr>
              </a:pPr>
              <a:r>
                <a:t>   public List getAllFavorite()</a:t>
              </a:r>
            </a:p>
            <a:p>
              <a:pPr>
                <a:defRPr sz="1200">
                  <a:solidFill>
                    <a:srgbClr val="FFFFFF"/>
                  </a:solidFill>
                </a:defRPr>
              </a:pPr>
              <a:r>
                <a:t>   {</a:t>
              </a:r>
            </a:p>
            <a:p>
              <a:pPr>
                <a:defRPr sz="1200">
                  <a:solidFill>
                    <a:srgbClr val="FFFFFF"/>
                  </a:solidFill>
                </a:defRPr>
              </a:pPr>
              <a:r>
                <a:t>      List array_list = new ArrayList();</a:t>
              </a:r>
            </a:p>
            <a:p>
              <a:pPr>
                <a:defRPr sz="1200">
                  <a:solidFill>
                    <a:srgbClr val="FFFFFF"/>
                  </a:solidFill>
                </a:defRPr>
              </a:pPr>
              <a:r>
                <a:t>   SQLiteDatabase db = this.getReadableDatabase();</a:t>
              </a:r>
            </a:p>
            <a:p>
              <a:pPr>
                <a:defRPr sz="1200">
                  <a:solidFill>
                    <a:srgbClr val="FFFFFF"/>
                  </a:solidFill>
                </a:defRPr>
              </a:pPr>
              <a:r>
                <a:t>      Cursor res =  db.rawQuery( "select * from favorite", null );</a:t>
              </a:r>
            </a:p>
            <a:p>
              <a:pPr>
                <a:defRPr sz="1200">
                  <a:solidFill>
                    <a:srgbClr val="FFFFFF"/>
                  </a:solidFill>
                </a:defRPr>
              </a:pPr>
              <a:r>
                <a:t>      res.moveToFirst();</a:t>
              </a:r>
            </a:p>
            <a:p>
              <a:pPr>
                <a:defRPr sz="1200">
                  <a:solidFill>
                    <a:srgbClr val="FFFFFF"/>
                  </a:solidFill>
                </a:defRPr>
              </a:pPr>
              <a:r>
                <a:t>      while(res.isAfterLast() == false){</a:t>
              </a:r>
            </a:p>
            <a:p>
              <a:pPr>
                <a:defRPr sz="1200">
                  <a:solidFill>
                    <a:srgbClr val="FFFFFF"/>
                  </a:solidFill>
                </a:defRPr>
              </a:pPr>
              <a:r>
                <a:t>      array_list.add(res.getString(res.getColumnIndex(FAVORITE_COLUMN_NAME)));</a:t>
              </a:r>
            </a:p>
            <a:p>
              <a:pPr>
                <a:defRPr sz="1200">
                  <a:solidFill>
                    <a:srgbClr val="FFFFFF"/>
                  </a:solidFill>
                </a:defRPr>
              </a:pPr>
              <a:r>
                <a:t>      res.moveToNext();</a:t>
              </a:r>
            </a:p>
            <a:p>
              <a:pPr>
                <a:defRPr sz="1200">
                  <a:solidFill>
                    <a:srgbClr val="FFFFFF"/>
                  </a:solidFill>
                </a:defRPr>
              </a:pPr>
              <a:r>
                <a:t>      }</a:t>
              </a:r>
            </a:p>
            <a:p>
              <a:pPr>
                <a:defRPr sz="1200">
                  <a:solidFill>
                    <a:srgbClr val="FFFFFF"/>
                  </a:solidFill>
                </a:defRPr>
              </a:pPr>
              <a:r>
                <a:t>   return array_list;</a:t>
              </a:r>
            </a:p>
            <a:p>
              <a:pPr>
                <a:defRPr sz="1200">
                  <a:solidFill>
                    <a:srgbClr val="FFFFFF"/>
                  </a:solidFill>
                </a:defRPr>
              </a:pPr>
              <a:r>
                <a:t>   }</a:t>
              </a:r>
            </a:p>
          </p:txBody>
        </p:sp>
      </p:grpSp>
    </p:spTree>
  </p:cSld>
  <p:clrMapOvr>
    <a:masterClrMapping/>
  </p:clrMapOvr>
  <p:transition spd="slow">
    <p:dissolv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 name="Shape 1833"/>
          <p:cNvSpPr>
            <a:spLocks noGrp="1"/>
          </p:cNvSpPr>
          <p:nvPr>
            <p:ph type="title"/>
          </p:nvPr>
        </p:nvSpPr>
        <p:spPr>
          <a:xfrm>
            <a:off x="680319" y="753229"/>
            <a:ext cx="9613863" cy="1080938"/>
          </a:xfrm>
          <a:prstGeom prst="rect">
            <a:avLst/>
          </a:prstGeom>
        </p:spPr>
        <p:txBody>
          <a:bodyPr/>
          <a:lstStyle/>
          <a:p>
            <a:r>
              <a:rPr lang="fr-FR"/>
              <a:t>Stockage de données</a:t>
            </a:r>
            <a:endParaRPr/>
          </a:p>
        </p:txBody>
      </p:sp>
      <p:sp>
        <p:nvSpPr>
          <p:cNvPr id="1834" name="Shape 183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138</a:t>
            </a:fld>
            <a:endParaRPr/>
          </a:p>
        </p:txBody>
      </p:sp>
      <p:sp>
        <p:nvSpPr>
          <p:cNvPr id="1835" name="Shape 1835"/>
          <p:cNvSpPr/>
          <p:nvPr/>
        </p:nvSpPr>
        <p:spPr>
          <a:xfrm>
            <a:off x="506436" y="2346906"/>
            <a:ext cx="10508568" cy="156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t>Database Storage</a:t>
            </a:r>
          </a:p>
          <a:p>
            <a:pPr>
              <a:defRPr sz="2400">
                <a:solidFill>
                  <a:srgbClr val="FFFFFF"/>
                </a:solidFill>
              </a:defRPr>
            </a:pPr>
            <a:endParaRPr/>
          </a:p>
          <a:p>
            <a:pPr marL="457200" indent="-457200">
              <a:buSzPct val="100000"/>
              <a:buAutoNum type="arabicPeriod" startAt="2"/>
              <a:defRPr sz="2400" b="1">
                <a:solidFill>
                  <a:srgbClr val="FFFFFF"/>
                </a:solidFill>
              </a:defRPr>
            </a:pPr>
            <a:r>
              <a:t>Use your Manager Class in activity</a:t>
            </a:r>
          </a:p>
        </p:txBody>
      </p:sp>
      <p:grpSp>
        <p:nvGrpSpPr>
          <p:cNvPr id="1838" name="Group 1838"/>
          <p:cNvGrpSpPr/>
          <p:nvPr/>
        </p:nvGrpSpPr>
        <p:grpSpPr>
          <a:xfrm>
            <a:off x="2583765" y="4248446"/>
            <a:ext cx="6353910" cy="928469"/>
            <a:chOff x="0" y="0"/>
            <a:chExt cx="6353908" cy="928467"/>
          </a:xfrm>
        </p:grpSpPr>
        <p:sp>
          <p:nvSpPr>
            <p:cNvPr id="1836" name="Shape 1836"/>
            <p:cNvSpPr/>
            <p:nvPr/>
          </p:nvSpPr>
          <p:spPr>
            <a:xfrm>
              <a:off x="0" y="0"/>
              <a:ext cx="6353908" cy="928467"/>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1837" name="Shape 1837"/>
            <p:cNvSpPr/>
            <p:nvPr/>
          </p:nvSpPr>
          <p:spPr>
            <a:xfrm>
              <a:off x="0" y="62913"/>
              <a:ext cx="6353908"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a:solidFill>
                    <a:srgbClr val="FFFFFF"/>
                  </a:solidFill>
                </a:defRPr>
              </a:lvl1pPr>
            </a:lstStyle>
            <a:p>
              <a:r>
                <a:t>mydb = new DBHelper(getApplicationContext());</a:t>
              </a:r>
            </a:p>
          </p:txBody>
        </p:sp>
      </p:grpSp>
    </p:spTree>
  </p:cSld>
  <p:clrMapOvr>
    <a:masterClrMapping/>
  </p:clrMapOvr>
  <p:transition spd="slow">
    <p:dissolv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Shape 1312"/>
          <p:cNvSpPr>
            <a:spLocks noGrp="1"/>
          </p:cNvSpPr>
          <p:nvPr>
            <p:ph type="title"/>
          </p:nvPr>
        </p:nvSpPr>
        <p:spPr>
          <a:xfrm>
            <a:off x="680322" y="2733708"/>
            <a:ext cx="8144134" cy="1373071"/>
          </a:xfrm>
          <a:prstGeom prst="rect">
            <a:avLst/>
          </a:prstGeom>
        </p:spPr>
        <p:txBody>
          <a:bodyPr/>
          <a:lstStyle/>
          <a:p>
            <a:r>
              <a:t>Custom View</a:t>
            </a:r>
          </a:p>
        </p:txBody>
      </p:sp>
      <p:sp>
        <p:nvSpPr>
          <p:cNvPr id="1313" name="Shape 1313"/>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139</a:t>
            </a:fld>
            <a:endParaRPr/>
          </a:p>
        </p:txBody>
      </p: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lstStyle/>
          <a:p>
            <a:r>
              <a:rPr lang="fr-FR"/>
              <a:t>App </a:t>
            </a:r>
            <a:r>
              <a:rPr lang="fr-FR" err="1"/>
              <a:t>build.gradle</a:t>
            </a:r>
            <a:endParaRPr lang="fr-FR"/>
          </a:p>
        </p:txBody>
      </p:sp>
      <p:sp>
        <p:nvSpPr>
          <p:cNvPr id="6" name="Rectangle 5"/>
          <p:cNvSpPr/>
          <p:nvPr/>
        </p:nvSpPr>
        <p:spPr>
          <a:xfrm>
            <a:off x="976312" y="3022577"/>
            <a:ext cx="10282238" cy="2862322"/>
          </a:xfrm>
          <a:prstGeom prst="rect">
            <a:avLst/>
          </a:prstGeom>
          <a:solidFill>
            <a:srgbClr val="FFFFFF"/>
          </a:solidFill>
        </p:spPr>
        <p:txBody>
          <a:bodyPr wrap="square">
            <a:spAutoFit/>
          </a:bodyPr>
          <a:lstStyle/>
          <a:p>
            <a:br>
              <a:rPr lang="fr-FR"/>
            </a:br>
            <a:r>
              <a:rPr lang="fr-FR" err="1"/>
              <a:t>dependencies</a:t>
            </a:r>
            <a:r>
              <a:rPr lang="fr-FR"/>
              <a:t> </a:t>
            </a:r>
            <a:r>
              <a:rPr lang="fr-FR" b="1"/>
              <a:t>{</a:t>
            </a:r>
            <a:br>
              <a:rPr lang="fr-FR" b="1"/>
            </a:br>
            <a:r>
              <a:rPr lang="fr-FR" b="1"/>
              <a:t>    </a:t>
            </a:r>
            <a:r>
              <a:rPr lang="fr-FR" err="1"/>
              <a:t>implementation</a:t>
            </a:r>
            <a:r>
              <a:rPr lang="fr-FR"/>
              <a:t> </a:t>
            </a:r>
            <a:r>
              <a:rPr lang="fr-FR" err="1"/>
              <a:t>fileTree</a:t>
            </a:r>
            <a:r>
              <a:rPr lang="fr-FR"/>
              <a:t>(</a:t>
            </a:r>
            <a:r>
              <a:rPr lang="fr-FR" err="1">
                <a:solidFill>
                  <a:srgbClr val="6A8759"/>
                </a:solidFill>
              </a:rPr>
              <a:t>dir</a:t>
            </a:r>
            <a:r>
              <a:rPr lang="fr-FR"/>
              <a:t>: </a:t>
            </a:r>
            <a:r>
              <a:rPr lang="fr-FR">
                <a:solidFill>
                  <a:srgbClr val="6A8759"/>
                </a:solidFill>
              </a:rPr>
              <a:t>'</a:t>
            </a:r>
            <a:r>
              <a:rPr lang="fr-FR" err="1">
                <a:solidFill>
                  <a:srgbClr val="6A8759"/>
                </a:solidFill>
              </a:rPr>
              <a:t>libs</a:t>
            </a:r>
            <a:r>
              <a:rPr lang="fr-FR">
                <a:solidFill>
                  <a:srgbClr val="6A8759"/>
                </a:solidFill>
              </a:rPr>
              <a:t>'</a:t>
            </a:r>
            <a:r>
              <a:rPr lang="fr-FR"/>
              <a:t>, </a:t>
            </a:r>
            <a:r>
              <a:rPr lang="fr-FR" err="1">
                <a:solidFill>
                  <a:srgbClr val="6A8759"/>
                </a:solidFill>
              </a:rPr>
              <a:t>include</a:t>
            </a:r>
            <a:r>
              <a:rPr lang="fr-FR"/>
              <a:t>: [</a:t>
            </a:r>
            <a:r>
              <a:rPr lang="fr-FR">
                <a:solidFill>
                  <a:srgbClr val="6A8759"/>
                </a:solidFill>
              </a:rPr>
              <a:t>'*.jar'</a:t>
            </a:r>
            <a:r>
              <a:rPr lang="fr-FR"/>
              <a:t>])</a:t>
            </a:r>
            <a:br>
              <a:rPr lang="fr-FR"/>
            </a:br>
            <a:r>
              <a:rPr lang="fr-FR"/>
              <a:t>    </a:t>
            </a:r>
            <a:r>
              <a:rPr lang="fr-FR" err="1"/>
              <a:t>implementation</a:t>
            </a:r>
            <a:r>
              <a:rPr lang="fr-FR"/>
              <a:t> </a:t>
            </a:r>
            <a:r>
              <a:rPr lang="fr-FR">
                <a:solidFill>
                  <a:srgbClr val="6A8759"/>
                </a:solidFill>
              </a:rPr>
              <a:t>'androidx.appcompat:appcompat:1.0.2'</a:t>
            </a:r>
            <a:br>
              <a:rPr lang="fr-FR">
                <a:solidFill>
                  <a:srgbClr val="6A8759"/>
                </a:solidFill>
              </a:rPr>
            </a:br>
            <a:r>
              <a:rPr lang="fr-FR">
                <a:solidFill>
                  <a:srgbClr val="6A8759"/>
                </a:solidFill>
              </a:rPr>
              <a:t>    </a:t>
            </a:r>
            <a:r>
              <a:rPr lang="fr-FR" err="1"/>
              <a:t>implementation</a:t>
            </a:r>
            <a:r>
              <a:rPr lang="fr-FR"/>
              <a:t> </a:t>
            </a:r>
            <a:r>
              <a:rPr lang="fr-FR">
                <a:solidFill>
                  <a:srgbClr val="6A8759"/>
                </a:solidFill>
              </a:rPr>
              <a:t>'androidx.constraintlayout:constraintlayout:1.1.3'</a:t>
            </a:r>
            <a:br>
              <a:rPr lang="fr-FR">
                <a:solidFill>
                  <a:srgbClr val="6A8759"/>
                </a:solidFill>
              </a:rPr>
            </a:br>
            <a:r>
              <a:rPr lang="fr-FR">
                <a:solidFill>
                  <a:srgbClr val="6A8759"/>
                </a:solidFill>
              </a:rPr>
              <a:t>    </a:t>
            </a:r>
            <a:r>
              <a:rPr lang="fr-FR" err="1"/>
              <a:t>testImplementation</a:t>
            </a:r>
            <a:r>
              <a:rPr lang="fr-FR"/>
              <a:t> </a:t>
            </a:r>
            <a:r>
              <a:rPr lang="fr-FR">
                <a:solidFill>
                  <a:srgbClr val="6A8759"/>
                </a:solidFill>
              </a:rPr>
              <a:t>'junit:junit:4.12'</a:t>
            </a:r>
            <a:br>
              <a:rPr lang="fr-FR">
                <a:solidFill>
                  <a:srgbClr val="6A8759"/>
                </a:solidFill>
              </a:rPr>
            </a:br>
            <a:r>
              <a:rPr lang="fr-FR">
                <a:solidFill>
                  <a:srgbClr val="6A8759"/>
                </a:solidFill>
              </a:rPr>
              <a:t>    </a:t>
            </a:r>
            <a:r>
              <a:rPr lang="fr-FR" err="1"/>
              <a:t>androidTestImplementation</a:t>
            </a:r>
            <a:r>
              <a:rPr lang="fr-FR"/>
              <a:t> </a:t>
            </a:r>
            <a:r>
              <a:rPr lang="fr-FR">
                <a:solidFill>
                  <a:srgbClr val="6A8759"/>
                </a:solidFill>
              </a:rPr>
              <a:t>'androidx.test:runner:1.1.1'</a:t>
            </a:r>
            <a:br>
              <a:rPr lang="fr-FR">
                <a:solidFill>
                  <a:srgbClr val="6A8759"/>
                </a:solidFill>
              </a:rPr>
            </a:br>
            <a:r>
              <a:rPr lang="fr-FR">
                <a:solidFill>
                  <a:srgbClr val="6A8759"/>
                </a:solidFill>
              </a:rPr>
              <a:t>    </a:t>
            </a:r>
            <a:r>
              <a:rPr lang="fr-FR" err="1"/>
              <a:t>androidTestImplementation</a:t>
            </a:r>
            <a:r>
              <a:rPr lang="fr-FR"/>
              <a:t> </a:t>
            </a:r>
            <a:r>
              <a:rPr lang="fr-FR">
                <a:solidFill>
                  <a:srgbClr val="6A8759"/>
                </a:solidFill>
              </a:rPr>
              <a:t>'androidx.test.espresso:espresso-core:3.1.1'</a:t>
            </a:r>
            <a:br>
              <a:rPr lang="fr-FR">
                <a:solidFill>
                  <a:srgbClr val="6A8759"/>
                </a:solidFill>
              </a:rPr>
            </a:br>
            <a:r>
              <a:rPr lang="fr-FR" b="1"/>
              <a:t>}</a:t>
            </a:r>
            <a:br>
              <a:rPr lang="fr-FR"/>
            </a:br>
            <a:endParaRPr lang="fr-FR"/>
          </a:p>
        </p:txBody>
      </p:sp>
    </p:spTree>
    <p:extLst>
      <p:ext uri="{BB962C8B-B14F-4D97-AF65-F5344CB8AC3E}">
        <p14:creationId xmlns:p14="http://schemas.microsoft.com/office/powerpoint/2010/main" val="581091487"/>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Shape 1315"/>
          <p:cNvSpPr>
            <a:spLocks noGrp="1"/>
          </p:cNvSpPr>
          <p:nvPr>
            <p:ph type="title"/>
          </p:nvPr>
        </p:nvSpPr>
        <p:spPr>
          <a:xfrm>
            <a:off x="680319" y="753229"/>
            <a:ext cx="9613863" cy="1080938"/>
          </a:xfrm>
          <a:prstGeom prst="rect">
            <a:avLst/>
          </a:prstGeom>
        </p:spPr>
        <p:txBody>
          <a:bodyPr/>
          <a:lstStyle/>
          <a:p>
            <a:r>
              <a:t>Custom View</a:t>
            </a:r>
          </a:p>
        </p:txBody>
      </p:sp>
      <p:sp>
        <p:nvSpPr>
          <p:cNvPr id="1316" name="Shape 131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140</a:t>
            </a:fld>
            <a:endParaRPr/>
          </a:p>
        </p:txBody>
      </p:sp>
      <p:sp>
        <p:nvSpPr>
          <p:cNvPr id="1317" name="Shape 1317"/>
          <p:cNvSpPr/>
          <p:nvPr/>
        </p:nvSpPr>
        <p:spPr>
          <a:xfrm>
            <a:off x="506436" y="2346906"/>
            <a:ext cx="1132449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t>Comment créer une </a:t>
            </a:r>
            <a:r>
              <a:t>custom view ?</a:t>
            </a:r>
          </a:p>
          <a:p>
            <a:pPr>
              <a:defRPr sz="2800">
                <a:solidFill>
                  <a:srgbClr val="FFFFFF"/>
                </a:solidFill>
              </a:defRPr>
            </a:pPr>
            <a:endParaRPr/>
          </a:p>
          <a:p>
            <a:pPr marL="514350" indent="-514350">
              <a:buSzPct val="100000"/>
              <a:buAutoNum type="arabicPeriod"/>
              <a:defRPr sz="2800">
                <a:solidFill>
                  <a:srgbClr val="FFFFFF"/>
                </a:solidFill>
              </a:defRPr>
            </a:pPr>
            <a:r>
              <a:rPr lang="fr-FR"/>
              <a:t>Créez une classe étendant </a:t>
            </a:r>
            <a:r>
              <a:rPr lang="fr-FR" err="1"/>
              <a:t>android.view.View</a:t>
            </a:r>
            <a:endParaRPr b="1"/>
          </a:p>
        </p:txBody>
      </p:sp>
      <p:pic>
        <p:nvPicPr>
          <p:cNvPr id="1318" name="image39.png"/>
          <p:cNvPicPr>
            <a:picLocks noChangeAspect="1"/>
          </p:cNvPicPr>
          <p:nvPr/>
        </p:nvPicPr>
        <p:blipFill>
          <a:blip r:embed="rId2"/>
          <a:stretch>
            <a:fillRect/>
          </a:stretch>
        </p:blipFill>
        <p:spPr>
          <a:xfrm>
            <a:off x="2831097" y="3886382"/>
            <a:ext cx="5159354" cy="2760045"/>
          </a:xfrm>
          <a:prstGeom prst="rect">
            <a:avLst/>
          </a:prstGeom>
          <a:ln w="12700">
            <a:miter lim="400000"/>
          </a:ln>
        </p:spPr>
      </p:pic>
    </p:spTree>
  </p:cSld>
  <p:clrMapOvr>
    <a:masterClrMapping/>
  </p:clrMapOvr>
  <p:transition spd="slow">
    <p:dissolv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 name="Shape 1320"/>
          <p:cNvSpPr>
            <a:spLocks noGrp="1"/>
          </p:cNvSpPr>
          <p:nvPr>
            <p:ph type="title"/>
          </p:nvPr>
        </p:nvSpPr>
        <p:spPr>
          <a:xfrm>
            <a:off x="680319" y="753229"/>
            <a:ext cx="9613863" cy="1080938"/>
          </a:xfrm>
          <a:prstGeom prst="rect">
            <a:avLst/>
          </a:prstGeom>
        </p:spPr>
        <p:txBody>
          <a:bodyPr/>
          <a:lstStyle/>
          <a:p>
            <a:r>
              <a:t>Custom View</a:t>
            </a:r>
          </a:p>
        </p:txBody>
      </p:sp>
      <p:sp>
        <p:nvSpPr>
          <p:cNvPr id="1321" name="Shape 1321"/>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141</a:t>
            </a:fld>
            <a:endParaRPr/>
          </a:p>
        </p:txBody>
      </p:sp>
      <p:sp>
        <p:nvSpPr>
          <p:cNvPr id="1322" name="Shape 1322"/>
          <p:cNvSpPr/>
          <p:nvPr/>
        </p:nvSpPr>
        <p:spPr>
          <a:xfrm>
            <a:off x="506436" y="2346906"/>
            <a:ext cx="11324494"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514350" indent="-514350">
              <a:buSzPct val="100000"/>
              <a:buAutoNum type="arabicPeriod" startAt="2"/>
              <a:defRPr sz="2800">
                <a:solidFill>
                  <a:srgbClr val="FFFFFF"/>
                </a:solidFill>
              </a:defRPr>
            </a:pPr>
            <a:r>
              <a:rPr lang="fr-FR"/>
              <a:t>Implémenter la méthode </a:t>
            </a:r>
            <a:r>
              <a:rPr lang="fr-FR" err="1"/>
              <a:t>onDraw</a:t>
            </a:r>
            <a:r>
              <a:rPr lang="fr-FR"/>
              <a:t> de la classe mère</a:t>
            </a:r>
            <a:endParaRPr/>
          </a:p>
        </p:txBody>
      </p:sp>
      <p:pic>
        <p:nvPicPr>
          <p:cNvPr id="1323" name="image40.png"/>
          <p:cNvPicPr>
            <a:picLocks noChangeAspect="1"/>
          </p:cNvPicPr>
          <p:nvPr/>
        </p:nvPicPr>
        <p:blipFill>
          <a:blip r:embed="rId2"/>
          <a:stretch>
            <a:fillRect/>
          </a:stretch>
        </p:blipFill>
        <p:spPr>
          <a:xfrm>
            <a:off x="2795404" y="2968560"/>
            <a:ext cx="5818089" cy="3889440"/>
          </a:xfrm>
          <a:prstGeom prst="rect">
            <a:avLst/>
          </a:prstGeom>
          <a:ln w="12700">
            <a:miter lim="400000"/>
          </a:ln>
        </p:spPr>
      </p:pic>
    </p:spTree>
  </p:cSld>
  <p:clrMapOvr>
    <a:masterClrMapping/>
  </p:clrMapOvr>
  <p:transition spd="slow">
    <p:dissolv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Shape 1325"/>
          <p:cNvSpPr>
            <a:spLocks noGrp="1"/>
          </p:cNvSpPr>
          <p:nvPr>
            <p:ph type="title"/>
          </p:nvPr>
        </p:nvSpPr>
        <p:spPr>
          <a:xfrm>
            <a:off x="680319" y="753229"/>
            <a:ext cx="9613863" cy="1080938"/>
          </a:xfrm>
          <a:prstGeom prst="rect">
            <a:avLst/>
          </a:prstGeom>
        </p:spPr>
        <p:txBody>
          <a:bodyPr/>
          <a:lstStyle/>
          <a:p>
            <a:r>
              <a:t>Custom View</a:t>
            </a:r>
          </a:p>
        </p:txBody>
      </p:sp>
      <p:sp>
        <p:nvSpPr>
          <p:cNvPr id="1326" name="Shape 132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142</a:t>
            </a:fld>
            <a:endParaRPr/>
          </a:p>
        </p:txBody>
      </p:sp>
      <p:sp>
        <p:nvSpPr>
          <p:cNvPr id="1327" name="Shape 1327"/>
          <p:cNvSpPr/>
          <p:nvPr/>
        </p:nvSpPr>
        <p:spPr>
          <a:xfrm>
            <a:off x="506436" y="2346906"/>
            <a:ext cx="11324494" cy="22467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Font typeface="Arial"/>
              <a:buChar char="•"/>
              <a:defRPr sz="2800" b="1">
                <a:solidFill>
                  <a:srgbClr val="FFFFFF"/>
                </a:solidFill>
              </a:defRPr>
            </a:pPr>
            <a:r>
              <a:rPr lang="fr-FR"/>
              <a:t>Tracer une ligne :</a:t>
            </a:r>
            <a:br>
              <a:rPr lang="fr-FR"/>
            </a:br>
            <a:br>
              <a:rPr lang="fr-FR"/>
            </a:br>
            <a:br>
              <a:rPr lang="fr-FR"/>
            </a:br>
            <a:endParaRPr lang="fr-FR"/>
          </a:p>
          <a:p>
            <a:pPr marL="457200" indent="-457200">
              <a:buSzPct val="100000"/>
              <a:buFont typeface="Arial"/>
              <a:buChar char="•"/>
              <a:defRPr sz="2800" b="1">
                <a:solidFill>
                  <a:srgbClr val="FFFFFF"/>
                </a:solidFill>
              </a:defRPr>
            </a:pPr>
            <a:r>
              <a:rPr lang="fr-FR"/>
              <a:t>Dessiner un cercle :</a:t>
            </a:r>
            <a:endParaRPr/>
          </a:p>
        </p:txBody>
      </p:sp>
      <p:grpSp>
        <p:nvGrpSpPr>
          <p:cNvPr id="1330" name="Group 1330"/>
          <p:cNvGrpSpPr/>
          <p:nvPr/>
        </p:nvGrpSpPr>
        <p:grpSpPr>
          <a:xfrm>
            <a:off x="1097280" y="3010486"/>
            <a:ext cx="10114673" cy="675251"/>
            <a:chOff x="0" y="0"/>
            <a:chExt cx="10114671" cy="675249"/>
          </a:xfrm>
        </p:grpSpPr>
        <p:sp>
          <p:nvSpPr>
            <p:cNvPr id="1328" name="Shape 1328"/>
            <p:cNvSpPr/>
            <p:nvPr/>
          </p:nvSpPr>
          <p:spPr>
            <a:xfrm>
              <a:off x="0" y="0"/>
              <a:ext cx="10114671" cy="67524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29" name="Shape 1329"/>
            <p:cNvSpPr/>
            <p:nvPr/>
          </p:nvSpPr>
          <p:spPr>
            <a:xfrm>
              <a:off x="0" y="158554"/>
              <a:ext cx="10114671"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public void drawLine (float startX, float startY, float stopX, float stopY, Paint paint)</a:t>
              </a:r>
            </a:p>
          </p:txBody>
        </p:sp>
      </p:grpSp>
      <p:grpSp>
        <p:nvGrpSpPr>
          <p:cNvPr id="1333" name="Group 1333"/>
          <p:cNvGrpSpPr/>
          <p:nvPr/>
        </p:nvGrpSpPr>
        <p:grpSpPr>
          <a:xfrm>
            <a:off x="1111346" y="4748493"/>
            <a:ext cx="10114673" cy="675251"/>
            <a:chOff x="0" y="0"/>
            <a:chExt cx="10114671" cy="675249"/>
          </a:xfrm>
        </p:grpSpPr>
        <p:sp>
          <p:nvSpPr>
            <p:cNvPr id="1331" name="Shape 1331"/>
            <p:cNvSpPr/>
            <p:nvPr/>
          </p:nvSpPr>
          <p:spPr>
            <a:xfrm>
              <a:off x="0" y="0"/>
              <a:ext cx="10114671" cy="67524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32" name="Shape 1332"/>
            <p:cNvSpPr/>
            <p:nvPr/>
          </p:nvSpPr>
          <p:spPr>
            <a:xfrm>
              <a:off x="0" y="158554"/>
              <a:ext cx="10114671"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public void drawCircle (float cx, float cy, float radius, Paint paint)</a:t>
              </a:r>
            </a:p>
          </p:txBody>
        </p:sp>
      </p:grpSp>
      <p:sp>
        <p:nvSpPr>
          <p:cNvPr id="1334" name="Shape 1334"/>
          <p:cNvSpPr/>
          <p:nvPr/>
        </p:nvSpPr>
        <p:spPr>
          <a:xfrm>
            <a:off x="1631851" y="5778696"/>
            <a:ext cx="10199079"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u="sng">
                <a:solidFill>
                  <a:srgbClr val="FFAE3E"/>
                </a:solidFill>
                <a:uFill>
                  <a:solidFill>
                    <a:srgbClr val="FFAE3E"/>
                  </a:solidFill>
                </a:uFill>
                <a:hlinkClick r:id="rId2"/>
              </a:defRPr>
            </a:lvl1pPr>
          </a:lstStyle>
          <a:p>
            <a:pPr>
              <a:defRPr u="none">
                <a:solidFill>
                  <a:srgbClr val="FFFFFF"/>
                </a:solidFill>
                <a:uFillTx/>
              </a:defRPr>
            </a:pPr>
            <a:r>
              <a:rPr u="sng">
                <a:solidFill>
                  <a:srgbClr val="FFAE3E"/>
                </a:solidFill>
                <a:uFill>
                  <a:solidFill>
                    <a:srgbClr val="FFAE3E"/>
                  </a:solidFill>
                </a:uFill>
                <a:hlinkClick r:id="rId2"/>
              </a:rPr>
              <a:t>http://developer.android.com/reference/android/graphics/Canvas.html</a:t>
            </a:r>
          </a:p>
        </p:txBody>
      </p:sp>
    </p:spTree>
  </p:cSld>
  <p:clrMapOvr>
    <a:masterClrMapping/>
  </p:clrMapOvr>
  <p:transition spd="slow">
    <p:dissolv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Shape 1336"/>
          <p:cNvSpPr>
            <a:spLocks noGrp="1"/>
          </p:cNvSpPr>
          <p:nvPr>
            <p:ph type="title"/>
          </p:nvPr>
        </p:nvSpPr>
        <p:spPr>
          <a:xfrm>
            <a:off x="680319" y="753229"/>
            <a:ext cx="9613863" cy="1080938"/>
          </a:xfrm>
          <a:prstGeom prst="rect">
            <a:avLst/>
          </a:prstGeom>
        </p:spPr>
        <p:txBody>
          <a:bodyPr/>
          <a:lstStyle/>
          <a:p>
            <a:r>
              <a:t>Custom View</a:t>
            </a:r>
          </a:p>
        </p:txBody>
      </p:sp>
      <p:sp>
        <p:nvSpPr>
          <p:cNvPr id="1337" name="Shape 1337"/>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143</a:t>
            </a:fld>
            <a:endParaRPr/>
          </a:p>
        </p:txBody>
      </p:sp>
      <p:sp>
        <p:nvSpPr>
          <p:cNvPr id="1338" name="Shape 1338"/>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Attention : orientation X et Y :
</a:t>
            </a:r>
            <a:endParaRPr i="0" u="none"/>
          </a:p>
        </p:txBody>
      </p:sp>
      <p:pic>
        <p:nvPicPr>
          <p:cNvPr id="1339" name="image41.png"/>
          <p:cNvPicPr>
            <a:picLocks noChangeAspect="1"/>
          </p:cNvPicPr>
          <p:nvPr/>
        </p:nvPicPr>
        <p:blipFill>
          <a:blip r:embed="rId2"/>
          <a:stretch>
            <a:fillRect/>
          </a:stretch>
        </p:blipFill>
        <p:spPr>
          <a:xfrm>
            <a:off x="3162262" y="3448689"/>
            <a:ext cx="3264997" cy="2964907"/>
          </a:xfrm>
          <a:prstGeom prst="rect">
            <a:avLst/>
          </a:prstGeom>
          <a:ln w="12700">
            <a:miter lim="400000"/>
          </a:ln>
        </p:spPr>
      </p:pic>
      <p:sp>
        <p:nvSpPr>
          <p:cNvPr id="1340" name="Shape 1340"/>
          <p:cNvSpPr/>
          <p:nvPr/>
        </p:nvSpPr>
        <p:spPr>
          <a:xfrm flipH="1">
            <a:off x="3628690" y="3758161"/>
            <a:ext cx="1" cy="2320152"/>
          </a:xfrm>
          <a:prstGeom prst="line">
            <a:avLst/>
          </a:prstGeom>
          <a:ln>
            <a:solidFill>
              <a:srgbClr val="A7D535"/>
            </a:solidFill>
            <a:tailEnd type="triangle"/>
          </a:ln>
        </p:spPr>
        <p:txBody>
          <a:bodyPr lIns="45719" rIns="45719"/>
          <a:lstStyle/>
          <a:p>
            <a:pPr>
              <a:defRPr>
                <a:solidFill>
                  <a:srgbClr val="FFFFFF"/>
                </a:solidFill>
              </a:defRPr>
            </a:pPr>
            <a:endParaRPr/>
          </a:p>
        </p:txBody>
      </p:sp>
      <p:sp>
        <p:nvSpPr>
          <p:cNvPr id="1341" name="Shape 1341"/>
          <p:cNvSpPr/>
          <p:nvPr/>
        </p:nvSpPr>
        <p:spPr>
          <a:xfrm>
            <a:off x="3453779" y="3840445"/>
            <a:ext cx="2507052" cy="1"/>
          </a:xfrm>
          <a:prstGeom prst="line">
            <a:avLst/>
          </a:prstGeom>
          <a:ln>
            <a:solidFill>
              <a:srgbClr val="A7D535"/>
            </a:solidFill>
            <a:tailEnd type="triangle"/>
          </a:ln>
        </p:spPr>
        <p:txBody>
          <a:bodyPr lIns="45719" rIns="45719"/>
          <a:lstStyle/>
          <a:p>
            <a:pPr>
              <a:defRPr>
                <a:solidFill>
                  <a:srgbClr val="FFFFFF"/>
                </a:solidFill>
              </a:defRPr>
            </a:pPr>
            <a:endParaRPr/>
          </a:p>
        </p:txBody>
      </p:sp>
      <p:sp>
        <p:nvSpPr>
          <p:cNvPr id="1342" name="Shape 1342"/>
          <p:cNvSpPr/>
          <p:nvPr/>
        </p:nvSpPr>
        <p:spPr>
          <a:xfrm>
            <a:off x="4424272" y="3480522"/>
            <a:ext cx="231390" cy="358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FF0000"/>
                </a:solidFill>
              </a:defRPr>
            </a:lvl1pPr>
          </a:lstStyle>
          <a:p>
            <a:r>
              <a:t>X</a:t>
            </a:r>
          </a:p>
        </p:txBody>
      </p:sp>
      <p:sp>
        <p:nvSpPr>
          <p:cNvPr id="1343" name="Shape 1343"/>
          <p:cNvSpPr/>
          <p:nvPr/>
        </p:nvSpPr>
        <p:spPr>
          <a:xfrm>
            <a:off x="3278868" y="4687744"/>
            <a:ext cx="234515" cy="358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FFFFFF"/>
                </a:solidFill>
              </a:defRPr>
            </a:lvl1pPr>
          </a:lstStyle>
          <a:p>
            <a:r>
              <a:t>Y</a:t>
            </a:r>
          </a:p>
        </p:txBody>
      </p:sp>
    </p:spTree>
  </p:cSld>
  <p:clrMapOvr>
    <a:masterClrMapping/>
  </p:clrMapOvr>
  <p:transition spd="slow">
    <p:dissolv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Shape 1345"/>
          <p:cNvSpPr>
            <a:spLocks noGrp="1"/>
          </p:cNvSpPr>
          <p:nvPr>
            <p:ph type="title"/>
          </p:nvPr>
        </p:nvSpPr>
        <p:spPr>
          <a:xfrm>
            <a:off x="680319" y="753229"/>
            <a:ext cx="9613863" cy="1080938"/>
          </a:xfrm>
          <a:prstGeom prst="rect">
            <a:avLst/>
          </a:prstGeom>
        </p:spPr>
        <p:txBody>
          <a:bodyPr/>
          <a:lstStyle/>
          <a:p>
            <a:r>
              <a:t>Custom View</a:t>
            </a:r>
          </a:p>
        </p:txBody>
      </p:sp>
      <p:sp>
        <p:nvSpPr>
          <p:cNvPr id="1346" name="Shape 134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144</a:t>
            </a:fld>
            <a:endParaRPr/>
          </a:p>
        </p:txBody>
      </p:sp>
      <p:sp>
        <p:nvSpPr>
          <p:cNvPr id="1347" name="Shape 1347"/>
          <p:cNvSpPr/>
          <p:nvPr/>
        </p:nvSpPr>
        <p:spPr>
          <a:xfrm>
            <a:off x="506436" y="2346906"/>
            <a:ext cx="11324494" cy="26776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Forcez à dessiner une nouvelle fois votre vue :
</a:t>
            </a:r>
            <a:endParaRPr/>
          </a:p>
          <a:p>
            <a:pPr>
              <a:defRPr sz="2800">
                <a:solidFill>
                  <a:srgbClr val="FFFFFF"/>
                </a:solidFill>
              </a:defRPr>
            </a:pPr>
            <a:r>
              <a:rPr lang="fr-FR"/>
              <a:t>Si les données que vous souhaitez afficher dans votre vue sont modifiées, vous pouvez forcer à redessiner votre vue en appelant simplement la fonction </a:t>
            </a:r>
            <a:r>
              <a:rPr lang="fr-FR" err="1"/>
              <a:t>invalidate</a:t>
            </a:r>
            <a:r>
              <a:rPr lang="fr-FR"/>
              <a:t>() de </a:t>
            </a:r>
            <a:r>
              <a:rPr lang="fr-FR" err="1"/>
              <a:t>View</a:t>
            </a:r>
            <a:r>
              <a:rPr lang="fr-FR"/>
              <a:t> (la classe mère)
</a:t>
            </a:r>
            <a:endParaRPr b="1"/>
          </a:p>
        </p:txBody>
      </p:sp>
      <p:grpSp>
        <p:nvGrpSpPr>
          <p:cNvPr id="1350" name="Group 1350"/>
          <p:cNvGrpSpPr/>
          <p:nvPr/>
        </p:nvGrpSpPr>
        <p:grpSpPr>
          <a:xfrm>
            <a:off x="1631850" y="5205045"/>
            <a:ext cx="9439426" cy="661184"/>
            <a:chOff x="-1" y="0"/>
            <a:chExt cx="9439424" cy="661182"/>
          </a:xfrm>
        </p:grpSpPr>
        <p:sp>
          <p:nvSpPr>
            <p:cNvPr id="1348" name="Shape 1348"/>
            <p:cNvSpPr/>
            <p:nvPr/>
          </p:nvSpPr>
          <p:spPr>
            <a:xfrm>
              <a:off x="-1" y="0"/>
              <a:ext cx="9439424" cy="66118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49" name="Shape 1349"/>
            <p:cNvSpPr/>
            <p:nvPr/>
          </p:nvSpPr>
          <p:spPr>
            <a:xfrm>
              <a:off x="-1" y="151520"/>
              <a:ext cx="943942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this.invalidate();</a:t>
              </a:r>
            </a:p>
          </p:txBody>
        </p:sp>
      </p:grpSp>
    </p:spTree>
  </p:cSld>
  <p:clrMapOvr>
    <a:masterClrMapping/>
  </p:clrMapOvr>
  <p:transition spd="slow">
    <p:dissolv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 name="Shape 1352"/>
          <p:cNvSpPr>
            <a:spLocks noGrp="1"/>
          </p:cNvSpPr>
          <p:nvPr>
            <p:ph type="title"/>
          </p:nvPr>
        </p:nvSpPr>
        <p:spPr>
          <a:xfrm>
            <a:off x="680319" y="753229"/>
            <a:ext cx="9613863" cy="1080938"/>
          </a:xfrm>
          <a:prstGeom prst="rect">
            <a:avLst/>
          </a:prstGeom>
        </p:spPr>
        <p:txBody>
          <a:bodyPr/>
          <a:lstStyle/>
          <a:p>
            <a:r>
              <a:t>Custom View</a:t>
            </a:r>
          </a:p>
        </p:txBody>
      </p:sp>
      <p:sp>
        <p:nvSpPr>
          <p:cNvPr id="1353" name="Shape 135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145</a:t>
            </a:fld>
            <a:endParaRPr/>
          </a:p>
        </p:txBody>
      </p:sp>
      <p:sp>
        <p:nvSpPr>
          <p:cNvPr id="1354" name="Shape 1354"/>
          <p:cNvSpPr/>
          <p:nvPr/>
        </p:nvSpPr>
        <p:spPr>
          <a:xfrm>
            <a:off x="506436" y="2106122"/>
            <a:ext cx="11324494" cy="61247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Font typeface="Arial"/>
              <a:buChar char="•"/>
              <a:defRPr sz="2800">
                <a:solidFill>
                  <a:srgbClr val="FFFFFF"/>
                </a:solidFill>
                <a:latin typeface="Times New Roman"/>
                <a:ea typeface="Times New Roman"/>
                <a:cs typeface="Times New Roman"/>
                <a:sym typeface="Times New Roman"/>
              </a:defRPr>
            </a:pPr>
            <a:r>
              <a:rPr lang="fr-FR"/>
              <a:t>Vous pouvez faire pivoter le </a:t>
            </a:r>
            <a:r>
              <a:rPr lang="fr-FR" err="1"/>
              <a:t>canvas</a:t>
            </a:r>
            <a:r>
              <a:rPr lang="fr-FR"/>
              <a:t>:</a:t>
            </a:r>
            <a:br>
              <a:rPr lang="fr-FR"/>
            </a:br>
            <a:br>
              <a:rPr lang="fr-FR"/>
            </a:br>
            <a:r>
              <a:rPr lang="fr-FR"/>
              <a:t> 
Vous pouvez également enregistrer la rotation du </a:t>
            </a:r>
            <a:r>
              <a:rPr lang="fr-FR" err="1"/>
              <a:t>canvas</a:t>
            </a:r>
            <a:r>
              <a:rPr lang="fr-FR"/>
              <a:t>:</a:t>
            </a:r>
            <a:br>
              <a:rPr lang="fr-FR"/>
            </a:br>
            <a:br>
              <a:rPr lang="fr-FR"/>
            </a:br>
            <a:r>
              <a:rPr lang="fr-FR"/>
              <a:t>
Restaurer la position du </a:t>
            </a:r>
            <a:r>
              <a:rPr lang="fr-FR" err="1"/>
              <a:t>canvas</a:t>
            </a:r>
            <a:br>
              <a:rPr lang="fr-FR"/>
            </a:br>
            <a:r>
              <a:rPr lang="fr-FR"/>
              <a:t>
Déplacer le </a:t>
            </a:r>
            <a:r>
              <a:rPr lang="fr-FR" err="1"/>
              <a:t>canvas</a:t>
            </a:r>
            <a:endParaRPr/>
          </a:p>
          <a:p>
            <a:pPr>
              <a:defRPr sz="2800">
                <a:solidFill>
                  <a:srgbClr val="FFFFFF"/>
                </a:solidFill>
                <a:latin typeface="Times New Roman"/>
                <a:ea typeface="Times New Roman"/>
                <a:cs typeface="Times New Roman"/>
                <a:sym typeface="Times New Roman"/>
              </a:defRPr>
            </a:pPr>
            <a:br>
              <a:rPr/>
            </a:br>
            <a:br>
              <a:rPr/>
            </a:br>
            <a:br>
              <a:rPr/>
            </a:br>
            <a:br>
              <a:rPr/>
            </a:br>
            <a:endParaRPr/>
          </a:p>
        </p:txBody>
      </p:sp>
      <p:grpSp>
        <p:nvGrpSpPr>
          <p:cNvPr id="1357" name="Group 1357"/>
          <p:cNvGrpSpPr/>
          <p:nvPr/>
        </p:nvGrpSpPr>
        <p:grpSpPr>
          <a:xfrm>
            <a:off x="1448970" y="2766629"/>
            <a:ext cx="9439426" cy="386717"/>
            <a:chOff x="-1" y="-1"/>
            <a:chExt cx="9439424" cy="386716"/>
          </a:xfrm>
        </p:grpSpPr>
        <p:sp>
          <p:nvSpPr>
            <p:cNvPr id="1355" name="Shape 1355"/>
            <p:cNvSpPr/>
            <p:nvPr/>
          </p:nvSpPr>
          <p:spPr>
            <a:xfrm>
              <a:off x="-1" y="-1"/>
              <a:ext cx="9439424" cy="38671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56" name="Shape 1356"/>
            <p:cNvSpPr/>
            <p:nvPr/>
          </p:nvSpPr>
          <p:spPr>
            <a:xfrm>
              <a:off x="-1" y="8692"/>
              <a:ext cx="9439424"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public void rotate (float degrees</a:t>
              </a:r>
              <a:r>
                <a:rPr lang="fr-FR"/>
                <a:t>, </a:t>
              </a:r>
              <a:r>
                <a:rPr lang="fr-FR" err="1"/>
                <a:t>float</a:t>
              </a:r>
              <a:r>
                <a:rPr lang="fr-FR"/>
                <a:t> x, </a:t>
              </a:r>
              <a:r>
                <a:rPr lang="fr-FR" err="1"/>
                <a:t>float</a:t>
              </a:r>
              <a:r>
                <a:rPr lang="fr-FR"/>
                <a:t> y</a:t>
              </a:r>
              <a:r>
                <a:t>)</a:t>
              </a:r>
            </a:p>
          </p:txBody>
        </p:sp>
      </p:grpSp>
      <p:grpSp>
        <p:nvGrpSpPr>
          <p:cNvPr id="1360" name="Group 1360"/>
          <p:cNvGrpSpPr/>
          <p:nvPr/>
        </p:nvGrpSpPr>
        <p:grpSpPr>
          <a:xfrm>
            <a:off x="1448970" y="4015441"/>
            <a:ext cx="9439426" cy="377770"/>
            <a:chOff x="-1" y="-1"/>
            <a:chExt cx="9439424" cy="377769"/>
          </a:xfrm>
        </p:grpSpPr>
        <p:sp>
          <p:nvSpPr>
            <p:cNvPr id="1358" name="Shape 1358"/>
            <p:cNvSpPr/>
            <p:nvPr/>
          </p:nvSpPr>
          <p:spPr>
            <a:xfrm>
              <a:off x="-1" y="-1"/>
              <a:ext cx="9439424" cy="37776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59" name="Shape 1359"/>
            <p:cNvSpPr/>
            <p:nvPr/>
          </p:nvSpPr>
          <p:spPr>
            <a:xfrm>
              <a:off x="-1" y="9813"/>
              <a:ext cx="943942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public int save ()   =&gt; return saveCount</a:t>
              </a:r>
            </a:p>
          </p:txBody>
        </p:sp>
      </p:grpSp>
      <p:grpSp>
        <p:nvGrpSpPr>
          <p:cNvPr id="1363" name="Group 1363"/>
          <p:cNvGrpSpPr/>
          <p:nvPr/>
        </p:nvGrpSpPr>
        <p:grpSpPr>
          <a:xfrm>
            <a:off x="1448970" y="5152806"/>
            <a:ext cx="9439426" cy="444922"/>
            <a:chOff x="-1" y="-1"/>
            <a:chExt cx="9439424" cy="444921"/>
          </a:xfrm>
        </p:grpSpPr>
        <p:sp>
          <p:nvSpPr>
            <p:cNvPr id="1361" name="Shape 1361"/>
            <p:cNvSpPr/>
            <p:nvPr/>
          </p:nvSpPr>
          <p:spPr>
            <a:xfrm>
              <a:off x="-1" y="-1"/>
              <a:ext cx="9439424" cy="444921"/>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62" name="Shape 1362"/>
            <p:cNvSpPr/>
            <p:nvPr/>
          </p:nvSpPr>
          <p:spPr>
            <a:xfrm>
              <a:off x="-1" y="43389"/>
              <a:ext cx="943942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a:solidFill>
                    <a:srgbClr val="FFFFFF"/>
                  </a:solidFill>
                </a:defRPr>
              </a:pPr>
              <a:r>
                <a:t>void restore () </a:t>
              </a:r>
              <a:r>
                <a:rPr b="1"/>
                <a:t>OR </a:t>
              </a:r>
              <a:r>
                <a:t>void restoreToCount (int saveCount)</a:t>
              </a:r>
            </a:p>
          </p:txBody>
        </p:sp>
      </p:grpSp>
      <p:grpSp>
        <p:nvGrpSpPr>
          <p:cNvPr id="1366" name="Group 1366"/>
          <p:cNvGrpSpPr/>
          <p:nvPr/>
        </p:nvGrpSpPr>
        <p:grpSpPr>
          <a:xfrm>
            <a:off x="1290030" y="6049417"/>
            <a:ext cx="9439426" cy="444922"/>
            <a:chOff x="-1" y="-1"/>
            <a:chExt cx="9439424" cy="444921"/>
          </a:xfrm>
        </p:grpSpPr>
        <p:sp>
          <p:nvSpPr>
            <p:cNvPr id="1364" name="Shape 1364"/>
            <p:cNvSpPr/>
            <p:nvPr/>
          </p:nvSpPr>
          <p:spPr>
            <a:xfrm>
              <a:off x="-1" y="-1"/>
              <a:ext cx="9439424" cy="444921"/>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65" name="Shape 1365"/>
            <p:cNvSpPr/>
            <p:nvPr/>
          </p:nvSpPr>
          <p:spPr>
            <a:xfrm>
              <a:off x="-1" y="43389"/>
              <a:ext cx="943942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void translate(float dx, float dy)</a:t>
              </a:r>
            </a:p>
          </p:txBody>
        </p:sp>
      </p:grpSp>
    </p:spTree>
  </p:cSld>
  <p:clrMapOvr>
    <a:masterClrMapping/>
  </p:clrMapOvr>
  <p:transition spd="slow">
    <p:dissolv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Shape 1368"/>
          <p:cNvSpPr>
            <a:spLocks noGrp="1"/>
          </p:cNvSpPr>
          <p:nvPr>
            <p:ph type="title"/>
          </p:nvPr>
        </p:nvSpPr>
        <p:spPr>
          <a:xfrm>
            <a:off x="680319" y="753229"/>
            <a:ext cx="9613863" cy="1080938"/>
          </a:xfrm>
          <a:prstGeom prst="rect">
            <a:avLst/>
          </a:prstGeom>
        </p:spPr>
        <p:txBody>
          <a:bodyPr/>
          <a:lstStyle/>
          <a:p>
            <a:r>
              <a:t>Custom View</a:t>
            </a:r>
          </a:p>
        </p:txBody>
      </p:sp>
      <p:sp>
        <p:nvSpPr>
          <p:cNvPr id="1369" name="Shape 136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146</a:t>
            </a:fld>
            <a:endParaRPr/>
          </a:p>
        </p:txBody>
      </p:sp>
      <p:sp>
        <p:nvSpPr>
          <p:cNvPr id="1370" name="Shape 1370"/>
          <p:cNvSpPr/>
          <p:nvPr/>
        </p:nvSpPr>
        <p:spPr>
          <a:xfrm>
            <a:off x="506437" y="2346906"/>
            <a:ext cx="5106573" cy="22467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err="1"/>
              <a:t>Anim</a:t>
            </a:r>
            <a:r>
              <a:rPr lang="fr-FR"/>
              <a:t>er</a:t>
            </a:r>
            <a:r>
              <a:t> </a:t>
            </a:r>
            <a:r>
              <a:rPr lang="fr-FR"/>
              <a:t>une</a:t>
            </a:r>
            <a:r>
              <a:t> View :</a:t>
            </a:r>
          </a:p>
          <a:p>
            <a:pPr>
              <a:defRPr sz="2800" b="1" i="1" u="sng">
                <a:solidFill>
                  <a:srgbClr val="FFFFFF"/>
                </a:solidFill>
              </a:defRPr>
            </a:pPr>
            <a:endParaRPr/>
          </a:p>
          <a:p>
            <a:pPr>
              <a:defRPr sz="2800">
                <a:solidFill>
                  <a:srgbClr val="FFFFFF"/>
                </a:solidFill>
              </a:defRPr>
            </a:pPr>
            <a:r>
              <a:rPr lang="fr-FR"/>
              <a:t>Vous devez utiliser Thread pour animer votre Vue
</a:t>
            </a:r>
            <a:endParaRPr/>
          </a:p>
        </p:txBody>
      </p:sp>
      <p:grpSp>
        <p:nvGrpSpPr>
          <p:cNvPr id="1373" name="Group 1373"/>
          <p:cNvGrpSpPr/>
          <p:nvPr/>
        </p:nvGrpSpPr>
        <p:grpSpPr>
          <a:xfrm>
            <a:off x="5261315" y="2236764"/>
            <a:ext cx="5950637" cy="4358589"/>
            <a:chOff x="-1" y="0"/>
            <a:chExt cx="5950636" cy="4358588"/>
          </a:xfrm>
        </p:grpSpPr>
        <p:sp>
          <p:nvSpPr>
            <p:cNvPr id="1371" name="Shape 1371"/>
            <p:cNvSpPr/>
            <p:nvPr/>
          </p:nvSpPr>
          <p:spPr>
            <a:xfrm>
              <a:off x="-1" y="0"/>
              <a:ext cx="5950636" cy="435858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372" name="Shape 1372"/>
            <p:cNvSpPr/>
            <p:nvPr/>
          </p:nvSpPr>
          <p:spPr>
            <a:xfrm>
              <a:off x="-1" y="304773"/>
              <a:ext cx="5950636" cy="3749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private Runnable animationTask = new Runnable() {</a:t>
              </a:r>
            </a:p>
            <a:p>
              <a:pPr>
                <a:defRPr sz="1400">
                  <a:solidFill>
                    <a:srgbClr val="FFFFFF"/>
                  </a:solidFill>
                </a:defRPr>
              </a:pPr>
              <a:r>
                <a:t>    public void run() {</a:t>
              </a:r>
            </a:p>
            <a:p>
              <a:pPr>
                <a:defRPr sz="1400">
                  <a:solidFill>
                    <a:srgbClr val="FFFFFF"/>
                  </a:solidFill>
                </a:defRPr>
              </a:pPr>
              <a:r>
                <a:t>        long curTime   = SystemClock.uptimeMillis();</a:t>
              </a:r>
            </a:p>
            <a:p>
              <a:pPr>
                <a:defRPr sz="1400">
                  <a:solidFill>
                    <a:srgbClr val="FFFFFF"/>
                  </a:solidFill>
                </a:defRPr>
              </a:pPr>
              <a:r>
                <a:t>        long totalTime = curTime - startTime;</a:t>
              </a:r>
            </a:p>
            <a:p>
              <a:pPr>
                <a:defRPr sz="1400">
                  <a:solidFill>
                    <a:srgbClr val="FFFFFF"/>
                  </a:solidFill>
                </a:defRPr>
              </a:pPr>
              <a:endParaRPr/>
            </a:p>
            <a:p>
              <a:pPr>
                <a:defRPr sz="1400">
                  <a:solidFill>
                    <a:srgbClr val="FFFFFF"/>
                  </a:solidFill>
                </a:defRPr>
              </a:pPr>
              <a:r>
                <a:t>        if (totalTime &gt; DURATION) {</a:t>
              </a:r>
            </a:p>
            <a:p>
              <a:pPr>
                <a:defRPr sz="1400">
                  <a:solidFill>
                    <a:srgbClr val="FFFFFF"/>
                  </a:solidFill>
                </a:defRPr>
              </a:pPr>
              <a:r>
                <a:t>               // Fin de l'animation</a:t>
              </a:r>
            </a:p>
            <a:p>
              <a:pPr>
                <a:defRPr sz="1400">
                  <a:solidFill>
                    <a:srgbClr val="FFFFFF"/>
                  </a:solidFill>
                </a:defRPr>
              </a:pPr>
              <a:r>
                <a:t>		removeCallbacks(animationTask);</a:t>
              </a:r>
            </a:p>
            <a:p>
              <a:pPr>
                <a:defRPr sz="1400">
                  <a:solidFill>
                    <a:srgbClr val="FFFFFF"/>
                  </a:solidFill>
                </a:defRPr>
              </a:pPr>
              <a:r>
                <a:t>        } else {</a:t>
              </a:r>
            </a:p>
            <a:p>
              <a:pPr>
                <a:defRPr sz="1400">
                  <a:solidFill>
                    <a:srgbClr val="FFFFFF"/>
                  </a:solidFill>
                </a:defRPr>
              </a:pPr>
              <a:r>
                <a:t>            //Changer la position de l'aiguille</a:t>
              </a:r>
            </a:p>
            <a:p>
              <a:pPr>
                <a:defRPr sz="1400">
                  <a:solidFill>
                    <a:srgbClr val="FFFFFF"/>
                  </a:solidFill>
                </a:defRPr>
              </a:pPr>
              <a:r>
                <a:t>            //Rappeler cette tâche dans DELAY ms pour dessiner la suite</a:t>
              </a:r>
            </a:p>
            <a:p>
              <a:pPr>
                <a:defRPr sz="1400">
                  <a:solidFill>
                    <a:srgbClr val="FFFFFF"/>
                  </a:solidFill>
                </a:defRPr>
              </a:pPr>
              <a:r>
                <a:t>            postDelayed(this, DELAY);</a:t>
              </a:r>
            </a:p>
            <a:p>
              <a:pPr>
                <a:defRPr sz="1400">
                  <a:solidFill>
                    <a:srgbClr val="FFFFFF"/>
                  </a:solidFill>
                </a:defRPr>
              </a:pPr>
              <a:r>
                <a:t>        }</a:t>
              </a:r>
            </a:p>
            <a:p>
              <a:pPr>
                <a:defRPr sz="1400">
                  <a:solidFill>
                    <a:srgbClr val="FFFFFF"/>
                  </a:solidFill>
                </a:defRPr>
              </a:pPr>
              <a:endParaRPr/>
            </a:p>
            <a:p>
              <a:pPr>
                <a:defRPr sz="1400">
                  <a:solidFill>
                    <a:srgbClr val="FFFFFF"/>
                  </a:solidFill>
                </a:defRPr>
              </a:pPr>
              <a:r>
                <a:t>        // Quoi qu'il arrive, on demande à notre vue de se redessiner</a:t>
              </a:r>
            </a:p>
            <a:p>
              <a:pPr>
                <a:defRPr sz="1400">
                  <a:solidFill>
                    <a:srgbClr val="FFFFFF"/>
                  </a:solidFill>
                </a:defRPr>
              </a:pPr>
              <a:r>
                <a:t>        invalidate();</a:t>
              </a:r>
            </a:p>
            <a:p>
              <a:pPr>
                <a:defRPr sz="1400">
                  <a:solidFill>
                    <a:srgbClr val="FFFFFF"/>
                  </a:solidFill>
                </a:defRPr>
              </a:pPr>
              <a:r>
                <a:t>    }</a:t>
              </a:r>
            </a:p>
            <a:p>
              <a:pPr>
                <a:defRPr sz="1400">
                  <a:solidFill>
                    <a:srgbClr val="FFFFFF"/>
                  </a:solidFill>
                </a:defRPr>
              </a:pPr>
              <a:r>
                <a:t>}</a:t>
              </a:r>
            </a:p>
          </p:txBody>
        </p:sp>
      </p:grpSp>
    </p:spTree>
  </p:cSld>
  <p:clrMapOvr>
    <a:masterClrMapping/>
  </p:clrMapOvr>
  <p:transition spd="slow">
    <p:dissolv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Shape 1375"/>
          <p:cNvSpPr>
            <a:spLocks noGrp="1"/>
          </p:cNvSpPr>
          <p:nvPr>
            <p:ph type="title"/>
          </p:nvPr>
        </p:nvSpPr>
        <p:spPr>
          <a:xfrm>
            <a:off x="680319" y="753229"/>
            <a:ext cx="9613863" cy="1080938"/>
          </a:xfrm>
          <a:prstGeom prst="rect">
            <a:avLst/>
          </a:prstGeom>
        </p:spPr>
        <p:txBody>
          <a:bodyPr/>
          <a:lstStyle/>
          <a:p>
            <a:r>
              <a:t>Custom View</a:t>
            </a:r>
          </a:p>
        </p:txBody>
      </p:sp>
      <p:sp>
        <p:nvSpPr>
          <p:cNvPr id="1376" name="Shape 137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147</a:t>
            </a:fld>
            <a:endParaRPr/>
          </a:p>
        </p:txBody>
      </p:sp>
      <p:sp>
        <p:nvSpPr>
          <p:cNvPr id="1377" name="Shape 1377"/>
          <p:cNvSpPr/>
          <p:nvPr/>
        </p:nvSpPr>
        <p:spPr>
          <a:xfrm>
            <a:off x="506437" y="2346906"/>
            <a:ext cx="5106573"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Animer une </a:t>
            </a:r>
            <a:r>
              <a:t>View :</a:t>
            </a:r>
          </a:p>
          <a:p>
            <a:pPr>
              <a:defRPr sz="2800" b="1" i="1" u="sng">
                <a:solidFill>
                  <a:srgbClr val="FFFFFF"/>
                </a:solidFill>
              </a:defRPr>
            </a:pPr>
            <a:endParaRPr/>
          </a:p>
          <a:p>
            <a:pPr>
              <a:defRPr sz="2800">
                <a:solidFill>
                  <a:srgbClr val="FFFFFF"/>
                </a:solidFill>
              </a:defRPr>
            </a:pPr>
            <a:r>
              <a:rPr lang="fr-FR"/>
              <a:t>Pour démarrer l'animation :
</a:t>
            </a:r>
            <a:endParaRPr/>
          </a:p>
        </p:txBody>
      </p:sp>
      <p:grpSp>
        <p:nvGrpSpPr>
          <p:cNvPr id="1380" name="Group 1380"/>
          <p:cNvGrpSpPr/>
          <p:nvPr/>
        </p:nvGrpSpPr>
        <p:grpSpPr>
          <a:xfrm>
            <a:off x="506435" y="4009292"/>
            <a:ext cx="10705517" cy="2586062"/>
            <a:chOff x="-1" y="0"/>
            <a:chExt cx="10705515" cy="2586060"/>
          </a:xfrm>
        </p:grpSpPr>
        <p:sp>
          <p:nvSpPr>
            <p:cNvPr id="1378" name="Shape 1378"/>
            <p:cNvSpPr/>
            <p:nvPr/>
          </p:nvSpPr>
          <p:spPr>
            <a:xfrm>
              <a:off x="-1" y="0"/>
              <a:ext cx="10705515" cy="2586060"/>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379" name="Shape 1379"/>
            <p:cNvSpPr/>
            <p:nvPr/>
          </p:nvSpPr>
          <p:spPr>
            <a:xfrm>
              <a:off x="-1" y="580559"/>
              <a:ext cx="10705515" cy="142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 	</a:t>
              </a:r>
              <a:r>
                <a:rPr sz="1800"/>
                <a:t>//Arrêter l'ancienne animation</a:t>
              </a:r>
            </a:p>
            <a:p>
              <a:pPr>
                <a:defRPr>
                  <a:solidFill>
                    <a:srgbClr val="FFFFFF"/>
                  </a:solidFill>
                </a:defRPr>
              </a:pPr>
              <a:r>
                <a:t>        removeCallbacks(animationTask);</a:t>
              </a:r>
            </a:p>
            <a:p>
              <a:pPr>
                <a:defRPr>
                  <a:solidFill>
                    <a:srgbClr val="FFFFFF"/>
                  </a:solidFill>
                </a:defRPr>
              </a:pPr>
              <a:r>
                <a:t>    	</a:t>
              </a:r>
            </a:p>
            <a:p>
              <a:pPr>
                <a:defRPr>
                  <a:solidFill>
                    <a:srgbClr val="FFFFFF"/>
                  </a:solidFill>
                </a:defRPr>
              </a:pPr>
              <a:r>
                <a:t>	startTime = SystemClock.uptimeMillis();</a:t>
              </a:r>
            </a:p>
            <a:p>
              <a:pPr>
                <a:defRPr>
                  <a:solidFill>
                    <a:srgbClr val="FFFFFF"/>
                  </a:solidFill>
                </a:defRPr>
              </a:pPr>
              <a:r>
                <a:t>        postDelayed(animationTask, DELAY);</a:t>
              </a:r>
            </a:p>
          </p:txBody>
        </p:sp>
      </p:grpSp>
    </p:spTree>
  </p:cSld>
  <p:clrMapOvr>
    <a:masterClrMapping/>
  </p:clrMapOvr>
  <p:transition spd="slow">
    <p:dissolv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Shape 1382"/>
          <p:cNvSpPr>
            <a:spLocks noGrp="1"/>
          </p:cNvSpPr>
          <p:nvPr>
            <p:ph type="ctrTitle"/>
          </p:nvPr>
        </p:nvSpPr>
        <p:spPr>
          <a:xfrm>
            <a:off x="680322" y="2733708"/>
            <a:ext cx="8144134" cy="1373071"/>
          </a:xfrm>
          <a:prstGeom prst="rect">
            <a:avLst/>
          </a:prstGeom>
        </p:spPr>
        <p:txBody>
          <a:bodyPr/>
          <a:lstStyle/>
          <a:p>
            <a:r>
              <a:t>Drawable</a:t>
            </a:r>
          </a:p>
        </p:txBody>
      </p:sp>
      <p:sp>
        <p:nvSpPr>
          <p:cNvPr id="1383" name="Shape 1383"/>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148</a:t>
            </a:fld>
            <a:endParaRPr/>
          </a:p>
        </p:txBody>
      </p:sp>
    </p:spTree>
  </p:cSld>
  <p:clrMapOvr>
    <a:masterClrMapping/>
  </p:clrMapOvr>
  <p:transition spd="slow">
    <p:dissolv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Shape 1385"/>
          <p:cNvSpPr>
            <a:spLocks noGrp="1"/>
          </p:cNvSpPr>
          <p:nvPr>
            <p:ph type="title"/>
          </p:nvPr>
        </p:nvSpPr>
        <p:spPr>
          <a:xfrm>
            <a:off x="680319" y="753229"/>
            <a:ext cx="9613863" cy="1080938"/>
          </a:xfrm>
          <a:prstGeom prst="rect">
            <a:avLst/>
          </a:prstGeom>
        </p:spPr>
        <p:txBody>
          <a:bodyPr/>
          <a:lstStyle/>
          <a:p>
            <a:r>
              <a:t>Drawable</a:t>
            </a:r>
          </a:p>
        </p:txBody>
      </p:sp>
      <p:sp>
        <p:nvSpPr>
          <p:cNvPr id="1386" name="Shape 138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149</a:t>
            </a:fld>
            <a:endParaRPr/>
          </a:p>
        </p:txBody>
      </p:sp>
      <p:sp>
        <p:nvSpPr>
          <p:cNvPr id="1387" name="Shape 1387"/>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rPr lang="fr-FR"/>
              <a:t>Utilisation des </a:t>
            </a:r>
            <a:r>
              <a:rPr lang="fr-FR" err="1"/>
              <a:t>drawables</a:t>
            </a:r>
            <a:r>
              <a:rPr lang="fr-FR"/>
              <a:t> dans les </a:t>
            </a:r>
            <a:r>
              <a:rPr lang="fr-FR" err="1"/>
              <a:t>Views</a:t>
            </a:r>
            <a:r>
              <a:rPr lang="fr-FR"/>
              <a:t>
</a:t>
            </a:r>
            <a:endParaRPr/>
          </a:p>
        </p:txBody>
      </p:sp>
      <p:grpSp>
        <p:nvGrpSpPr>
          <p:cNvPr id="1390" name="Group 1390"/>
          <p:cNvGrpSpPr/>
          <p:nvPr/>
        </p:nvGrpSpPr>
        <p:grpSpPr>
          <a:xfrm>
            <a:off x="1631850" y="3179298"/>
            <a:ext cx="9439426" cy="2686931"/>
            <a:chOff x="-1" y="0"/>
            <a:chExt cx="9439424" cy="2686930"/>
          </a:xfrm>
        </p:grpSpPr>
        <p:sp>
          <p:nvSpPr>
            <p:cNvPr id="1388" name="Shape 1388"/>
            <p:cNvSpPr/>
            <p:nvPr/>
          </p:nvSpPr>
          <p:spPr>
            <a:xfrm>
              <a:off x="-1" y="0"/>
              <a:ext cx="9439424" cy="2686930"/>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389" name="Shape 1389"/>
            <p:cNvSpPr/>
            <p:nvPr/>
          </p:nvSpPr>
          <p:spPr>
            <a:xfrm>
              <a:off x="-1" y="497644"/>
              <a:ext cx="9439424" cy="169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&lt;TextView xmlns:android="http://schemas.android.com/apk/res/android" 	android:id="@+id/textView1" </a:t>
              </a:r>
            </a:p>
            <a:p>
              <a:pPr>
                <a:defRPr>
                  <a:solidFill>
                    <a:srgbClr val="FFFFFF"/>
                  </a:solidFill>
                </a:defRPr>
              </a:pPr>
              <a:r>
                <a:t>	android:layout_width="wrap_content" </a:t>
              </a:r>
            </a:p>
            <a:p>
              <a:pPr>
                <a:defRPr>
                  <a:solidFill>
                    <a:srgbClr val="FFFFFF"/>
                  </a:solidFill>
                </a:defRPr>
              </a:pPr>
              <a:r>
                <a:t>	android:layout_height="wrap_content" </a:t>
              </a:r>
            </a:p>
            <a:p>
              <a:pPr>
                <a:defRPr>
                  <a:solidFill>
                    <a:srgbClr val="FFFFFF"/>
                  </a:solidFill>
                </a:defRPr>
              </a:pPr>
              <a:r>
                <a:t>	</a:t>
              </a:r>
              <a:r>
                <a:rPr b="1"/>
                <a:t>android:background="@drawable/hello" </a:t>
              </a:r>
            </a:p>
            <a:p>
              <a:pPr>
                <a:defRPr>
                  <a:solidFill>
                    <a:srgbClr val="FFFFFF"/>
                  </a:solidFill>
                </a:defRPr>
              </a:pPr>
              <a:r>
                <a:t>	android:text="@string/hello_world" /&gt;</a:t>
              </a:r>
            </a:p>
          </p:txBody>
        </p:sp>
      </p:grpSp>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lstStyle/>
          <a:p>
            <a:r>
              <a:rPr lang="fr-FR"/>
              <a:t>Comment ajouter une dépendance </a:t>
            </a:r>
            <a:r>
              <a:rPr lang="fr-FR" err="1"/>
              <a:t>Maven</a:t>
            </a:r>
            <a:r>
              <a:rPr lang="fr-FR"/>
              <a:t> ?</a:t>
            </a:r>
          </a:p>
        </p:txBody>
      </p:sp>
      <p:sp>
        <p:nvSpPr>
          <p:cNvPr id="5" name="Rectangle 4">
            <a:extLst>
              <a:ext uri="{FF2B5EF4-FFF2-40B4-BE49-F238E27FC236}">
                <a16:creationId xmlns:a16="http://schemas.microsoft.com/office/drawing/2014/main" id="{45C8BC22-BBE5-474D-B98A-F359B177293B}"/>
              </a:ext>
            </a:extLst>
          </p:cNvPr>
          <p:cNvSpPr/>
          <p:nvPr/>
        </p:nvSpPr>
        <p:spPr>
          <a:xfrm>
            <a:off x="848870" y="3151978"/>
            <a:ext cx="10282238" cy="3139321"/>
          </a:xfrm>
          <a:prstGeom prst="rect">
            <a:avLst/>
          </a:prstGeom>
          <a:solidFill>
            <a:srgbClr val="FFFFFF"/>
          </a:solidFill>
        </p:spPr>
        <p:txBody>
          <a:bodyPr wrap="square">
            <a:spAutoFit/>
          </a:bodyPr>
          <a:lstStyle/>
          <a:p>
            <a:br>
              <a:rPr lang="fr-FR"/>
            </a:br>
            <a:r>
              <a:rPr lang="fr-FR" err="1"/>
              <a:t>dependencies</a:t>
            </a:r>
            <a:r>
              <a:rPr lang="fr-FR"/>
              <a:t> </a:t>
            </a:r>
            <a:r>
              <a:rPr lang="fr-FR" b="1"/>
              <a:t>{</a:t>
            </a:r>
            <a:br>
              <a:rPr lang="fr-FR" b="1"/>
            </a:br>
            <a:r>
              <a:rPr lang="fr-FR" b="1"/>
              <a:t>    </a:t>
            </a:r>
            <a:r>
              <a:rPr lang="fr-FR" err="1"/>
              <a:t>implementation</a:t>
            </a:r>
            <a:r>
              <a:rPr lang="fr-FR"/>
              <a:t> </a:t>
            </a:r>
            <a:r>
              <a:rPr lang="fr-FR" err="1"/>
              <a:t>fileTree</a:t>
            </a:r>
            <a:r>
              <a:rPr lang="fr-FR"/>
              <a:t>(</a:t>
            </a:r>
            <a:r>
              <a:rPr lang="fr-FR" err="1">
                <a:solidFill>
                  <a:srgbClr val="6A8759"/>
                </a:solidFill>
              </a:rPr>
              <a:t>dir</a:t>
            </a:r>
            <a:r>
              <a:rPr lang="fr-FR"/>
              <a:t>: </a:t>
            </a:r>
            <a:r>
              <a:rPr lang="fr-FR">
                <a:solidFill>
                  <a:srgbClr val="6A8759"/>
                </a:solidFill>
              </a:rPr>
              <a:t>'</a:t>
            </a:r>
            <a:r>
              <a:rPr lang="fr-FR" err="1">
                <a:solidFill>
                  <a:srgbClr val="6A8759"/>
                </a:solidFill>
              </a:rPr>
              <a:t>libs</a:t>
            </a:r>
            <a:r>
              <a:rPr lang="fr-FR">
                <a:solidFill>
                  <a:srgbClr val="6A8759"/>
                </a:solidFill>
              </a:rPr>
              <a:t>'</a:t>
            </a:r>
            <a:r>
              <a:rPr lang="fr-FR"/>
              <a:t>, </a:t>
            </a:r>
            <a:r>
              <a:rPr lang="fr-FR" err="1">
                <a:solidFill>
                  <a:srgbClr val="6A8759"/>
                </a:solidFill>
              </a:rPr>
              <a:t>include</a:t>
            </a:r>
            <a:r>
              <a:rPr lang="fr-FR"/>
              <a:t>: [</a:t>
            </a:r>
            <a:r>
              <a:rPr lang="fr-FR">
                <a:solidFill>
                  <a:srgbClr val="6A8759"/>
                </a:solidFill>
              </a:rPr>
              <a:t>'*.jar'</a:t>
            </a:r>
            <a:r>
              <a:rPr lang="fr-FR"/>
              <a:t>])</a:t>
            </a:r>
            <a:br>
              <a:rPr lang="fr-FR"/>
            </a:br>
            <a:r>
              <a:rPr lang="fr-FR"/>
              <a:t>    </a:t>
            </a:r>
            <a:r>
              <a:rPr lang="fr-FR" err="1"/>
              <a:t>implementation</a:t>
            </a:r>
            <a:r>
              <a:rPr lang="fr-FR"/>
              <a:t> </a:t>
            </a:r>
            <a:r>
              <a:rPr lang="fr-FR">
                <a:solidFill>
                  <a:srgbClr val="6A8759"/>
                </a:solidFill>
              </a:rPr>
              <a:t>'androidx.appcompat:appcompat:1.0.2'</a:t>
            </a:r>
            <a:br>
              <a:rPr lang="fr-FR">
                <a:solidFill>
                  <a:srgbClr val="6A8759"/>
                </a:solidFill>
              </a:rPr>
            </a:br>
            <a:r>
              <a:rPr lang="fr-FR">
                <a:solidFill>
                  <a:srgbClr val="6A8759"/>
                </a:solidFill>
              </a:rPr>
              <a:t>    </a:t>
            </a:r>
            <a:r>
              <a:rPr lang="fr-FR" err="1"/>
              <a:t>implementation</a:t>
            </a:r>
            <a:r>
              <a:rPr lang="fr-FR"/>
              <a:t> </a:t>
            </a:r>
            <a:r>
              <a:rPr lang="fr-FR">
                <a:solidFill>
                  <a:srgbClr val="6A8759"/>
                </a:solidFill>
              </a:rPr>
              <a:t>'androidx.constraintlayout:constraintlayout:1.1.3'</a:t>
            </a:r>
            <a:br>
              <a:rPr lang="fr-FR">
                <a:solidFill>
                  <a:srgbClr val="6A8759"/>
                </a:solidFill>
              </a:rPr>
            </a:br>
            <a:r>
              <a:rPr lang="fr-FR">
                <a:solidFill>
                  <a:srgbClr val="6A8759"/>
                </a:solidFill>
              </a:rPr>
              <a:t>    </a:t>
            </a:r>
            <a:r>
              <a:rPr lang="fr-FR" err="1"/>
              <a:t>testImplementation</a:t>
            </a:r>
            <a:r>
              <a:rPr lang="fr-FR"/>
              <a:t> </a:t>
            </a:r>
            <a:r>
              <a:rPr lang="fr-FR">
                <a:solidFill>
                  <a:srgbClr val="6A8759"/>
                </a:solidFill>
              </a:rPr>
              <a:t>'junit:junit:4.12'</a:t>
            </a:r>
            <a:br>
              <a:rPr lang="fr-FR">
                <a:solidFill>
                  <a:srgbClr val="6A8759"/>
                </a:solidFill>
              </a:rPr>
            </a:br>
            <a:r>
              <a:rPr lang="fr-FR">
                <a:solidFill>
                  <a:srgbClr val="6A8759"/>
                </a:solidFill>
              </a:rPr>
              <a:t>    </a:t>
            </a:r>
            <a:r>
              <a:rPr lang="fr-FR" err="1"/>
              <a:t>androidTestImplementation</a:t>
            </a:r>
            <a:r>
              <a:rPr lang="fr-FR"/>
              <a:t> </a:t>
            </a:r>
            <a:r>
              <a:rPr lang="fr-FR">
                <a:solidFill>
                  <a:srgbClr val="6A8759"/>
                </a:solidFill>
              </a:rPr>
              <a:t>'androidx.test:runner:1.1.1'</a:t>
            </a:r>
            <a:br>
              <a:rPr lang="fr-FR">
                <a:solidFill>
                  <a:srgbClr val="6A8759"/>
                </a:solidFill>
              </a:rPr>
            </a:br>
            <a:r>
              <a:rPr lang="fr-FR">
                <a:solidFill>
                  <a:srgbClr val="6A8759"/>
                </a:solidFill>
              </a:rPr>
              <a:t>    </a:t>
            </a:r>
            <a:r>
              <a:rPr lang="fr-FR" err="1"/>
              <a:t>androidTestImplementation</a:t>
            </a:r>
            <a:r>
              <a:rPr lang="fr-FR"/>
              <a:t> </a:t>
            </a:r>
            <a:r>
              <a:rPr lang="fr-FR">
                <a:solidFill>
                  <a:srgbClr val="6A8759"/>
                </a:solidFill>
              </a:rPr>
              <a:t>'androidx.test.espresso:espresso-core:3.1.1’</a:t>
            </a:r>
          </a:p>
          <a:p>
            <a:r>
              <a:rPr lang="fr-FR">
                <a:solidFill>
                  <a:srgbClr val="6A8759"/>
                </a:solidFill>
              </a:rPr>
              <a:t>    </a:t>
            </a:r>
            <a:r>
              <a:rPr lang="fr-FR" b="1" err="1">
                <a:solidFill>
                  <a:srgbClr val="FF0000"/>
                </a:solidFill>
              </a:rPr>
              <a:t>implementation</a:t>
            </a:r>
            <a:r>
              <a:rPr lang="fr-FR" b="1">
                <a:solidFill>
                  <a:srgbClr val="FF0000"/>
                </a:solidFill>
              </a:rPr>
              <a:t>: 'com.fasterxml.jackson.core:jackson-core:2.8.6'</a:t>
            </a:r>
            <a:br>
              <a:rPr lang="fr-FR">
                <a:solidFill>
                  <a:srgbClr val="6A8759"/>
                </a:solidFill>
              </a:rPr>
            </a:br>
            <a:r>
              <a:rPr lang="fr-FR" b="1"/>
              <a:t>}</a:t>
            </a:r>
            <a:br>
              <a:rPr lang="fr-FR"/>
            </a:br>
            <a:endParaRPr lang="fr-FR"/>
          </a:p>
        </p:txBody>
      </p:sp>
    </p:spTree>
    <p:extLst>
      <p:ext uri="{BB962C8B-B14F-4D97-AF65-F5344CB8AC3E}">
        <p14:creationId xmlns:p14="http://schemas.microsoft.com/office/powerpoint/2010/main" val="1711212557"/>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Shape 1392"/>
          <p:cNvSpPr>
            <a:spLocks noGrp="1"/>
          </p:cNvSpPr>
          <p:nvPr>
            <p:ph type="title"/>
          </p:nvPr>
        </p:nvSpPr>
        <p:spPr>
          <a:xfrm>
            <a:off x="680319" y="753229"/>
            <a:ext cx="9613863" cy="1080938"/>
          </a:xfrm>
          <a:prstGeom prst="rect">
            <a:avLst/>
          </a:prstGeom>
        </p:spPr>
        <p:txBody>
          <a:bodyPr/>
          <a:lstStyle/>
          <a:p>
            <a:r>
              <a:t>Drawable</a:t>
            </a:r>
          </a:p>
        </p:txBody>
      </p:sp>
      <p:sp>
        <p:nvSpPr>
          <p:cNvPr id="1393" name="Shape 139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150</a:t>
            </a:fld>
            <a:endParaRPr/>
          </a:p>
        </p:txBody>
      </p:sp>
      <p:sp>
        <p:nvSpPr>
          <p:cNvPr id="1394" name="Shape 1394"/>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rPr lang="fr-FR"/>
              <a:t>Utilisation des </a:t>
            </a:r>
            <a:r>
              <a:rPr lang="fr-FR" err="1"/>
              <a:t>Drawables</a:t>
            </a:r>
            <a:r>
              <a:rPr lang="fr-FR"/>
              <a:t> dans le code Java</a:t>
            </a:r>
            <a:endParaRPr/>
          </a:p>
          <a:p>
            <a:pPr>
              <a:defRPr sz="2800" b="1" i="1" u="sng">
                <a:solidFill>
                  <a:srgbClr val="FFFFFF"/>
                </a:solidFill>
              </a:defRPr>
            </a:pPr>
            <a:endParaRPr/>
          </a:p>
        </p:txBody>
      </p:sp>
      <p:grpSp>
        <p:nvGrpSpPr>
          <p:cNvPr id="1397" name="Group 1397"/>
          <p:cNvGrpSpPr/>
          <p:nvPr/>
        </p:nvGrpSpPr>
        <p:grpSpPr>
          <a:xfrm>
            <a:off x="1631850" y="3179298"/>
            <a:ext cx="9439426" cy="2686931"/>
            <a:chOff x="-1" y="0"/>
            <a:chExt cx="9439424" cy="2686930"/>
          </a:xfrm>
        </p:grpSpPr>
        <p:sp>
          <p:nvSpPr>
            <p:cNvPr id="1395" name="Shape 1395"/>
            <p:cNvSpPr/>
            <p:nvPr/>
          </p:nvSpPr>
          <p:spPr>
            <a:xfrm>
              <a:off x="-1" y="0"/>
              <a:ext cx="9439424" cy="2686930"/>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396" name="Shape 1396"/>
            <p:cNvSpPr/>
            <p:nvPr/>
          </p:nvSpPr>
          <p:spPr>
            <a:xfrm>
              <a:off x="-1" y="1031044"/>
              <a:ext cx="9439424"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a:solidFill>
                    <a:srgbClr val="FFFFFF"/>
                  </a:solidFill>
                </a:defRPr>
              </a:lvl1pPr>
            </a:lstStyle>
            <a:p>
              <a:r>
                <a:t>ImageView imageView = (ImageView) findViewById(R.id.image); imageView.setImageResource(R.drawable.hello); </a:t>
              </a:r>
            </a:p>
          </p:txBody>
        </p:sp>
      </p:grpSp>
    </p:spTree>
  </p:cSld>
  <p:clrMapOvr>
    <a:masterClrMapping/>
  </p:clrMapOvr>
  <p:transition spd="slow">
    <p:dissolv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Shape 1399"/>
          <p:cNvSpPr>
            <a:spLocks noGrp="1"/>
          </p:cNvSpPr>
          <p:nvPr>
            <p:ph type="title"/>
          </p:nvPr>
        </p:nvSpPr>
        <p:spPr>
          <a:xfrm>
            <a:off x="680319" y="753229"/>
            <a:ext cx="9613863" cy="1080938"/>
          </a:xfrm>
          <a:prstGeom prst="rect">
            <a:avLst/>
          </a:prstGeom>
        </p:spPr>
        <p:txBody>
          <a:bodyPr/>
          <a:lstStyle/>
          <a:p>
            <a:r>
              <a:t>Drawable</a:t>
            </a:r>
          </a:p>
        </p:txBody>
      </p:sp>
      <p:sp>
        <p:nvSpPr>
          <p:cNvPr id="1400" name="Shape 140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151</a:t>
            </a:fld>
            <a:endParaRPr/>
          </a:p>
        </p:txBody>
      </p:sp>
      <p:sp>
        <p:nvSpPr>
          <p:cNvPr id="1401" name="Shape 1401"/>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rPr lang="fr-FR"/>
              <a:t>Charger des Bitmaps
</a:t>
            </a:r>
            <a:endParaRPr/>
          </a:p>
        </p:txBody>
      </p:sp>
      <p:grpSp>
        <p:nvGrpSpPr>
          <p:cNvPr id="1404" name="Group 1404"/>
          <p:cNvGrpSpPr/>
          <p:nvPr/>
        </p:nvGrpSpPr>
        <p:grpSpPr>
          <a:xfrm>
            <a:off x="506435" y="3179298"/>
            <a:ext cx="10564841" cy="2686931"/>
            <a:chOff x="-1" y="0"/>
            <a:chExt cx="10564839" cy="2686930"/>
          </a:xfrm>
        </p:grpSpPr>
        <p:sp>
          <p:nvSpPr>
            <p:cNvPr id="1402" name="Shape 1402"/>
            <p:cNvSpPr/>
            <p:nvPr/>
          </p:nvSpPr>
          <p:spPr>
            <a:xfrm>
              <a:off x="-1" y="0"/>
              <a:ext cx="10564839" cy="2686930"/>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03" name="Shape 1403"/>
            <p:cNvSpPr/>
            <p:nvPr/>
          </p:nvSpPr>
          <p:spPr>
            <a:xfrm>
              <a:off x="-1" y="630994"/>
              <a:ext cx="10564839" cy="142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BitmapFactory.Options options = </a:t>
              </a:r>
              <a:r>
                <a:rPr b="1"/>
                <a:t>new BitmapFactory.Options(); </a:t>
              </a:r>
            </a:p>
            <a:p>
              <a:pPr>
                <a:defRPr b="1">
                  <a:solidFill>
                    <a:srgbClr val="FFFFFF"/>
                  </a:solidFill>
                </a:defRPr>
              </a:pPr>
              <a:r>
                <a:t>// pour </a:t>
              </a:r>
              <a:r>
                <a:rPr u="sng"/>
                <a:t>avoir la taille non scaled d'origine on utilise l'option inScaled = false</a:t>
              </a:r>
            </a:p>
            <a:p>
              <a:pPr>
                <a:defRPr>
                  <a:solidFill>
                    <a:srgbClr val="FFFFFF"/>
                  </a:solidFill>
                </a:defRPr>
              </a:pPr>
              <a:r>
                <a:t>options.inScaled = </a:t>
              </a:r>
              <a:r>
                <a:rPr b="1"/>
                <a:t>false;</a:t>
              </a:r>
            </a:p>
            <a:p>
              <a:pPr>
                <a:defRPr>
                  <a:solidFill>
                    <a:srgbClr val="FFFFFF"/>
                  </a:solidFill>
                </a:defRPr>
              </a:pPr>
              <a:r>
                <a:t> Bitmap bitmap = BitmapFactory.</a:t>
              </a:r>
              <a:r>
                <a:rPr i="1"/>
                <a:t>decodeResource(getResources(), R.id.myImage, options);</a:t>
              </a:r>
            </a:p>
            <a:p>
              <a:pPr>
                <a:defRPr>
                  <a:solidFill>
                    <a:srgbClr val="FFFFFF"/>
                  </a:solidFill>
                </a:defRPr>
              </a:pPr>
              <a:r>
                <a:t> imageView.setImageBitmal(bitmap);    </a:t>
              </a:r>
            </a:p>
          </p:txBody>
        </p:sp>
      </p:grpSp>
    </p:spTree>
  </p:cSld>
  <p:clrMapOvr>
    <a:masterClrMapping/>
  </p:clrMapOvr>
  <p:transition spd="slow">
    <p:dissolv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 name="Shape 1406"/>
          <p:cNvSpPr>
            <a:spLocks noGrp="1"/>
          </p:cNvSpPr>
          <p:nvPr>
            <p:ph type="title"/>
          </p:nvPr>
        </p:nvSpPr>
        <p:spPr>
          <a:xfrm>
            <a:off x="680319" y="753229"/>
            <a:ext cx="9613863" cy="1080938"/>
          </a:xfrm>
          <a:prstGeom prst="rect">
            <a:avLst/>
          </a:prstGeom>
        </p:spPr>
        <p:txBody>
          <a:bodyPr/>
          <a:lstStyle/>
          <a:p>
            <a:r>
              <a:t>Drawable</a:t>
            </a:r>
          </a:p>
        </p:txBody>
      </p:sp>
      <p:sp>
        <p:nvSpPr>
          <p:cNvPr id="1407" name="Shape 1407"/>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152</a:t>
            </a:fld>
            <a:endParaRPr/>
          </a:p>
        </p:txBody>
      </p:sp>
      <p:sp>
        <p:nvSpPr>
          <p:cNvPr id="1408" name="Shape 1408"/>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rPr lang="fr-FR"/>
              <a:t>Charger des</a:t>
            </a:r>
            <a:r>
              <a:t> Bitmap</a:t>
            </a:r>
            <a:r>
              <a:rPr lang="fr-FR"/>
              <a:t>s</a:t>
            </a:r>
            <a:r>
              <a:t> </a:t>
            </a:r>
            <a:r>
              <a:rPr lang="fr-FR"/>
              <a:t>depuis</a:t>
            </a:r>
            <a:r>
              <a:t> URL</a:t>
            </a:r>
          </a:p>
          <a:p>
            <a:pPr>
              <a:defRPr sz="2800" b="1" i="1" u="sng">
                <a:solidFill>
                  <a:srgbClr val="FFFFFF"/>
                </a:solidFill>
              </a:defRPr>
            </a:pPr>
            <a:endParaRPr/>
          </a:p>
        </p:txBody>
      </p:sp>
      <p:grpSp>
        <p:nvGrpSpPr>
          <p:cNvPr id="1411" name="Group 1411"/>
          <p:cNvGrpSpPr/>
          <p:nvPr/>
        </p:nvGrpSpPr>
        <p:grpSpPr>
          <a:xfrm>
            <a:off x="506435" y="3179298"/>
            <a:ext cx="10564841" cy="2686931"/>
            <a:chOff x="-1" y="0"/>
            <a:chExt cx="10564839" cy="2686930"/>
          </a:xfrm>
        </p:grpSpPr>
        <p:sp>
          <p:nvSpPr>
            <p:cNvPr id="1409" name="Shape 1409"/>
            <p:cNvSpPr/>
            <p:nvPr/>
          </p:nvSpPr>
          <p:spPr>
            <a:xfrm>
              <a:off x="-1" y="0"/>
              <a:ext cx="10564839" cy="2686930"/>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10" name="Shape 1410"/>
            <p:cNvSpPr/>
            <p:nvPr/>
          </p:nvSpPr>
          <p:spPr>
            <a:xfrm>
              <a:off x="-1" y="897695"/>
              <a:ext cx="10564839" cy="891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URL url = new URL(« http://…. »); </a:t>
              </a:r>
            </a:p>
            <a:p>
              <a:pPr>
                <a:defRPr>
                  <a:solidFill>
                    <a:srgbClr val="FFFFFF"/>
                  </a:solidFill>
                </a:defRPr>
              </a:pPr>
              <a:r>
                <a:t>Bitmap bmp = BitmapFactory.decodeStream(url.openConnection().getInputStream()); imageView.setImageBitmap(bmp); </a:t>
              </a:r>
            </a:p>
          </p:txBody>
        </p:sp>
      </p:grpSp>
    </p:spTree>
  </p:cSld>
  <p:clrMapOvr>
    <a:masterClrMapping/>
  </p:clrMapOvr>
  <p:transition spd="slow">
    <p:dissolv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Shape 1413"/>
          <p:cNvSpPr>
            <a:spLocks noGrp="1"/>
          </p:cNvSpPr>
          <p:nvPr>
            <p:ph type="title"/>
          </p:nvPr>
        </p:nvSpPr>
        <p:spPr>
          <a:xfrm>
            <a:off x="680319" y="753229"/>
            <a:ext cx="9613863" cy="1080938"/>
          </a:xfrm>
          <a:prstGeom prst="rect">
            <a:avLst/>
          </a:prstGeom>
        </p:spPr>
        <p:txBody>
          <a:bodyPr/>
          <a:lstStyle/>
          <a:p>
            <a:r>
              <a:t>Drawable</a:t>
            </a:r>
          </a:p>
        </p:txBody>
      </p:sp>
      <p:sp>
        <p:nvSpPr>
          <p:cNvPr id="1414" name="Shape 141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153</a:t>
            </a:fld>
            <a:endParaRPr/>
          </a:p>
        </p:txBody>
      </p:sp>
      <p:sp>
        <p:nvSpPr>
          <p:cNvPr id="1415" name="Shape 1415"/>
          <p:cNvSpPr/>
          <p:nvPr/>
        </p:nvSpPr>
        <p:spPr>
          <a:xfrm>
            <a:off x="506436" y="2346906"/>
            <a:ext cx="11324494" cy="35394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t>Scale </a:t>
            </a:r>
            <a:r>
              <a:rPr lang="fr-FR"/>
              <a:t>un</a:t>
            </a:r>
            <a:r>
              <a:t> Bitmap</a:t>
            </a:r>
          </a:p>
          <a:p>
            <a:pPr>
              <a:defRPr sz="2800" b="1" u="sng">
                <a:solidFill>
                  <a:srgbClr val="FFFFFF"/>
                </a:solidFill>
              </a:defRPr>
            </a:pPr>
            <a:endParaRPr/>
          </a:p>
          <a:p>
            <a:pPr>
              <a:defRPr sz="2800" b="1" u="sng">
                <a:solidFill>
                  <a:srgbClr val="FFFFFF"/>
                </a:solidFill>
              </a:defRPr>
            </a:pPr>
            <a:endParaRPr/>
          </a:p>
          <a:p>
            <a:pPr>
              <a:defRPr sz="2800" b="1" u="sng">
                <a:solidFill>
                  <a:srgbClr val="FFFFFF"/>
                </a:solidFill>
              </a:defRPr>
            </a:pPr>
            <a:endParaRPr/>
          </a:p>
          <a:p>
            <a:pPr>
              <a:defRPr sz="2800" b="1" u="sng">
                <a:solidFill>
                  <a:srgbClr val="FFFFFF"/>
                </a:solidFill>
              </a:defRPr>
            </a:pPr>
            <a:endParaRPr/>
          </a:p>
          <a:p>
            <a:pPr>
              <a:defRPr sz="2800" b="1" u="sng">
                <a:solidFill>
                  <a:srgbClr val="FFFFFF"/>
                </a:solidFill>
              </a:defRPr>
            </a:pPr>
            <a:r>
              <a:t>Convert</a:t>
            </a:r>
            <a:r>
              <a:rPr lang="fr-FR" err="1"/>
              <a:t>ir</a:t>
            </a:r>
            <a:r>
              <a:t> </a:t>
            </a:r>
            <a:r>
              <a:rPr lang="fr-FR"/>
              <a:t>un</a:t>
            </a:r>
            <a:r>
              <a:t> Bitmap </a:t>
            </a:r>
            <a:r>
              <a:rPr lang="fr-FR"/>
              <a:t>en un </a:t>
            </a:r>
            <a:r>
              <a:t>Drawable</a:t>
            </a:r>
          </a:p>
          <a:p>
            <a:pPr>
              <a:defRPr sz="2800" b="1" u="sng">
                <a:solidFill>
                  <a:srgbClr val="FFFFFF"/>
                </a:solidFill>
              </a:defRPr>
            </a:pPr>
            <a:endParaRPr/>
          </a:p>
          <a:p>
            <a:pPr>
              <a:defRPr sz="2800" b="1" i="1" u="sng">
                <a:solidFill>
                  <a:srgbClr val="FFFFFF"/>
                </a:solidFill>
              </a:defRPr>
            </a:pPr>
            <a:endParaRPr/>
          </a:p>
        </p:txBody>
      </p:sp>
      <p:grpSp>
        <p:nvGrpSpPr>
          <p:cNvPr id="1418" name="Group 1418"/>
          <p:cNvGrpSpPr/>
          <p:nvPr/>
        </p:nvGrpSpPr>
        <p:grpSpPr>
          <a:xfrm>
            <a:off x="506435" y="3179296"/>
            <a:ext cx="10564841" cy="1167623"/>
            <a:chOff x="-1" y="-1"/>
            <a:chExt cx="10564839" cy="1167621"/>
          </a:xfrm>
        </p:grpSpPr>
        <p:sp>
          <p:nvSpPr>
            <p:cNvPr id="1416" name="Shape 1416"/>
            <p:cNvSpPr/>
            <p:nvPr/>
          </p:nvSpPr>
          <p:spPr>
            <a:xfrm>
              <a:off x="-1" y="-1"/>
              <a:ext cx="10564839" cy="1167621"/>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17" name="Shape 1417"/>
            <p:cNvSpPr/>
            <p:nvPr/>
          </p:nvSpPr>
          <p:spPr>
            <a:xfrm>
              <a:off x="-1" y="271389"/>
              <a:ext cx="10564839"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Bitmap originalBitmap = ….</a:t>
              </a:r>
            </a:p>
            <a:p>
              <a:pPr>
                <a:defRPr>
                  <a:solidFill>
                    <a:srgbClr val="FFFFFF"/>
                  </a:solidFill>
                </a:defRPr>
              </a:pPr>
              <a:r>
                <a:t>Bitmap resizedBitmap = Bitmap.createScaledBitmap(originalBitmap, newWidth, newHeight, false); </a:t>
              </a:r>
            </a:p>
          </p:txBody>
        </p:sp>
      </p:grpSp>
      <p:grpSp>
        <p:nvGrpSpPr>
          <p:cNvPr id="1421" name="Group 1421"/>
          <p:cNvGrpSpPr/>
          <p:nvPr/>
        </p:nvGrpSpPr>
        <p:grpSpPr>
          <a:xfrm>
            <a:off x="506434" y="5399648"/>
            <a:ext cx="10564841" cy="1167622"/>
            <a:chOff x="-1" y="-1"/>
            <a:chExt cx="10564839" cy="1167621"/>
          </a:xfrm>
        </p:grpSpPr>
        <p:sp>
          <p:nvSpPr>
            <p:cNvPr id="1419" name="Shape 1419"/>
            <p:cNvSpPr/>
            <p:nvPr/>
          </p:nvSpPr>
          <p:spPr>
            <a:xfrm>
              <a:off x="-1" y="-1"/>
              <a:ext cx="10564839" cy="1167621"/>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20" name="Shape 1420"/>
            <p:cNvSpPr/>
            <p:nvPr/>
          </p:nvSpPr>
          <p:spPr>
            <a:xfrm>
              <a:off x="-1" y="404739"/>
              <a:ext cx="10564839"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a:solidFill>
                    <a:srgbClr val="FFFFFF"/>
                  </a:solidFill>
                </a:defRPr>
              </a:lvl1pPr>
            </a:lstStyle>
            <a:p>
              <a:r>
                <a:t>Drawable d = new BitmapDrawable(getResources(),bitmap); </a:t>
              </a:r>
            </a:p>
          </p:txBody>
        </p:sp>
      </p:grpSp>
    </p:spTree>
  </p:cSld>
  <p:clrMapOvr>
    <a:masterClrMapping/>
  </p:clrMapOvr>
  <p:transition spd="slow">
    <p:dissolv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Shape 1423"/>
          <p:cNvSpPr>
            <a:spLocks noGrp="1"/>
          </p:cNvSpPr>
          <p:nvPr>
            <p:ph type="title"/>
          </p:nvPr>
        </p:nvSpPr>
        <p:spPr>
          <a:xfrm>
            <a:off x="680319" y="753229"/>
            <a:ext cx="9613863" cy="1080938"/>
          </a:xfrm>
          <a:prstGeom prst="rect">
            <a:avLst/>
          </a:prstGeom>
        </p:spPr>
        <p:txBody>
          <a:bodyPr/>
          <a:lstStyle/>
          <a:p>
            <a:r>
              <a:t>XML Drawable</a:t>
            </a:r>
          </a:p>
        </p:txBody>
      </p:sp>
      <p:sp>
        <p:nvSpPr>
          <p:cNvPr id="1424" name="Shape 142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154</a:t>
            </a:fld>
            <a:endParaRPr/>
          </a:p>
        </p:txBody>
      </p:sp>
      <p:sp>
        <p:nvSpPr>
          <p:cNvPr id="1425" name="Shape 1425"/>
          <p:cNvSpPr/>
          <p:nvPr/>
        </p:nvSpPr>
        <p:spPr>
          <a:xfrm>
            <a:off x="168619" y="2008239"/>
            <a:ext cx="5318631" cy="569386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u="sng">
                <a:solidFill>
                  <a:srgbClr val="FFFFFF"/>
                </a:solidFill>
              </a:defRPr>
            </a:pPr>
            <a:r>
              <a:t>Shape Drawable</a:t>
            </a:r>
          </a:p>
          <a:p>
            <a:pPr>
              <a:defRPr sz="2800" b="1" u="sng">
                <a:solidFill>
                  <a:srgbClr val="FFFFFF"/>
                </a:solidFill>
              </a:defRPr>
            </a:pPr>
            <a:endParaRPr/>
          </a:p>
          <a:p>
            <a:pPr>
              <a:defRPr sz="2800">
                <a:solidFill>
                  <a:srgbClr val="FFFFFF"/>
                </a:solidFill>
              </a:defRPr>
            </a:pPr>
            <a:r>
              <a:rPr lang="fr-FR"/>
              <a:t>Définissez un objet géométrique avec des couleurs, des bordures et des dégradés qui peuvent être attribués aux </a:t>
            </a:r>
            <a:r>
              <a:rPr lang="fr-FR" err="1"/>
              <a:t>View</a:t>
            </a:r>
            <a:r>
              <a:rPr lang="fr-FR"/>
              <a:t>. L'avantage d'utiliser les </a:t>
            </a:r>
            <a:r>
              <a:rPr lang="fr-FR" err="1"/>
              <a:t>Drawable</a:t>
            </a:r>
            <a:r>
              <a:rPr lang="fr-FR"/>
              <a:t> de forme XML est qu'ils s'ajustent automatiquement en taille. 
</a:t>
            </a:r>
            <a:endParaRPr b="1" u="sng"/>
          </a:p>
          <a:p>
            <a:pPr>
              <a:defRPr sz="2800" b="1" u="sng">
                <a:solidFill>
                  <a:srgbClr val="FFFFFF"/>
                </a:solidFill>
              </a:defRPr>
            </a:pPr>
            <a:endParaRPr b="1" u="sng"/>
          </a:p>
          <a:p>
            <a:pPr>
              <a:defRPr sz="2800" b="1" u="sng">
                <a:solidFill>
                  <a:srgbClr val="FFFFFF"/>
                </a:solidFill>
              </a:defRPr>
            </a:pPr>
            <a:endParaRPr b="1" u="sng"/>
          </a:p>
        </p:txBody>
      </p:sp>
      <p:grpSp>
        <p:nvGrpSpPr>
          <p:cNvPr id="1428" name="Group 1428"/>
          <p:cNvGrpSpPr/>
          <p:nvPr/>
        </p:nvGrpSpPr>
        <p:grpSpPr>
          <a:xfrm>
            <a:off x="5627076" y="2208625"/>
            <a:ext cx="6288261" cy="4501666"/>
            <a:chOff x="-1" y="-1"/>
            <a:chExt cx="6288260" cy="4501664"/>
          </a:xfrm>
        </p:grpSpPr>
        <p:sp>
          <p:nvSpPr>
            <p:cNvPr id="1426" name="Shape 1426"/>
            <p:cNvSpPr/>
            <p:nvPr/>
          </p:nvSpPr>
          <p:spPr>
            <a:xfrm>
              <a:off x="-1" y="-1"/>
              <a:ext cx="6288260" cy="4501664"/>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27" name="Shape 1427"/>
            <p:cNvSpPr/>
            <p:nvPr/>
          </p:nvSpPr>
          <p:spPr>
            <a:xfrm>
              <a:off x="-1" y="20711"/>
              <a:ext cx="6288260" cy="4460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&lt;?xml version="1.0" encoding="UTF-8"?&gt; </a:t>
              </a:r>
            </a:p>
            <a:p>
              <a:pPr>
                <a:defRPr sz="1600">
                  <a:solidFill>
                    <a:srgbClr val="FFFFFF"/>
                  </a:solidFill>
                </a:defRPr>
              </a:pPr>
              <a:r>
                <a:t>&lt;shape</a:t>
              </a:r>
            </a:p>
            <a:p>
              <a:pPr>
                <a:defRPr sz="1600">
                  <a:solidFill>
                    <a:srgbClr val="FFFFFF"/>
                  </a:solidFill>
                </a:defRPr>
              </a:pPr>
              <a:r>
                <a:t>     xmlns:android="http://schemas.android.com/apk/res/android" </a:t>
              </a:r>
            </a:p>
            <a:p>
              <a:pPr>
                <a:defRPr sz="1600">
                  <a:solidFill>
                    <a:srgbClr val="FFFFFF"/>
                  </a:solidFill>
                </a:defRPr>
              </a:pPr>
              <a:r>
                <a:t>     android:shape="rectangle"&gt; </a:t>
              </a:r>
            </a:p>
            <a:p>
              <a:pPr>
                <a:defRPr sz="1600">
                  <a:solidFill>
                    <a:srgbClr val="FFFFFF"/>
                  </a:solidFill>
                </a:defRPr>
              </a:pPr>
              <a:endParaRPr/>
            </a:p>
            <a:p>
              <a:pPr>
                <a:defRPr sz="1600">
                  <a:solidFill>
                    <a:srgbClr val="FFFFFF"/>
                  </a:solidFill>
                </a:defRPr>
              </a:pPr>
              <a:r>
                <a:t>&lt;stroke </a:t>
              </a:r>
            </a:p>
            <a:p>
              <a:pPr>
                <a:defRPr sz="1600">
                  <a:solidFill>
                    <a:srgbClr val="FFFFFF"/>
                  </a:solidFill>
                </a:defRPr>
              </a:pPr>
              <a:r>
                <a:t>    android:width="2dp" </a:t>
              </a:r>
            </a:p>
            <a:p>
              <a:pPr>
                <a:defRPr sz="1600">
                  <a:solidFill>
                    <a:srgbClr val="FFFFFF"/>
                  </a:solidFill>
                </a:defRPr>
              </a:pPr>
              <a:r>
                <a:t>    android:color="#FFFFFFFF" /&gt; </a:t>
              </a:r>
            </a:p>
            <a:p>
              <a:pPr>
                <a:defRPr sz="1600">
                  <a:solidFill>
                    <a:srgbClr val="FFFFFF"/>
                  </a:solidFill>
                </a:defRPr>
              </a:pPr>
              <a:r>
                <a:t>&lt;gradient </a:t>
              </a:r>
            </a:p>
            <a:p>
              <a:pPr>
                <a:defRPr sz="1600">
                  <a:solidFill>
                    <a:srgbClr val="FFFFFF"/>
                  </a:solidFill>
                </a:defRPr>
              </a:pPr>
              <a:r>
                <a:t>    android:endColor="#DDBBBBBB" </a:t>
              </a:r>
            </a:p>
            <a:p>
              <a:pPr>
                <a:defRPr sz="1600">
                  <a:solidFill>
                    <a:srgbClr val="FFFFFF"/>
                  </a:solidFill>
                </a:defRPr>
              </a:pPr>
              <a:r>
                <a:t>    android:startColor="#DD777777" </a:t>
              </a:r>
            </a:p>
            <a:p>
              <a:pPr>
                <a:defRPr sz="1600">
                  <a:solidFill>
                    <a:srgbClr val="FFFFFF"/>
                  </a:solidFill>
                </a:defRPr>
              </a:pPr>
              <a:r>
                <a:t>    android:angle="90" /&gt; </a:t>
              </a:r>
            </a:p>
            <a:p>
              <a:pPr>
                <a:defRPr sz="1600">
                  <a:solidFill>
                    <a:srgbClr val="FFFFFF"/>
                  </a:solidFill>
                </a:defRPr>
              </a:pPr>
              <a:r>
                <a:t>&lt;corners </a:t>
              </a:r>
            </a:p>
            <a:p>
              <a:pPr>
                <a:defRPr sz="1600">
                  <a:solidFill>
                    <a:srgbClr val="FFFFFF"/>
                  </a:solidFill>
                </a:defRPr>
              </a:pPr>
              <a:r>
                <a:t>    android:bottomRightRadius="7dp" </a:t>
              </a:r>
            </a:p>
            <a:p>
              <a:pPr>
                <a:defRPr sz="1600">
                  <a:solidFill>
                    <a:srgbClr val="FFFFFF"/>
                  </a:solidFill>
                </a:defRPr>
              </a:pPr>
              <a:r>
                <a:t>    android:bottomLeftRadius="7dp" </a:t>
              </a:r>
            </a:p>
            <a:p>
              <a:pPr>
                <a:defRPr sz="1600">
                  <a:solidFill>
                    <a:srgbClr val="FFFFFF"/>
                  </a:solidFill>
                </a:defRPr>
              </a:pPr>
              <a:r>
                <a:t>    android:topLeftRadius="7dp" </a:t>
              </a:r>
            </a:p>
            <a:p>
              <a:pPr>
                <a:defRPr sz="1600">
                  <a:solidFill>
                    <a:srgbClr val="FFFFFF"/>
                  </a:solidFill>
                </a:defRPr>
              </a:pPr>
              <a:r>
                <a:t>    android:topRightRadius="7dp" /&gt; </a:t>
              </a:r>
            </a:p>
            <a:p>
              <a:pPr>
                <a:defRPr sz="1600">
                  <a:solidFill>
                    <a:srgbClr val="FFFFFF"/>
                  </a:solidFill>
                </a:defRPr>
              </a:pPr>
              <a:r>
                <a:t>&lt;/shape</a:t>
              </a:r>
              <a:r>
                <a:rPr sz="1800"/>
                <a:t>&gt; </a:t>
              </a:r>
            </a:p>
          </p:txBody>
        </p:sp>
      </p:grpSp>
    </p:spTree>
  </p:cSld>
  <p:clrMapOvr>
    <a:masterClrMapping/>
  </p:clrMapOvr>
  <p:transition spd="slow">
    <p:dissolv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Shape 1430"/>
          <p:cNvSpPr>
            <a:spLocks noGrp="1"/>
          </p:cNvSpPr>
          <p:nvPr>
            <p:ph type="title"/>
          </p:nvPr>
        </p:nvSpPr>
        <p:spPr>
          <a:xfrm>
            <a:off x="680319" y="753229"/>
            <a:ext cx="9613863" cy="1080938"/>
          </a:xfrm>
          <a:prstGeom prst="rect">
            <a:avLst/>
          </a:prstGeom>
        </p:spPr>
        <p:txBody>
          <a:bodyPr/>
          <a:lstStyle/>
          <a:p>
            <a:r>
              <a:t>XML Drawable</a:t>
            </a:r>
          </a:p>
        </p:txBody>
      </p:sp>
      <p:sp>
        <p:nvSpPr>
          <p:cNvPr id="1431" name="Shape 1431"/>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155</a:t>
            </a:fld>
            <a:endParaRPr/>
          </a:p>
        </p:txBody>
      </p:sp>
      <p:sp>
        <p:nvSpPr>
          <p:cNvPr id="1432" name="Shape 1432"/>
          <p:cNvSpPr/>
          <p:nvPr/>
        </p:nvSpPr>
        <p:spPr>
          <a:xfrm>
            <a:off x="506436" y="2346906"/>
            <a:ext cx="4825220" cy="22467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u="sng">
                <a:solidFill>
                  <a:srgbClr val="FFFFFF"/>
                </a:solidFill>
              </a:defRPr>
            </a:pPr>
            <a:r>
              <a:rPr lang="fr-FR"/>
              <a:t>Utilisation d’un</a:t>
            </a:r>
            <a:r>
              <a:t> Shape</a:t>
            </a:r>
          </a:p>
          <a:p>
            <a:pPr>
              <a:defRPr sz="2800" b="1" u="sng">
                <a:solidFill>
                  <a:srgbClr val="FFFFFF"/>
                </a:solidFill>
              </a:defRPr>
            </a:pPr>
            <a:endParaRPr/>
          </a:p>
          <a:p>
            <a:pPr>
              <a:defRPr sz="2800" b="1" u="sng">
                <a:solidFill>
                  <a:srgbClr val="FFFFFF"/>
                </a:solidFill>
              </a:defRPr>
            </a:pPr>
            <a:endParaRPr/>
          </a:p>
          <a:p>
            <a:pPr>
              <a:defRPr sz="2800" b="1" u="sng">
                <a:solidFill>
                  <a:srgbClr val="FFFFFF"/>
                </a:solidFill>
              </a:defRPr>
            </a:pPr>
            <a:endParaRPr/>
          </a:p>
          <a:p>
            <a:pPr>
              <a:defRPr sz="2800" b="1" u="sng">
                <a:solidFill>
                  <a:srgbClr val="FFFFFF"/>
                </a:solidFill>
              </a:defRPr>
            </a:pPr>
            <a:endParaRPr/>
          </a:p>
        </p:txBody>
      </p:sp>
      <p:grpSp>
        <p:nvGrpSpPr>
          <p:cNvPr id="1435" name="Group 1435"/>
          <p:cNvGrpSpPr/>
          <p:nvPr/>
        </p:nvGrpSpPr>
        <p:grpSpPr>
          <a:xfrm>
            <a:off x="900333" y="3348110"/>
            <a:ext cx="9988064" cy="956606"/>
            <a:chOff x="0" y="-1"/>
            <a:chExt cx="9988062" cy="956605"/>
          </a:xfrm>
        </p:grpSpPr>
        <p:sp>
          <p:nvSpPr>
            <p:cNvPr id="1433" name="Shape 1433"/>
            <p:cNvSpPr/>
            <p:nvPr/>
          </p:nvSpPr>
          <p:spPr>
            <a:xfrm>
              <a:off x="0" y="-1"/>
              <a:ext cx="9988062" cy="956605"/>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434" name="Shape 1434"/>
            <p:cNvSpPr/>
            <p:nvPr/>
          </p:nvSpPr>
          <p:spPr>
            <a:xfrm>
              <a:off x="0" y="299231"/>
              <a:ext cx="9988062"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android:background="@drawable/myshape"</a:t>
              </a:r>
            </a:p>
          </p:txBody>
        </p:sp>
      </p:grpSp>
    </p:spTree>
  </p:cSld>
  <p:clrMapOvr>
    <a:masterClrMapping/>
  </p:clrMapOvr>
  <p:transition spd="slow">
    <p:dissolv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Shape 1675"/>
          <p:cNvSpPr>
            <a:spLocks noGrp="1"/>
          </p:cNvSpPr>
          <p:nvPr>
            <p:ph type="ctrTitle"/>
          </p:nvPr>
        </p:nvSpPr>
        <p:spPr>
          <a:xfrm>
            <a:off x="680322" y="2733708"/>
            <a:ext cx="8144134" cy="1373071"/>
          </a:xfrm>
          <a:prstGeom prst="rect">
            <a:avLst/>
          </a:prstGeom>
        </p:spPr>
        <p:txBody>
          <a:bodyPr/>
          <a:lstStyle/>
          <a:p>
            <a:r>
              <a:t>Gesture</a:t>
            </a:r>
          </a:p>
        </p:txBody>
      </p:sp>
      <p:sp>
        <p:nvSpPr>
          <p:cNvPr id="1676" name="Shape 1676"/>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156</a:t>
            </a:fld>
            <a:endParaRPr/>
          </a:p>
        </p:txBody>
      </p:sp>
    </p:spTree>
  </p:cSld>
  <p:clrMapOvr>
    <a:masterClrMapping/>
  </p:clrMapOvr>
  <p:transition spd="slow">
    <p:dissolv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Shape 1678"/>
          <p:cNvSpPr>
            <a:spLocks noGrp="1"/>
          </p:cNvSpPr>
          <p:nvPr>
            <p:ph type="title"/>
          </p:nvPr>
        </p:nvSpPr>
        <p:spPr>
          <a:xfrm>
            <a:off x="680319" y="753229"/>
            <a:ext cx="9613863" cy="1080938"/>
          </a:xfrm>
          <a:prstGeom prst="rect">
            <a:avLst/>
          </a:prstGeom>
        </p:spPr>
        <p:txBody>
          <a:bodyPr/>
          <a:lstStyle/>
          <a:p>
            <a:r>
              <a:t>Gesture : TouchEvent</a:t>
            </a:r>
          </a:p>
        </p:txBody>
      </p:sp>
      <p:sp>
        <p:nvSpPr>
          <p:cNvPr id="1679" name="Shape 167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157</a:t>
            </a:fld>
            <a:endParaRPr/>
          </a:p>
        </p:txBody>
      </p:sp>
      <p:sp>
        <p:nvSpPr>
          <p:cNvPr id="1680" name="Shape 1680"/>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Qu’est ce que </a:t>
            </a:r>
            <a:r>
              <a:rPr err="1"/>
              <a:t>TouchEvent</a:t>
            </a:r>
            <a:r>
              <a:t> ?</a:t>
            </a:r>
          </a:p>
          <a:p>
            <a:pPr>
              <a:defRPr sz="2400">
                <a:solidFill>
                  <a:srgbClr val="FFFFFF"/>
                </a:solidFill>
              </a:defRPr>
            </a:pPr>
            <a:endParaRPr/>
          </a:p>
          <a:p>
            <a:pPr>
              <a:defRPr sz="2400">
                <a:solidFill>
                  <a:srgbClr val="FFFFFF"/>
                </a:solidFill>
              </a:defRPr>
            </a:pPr>
            <a:r>
              <a:t>Touch event </a:t>
            </a:r>
            <a:r>
              <a:rPr lang="fr-FR"/>
              <a:t>sont déclenchés lorsque vous utilisez votre écran.</a:t>
            </a:r>
            <a:endParaRPr/>
          </a:p>
        </p:txBody>
      </p:sp>
      <p:graphicFrame>
        <p:nvGraphicFramePr>
          <p:cNvPr id="1681" name="Table 1681"/>
          <p:cNvGraphicFramePr/>
          <p:nvPr>
            <p:extLst>
              <p:ext uri="{D42A27DB-BD31-4B8C-83A1-F6EECF244321}">
                <p14:modId xmlns:p14="http://schemas.microsoft.com/office/powerpoint/2010/main" val="3794622715"/>
              </p:ext>
            </p:extLst>
          </p:nvPr>
        </p:nvGraphicFramePr>
        <p:xfrm>
          <a:off x="1342681" y="4461671"/>
          <a:ext cx="8128000" cy="1483360"/>
        </p:xfrm>
        <a:graphic>
          <a:graphicData uri="http://schemas.openxmlformats.org/drawingml/2006/table">
            <a:tbl>
              <a:tblPr firstRow="1" bandRow="1">
                <a:tableStyleId>{4C3C2611-4C71-4FC5-86AE-919BDF0F9419}</a:tableStyleId>
              </a:tblPr>
              <a:tblGrid>
                <a:gridCol w="1302043">
                  <a:extLst>
                    <a:ext uri="{9D8B030D-6E8A-4147-A177-3AD203B41FA5}">
                      <a16:colId xmlns:a16="http://schemas.microsoft.com/office/drawing/2014/main" val="20000"/>
                    </a:ext>
                  </a:extLst>
                </a:gridCol>
                <a:gridCol w="6825957">
                  <a:extLst>
                    <a:ext uri="{9D8B030D-6E8A-4147-A177-3AD203B41FA5}">
                      <a16:colId xmlns:a16="http://schemas.microsoft.com/office/drawing/2014/main" val="20001"/>
                    </a:ext>
                  </a:extLst>
                </a:gridCol>
              </a:tblGrid>
              <a:tr h="370840">
                <a:tc>
                  <a:txBody>
                    <a:bodyPr/>
                    <a:lstStyle/>
                    <a:p>
                      <a:pPr defTabSz="914400">
                        <a:defRPr sz="1800" b="0">
                          <a:solidFill>
                            <a:srgbClr val="000000"/>
                          </a:solidFill>
                        </a:defRPr>
                      </a:pPr>
                      <a:r>
                        <a:rPr b="1">
                          <a:solidFill>
                            <a:srgbClr val="FFFFFF"/>
                          </a:solidFill>
                        </a:rPr>
                        <a:t>Action</a:t>
                      </a:r>
                    </a:p>
                  </a:txBody>
                  <a:tcPr marL="45720" marR="45720" horzOverflow="overflow"/>
                </a:tc>
                <a:tc>
                  <a:txBody>
                    <a:bodyPr/>
                    <a:lstStyle/>
                    <a:p>
                      <a:pPr defTabSz="914400">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defTabSz="914400">
                        <a:defRPr sz="1800"/>
                      </a:pPr>
                      <a:r>
                        <a:t>DOWN</a:t>
                      </a:r>
                    </a:p>
                  </a:txBody>
                  <a:tcPr marL="45720" marR="45720" horzOverflow="overflow"/>
                </a:tc>
                <a:tc>
                  <a:txBody>
                    <a:bodyPr/>
                    <a:lstStyle/>
                    <a:p>
                      <a:pPr defTabSz="914400">
                        <a:defRPr sz="1800"/>
                      </a:pPr>
                      <a:r>
                        <a:rPr lang="fr-FR"/>
                        <a:t>Lorsque le doigt clique sur l'écran</a:t>
                      </a:r>
                      <a:endParaRPr/>
                    </a:p>
                  </a:txBody>
                  <a:tcPr marL="45720" marR="45720" horzOverflow="overflow"/>
                </a:tc>
                <a:extLst>
                  <a:ext uri="{0D108BD9-81ED-4DB2-BD59-A6C34878D82A}">
                    <a16:rowId xmlns:a16="http://schemas.microsoft.com/office/drawing/2014/main" val="10001"/>
                  </a:ext>
                </a:extLst>
              </a:tr>
              <a:tr h="370840">
                <a:tc>
                  <a:txBody>
                    <a:bodyPr/>
                    <a:lstStyle/>
                    <a:p>
                      <a:pPr defTabSz="914400">
                        <a:defRPr sz="1800"/>
                      </a:pPr>
                      <a:r>
                        <a:t>UP</a:t>
                      </a:r>
                    </a:p>
                  </a:txBody>
                  <a:tcPr marL="45720" marR="45720" horzOverflow="overflow"/>
                </a:tc>
                <a:tc>
                  <a:txBody>
                    <a:bodyPr/>
                    <a:lstStyle/>
                    <a:p>
                      <a:pPr defTabSz="914400">
                        <a:defRPr sz="1800"/>
                      </a:pPr>
                      <a:r>
                        <a:rPr lang="fr-FR"/>
                        <a:t>Lorsque le doigt libère l'écran</a:t>
                      </a:r>
                      <a:endParaRPr/>
                    </a:p>
                  </a:txBody>
                  <a:tcPr marL="45720" marR="45720" horzOverflow="overflow"/>
                </a:tc>
                <a:extLst>
                  <a:ext uri="{0D108BD9-81ED-4DB2-BD59-A6C34878D82A}">
                    <a16:rowId xmlns:a16="http://schemas.microsoft.com/office/drawing/2014/main" val="10002"/>
                  </a:ext>
                </a:extLst>
              </a:tr>
              <a:tr h="370840">
                <a:tc>
                  <a:txBody>
                    <a:bodyPr/>
                    <a:lstStyle/>
                    <a:p>
                      <a:pPr defTabSz="914400">
                        <a:defRPr sz="1800"/>
                      </a:pPr>
                      <a:r>
                        <a:t>MOVE</a:t>
                      </a:r>
                    </a:p>
                  </a:txBody>
                  <a:tcPr marL="45720" marR="45720" horzOverflow="overflow"/>
                </a:tc>
                <a:tc>
                  <a:txBody>
                    <a:bodyPr/>
                    <a:lstStyle/>
                    <a:p>
                      <a:pPr defTabSz="914400">
                        <a:defRPr sz="1800"/>
                      </a:pPr>
                      <a:r>
                        <a:rPr lang="fr-FR"/>
                        <a:t>Lorsque le doigt se déplace sur l'écran</a:t>
                      </a:r>
                      <a:endParaRPr/>
                    </a:p>
                  </a:txBody>
                  <a:tcPr marL="45720" marR="45720" horzOverflow="overflow"/>
                </a:tc>
                <a:extLst>
                  <a:ext uri="{0D108BD9-81ED-4DB2-BD59-A6C34878D82A}">
                    <a16:rowId xmlns:a16="http://schemas.microsoft.com/office/drawing/2014/main" val="10003"/>
                  </a:ext>
                </a:extLst>
              </a:tr>
            </a:tbl>
          </a:graphicData>
        </a:graphic>
      </p:graphicFrame>
    </p:spTree>
  </p:cSld>
  <p:clrMapOvr>
    <a:masterClrMapping/>
  </p:clrMapOvr>
  <p:transition spd="slow">
    <p:dissolv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Shape 1683"/>
          <p:cNvSpPr>
            <a:spLocks noGrp="1"/>
          </p:cNvSpPr>
          <p:nvPr>
            <p:ph type="title"/>
          </p:nvPr>
        </p:nvSpPr>
        <p:spPr>
          <a:xfrm>
            <a:off x="680319" y="753229"/>
            <a:ext cx="9613863" cy="1080938"/>
          </a:xfrm>
          <a:prstGeom prst="rect">
            <a:avLst/>
          </a:prstGeom>
        </p:spPr>
        <p:txBody>
          <a:bodyPr/>
          <a:lstStyle/>
          <a:p>
            <a:r>
              <a:t>Gesture : TouchEvent</a:t>
            </a:r>
          </a:p>
        </p:txBody>
      </p:sp>
      <p:sp>
        <p:nvSpPr>
          <p:cNvPr id="1684" name="Shape 168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158</a:t>
            </a:fld>
            <a:endParaRPr/>
          </a:p>
        </p:txBody>
      </p:sp>
      <p:sp>
        <p:nvSpPr>
          <p:cNvPr id="1685" name="Shape 1685"/>
          <p:cNvSpPr/>
          <p:nvPr/>
        </p:nvSpPr>
        <p:spPr>
          <a:xfrm>
            <a:off x="506436" y="2346906"/>
            <a:ext cx="11324494" cy="23698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utiliser </a:t>
            </a:r>
            <a:r>
              <a:rPr err="1"/>
              <a:t>TouchEvent</a:t>
            </a:r>
            <a:r>
              <a:rPr lang="fr-FR"/>
              <a:t> ?</a:t>
            </a:r>
            <a:endParaRPr/>
          </a:p>
          <a:p>
            <a:pPr>
              <a:defRPr sz="2400">
                <a:solidFill>
                  <a:srgbClr val="FFFFFF"/>
                </a:solidFill>
              </a:defRPr>
            </a:pPr>
            <a:endParaRPr/>
          </a:p>
          <a:p>
            <a:pPr>
              <a:defRPr sz="2400">
                <a:solidFill>
                  <a:srgbClr val="FFFFFF"/>
                </a:solidFill>
              </a:defRPr>
            </a:pPr>
            <a:r>
              <a:rPr lang="fr-FR"/>
              <a:t>Pour intercepter les événements tactiles dans une activité ou une vue, vous pouvez surcharger la méthode </a:t>
            </a:r>
            <a:r>
              <a:rPr lang="fr-FR" err="1"/>
              <a:t>onTouchEvent</a:t>
            </a:r>
            <a:r>
              <a:rPr lang="fr-FR"/>
              <a:t>() ou plus simplement utiliser la méthode </a:t>
            </a:r>
            <a:r>
              <a:rPr lang="fr-FR" err="1"/>
              <a:t>setOnTouchListener</a:t>
            </a:r>
            <a:r>
              <a:rPr lang="fr-FR"/>
              <a:t>(</a:t>
            </a:r>
            <a:r>
              <a:rPr lang="fr-FR" err="1"/>
              <a:t>OnTouchListener</a:t>
            </a:r>
            <a:r>
              <a:rPr lang="fr-FR"/>
              <a:t>)
</a:t>
            </a:r>
            <a:endParaRPr/>
          </a:p>
        </p:txBody>
      </p:sp>
    </p:spTree>
  </p:cSld>
  <p:clrMapOvr>
    <a:masterClrMapping/>
  </p:clrMapOvr>
  <p:transition spd="slow">
    <p:dissolv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 name="Shape 1687"/>
          <p:cNvSpPr>
            <a:spLocks noGrp="1"/>
          </p:cNvSpPr>
          <p:nvPr>
            <p:ph type="title"/>
          </p:nvPr>
        </p:nvSpPr>
        <p:spPr>
          <a:xfrm>
            <a:off x="680319" y="753229"/>
            <a:ext cx="9613863" cy="1080938"/>
          </a:xfrm>
          <a:prstGeom prst="rect">
            <a:avLst/>
          </a:prstGeom>
        </p:spPr>
        <p:txBody>
          <a:bodyPr/>
          <a:lstStyle/>
          <a:p>
            <a:r>
              <a:t>Gesture : TouchEvent</a:t>
            </a:r>
          </a:p>
        </p:txBody>
      </p:sp>
      <p:sp>
        <p:nvSpPr>
          <p:cNvPr id="1688" name="Shape 1688"/>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159</a:t>
            </a:fld>
            <a:endParaRPr/>
          </a:p>
        </p:txBody>
      </p:sp>
      <p:sp>
        <p:nvSpPr>
          <p:cNvPr id="1689" name="Shape 1689"/>
          <p:cNvSpPr/>
          <p:nvPr/>
        </p:nvSpPr>
        <p:spPr>
          <a:xfrm>
            <a:off x="506436" y="2346906"/>
            <a:ext cx="11324494"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i="1" u="sng">
                <a:solidFill>
                  <a:srgbClr val="FFFFFF"/>
                </a:solidFill>
              </a:defRPr>
            </a:lvl1pPr>
          </a:lstStyle>
          <a:p>
            <a:r>
              <a:rPr lang="fr-FR"/>
              <a:t>Comment utiliser </a:t>
            </a:r>
            <a:r>
              <a:rPr err="1"/>
              <a:t>TouchEvent</a:t>
            </a:r>
            <a:r>
              <a:rPr lang="fr-FR"/>
              <a:t> ?</a:t>
            </a:r>
            <a:endParaRPr/>
          </a:p>
        </p:txBody>
      </p:sp>
      <p:grpSp>
        <p:nvGrpSpPr>
          <p:cNvPr id="1692" name="Group 1692"/>
          <p:cNvGrpSpPr/>
          <p:nvPr/>
        </p:nvGrpSpPr>
        <p:grpSpPr>
          <a:xfrm>
            <a:off x="7466905" y="2943563"/>
            <a:ext cx="3949029" cy="3662539"/>
            <a:chOff x="-1" y="-9506"/>
            <a:chExt cx="9537897" cy="3662538"/>
          </a:xfrm>
        </p:grpSpPr>
        <p:sp>
          <p:nvSpPr>
            <p:cNvPr id="1690" name="Shape 1690"/>
            <p:cNvSpPr/>
            <p:nvPr/>
          </p:nvSpPr>
          <p:spPr>
            <a:xfrm>
              <a:off x="-1" y="-1"/>
              <a:ext cx="9537897" cy="3643533"/>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91" name="Shape 1691"/>
            <p:cNvSpPr/>
            <p:nvPr/>
          </p:nvSpPr>
          <p:spPr>
            <a:xfrm>
              <a:off x="-1" y="-9506"/>
              <a:ext cx="9537897" cy="366253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rPr lang="fr-FR" sz="900"/>
                <a:t>public</a:t>
              </a:r>
              <a:r>
                <a:rPr lang="fr-FR" sz="700"/>
                <a:t> </a:t>
              </a:r>
              <a:r>
                <a:rPr lang="fr-FR" sz="900" err="1"/>
                <a:t>boolean</a:t>
              </a:r>
              <a:r>
                <a:rPr lang="fr-FR" sz="700"/>
                <a:t> </a:t>
              </a:r>
              <a:r>
                <a:rPr lang="fr-FR" sz="700" err="1"/>
                <a:t>onTouchEvent</a:t>
              </a:r>
              <a:r>
                <a:rPr lang="fr-FR" sz="900"/>
                <a:t>(</a:t>
              </a:r>
              <a:r>
                <a:rPr lang="fr-FR" sz="900" err="1"/>
                <a:t>MotionEvent</a:t>
              </a:r>
              <a:r>
                <a:rPr lang="fr-FR" sz="700"/>
                <a:t> </a:t>
              </a:r>
              <a:r>
                <a:rPr lang="fr-FR" sz="900" err="1"/>
                <a:t>event</a:t>
              </a:r>
              <a:r>
                <a:rPr lang="fr-FR" sz="900"/>
                <a:t>){</a:t>
              </a:r>
              <a:br>
                <a:rPr lang="fr-FR" sz="700"/>
              </a:br>
              <a:br>
                <a:rPr lang="fr-FR" sz="700"/>
              </a:br>
              <a:r>
                <a:rPr lang="fr-FR" sz="700"/>
                <a:t>    </a:t>
              </a:r>
              <a:r>
                <a:rPr lang="fr-FR" sz="900" err="1"/>
                <a:t>int</a:t>
              </a:r>
              <a:r>
                <a:rPr lang="fr-FR" sz="700"/>
                <a:t> action </a:t>
              </a:r>
              <a:r>
                <a:rPr lang="fr-FR" sz="900"/>
                <a:t>=</a:t>
              </a:r>
              <a:r>
                <a:rPr lang="fr-FR" sz="700"/>
                <a:t> </a:t>
              </a:r>
              <a:r>
                <a:rPr lang="fr-FR" sz="900" err="1"/>
                <a:t>event.getAction</a:t>
              </a:r>
              <a:r>
                <a:rPr lang="fr-FR" sz="900"/>
                <a:t>();</a:t>
              </a:r>
              <a:br>
                <a:rPr lang="fr-FR" sz="700"/>
              </a:br>
              <a:br>
                <a:rPr lang="fr-FR" sz="700"/>
              </a:br>
              <a:r>
                <a:rPr lang="fr-FR" sz="700"/>
                <a:t>    </a:t>
              </a:r>
              <a:r>
                <a:rPr lang="fr-FR" sz="900"/>
                <a:t>switch(</a:t>
              </a:r>
              <a:r>
                <a:rPr lang="fr-FR" sz="700"/>
                <a:t>action</a:t>
              </a:r>
              <a:r>
                <a:rPr lang="fr-FR" sz="900"/>
                <a:t>)</a:t>
              </a:r>
              <a:r>
                <a:rPr lang="fr-FR" sz="700"/>
                <a:t> </a:t>
              </a:r>
              <a:r>
                <a:rPr lang="fr-FR" sz="900"/>
                <a:t>{</a:t>
              </a:r>
              <a:br>
                <a:rPr lang="fr-FR" sz="700"/>
              </a:br>
              <a:r>
                <a:rPr lang="fr-FR" sz="700"/>
                <a:t>        </a:t>
              </a:r>
              <a:r>
                <a:rPr lang="fr-FR" sz="900"/>
                <a:t>case</a:t>
              </a:r>
              <a:r>
                <a:rPr lang="fr-FR" sz="700"/>
                <a:t> </a:t>
              </a:r>
              <a:r>
                <a:rPr lang="fr-FR" sz="900"/>
                <a:t>(</a:t>
              </a:r>
              <a:r>
                <a:rPr lang="fr-FR" sz="900" err="1"/>
                <a:t>MotionEvent.</a:t>
              </a:r>
              <a:r>
                <a:rPr lang="fr-FR" sz="700" err="1"/>
                <a:t>ACTION_DOWN</a:t>
              </a:r>
              <a:r>
                <a:rPr lang="fr-FR" sz="900"/>
                <a:t>)</a:t>
              </a:r>
              <a:r>
                <a:rPr lang="fr-FR" sz="700"/>
                <a:t> </a:t>
              </a:r>
              <a:r>
                <a:rPr lang="fr-FR" sz="900"/>
                <a:t>:</a:t>
              </a:r>
              <a:br>
                <a:rPr lang="fr-FR" sz="700"/>
              </a:br>
              <a:r>
                <a:rPr lang="fr-FR" sz="700"/>
                <a:t>            </a:t>
              </a:r>
              <a:r>
                <a:rPr lang="fr-FR" sz="900" err="1"/>
                <a:t>Log.</a:t>
              </a:r>
              <a:r>
                <a:rPr lang="fr-FR" sz="700" err="1"/>
                <a:t>d</a:t>
              </a:r>
              <a:r>
                <a:rPr lang="fr-FR" sz="900"/>
                <a:t>(</a:t>
              </a:r>
              <a:r>
                <a:rPr lang="fr-FR" sz="700" err="1"/>
                <a:t>DEBUG_TAG</a:t>
              </a:r>
              <a:r>
                <a:rPr lang="fr-FR" sz="900" err="1"/>
                <a:t>,"Action</a:t>
              </a:r>
              <a:r>
                <a:rPr lang="fr-FR" sz="900"/>
                <a:t> </a:t>
              </a:r>
              <a:r>
                <a:rPr lang="fr-FR" sz="900" err="1"/>
                <a:t>was</a:t>
              </a:r>
              <a:r>
                <a:rPr lang="fr-FR" sz="900"/>
                <a:t> DOWN");</a:t>
              </a:r>
              <a:br>
                <a:rPr lang="fr-FR" sz="700"/>
              </a:br>
              <a:r>
                <a:rPr lang="fr-FR" sz="700"/>
                <a:t>            </a:t>
              </a:r>
              <a:r>
                <a:rPr lang="fr-FR" sz="900"/>
                <a:t>return</a:t>
              </a:r>
              <a:r>
                <a:rPr lang="fr-FR" sz="700"/>
                <a:t> </a:t>
              </a:r>
              <a:r>
                <a:rPr lang="fr-FR" sz="900" err="1"/>
                <a:t>true</a:t>
              </a:r>
              <a:r>
                <a:rPr lang="fr-FR" sz="900"/>
                <a:t>;</a:t>
              </a:r>
              <a:br>
                <a:rPr lang="fr-FR" sz="700"/>
              </a:br>
              <a:r>
                <a:rPr lang="fr-FR" sz="700"/>
                <a:t>        </a:t>
              </a:r>
              <a:r>
                <a:rPr lang="fr-FR" sz="900"/>
                <a:t>case</a:t>
              </a:r>
              <a:r>
                <a:rPr lang="fr-FR" sz="700"/>
                <a:t> </a:t>
              </a:r>
              <a:r>
                <a:rPr lang="fr-FR" sz="900"/>
                <a:t>(</a:t>
              </a:r>
              <a:r>
                <a:rPr lang="fr-FR" sz="900" err="1"/>
                <a:t>MotionEvent.</a:t>
              </a:r>
              <a:r>
                <a:rPr lang="fr-FR" sz="700" err="1"/>
                <a:t>ACTION_MOVE</a:t>
              </a:r>
              <a:r>
                <a:rPr lang="fr-FR" sz="900"/>
                <a:t>)</a:t>
              </a:r>
              <a:r>
                <a:rPr lang="fr-FR" sz="700"/>
                <a:t> </a:t>
              </a:r>
              <a:r>
                <a:rPr lang="fr-FR" sz="900"/>
                <a:t>:</a:t>
              </a:r>
              <a:br>
                <a:rPr lang="fr-FR" sz="700"/>
              </a:br>
              <a:r>
                <a:rPr lang="fr-FR" sz="700"/>
                <a:t>            </a:t>
              </a:r>
              <a:r>
                <a:rPr lang="fr-FR" sz="900" err="1"/>
                <a:t>Log.</a:t>
              </a:r>
              <a:r>
                <a:rPr lang="fr-FR" sz="700" err="1"/>
                <a:t>d</a:t>
              </a:r>
              <a:r>
                <a:rPr lang="fr-FR" sz="900"/>
                <a:t>(</a:t>
              </a:r>
              <a:r>
                <a:rPr lang="fr-FR" sz="700" err="1"/>
                <a:t>DEBUG_TAG</a:t>
              </a:r>
              <a:r>
                <a:rPr lang="fr-FR" sz="900" err="1"/>
                <a:t>,"Action</a:t>
              </a:r>
              <a:r>
                <a:rPr lang="fr-FR" sz="900"/>
                <a:t> </a:t>
              </a:r>
              <a:r>
                <a:rPr lang="fr-FR" sz="900" err="1"/>
                <a:t>was</a:t>
              </a:r>
              <a:r>
                <a:rPr lang="fr-FR" sz="900"/>
                <a:t> MOVE");</a:t>
              </a:r>
              <a:br>
                <a:rPr lang="fr-FR" sz="700"/>
              </a:br>
              <a:r>
                <a:rPr lang="fr-FR" sz="700"/>
                <a:t>            </a:t>
              </a:r>
              <a:r>
                <a:rPr lang="fr-FR" sz="900"/>
                <a:t>return</a:t>
              </a:r>
              <a:r>
                <a:rPr lang="fr-FR" sz="700"/>
                <a:t> </a:t>
              </a:r>
              <a:r>
                <a:rPr lang="fr-FR" sz="900" err="1"/>
                <a:t>true</a:t>
              </a:r>
              <a:r>
                <a:rPr lang="fr-FR" sz="900"/>
                <a:t>;</a:t>
              </a:r>
              <a:br>
                <a:rPr lang="fr-FR" sz="700"/>
              </a:br>
              <a:r>
                <a:rPr lang="fr-FR" sz="700"/>
                <a:t>        </a:t>
              </a:r>
              <a:r>
                <a:rPr lang="fr-FR" sz="900"/>
                <a:t>case</a:t>
              </a:r>
              <a:r>
                <a:rPr lang="fr-FR" sz="700"/>
                <a:t> </a:t>
              </a:r>
              <a:r>
                <a:rPr lang="fr-FR" sz="900"/>
                <a:t>(</a:t>
              </a:r>
              <a:r>
                <a:rPr lang="fr-FR" sz="900" err="1"/>
                <a:t>MotionEvent.</a:t>
              </a:r>
              <a:r>
                <a:rPr lang="fr-FR" sz="700" err="1"/>
                <a:t>ACTION_UP</a:t>
              </a:r>
              <a:r>
                <a:rPr lang="fr-FR" sz="900"/>
                <a:t>)</a:t>
              </a:r>
              <a:r>
                <a:rPr lang="fr-FR" sz="700"/>
                <a:t> </a:t>
              </a:r>
              <a:r>
                <a:rPr lang="fr-FR" sz="900"/>
                <a:t>:</a:t>
              </a:r>
              <a:br>
                <a:rPr lang="fr-FR" sz="700"/>
              </a:br>
              <a:r>
                <a:rPr lang="fr-FR" sz="700"/>
                <a:t>            </a:t>
              </a:r>
              <a:r>
                <a:rPr lang="fr-FR" sz="900" err="1"/>
                <a:t>Log.</a:t>
              </a:r>
              <a:r>
                <a:rPr lang="fr-FR" sz="700" err="1"/>
                <a:t>d</a:t>
              </a:r>
              <a:r>
                <a:rPr lang="fr-FR" sz="900"/>
                <a:t>(</a:t>
              </a:r>
              <a:r>
                <a:rPr lang="fr-FR" sz="700" err="1"/>
                <a:t>DEBUG_TAG</a:t>
              </a:r>
              <a:r>
                <a:rPr lang="fr-FR" sz="900" err="1"/>
                <a:t>,"Action</a:t>
              </a:r>
              <a:r>
                <a:rPr lang="fr-FR" sz="900"/>
                <a:t> </a:t>
              </a:r>
              <a:r>
                <a:rPr lang="fr-FR" sz="900" err="1"/>
                <a:t>was</a:t>
              </a:r>
              <a:r>
                <a:rPr lang="fr-FR" sz="900"/>
                <a:t> UP");</a:t>
              </a:r>
              <a:br>
                <a:rPr lang="fr-FR" sz="700"/>
              </a:br>
              <a:r>
                <a:rPr lang="fr-FR" sz="700"/>
                <a:t>            </a:t>
              </a:r>
              <a:r>
                <a:rPr lang="fr-FR" sz="900"/>
                <a:t>return</a:t>
              </a:r>
              <a:r>
                <a:rPr lang="fr-FR" sz="700"/>
                <a:t> </a:t>
              </a:r>
              <a:r>
                <a:rPr lang="fr-FR" sz="900" err="1"/>
                <a:t>true</a:t>
              </a:r>
              <a:r>
                <a:rPr lang="fr-FR" sz="900"/>
                <a:t>;</a:t>
              </a:r>
              <a:br>
                <a:rPr lang="fr-FR" sz="700"/>
              </a:br>
              <a:r>
                <a:rPr lang="fr-FR" sz="700"/>
                <a:t>        </a:t>
              </a:r>
              <a:r>
                <a:rPr lang="fr-FR" sz="900"/>
                <a:t>case</a:t>
              </a:r>
              <a:r>
                <a:rPr lang="fr-FR" sz="700"/>
                <a:t> </a:t>
              </a:r>
              <a:r>
                <a:rPr lang="fr-FR" sz="900"/>
                <a:t>(</a:t>
              </a:r>
              <a:r>
                <a:rPr lang="fr-FR" sz="900" err="1"/>
                <a:t>MotionEvent.</a:t>
              </a:r>
              <a:r>
                <a:rPr lang="fr-FR" sz="700" err="1"/>
                <a:t>ACTION_CANCEL</a:t>
              </a:r>
              <a:r>
                <a:rPr lang="fr-FR" sz="900"/>
                <a:t>)</a:t>
              </a:r>
              <a:r>
                <a:rPr lang="fr-FR" sz="700"/>
                <a:t> </a:t>
              </a:r>
              <a:r>
                <a:rPr lang="fr-FR" sz="900"/>
                <a:t>:</a:t>
              </a:r>
              <a:br>
                <a:rPr lang="fr-FR" sz="700"/>
              </a:br>
              <a:r>
                <a:rPr lang="fr-FR" sz="700"/>
                <a:t>            </a:t>
              </a:r>
              <a:r>
                <a:rPr lang="fr-FR" sz="900" err="1"/>
                <a:t>Log.</a:t>
              </a:r>
              <a:r>
                <a:rPr lang="fr-FR" sz="700" err="1"/>
                <a:t>d</a:t>
              </a:r>
              <a:r>
                <a:rPr lang="fr-FR" sz="900"/>
                <a:t>(</a:t>
              </a:r>
              <a:r>
                <a:rPr lang="fr-FR" sz="700" err="1"/>
                <a:t>DEBUG_TAG</a:t>
              </a:r>
              <a:r>
                <a:rPr lang="fr-FR" sz="900" err="1"/>
                <a:t>,"Action</a:t>
              </a:r>
              <a:r>
                <a:rPr lang="fr-FR" sz="900"/>
                <a:t> </a:t>
              </a:r>
              <a:r>
                <a:rPr lang="fr-FR" sz="900" err="1"/>
                <a:t>was</a:t>
              </a:r>
              <a:r>
                <a:rPr lang="fr-FR" sz="900"/>
                <a:t> CANCEL");</a:t>
              </a:r>
              <a:br>
                <a:rPr lang="fr-FR" sz="700"/>
              </a:br>
              <a:r>
                <a:rPr lang="fr-FR" sz="700"/>
                <a:t>            </a:t>
              </a:r>
              <a:r>
                <a:rPr lang="fr-FR" sz="900"/>
                <a:t>return</a:t>
              </a:r>
              <a:r>
                <a:rPr lang="fr-FR" sz="700"/>
                <a:t> </a:t>
              </a:r>
              <a:r>
                <a:rPr lang="fr-FR" sz="900" err="1"/>
                <a:t>true</a:t>
              </a:r>
              <a:r>
                <a:rPr lang="fr-FR" sz="900"/>
                <a:t>;</a:t>
              </a:r>
              <a:br>
                <a:rPr lang="fr-FR" sz="700"/>
              </a:br>
              <a:r>
                <a:rPr lang="fr-FR" sz="700"/>
                <a:t>        </a:t>
              </a:r>
              <a:r>
                <a:rPr lang="fr-FR" sz="900"/>
                <a:t>case</a:t>
              </a:r>
              <a:r>
                <a:rPr lang="fr-FR" sz="700"/>
                <a:t> </a:t>
              </a:r>
              <a:r>
                <a:rPr lang="fr-FR" sz="900"/>
                <a:t>(</a:t>
              </a:r>
              <a:r>
                <a:rPr lang="fr-FR" sz="900" err="1"/>
                <a:t>MotionEvent.</a:t>
              </a:r>
              <a:r>
                <a:rPr lang="fr-FR" sz="700" err="1"/>
                <a:t>ACTION_OUTSIDE</a:t>
              </a:r>
              <a:r>
                <a:rPr lang="fr-FR" sz="900"/>
                <a:t>)</a:t>
              </a:r>
              <a:r>
                <a:rPr lang="fr-FR" sz="700"/>
                <a:t> </a:t>
              </a:r>
              <a:r>
                <a:rPr lang="fr-FR" sz="900"/>
                <a:t>:</a:t>
              </a:r>
              <a:br>
                <a:rPr lang="fr-FR" sz="700"/>
              </a:br>
              <a:r>
                <a:rPr lang="fr-FR" sz="700"/>
                <a:t>            </a:t>
              </a:r>
              <a:r>
                <a:rPr lang="fr-FR" sz="900" err="1"/>
                <a:t>Log.</a:t>
              </a:r>
              <a:r>
                <a:rPr lang="fr-FR" sz="700" err="1"/>
                <a:t>d</a:t>
              </a:r>
              <a:r>
                <a:rPr lang="fr-FR" sz="900"/>
                <a:t>(</a:t>
              </a:r>
              <a:r>
                <a:rPr lang="fr-FR" sz="700"/>
                <a:t>DEBUG_TAG</a:t>
              </a:r>
              <a:r>
                <a:rPr lang="fr-FR" sz="900"/>
                <a:t>,"</a:t>
              </a:r>
              <a:r>
                <a:rPr lang="fr-FR" sz="900" err="1"/>
                <a:t>Movement</a:t>
              </a:r>
              <a:r>
                <a:rPr lang="fr-FR" sz="900"/>
                <a:t> </a:t>
              </a:r>
              <a:r>
                <a:rPr lang="fr-FR" sz="900" err="1"/>
                <a:t>occurred</a:t>
              </a:r>
              <a:r>
                <a:rPr lang="fr-FR" sz="900"/>
                <a:t> </a:t>
              </a:r>
              <a:r>
                <a:rPr lang="fr-FR" sz="900" err="1"/>
                <a:t>outside</a:t>
              </a:r>
              <a:r>
                <a:rPr lang="fr-FR" sz="900"/>
                <a:t> </a:t>
              </a:r>
              <a:r>
                <a:rPr lang="fr-FR" sz="900" err="1"/>
                <a:t>bounds</a:t>
              </a:r>
              <a:r>
                <a:rPr lang="fr-FR" sz="900"/>
                <a:t> "</a:t>
              </a:r>
              <a:r>
                <a:rPr lang="fr-FR" sz="700"/>
                <a:t> </a:t>
              </a:r>
              <a:r>
                <a:rPr lang="fr-FR" sz="900"/>
                <a:t>+</a:t>
              </a:r>
              <a:br>
                <a:rPr lang="fr-FR" sz="700"/>
              </a:br>
              <a:r>
                <a:rPr lang="fr-FR" sz="700"/>
                <a:t>                    </a:t>
              </a:r>
              <a:r>
                <a:rPr lang="fr-FR" sz="900"/>
                <a:t>"of </a:t>
              </a:r>
              <a:r>
                <a:rPr lang="fr-FR" sz="900" err="1"/>
                <a:t>current</a:t>
              </a:r>
              <a:r>
                <a:rPr lang="fr-FR" sz="900"/>
                <a:t> </a:t>
              </a:r>
              <a:r>
                <a:rPr lang="fr-FR" sz="900" err="1"/>
                <a:t>screen</a:t>
              </a:r>
              <a:r>
                <a:rPr lang="fr-FR" sz="900"/>
                <a:t> </a:t>
              </a:r>
              <a:r>
                <a:rPr lang="fr-FR" sz="900" err="1"/>
                <a:t>element</a:t>
              </a:r>
              <a:r>
                <a:rPr lang="fr-FR" sz="900"/>
                <a:t>");</a:t>
              </a:r>
              <a:br>
                <a:rPr lang="fr-FR" sz="700"/>
              </a:br>
              <a:r>
                <a:rPr lang="fr-FR" sz="700"/>
                <a:t>            </a:t>
              </a:r>
              <a:r>
                <a:rPr lang="fr-FR" sz="900"/>
                <a:t>return</a:t>
              </a:r>
              <a:r>
                <a:rPr lang="fr-FR" sz="700"/>
                <a:t> </a:t>
              </a:r>
              <a:r>
                <a:rPr lang="fr-FR" sz="900" err="1"/>
                <a:t>true</a:t>
              </a:r>
              <a:r>
                <a:rPr lang="fr-FR" sz="900"/>
                <a:t>;</a:t>
              </a:r>
              <a:br>
                <a:rPr lang="fr-FR" sz="700"/>
              </a:br>
              <a:r>
                <a:rPr lang="fr-FR" sz="700"/>
                <a:t>        </a:t>
              </a:r>
              <a:r>
                <a:rPr lang="fr-FR" sz="900"/>
                <a:t>default</a:t>
              </a:r>
              <a:r>
                <a:rPr lang="fr-FR" sz="700"/>
                <a:t> </a:t>
              </a:r>
              <a:r>
                <a:rPr lang="fr-FR" sz="900"/>
                <a:t>:</a:t>
              </a:r>
              <a:br>
                <a:rPr lang="fr-FR" sz="700"/>
              </a:br>
              <a:r>
                <a:rPr lang="fr-FR" sz="700"/>
                <a:t>            </a:t>
              </a:r>
              <a:r>
                <a:rPr lang="fr-FR" sz="900"/>
                <a:t>return</a:t>
              </a:r>
              <a:r>
                <a:rPr lang="fr-FR" sz="700"/>
                <a:t> </a:t>
              </a:r>
              <a:r>
                <a:rPr lang="fr-FR" sz="900" err="1"/>
                <a:t>super.</a:t>
              </a:r>
              <a:r>
                <a:rPr lang="fr-FR" sz="700" err="1"/>
                <a:t>onTouchEvent</a:t>
              </a:r>
              <a:r>
                <a:rPr lang="fr-FR" sz="900"/>
                <a:t>(</a:t>
              </a:r>
              <a:r>
                <a:rPr lang="fr-FR" sz="900" err="1"/>
                <a:t>event</a:t>
              </a:r>
              <a:r>
                <a:rPr lang="fr-FR" sz="900"/>
                <a:t>);</a:t>
              </a:r>
              <a:br>
                <a:rPr lang="fr-FR" sz="700"/>
              </a:br>
              <a:r>
                <a:rPr lang="fr-FR" sz="700"/>
                <a:t>    </a:t>
              </a:r>
              <a:r>
                <a:rPr lang="fr-FR" sz="900"/>
                <a:t>}</a:t>
              </a:r>
              <a:br>
                <a:rPr lang="fr-FR" sz="700"/>
              </a:br>
              <a:r>
                <a:rPr lang="fr-FR" sz="900"/>
                <a:t>}</a:t>
              </a:r>
              <a:r>
                <a:rPr lang="fr-FR" sz="700"/>
                <a:t>;</a:t>
              </a:r>
              <a:br>
                <a:rPr lang="fr-FR" sz="700"/>
              </a:br>
              <a:r>
                <a:rPr lang="fr-FR" sz="700"/>
                <a:t>    }</a:t>
              </a:r>
              <a:endParaRPr sz="700"/>
            </a:p>
          </p:txBody>
        </p:sp>
      </p:grpSp>
      <p:grpSp>
        <p:nvGrpSpPr>
          <p:cNvPr id="8" name="Group 1692">
            <a:extLst>
              <a:ext uri="{FF2B5EF4-FFF2-40B4-BE49-F238E27FC236}">
                <a16:creationId xmlns:a16="http://schemas.microsoft.com/office/drawing/2014/main" id="{43C06217-228D-964C-B3BA-1DA6EB246775}"/>
              </a:ext>
            </a:extLst>
          </p:cNvPr>
          <p:cNvGrpSpPr/>
          <p:nvPr/>
        </p:nvGrpSpPr>
        <p:grpSpPr>
          <a:xfrm>
            <a:off x="506436" y="3605990"/>
            <a:ext cx="6165297" cy="2201333"/>
            <a:chOff x="-1" y="477000"/>
            <a:chExt cx="9537897" cy="2690487"/>
          </a:xfrm>
        </p:grpSpPr>
        <p:sp>
          <p:nvSpPr>
            <p:cNvPr id="9" name="Shape 1690">
              <a:extLst>
                <a:ext uri="{FF2B5EF4-FFF2-40B4-BE49-F238E27FC236}">
                  <a16:creationId xmlns:a16="http://schemas.microsoft.com/office/drawing/2014/main" id="{3D84BD68-6377-7C47-BA7F-750EBC688762}"/>
                </a:ext>
              </a:extLst>
            </p:cNvPr>
            <p:cNvSpPr/>
            <p:nvPr/>
          </p:nvSpPr>
          <p:spPr>
            <a:xfrm>
              <a:off x="-1" y="477000"/>
              <a:ext cx="9537897" cy="269048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0" name="Shape 1691">
              <a:extLst>
                <a:ext uri="{FF2B5EF4-FFF2-40B4-BE49-F238E27FC236}">
                  <a16:creationId xmlns:a16="http://schemas.microsoft.com/office/drawing/2014/main" id="{6811C750-00B1-3741-980A-02DA86B1EA5A}"/>
                </a:ext>
              </a:extLst>
            </p:cNvPr>
            <p:cNvSpPr/>
            <p:nvPr/>
          </p:nvSpPr>
          <p:spPr>
            <a:xfrm>
              <a:off x="-1" y="913827"/>
              <a:ext cx="9537897" cy="18158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rPr lang="fr-FR" sz="1600" err="1">
                  <a:solidFill>
                    <a:srgbClr val="303336"/>
                  </a:solidFill>
                  <a:latin typeface="inherit"/>
                </a:rPr>
                <a:t>button.setOnTouchListener</a:t>
              </a:r>
              <a:r>
                <a:rPr lang="fr-FR" sz="1600">
                  <a:solidFill>
                    <a:srgbClr val="303336"/>
                  </a:solidFill>
                  <a:latin typeface="inherit"/>
                </a:rPr>
                <a:t>(</a:t>
              </a:r>
              <a:r>
                <a:rPr lang="fr-FR" sz="1600">
                  <a:solidFill>
                    <a:srgbClr val="101094"/>
                  </a:solidFill>
                  <a:latin typeface="inherit"/>
                </a:rPr>
                <a:t>new</a:t>
              </a:r>
              <a:r>
                <a:rPr lang="fr-FR" sz="1600">
                  <a:solidFill>
                    <a:srgbClr val="303336"/>
                  </a:solidFill>
                  <a:latin typeface="inherit"/>
                </a:rPr>
                <a:t> </a:t>
              </a:r>
              <a:r>
                <a:rPr lang="fr-FR" sz="1600" err="1">
                  <a:solidFill>
                    <a:srgbClr val="2B91AF"/>
                  </a:solidFill>
                  <a:latin typeface="inherit"/>
                </a:rPr>
                <a:t>OnTouchListener</a:t>
              </a: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	</a:t>
              </a:r>
              <a:r>
                <a:rPr lang="fr-FR" sz="1600">
                  <a:solidFill>
                    <a:srgbClr val="7D2727"/>
                  </a:solidFill>
                  <a:latin typeface="inherit"/>
                </a:rPr>
                <a:t>@</a:t>
              </a:r>
              <a:r>
                <a:rPr lang="fr-FR" sz="1600" err="1">
                  <a:solidFill>
                    <a:srgbClr val="7D2727"/>
                  </a:solidFill>
                  <a:latin typeface="inherit"/>
                </a:rPr>
                <a:t>Override</a:t>
              </a:r>
              <a:r>
                <a:rPr lang="fr-FR" sz="1600">
                  <a:solidFill>
                    <a:srgbClr val="303336"/>
                  </a:solidFill>
                  <a:latin typeface="inherit"/>
                </a:rPr>
                <a:t> </a:t>
              </a:r>
            </a:p>
            <a:p>
              <a:pPr>
                <a:defRPr sz="1200">
                  <a:solidFill>
                    <a:srgbClr val="FFFFFF"/>
                  </a:solidFill>
                </a:defRPr>
              </a:pPr>
              <a:r>
                <a:rPr lang="fr-FR" sz="1600">
                  <a:solidFill>
                    <a:srgbClr val="303336"/>
                  </a:solidFill>
                  <a:latin typeface="inherit"/>
                </a:rPr>
                <a:t>	</a:t>
              </a:r>
              <a:r>
                <a:rPr lang="fr-FR" sz="1600">
                  <a:solidFill>
                    <a:srgbClr val="101094"/>
                  </a:solidFill>
                  <a:latin typeface="inherit"/>
                </a:rPr>
                <a:t>public</a:t>
              </a:r>
              <a:r>
                <a:rPr lang="fr-FR" sz="1600">
                  <a:solidFill>
                    <a:srgbClr val="303336"/>
                  </a:solidFill>
                  <a:latin typeface="inherit"/>
                </a:rPr>
                <a:t> </a:t>
              </a:r>
              <a:r>
                <a:rPr lang="fr-FR" sz="1600" err="1">
                  <a:solidFill>
                    <a:srgbClr val="101094"/>
                  </a:solidFill>
                  <a:latin typeface="inherit"/>
                </a:rPr>
                <a:t>boolean</a:t>
              </a:r>
              <a:r>
                <a:rPr lang="fr-FR" sz="1600">
                  <a:solidFill>
                    <a:srgbClr val="303336"/>
                  </a:solidFill>
                  <a:latin typeface="inherit"/>
                </a:rPr>
                <a:t> </a:t>
              </a:r>
              <a:r>
                <a:rPr lang="fr-FR" sz="1600" err="1">
                  <a:solidFill>
                    <a:srgbClr val="303336"/>
                  </a:solidFill>
                  <a:latin typeface="inherit"/>
                </a:rPr>
                <a:t>onTouch</a:t>
              </a:r>
              <a:r>
                <a:rPr lang="fr-FR" sz="1600">
                  <a:solidFill>
                    <a:srgbClr val="303336"/>
                  </a:solidFill>
                  <a:latin typeface="inherit"/>
                </a:rPr>
                <a:t>(</a:t>
              </a:r>
              <a:r>
                <a:rPr lang="fr-FR" sz="1600" err="1">
                  <a:solidFill>
                    <a:srgbClr val="2B91AF"/>
                  </a:solidFill>
                  <a:latin typeface="inherit"/>
                </a:rPr>
                <a:t>View</a:t>
              </a:r>
              <a:r>
                <a:rPr lang="fr-FR" sz="1600">
                  <a:solidFill>
                    <a:srgbClr val="303336"/>
                  </a:solidFill>
                  <a:latin typeface="inherit"/>
                </a:rPr>
                <a:t> v, </a:t>
              </a:r>
              <a:r>
                <a:rPr lang="fr-FR" sz="1600" err="1">
                  <a:solidFill>
                    <a:srgbClr val="2B91AF"/>
                  </a:solidFill>
                  <a:latin typeface="inherit"/>
                </a:rPr>
                <a:t>MotionEvent</a:t>
              </a:r>
              <a:r>
                <a:rPr lang="fr-FR" sz="1600">
                  <a:solidFill>
                    <a:srgbClr val="303336"/>
                  </a:solidFill>
                  <a:latin typeface="inherit"/>
                </a:rPr>
                <a:t> </a:t>
              </a:r>
              <a:r>
                <a:rPr lang="fr-FR" sz="1600" err="1">
                  <a:solidFill>
                    <a:srgbClr val="101094"/>
                  </a:solidFill>
                  <a:latin typeface="inherit"/>
                </a:rPr>
                <a:t>event</a:t>
              </a: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		</a:t>
              </a:r>
              <a:r>
                <a:rPr lang="fr-FR" sz="1600">
                  <a:solidFill>
                    <a:srgbClr val="858C93"/>
                  </a:solidFill>
                  <a:latin typeface="inherit"/>
                </a:rPr>
                <a:t>// TODO Auto-</a:t>
              </a:r>
              <a:r>
                <a:rPr lang="fr-FR" sz="1600" err="1">
                  <a:solidFill>
                    <a:srgbClr val="858C93"/>
                  </a:solidFill>
                  <a:latin typeface="inherit"/>
                </a:rPr>
                <a:t>generated</a:t>
              </a:r>
              <a:r>
                <a:rPr lang="fr-FR" sz="1600">
                  <a:solidFill>
                    <a:srgbClr val="858C93"/>
                  </a:solidFill>
                  <a:latin typeface="inherit"/>
                </a:rPr>
                <a:t> </a:t>
              </a:r>
              <a:r>
                <a:rPr lang="fr-FR" sz="1600" err="1">
                  <a:solidFill>
                    <a:srgbClr val="858C93"/>
                  </a:solidFill>
                  <a:latin typeface="inherit"/>
                </a:rPr>
                <a:t>method</a:t>
              </a:r>
              <a:r>
                <a:rPr lang="fr-FR" sz="1600">
                  <a:solidFill>
                    <a:srgbClr val="858C93"/>
                  </a:solidFill>
                  <a:latin typeface="inherit"/>
                </a:rPr>
                <a:t> stub</a:t>
              </a:r>
              <a:r>
                <a:rPr lang="fr-FR" sz="1600">
                  <a:solidFill>
                    <a:srgbClr val="303336"/>
                  </a:solidFill>
                  <a:latin typeface="inherit"/>
                </a:rPr>
                <a:t> </a:t>
              </a:r>
            </a:p>
            <a:p>
              <a:pPr>
                <a:defRPr sz="1200">
                  <a:solidFill>
                    <a:srgbClr val="FFFFFF"/>
                  </a:solidFill>
                </a:defRPr>
              </a:pPr>
              <a:r>
                <a:rPr lang="fr-FR" sz="1600">
                  <a:solidFill>
                    <a:srgbClr val="303336"/>
                  </a:solidFill>
                  <a:latin typeface="inherit"/>
                </a:rPr>
                <a:t>		</a:t>
              </a:r>
              <a:r>
                <a:rPr lang="fr-FR" sz="1600">
                  <a:solidFill>
                    <a:srgbClr val="101094"/>
                  </a:solidFill>
                  <a:latin typeface="inherit"/>
                </a:rPr>
                <a:t>return</a:t>
              </a:r>
              <a:r>
                <a:rPr lang="fr-FR" sz="1600">
                  <a:solidFill>
                    <a:srgbClr val="303336"/>
                  </a:solidFill>
                  <a:latin typeface="inherit"/>
                </a:rPr>
                <a:t> </a:t>
              </a:r>
              <a:r>
                <a:rPr lang="fr-FR" sz="1600">
                  <a:solidFill>
                    <a:srgbClr val="101094"/>
                  </a:solidFill>
                  <a:latin typeface="inherit"/>
                </a:rPr>
                <a:t>false</a:t>
              </a:r>
              <a:r>
                <a:rPr lang="fr-FR" sz="1600">
                  <a:solidFill>
                    <a:srgbClr val="303336"/>
                  </a:solidFill>
                  <a:latin typeface="inherit"/>
                </a:rPr>
                <a:t>; </a:t>
              </a:r>
            </a:p>
            <a:p>
              <a:pPr>
                <a:defRPr sz="1200">
                  <a:solidFill>
                    <a:srgbClr val="FFFFFF"/>
                  </a:solidFill>
                </a:defRPr>
              </a:pP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a:t>
              </a:r>
              <a:endParaRPr sz="1200"/>
            </a:p>
          </p:txBody>
        </p:sp>
      </p:grpSp>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hape 796"/>
          <p:cNvSpPr>
            <a:spLocks noGrp="1"/>
          </p:cNvSpPr>
          <p:nvPr>
            <p:ph type="ctrTitle"/>
          </p:nvPr>
        </p:nvSpPr>
        <p:spPr>
          <a:xfrm>
            <a:off x="680322" y="2733708"/>
            <a:ext cx="8144134" cy="1373071"/>
          </a:xfrm>
          <a:prstGeom prst="rect">
            <a:avLst/>
          </a:prstGeom>
        </p:spPr>
        <p:txBody>
          <a:bodyPr>
            <a:normAutofit/>
          </a:bodyPr>
          <a:lstStyle/>
          <a:p>
            <a:r>
              <a:rPr lang="fr-FR"/>
              <a:t>Présentation d'Android</a:t>
            </a:r>
            <a:endParaRPr/>
          </a:p>
        </p:txBody>
      </p:sp>
      <p:sp>
        <p:nvSpPr>
          <p:cNvPr id="797" name="Shape 797"/>
          <p:cNvSpPr>
            <a:spLocks noGrp="1"/>
          </p:cNvSpPr>
          <p:nvPr>
            <p:ph type="sldNum" sz="quarter" idx="2"/>
          </p:nvPr>
        </p:nvSpPr>
        <p:spPr>
          <a:xfrm>
            <a:off x="9255345" y="3116137"/>
            <a:ext cx="343904"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Tree>
  </p:cSld>
  <p:clrMapOvr>
    <a:masterClrMapping/>
  </p:clrMapOvr>
  <p:transition spd="slow">
    <p:dissolv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Shape 1701"/>
          <p:cNvSpPr>
            <a:spLocks noGrp="1"/>
          </p:cNvSpPr>
          <p:nvPr>
            <p:ph type="title"/>
          </p:nvPr>
        </p:nvSpPr>
        <p:spPr>
          <a:xfrm>
            <a:off x="680319" y="753229"/>
            <a:ext cx="9613863" cy="1080938"/>
          </a:xfrm>
          <a:prstGeom prst="rect">
            <a:avLst/>
          </a:prstGeom>
        </p:spPr>
        <p:txBody>
          <a:bodyPr/>
          <a:lstStyle/>
          <a:p>
            <a:r>
              <a:t>Gesture</a:t>
            </a:r>
          </a:p>
        </p:txBody>
      </p:sp>
      <p:sp>
        <p:nvSpPr>
          <p:cNvPr id="1702" name="Shape 170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160</a:t>
            </a:fld>
            <a:endParaRPr/>
          </a:p>
        </p:txBody>
      </p:sp>
      <p:sp>
        <p:nvSpPr>
          <p:cNvPr id="1703" name="Shape 1703"/>
          <p:cNvSpPr/>
          <p:nvPr/>
        </p:nvSpPr>
        <p:spPr>
          <a:xfrm>
            <a:off x="506436" y="2346906"/>
            <a:ext cx="11324494" cy="39087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aller plus loin dans la détection ?
</a:t>
            </a:r>
            <a:endParaRPr/>
          </a:p>
          <a:p>
            <a:pPr>
              <a:defRPr sz="2400">
                <a:solidFill>
                  <a:srgbClr val="FFFFFF"/>
                </a:solidFill>
              </a:defRPr>
            </a:pPr>
            <a:r>
              <a:rPr lang="fr-FR"/>
              <a:t>Lorsque vous créez un objet </a:t>
            </a:r>
            <a:r>
              <a:rPr lang="fr-FR" err="1"/>
              <a:t>GestureDetectorCompat</a:t>
            </a:r>
            <a:r>
              <a:rPr lang="fr-FR"/>
              <a:t>, l'un des paramètres demandé est une classe qui implémente l'interface </a:t>
            </a:r>
            <a:r>
              <a:rPr lang="fr-FR" err="1"/>
              <a:t>GestureDetector.OnGestureListener</a:t>
            </a:r>
            <a:r>
              <a:rPr lang="fr-FR"/>
              <a:t>. </a:t>
            </a:r>
            <a:r>
              <a:rPr lang="fr-FR" err="1"/>
              <a:t>GestureDetector.OnGestureListener</a:t>
            </a:r>
            <a:r>
              <a:rPr lang="fr-FR"/>
              <a:t> informe les utilisateurs lorsqu'un événement tactile particulier s'est produit. Pour permettre à votre objet </a:t>
            </a:r>
            <a:r>
              <a:rPr lang="fr-FR" err="1"/>
              <a:t>GestureDetector</a:t>
            </a:r>
            <a:r>
              <a:rPr lang="fr-FR"/>
              <a:t> de recevoir des événements, vous devez surcharger la méthode </a:t>
            </a:r>
            <a:r>
              <a:rPr lang="fr-FR" err="1"/>
              <a:t>onTouchEvent</a:t>
            </a:r>
            <a:r>
              <a:rPr lang="fr-FR"/>
              <a:t>() de </a:t>
            </a:r>
            <a:r>
              <a:rPr lang="fr-FR" err="1"/>
              <a:t>View</a:t>
            </a:r>
            <a:r>
              <a:rPr lang="fr-FR"/>
              <a:t> ou d'Activity et transmettre tous les événements observés à l'instance du détecteur.
</a:t>
            </a:r>
            <a:endParaRPr/>
          </a:p>
        </p:txBody>
      </p:sp>
    </p:spTree>
  </p:cSld>
  <p:clrMapOvr>
    <a:masterClrMapping/>
  </p:clrMapOvr>
  <p:transition spd="slow">
    <p:dissolv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 name="Shape 1705"/>
          <p:cNvSpPr>
            <a:spLocks noGrp="1"/>
          </p:cNvSpPr>
          <p:nvPr>
            <p:ph type="title"/>
          </p:nvPr>
        </p:nvSpPr>
        <p:spPr>
          <a:xfrm>
            <a:off x="680319" y="753229"/>
            <a:ext cx="9613863" cy="1080938"/>
          </a:xfrm>
          <a:prstGeom prst="rect">
            <a:avLst/>
          </a:prstGeom>
        </p:spPr>
        <p:txBody>
          <a:bodyPr/>
          <a:lstStyle/>
          <a:p>
            <a:r>
              <a:t>Gesture</a:t>
            </a:r>
          </a:p>
        </p:txBody>
      </p:sp>
      <p:sp>
        <p:nvSpPr>
          <p:cNvPr id="1706" name="Shape 170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161</a:t>
            </a:fld>
            <a:endParaRPr/>
          </a:p>
        </p:txBody>
      </p:sp>
      <p:sp>
        <p:nvSpPr>
          <p:cNvPr id="1707" name="Shape 1707"/>
          <p:cNvSpPr/>
          <p:nvPr/>
        </p:nvSpPr>
        <p:spPr>
          <a:xfrm>
            <a:off x="506436" y="2346906"/>
            <a:ext cx="11324494" cy="35394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détecter les gestes pris en charge ?
</a:t>
            </a:r>
            <a:endParaRPr/>
          </a:p>
          <a:p>
            <a:pPr marL="457200" indent="-457200">
              <a:buSzPct val="100000"/>
              <a:buAutoNum type="arabicPeriod"/>
              <a:defRPr sz="2400">
                <a:solidFill>
                  <a:srgbClr val="FFFFFF"/>
                </a:solidFill>
              </a:defRPr>
            </a:pPr>
            <a:r>
              <a:rPr lang="fr-FR"/>
              <a:t>Votre activité doit implémenter </a:t>
            </a:r>
            <a:r>
              <a:rPr lang="fr-FR" err="1"/>
              <a:t>OnGestureListener</a:t>
            </a:r>
            <a:br>
              <a:rPr lang="fr-FR"/>
            </a:br>
            <a:br>
              <a:rPr lang="fr-FR"/>
            </a:br>
            <a:r>
              <a:rPr lang="fr-FR"/>
              <a:t>Ou</a:t>
            </a:r>
            <a:br>
              <a:rPr lang="fr-FR"/>
            </a:br>
            <a:endParaRPr lang="fr-FR"/>
          </a:p>
          <a:p>
            <a:pPr marL="457200" indent="-457200">
              <a:buSzPct val="100000"/>
              <a:buAutoNum type="arabicPeriod"/>
              <a:defRPr sz="2400">
                <a:solidFill>
                  <a:srgbClr val="FFFFFF"/>
                </a:solidFill>
              </a:defRPr>
            </a:pPr>
            <a:r>
              <a:rPr lang="fr-FR"/>
              <a:t>Créer une implémentation </a:t>
            </a:r>
            <a:r>
              <a:rPr lang="fr-FR" err="1"/>
              <a:t>OnGestureListener</a:t>
            </a:r>
            <a:r>
              <a:rPr lang="fr-FR"/>
              <a:t> à attacher sur une vue</a:t>
            </a:r>
          </a:p>
          <a:p>
            <a:pPr marL="457200" indent="-457200">
              <a:buSzPct val="100000"/>
              <a:buAutoNum type="arabicPeriod"/>
              <a:defRPr sz="2400">
                <a:solidFill>
                  <a:srgbClr val="FFFFFF"/>
                </a:solidFill>
              </a:defRPr>
            </a:pPr>
            <a:endParaRPr lang="fr-FR"/>
          </a:p>
          <a:p>
            <a:pPr>
              <a:buSzPct val="100000"/>
              <a:defRPr sz="2400">
                <a:solidFill>
                  <a:srgbClr val="FFFFFF"/>
                </a:solidFill>
              </a:defRPr>
            </a:pPr>
            <a:r>
              <a:rPr lang="fr-FR"/>
              <a:t>Vous pouvez utiliser </a:t>
            </a:r>
            <a:r>
              <a:rPr lang="fr-FR" sz="2400" err="1"/>
              <a:t>SimpleOnGestureListener</a:t>
            </a:r>
            <a:r>
              <a:rPr lang="fr-FR" sz="2400"/>
              <a:t> pour simplifier l’implémentation</a:t>
            </a:r>
            <a:endParaRPr/>
          </a:p>
        </p:txBody>
      </p:sp>
    </p:spTree>
  </p:cSld>
  <p:clrMapOvr>
    <a:masterClrMapping/>
  </p:clrMapOvr>
  <p:transition spd="slow">
    <p:dissolv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 name="Shape 1705"/>
          <p:cNvSpPr>
            <a:spLocks noGrp="1"/>
          </p:cNvSpPr>
          <p:nvPr>
            <p:ph type="title"/>
          </p:nvPr>
        </p:nvSpPr>
        <p:spPr>
          <a:xfrm>
            <a:off x="680319" y="753229"/>
            <a:ext cx="9613863" cy="1080938"/>
          </a:xfrm>
          <a:prstGeom prst="rect">
            <a:avLst/>
          </a:prstGeom>
        </p:spPr>
        <p:txBody>
          <a:bodyPr/>
          <a:lstStyle/>
          <a:p>
            <a:r>
              <a:t>Gesture</a:t>
            </a:r>
          </a:p>
        </p:txBody>
      </p:sp>
      <p:sp>
        <p:nvSpPr>
          <p:cNvPr id="1706" name="Shape 170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162</a:t>
            </a:fld>
            <a:endParaRPr/>
          </a:p>
        </p:txBody>
      </p:sp>
      <p:sp>
        <p:nvSpPr>
          <p:cNvPr id="1707" name="Shape 1707"/>
          <p:cNvSpPr/>
          <p:nvPr/>
        </p:nvSpPr>
        <p:spPr>
          <a:xfrm>
            <a:off x="506436" y="2346906"/>
            <a:ext cx="11324494" cy="13849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détecter les gestes pris en charge ?
</a:t>
            </a:r>
          </a:p>
          <a:p>
            <a:pPr>
              <a:defRPr sz="2800" b="1" i="1" u="sng">
                <a:solidFill>
                  <a:srgbClr val="FFFFFF"/>
                </a:solidFill>
              </a:defRPr>
            </a:pPr>
            <a:endParaRPr/>
          </a:p>
        </p:txBody>
      </p:sp>
      <p:sp>
        <p:nvSpPr>
          <p:cNvPr id="2" name="Rectangle 1">
            <a:extLst>
              <a:ext uri="{FF2B5EF4-FFF2-40B4-BE49-F238E27FC236}">
                <a16:creationId xmlns:a16="http://schemas.microsoft.com/office/drawing/2014/main" id="{FADDE9F2-4EF8-D242-B7A7-690251E52FBF}"/>
              </a:ext>
            </a:extLst>
          </p:cNvPr>
          <p:cNvSpPr/>
          <p:nvPr/>
        </p:nvSpPr>
        <p:spPr>
          <a:xfrm>
            <a:off x="1257903" y="3731901"/>
            <a:ext cx="9471552"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fr-FR" err="1"/>
              <a:t>GestureDetector.OnGestureListener</a:t>
            </a:r>
            <a:r>
              <a:rPr lang="fr-FR"/>
              <a:t> </a:t>
            </a:r>
            <a:r>
              <a:rPr lang="fr-FR" err="1"/>
              <a:t>gestureListener</a:t>
            </a:r>
            <a:r>
              <a:rPr lang="fr-FR"/>
              <a:t> = </a:t>
            </a:r>
            <a:r>
              <a:rPr lang="fr-FR">
                <a:solidFill>
                  <a:srgbClr val="CC7832"/>
                </a:solidFill>
              </a:rPr>
              <a:t>new </a:t>
            </a:r>
            <a:r>
              <a:rPr lang="fr-FR" err="1"/>
              <a:t>GestureDetector.SimpleOnGestureListener</a:t>
            </a:r>
            <a:r>
              <a:rPr lang="fr-FR"/>
              <a:t>() {</a:t>
            </a:r>
            <a:br>
              <a:rPr lang="fr-FR"/>
            </a:br>
            <a:r>
              <a:rPr lang="fr-FR"/>
              <a:t>    </a:t>
            </a:r>
            <a:r>
              <a:rPr lang="fr-FR">
                <a:solidFill>
                  <a:srgbClr val="BBB529"/>
                </a:solidFill>
              </a:rPr>
              <a:t>@</a:t>
            </a:r>
            <a:r>
              <a:rPr lang="fr-FR" err="1">
                <a:solidFill>
                  <a:srgbClr val="BBB529"/>
                </a:solidFill>
              </a:rPr>
              <a:t>Override</a:t>
            </a:r>
            <a:br>
              <a:rPr lang="fr-FR">
                <a:solidFill>
                  <a:srgbClr val="BBB529"/>
                </a:solidFill>
              </a:rPr>
            </a:br>
            <a:r>
              <a:rPr lang="fr-FR">
                <a:solidFill>
                  <a:srgbClr val="BBB529"/>
                </a:solidFill>
              </a:rPr>
              <a:t>    </a:t>
            </a:r>
            <a:r>
              <a:rPr lang="fr-FR">
                <a:solidFill>
                  <a:srgbClr val="CC7832"/>
                </a:solidFill>
              </a:rPr>
              <a:t>public </a:t>
            </a:r>
            <a:r>
              <a:rPr lang="fr-FR" err="1">
                <a:solidFill>
                  <a:srgbClr val="CC7832"/>
                </a:solidFill>
              </a:rPr>
              <a:t>boolean</a:t>
            </a:r>
            <a:r>
              <a:rPr lang="fr-FR">
                <a:solidFill>
                  <a:srgbClr val="CC7832"/>
                </a:solidFill>
              </a:rPr>
              <a:t> </a:t>
            </a:r>
            <a:r>
              <a:rPr lang="fr-FR" err="1">
                <a:solidFill>
                  <a:srgbClr val="FFC66D"/>
                </a:solidFill>
              </a:rPr>
              <a:t>onScroll</a:t>
            </a:r>
            <a:r>
              <a:rPr lang="fr-FR"/>
              <a:t>(</a:t>
            </a:r>
            <a:r>
              <a:rPr lang="fr-FR" err="1"/>
              <a:t>MotionEvent</a:t>
            </a:r>
            <a:r>
              <a:rPr lang="fr-FR"/>
              <a:t> e1</a:t>
            </a:r>
            <a:r>
              <a:rPr lang="fr-FR">
                <a:solidFill>
                  <a:srgbClr val="CC7832"/>
                </a:solidFill>
              </a:rPr>
              <a:t>, </a:t>
            </a:r>
            <a:r>
              <a:rPr lang="fr-FR" err="1"/>
              <a:t>MotionEvent</a:t>
            </a:r>
            <a:r>
              <a:rPr lang="fr-FR"/>
              <a:t> e2</a:t>
            </a:r>
            <a:r>
              <a:rPr lang="fr-FR">
                <a:solidFill>
                  <a:srgbClr val="CC7832"/>
                </a:solidFill>
              </a:rPr>
              <a:t>, </a:t>
            </a:r>
            <a:r>
              <a:rPr lang="fr-FR" err="1">
                <a:solidFill>
                  <a:srgbClr val="CC7832"/>
                </a:solidFill>
              </a:rPr>
              <a:t>float</a:t>
            </a:r>
            <a:r>
              <a:rPr lang="fr-FR">
                <a:solidFill>
                  <a:srgbClr val="CC7832"/>
                </a:solidFill>
              </a:rPr>
              <a:t> </a:t>
            </a:r>
            <a:r>
              <a:rPr lang="fr-FR" err="1"/>
              <a:t>distanceX</a:t>
            </a:r>
            <a:r>
              <a:rPr lang="fr-FR">
                <a:solidFill>
                  <a:srgbClr val="CC7832"/>
                </a:solidFill>
              </a:rPr>
              <a:t>, </a:t>
            </a:r>
            <a:r>
              <a:rPr lang="fr-FR" err="1">
                <a:solidFill>
                  <a:srgbClr val="CC7832"/>
                </a:solidFill>
              </a:rPr>
              <a:t>float</a:t>
            </a:r>
            <a:r>
              <a:rPr lang="fr-FR">
                <a:solidFill>
                  <a:srgbClr val="CC7832"/>
                </a:solidFill>
              </a:rPr>
              <a:t> </a:t>
            </a:r>
            <a:r>
              <a:rPr lang="fr-FR" err="1"/>
              <a:t>distanceY</a:t>
            </a:r>
            <a:r>
              <a:rPr lang="fr-FR"/>
              <a:t>) {</a:t>
            </a:r>
            <a:br>
              <a:rPr lang="fr-FR"/>
            </a:br>
            <a:r>
              <a:rPr lang="fr-FR"/>
              <a:t>        </a:t>
            </a:r>
            <a:r>
              <a:rPr lang="fr-FR">
                <a:solidFill>
                  <a:srgbClr val="CC7832"/>
                </a:solidFill>
              </a:rPr>
              <a:t>return false;</a:t>
            </a:r>
            <a:br>
              <a:rPr lang="fr-FR">
                <a:solidFill>
                  <a:srgbClr val="CC7832"/>
                </a:solidFill>
              </a:rPr>
            </a:br>
            <a:r>
              <a:rPr lang="fr-FR">
                <a:solidFill>
                  <a:srgbClr val="CC7832"/>
                </a:solidFill>
              </a:rPr>
              <a:t>    </a:t>
            </a:r>
            <a:r>
              <a:rPr lang="fr-FR"/>
              <a:t>}</a:t>
            </a:r>
            <a:br>
              <a:rPr lang="fr-FR"/>
            </a:br>
            <a:r>
              <a:rPr lang="fr-FR"/>
              <a:t>}</a:t>
            </a:r>
            <a:r>
              <a:rPr lang="fr-FR">
                <a:solidFill>
                  <a:srgbClr val="CC7832"/>
                </a:solidFill>
              </a:rPr>
              <a:t>;</a:t>
            </a:r>
            <a:endParaRPr lang="fr-FR"/>
          </a:p>
        </p:txBody>
      </p:sp>
    </p:spTree>
    <p:extLst>
      <p:ext uri="{BB962C8B-B14F-4D97-AF65-F5344CB8AC3E}">
        <p14:creationId xmlns:p14="http://schemas.microsoft.com/office/powerpoint/2010/main" val="2886462950"/>
      </p:ext>
    </p:extLst>
  </p:cSld>
  <p:clrMapOvr>
    <a:masterClrMapping/>
  </p:clrMapOvr>
  <p:transition spd="slow">
    <p:dissolv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 name="Shape 1709"/>
          <p:cNvSpPr>
            <a:spLocks noGrp="1"/>
          </p:cNvSpPr>
          <p:nvPr>
            <p:ph type="title"/>
          </p:nvPr>
        </p:nvSpPr>
        <p:spPr>
          <a:xfrm>
            <a:off x="680319" y="753229"/>
            <a:ext cx="9613863" cy="1080938"/>
          </a:xfrm>
          <a:prstGeom prst="rect">
            <a:avLst/>
          </a:prstGeom>
        </p:spPr>
        <p:txBody>
          <a:bodyPr/>
          <a:lstStyle/>
          <a:p>
            <a:r>
              <a:t>Gesture</a:t>
            </a:r>
          </a:p>
        </p:txBody>
      </p:sp>
      <p:sp>
        <p:nvSpPr>
          <p:cNvPr id="1710" name="Shape 171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163</a:t>
            </a:fld>
            <a:endParaRPr/>
          </a:p>
        </p:txBody>
      </p:sp>
      <p:sp>
        <p:nvSpPr>
          <p:cNvPr id="1711" name="Shape 1711"/>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détecter les gestes pris en charge ?
</a:t>
            </a:r>
            <a:endParaRPr/>
          </a:p>
        </p:txBody>
      </p:sp>
      <p:graphicFrame>
        <p:nvGraphicFramePr>
          <p:cNvPr id="1712" name="Table 1712"/>
          <p:cNvGraphicFramePr/>
          <p:nvPr/>
        </p:nvGraphicFramePr>
        <p:xfrm>
          <a:off x="737772" y="3195577"/>
          <a:ext cx="10427286" cy="3505856"/>
        </p:xfrm>
        <a:graphic>
          <a:graphicData uri="http://schemas.openxmlformats.org/drawingml/2006/table">
            <a:tbl>
              <a:tblPr firstRow="1" bandRow="1">
                <a:tableStyleId>{4C3C2611-4C71-4FC5-86AE-919BDF0F9419}</a:tableStyleId>
              </a:tblPr>
              <a:tblGrid>
                <a:gridCol w="5550486">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503181">
                <a:tc>
                  <a:txBody>
                    <a:bodyPr/>
                    <a:lstStyle/>
                    <a:p>
                      <a:pPr defTabSz="914400">
                        <a:defRPr sz="1800" b="0">
                          <a:solidFill>
                            <a:srgbClr val="000000"/>
                          </a:solidFill>
                        </a:defRPr>
                      </a:pPr>
                      <a:r>
                        <a:rPr b="1">
                          <a:solidFill>
                            <a:srgbClr val="FFFFFF"/>
                          </a:solidFill>
                        </a:rPr>
                        <a:t>Method</a:t>
                      </a:r>
                    </a:p>
                  </a:txBody>
                  <a:tcPr marL="45720" marR="45720" horzOverflow="overflow"/>
                </a:tc>
                <a:tc>
                  <a:txBody>
                    <a:bodyPr/>
                    <a:lstStyle/>
                    <a:p>
                      <a:pPr defTabSz="914400">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503181">
                <a:tc>
                  <a:txBody>
                    <a:bodyPr/>
                    <a:lstStyle/>
                    <a:p>
                      <a:pPr defTabSz="914400">
                        <a:defRPr sz="1800"/>
                      </a:pPr>
                      <a:r>
                        <a:rPr sz="1400" b="1"/>
                        <a:t>boolean onDown(MotionEvent event)</a:t>
                      </a:r>
                    </a:p>
                  </a:txBody>
                  <a:tcPr marL="45720" marR="45720" horzOverflow="overflow"/>
                </a:tc>
                <a:tc>
                  <a:txBody>
                    <a:bodyPr/>
                    <a:lstStyle/>
                    <a:p>
                      <a:pPr defTabSz="914400">
                        <a:defRPr sz="1800"/>
                      </a:pPr>
                      <a:r>
                        <a:rPr sz="1400"/>
                        <a:t>Screen touched</a:t>
                      </a:r>
                    </a:p>
                  </a:txBody>
                  <a:tcPr marL="45720" marR="45720" horzOverflow="overflow"/>
                </a:tc>
                <a:extLst>
                  <a:ext uri="{0D108BD9-81ED-4DB2-BD59-A6C34878D82A}">
                    <a16:rowId xmlns:a16="http://schemas.microsoft.com/office/drawing/2014/main" val="10001"/>
                  </a:ext>
                </a:extLst>
              </a:tr>
              <a:tr h="503181">
                <a:tc>
                  <a:txBody>
                    <a:bodyPr/>
                    <a:lstStyle/>
                    <a:p>
                      <a:pPr defTabSz="914400">
                        <a:defRPr sz="1400" b="1"/>
                      </a:pPr>
                      <a:r>
                        <a:t>boolean onFling(MotionEvent event1, MotionEvent event2, </a:t>
                      </a:r>
                    </a:p>
                    <a:p>
                      <a:pPr defTabSz="914400">
                        <a:defRPr sz="1400" b="1"/>
                      </a:pPr>
                      <a:r>
                        <a:t>            float velocityX, float velocityY)</a:t>
                      </a:r>
                    </a:p>
                  </a:txBody>
                  <a:tcPr marL="45720" marR="45720" horzOverflow="overflow"/>
                </a:tc>
                <a:tc>
                  <a:txBody>
                    <a:bodyPr/>
                    <a:lstStyle/>
                    <a:p>
                      <a:pPr defTabSz="914400">
                        <a:defRPr sz="1800"/>
                      </a:pPr>
                      <a:r>
                        <a:rPr sz="1400"/>
                        <a:t>« fly »</a:t>
                      </a:r>
                    </a:p>
                  </a:txBody>
                  <a:tcPr marL="45720" marR="45720" horzOverflow="overflow"/>
                </a:tc>
                <a:extLst>
                  <a:ext uri="{0D108BD9-81ED-4DB2-BD59-A6C34878D82A}">
                    <a16:rowId xmlns:a16="http://schemas.microsoft.com/office/drawing/2014/main" val="10002"/>
                  </a:ext>
                </a:extLst>
              </a:tr>
              <a:tr h="456812">
                <a:tc>
                  <a:txBody>
                    <a:bodyPr/>
                    <a:lstStyle/>
                    <a:p>
                      <a:pPr defTabSz="914400">
                        <a:defRPr sz="1800"/>
                      </a:pPr>
                      <a:r>
                        <a:rPr sz="1400" b="1"/>
                        <a:t>void onLongPress(MotionEvent e)</a:t>
                      </a:r>
                    </a:p>
                  </a:txBody>
                  <a:tcPr marL="45720" marR="45720" horzOverflow="overflow"/>
                </a:tc>
                <a:tc>
                  <a:txBody>
                    <a:bodyPr/>
                    <a:lstStyle/>
                    <a:p>
                      <a:pPr defTabSz="914400">
                        <a:defRPr sz="1800"/>
                      </a:pPr>
                      <a:r>
                        <a:rPr sz="1400"/>
                        <a:t>Long Press</a:t>
                      </a:r>
                    </a:p>
                  </a:txBody>
                  <a:tcPr marL="45720" marR="45720" horzOverflow="overflow"/>
                </a:tc>
                <a:extLst>
                  <a:ext uri="{0D108BD9-81ED-4DB2-BD59-A6C34878D82A}">
                    <a16:rowId xmlns:a16="http://schemas.microsoft.com/office/drawing/2014/main" val="10003"/>
                  </a:ext>
                </a:extLst>
              </a:tr>
              <a:tr h="503181">
                <a:tc>
                  <a:txBody>
                    <a:bodyPr/>
                    <a:lstStyle/>
                    <a:p>
                      <a:pPr defTabSz="914400">
                        <a:defRPr sz="1800"/>
                      </a:pPr>
                      <a:r>
                        <a:rPr sz="1400" b="1"/>
                        <a:t>onScroll(MotionEvent e1, MotionEvent e2, float distanceX, float distanceY)</a:t>
                      </a:r>
                    </a:p>
                  </a:txBody>
                  <a:tcPr marL="45720" marR="45720" horzOverflow="overflow"/>
                </a:tc>
                <a:tc>
                  <a:txBody>
                    <a:bodyPr/>
                    <a:lstStyle/>
                    <a:p>
                      <a:pPr defTabSz="914400">
                        <a:defRPr sz="1800"/>
                      </a:pPr>
                      <a:r>
                        <a:rPr sz="1400"/>
                        <a:t>Finger move on the screen</a:t>
                      </a:r>
                    </a:p>
                  </a:txBody>
                  <a:tcPr marL="45720" marR="45720" horzOverflow="overflow"/>
                </a:tc>
                <a:extLst>
                  <a:ext uri="{0D108BD9-81ED-4DB2-BD59-A6C34878D82A}">
                    <a16:rowId xmlns:a16="http://schemas.microsoft.com/office/drawing/2014/main" val="10004"/>
                  </a:ext>
                </a:extLst>
              </a:tr>
              <a:tr h="503181">
                <a:tc>
                  <a:txBody>
                    <a:bodyPr/>
                    <a:lstStyle/>
                    <a:p>
                      <a:pPr defTabSz="914400">
                        <a:defRPr sz="1800"/>
                      </a:pPr>
                      <a:r>
                        <a:rPr sz="1400" b="1"/>
                        <a:t>onShowPress(MotionEvent e)</a:t>
                      </a:r>
                    </a:p>
                  </a:txBody>
                  <a:tcPr marL="45720" marR="45720" horzOverflow="overflow"/>
                </a:tc>
                <a:tc>
                  <a:txBody>
                    <a:bodyPr/>
                    <a:lstStyle/>
                    <a:p>
                      <a:pPr defTabSz="914400">
                        <a:defRPr sz="1800"/>
                      </a:pPr>
                      <a:r>
                        <a:rPr sz="1400"/>
                        <a:t>Finger touch the screen but don’t move or up</a:t>
                      </a:r>
                    </a:p>
                  </a:txBody>
                  <a:tcPr marL="45720" marR="45720" horzOverflow="overflow"/>
                </a:tc>
                <a:extLst>
                  <a:ext uri="{0D108BD9-81ED-4DB2-BD59-A6C34878D82A}">
                    <a16:rowId xmlns:a16="http://schemas.microsoft.com/office/drawing/2014/main" val="10005"/>
                  </a:ext>
                </a:extLst>
              </a:tr>
              <a:tr h="503181">
                <a:tc>
                  <a:txBody>
                    <a:bodyPr/>
                    <a:lstStyle/>
                    <a:p>
                      <a:pPr defTabSz="914400">
                        <a:defRPr sz="1800"/>
                      </a:pPr>
                      <a:r>
                        <a:rPr sz="1400" b="1"/>
                        <a:t>onSingleTapUp(MotionEvent e)</a:t>
                      </a:r>
                    </a:p>
                  </a:txBody>
                  <a:tcPr marL="45720" marR="45720" horzOverflow="overflow"/>
                </a:tc>
                <a:tc>
                  <a:txBody>
                    <a:bodyPr/>
                    <a:lstStyle/>
                    <a:p>
                      <a:pPr defTabSz="914400">
                        <a:defRPr sz="1800"/>
                      </a:pPr>
                      <a:r>
                        <a:rPr sz="1400"/>
                        <a:t>Finger up</a:t>
                      </a:r>
                    </a:p>
                  </a:txBody>
                  <a:tcPr marL="45720" marR="45720" horzOverflow="overflow"/>
                </a:tc>
                <a:extLst>
                  <a:ext uri="{0D108BD9-81ED-4DB2-BD59-A6C34878D82A}">
                    <a16:rowId xmlns:a16="http://schemas.microsoft.com/office/drawing/2014/main" val="10006"/>
                  </a:ext>
                </a:extLst>
              </a:tr>
            </a:tbl>
          </a:graphicData>
        </a:graphic>
      </p:graphicFrame>
    </p:spTree>
  </p:cSld>
  <p:clrMapOvr>
    <a:masterClrMapping/>
  </p:clrMapOvr>
  <p:transition spd="slow">
    <p:dissolv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Shape 1714"/>
          <p:cNvSpPr>
            <a:spLocks noGrp="1"/>
          </p:cNvSpPr>
          <p:nvPr>
            <p:ph type="title"/>
          </p:nvPr>
        </p:nvSpPr>
        <p:spPr>
          <a:xfrm>
            <a:off x="680319" y="753229"/>
            <a:ext cx="9613863" cy="1080938"/>
          </a:xfrm>
          <a:prstGeom prst="rect">
            <a:avLst/>
          </a:prstGeom>
        </p:spPr>
        <p:txBody>
          <a:bodyPr/>
          <a:lstStyle/>
          <a:p>
            <a:r>
              <a:t>Gesture</a:t>
            </a:r>
          </a:p>
        </p:txBody>
      </p:sp>
      <p:sp>
        <p:nvSpPr>
          <p:cNvPr id="1715" name="Shape 1715"/>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164</a:t>
            </a:fld>
            <a:endParaRPr/>
          </a:p>
        </p:txBody>
      </p:sp>
      <p:sp>
        <p:nvSpPr>
          <p:cNvPr id="1716" name="Shape 1716"/>
          <p:cNvSpPr/>
          <p:nvPr/>
        </p:nvSpPr>
        <p:spPr>
          <a:xfrm>
            <a:off x="506436" y="2346906"/>
            <a:ext cx="11324494" cy="1323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détecter les gestes pris en charge ?
</a:t>
            </a:r>
            <a:endParaRPr/>
          </a:p>
          <a:p>
            <a:pPr marL="457200" indent="-457200">
              <a:buSzPct val="100000"/>
              <a:buAutoNum type="arabicPeriod" startAt="2"/>
              <a:defRPr sz="2400">
                <a:solidFill>
                  <a:srgbClr val="FFFFFF"/>
                </a:solidFill>
              </a:defRPr>
            </a:pPr>
            <a:r>
              <a:rPr lang="fr-FR"/>
              <a:t>Instancier un </a:t>
            </a:r>
            <a:r>
              <a:rPr lang="fr-FR" err="1"/>
              <a:t>GestureDetectorCompat</a:t>
            </a:r>
            <a:endParaRPr b="1" u="sng"/>
          </a:p>
        </p:txBody>
      </p:sp>
      <p:grpSp>
        <p:nvGrpSpPr>
          <p:cNvPr id="1719" name="Group 1719"/>
          <p:cNvGrpSpPr/>
          <p:nvPr/>
        </p:nvGrpSpPr>
        <p:grpSpPr>
          <a:xfrm>
            <a:off x="1329394" y="3996267"/>
            <a:ext cx="10320739" cy="1639237"/>
            <a:chOff x="-1" y="-50630"/>
            <a:chExt cx="9326882" cy="1015660"/>
          </a:xfrm>
        </p:grpSpPr>
        <p:sp>
          <p:nvSpPr>
            <p:cNvPr id="1717" name="Shape 1717"/>
            <p:cNvSpPr/>
            <p:nvPr/>
          </p:nvSpPr>
          <p:spPr>
            <a:xfrm>
              <a:off x="-1" y="0"/>
              <a:ext cx="9326882" cy="914400"/>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sz="2000">
                  <a:solidFill>
                    <a:srgbClr val="FFFFFF"/>
                  </a:solidFill>
                </a:defRPr>
              </a:pPr>
              <a:endParaRPr/>
            </a:p>
          </p:txBody>
        </p:sp>
        <p:sp>
          <p:nvSpPr>
            <p:cNvPr id="1718" name="Shape 1718"/>
            <p:cNvSpPr/>
            <p:nvPr/>
          </p:nvSpPr>
          <p:spPr>
            <a:xfrm>
              <a:off x="-1" y="-50630"/>
              <a:ext cx="9326882" cy="1015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000">
                  <a:solidFill>
                    <a:srgbClr val="FFFFFF"/>
                  </a:solidFill>
                </a:defRPr>
              </a:pPr>
              <a:r>
                <a:rPr lang="fr-FR" err="1"/>
                <a:t>GestureDetectorCompat</a:t>
              </a:r>
              <a:r>
                <a:rPr lang="fr-FR"/>
                <a:t>  </a:t>
              </a:r>
              <a:r>
                <a:rPr err="1"/>
                <a:t>gestureScanner</a:t>
              </a:r>
              <a:r>
                <a:t> = </a:t>
              </a:r>
              <a:r>
                <a:rPr b="1"/>
                <a:t>new </a:t>
              </a:r>
              <a:r>
                <a:rPr b="1" err="1"/>
                <a:t>GestureDetectorCompat</a:t>
              </a:r>
              <a:r>
                <a:rPr b="1"/>
                <a:t>(</a:t>
              </a:r>
              <a:r>
                <a:rPr b="1" err="1"/>
                <a:t>getApplicationContext</a:t>
              </a:r>
              <a:r>
                <a:rPr b="1"/>
                <a:t>(),</a:t>
              </a:r>
              <a:endParaRPr lang="fr-FR" b="1"/>
            </a:p>
            <a:p>
              <a:pPr algn="ctr">
                <a:defRPr sz="2000">
                  <a:solidFill>
                    <a:srgbClr val="FFFFFF"/>
                  </a:solidFill>
                </a:defRPr>
              </a:pPr>
              <a:r>
                <a:rPr lang="fr-FR" b="1" err="1"/>
                <a:t>onGestureListener</a:t>
              </a:r>
              <a:r>
                <a:rPr b="1"/>
                <a:t>);</a:t>
              </a:r>
            </a:p>
          </p:txBody>
        </p:sp>
      </p:grpSp>
    </p:spTree>
  </p:cSld>
  <p:clrMapOvr>
    <a:masterClrMapping/>
  </p:clrMapOvr>
  <p:transition spd="slow">
    <p:dissolv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t>Gesture</a:t>
            </a: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165</a:t>
            </a:fld>
            <a:endParaRPr/>
          </a:p>
        </p:txBody>
      </p:sp>
      <p:sp>
        <p:nvSpPr>
          <p:cNvPr id="1727" name="Shape 1727"/>
          <p:cNvSpPr/>
          <p:nvPr/>
        </p:nvSpPr>
        <p:spPr>
          <a:xfrm>
            <a:off x="506436" y="2346906"/>
            <a:ext cx="11324494" cy="1323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détecter les gestes pris en charge ?
</a:t>
            </a:r>
            <a:endParaRPr/>
          </a:p>
          <a:p>
            <a:pPr marL="457200" indent="-457200">
              <a:buSzPct val="100000"/>
              <a:buAutoNum type="arabicPeriod" startAt="3"/>
              <a:defRPr sz="2400">
                <a:solidFill>
                  <a:srgbClr val="FFFFFF"/>
                </a:solidFill>
              </a:defRPr>
            </a:pPr>
            <a:r>
              <a:rPr lang="fr-FR"/>
              <a:t>Passer tous les événements observés à l'instance du détecteur</a:t>
            </a:r>
            <a:endParaRPr/>
          </a:p>
        </p:txBody>
      </p:sp>
      <p:grpSp>
        <p:nvGrpSpPr>
          <p:cNvPr id="1730" name="Group 1730"/>
          <p:cNvGrpSpPr/>
          <p:nvPr/>
        </p:nvGrpSpPr>
        <p:grpSpPr>
          <a:xfrm>
            <a:off x="5788506" y="4406208"/>
            <a:ext cx="5929361" cy="2039818"/>
            <a:chOff x="-1" y="-1"/>
            <a:chExt cx="9326882" cy="2039817"/>
          </a:xfrm>
        </p:grpSpPr>
        <p:sp>
          <p:nvSpPr>
            <p:cNvPr id="1728" name="Shape 1728"/>
            <p:cNvSpPr/>
            <p:nvPr/>
          </p:nvSpPr>
          <p:spPr>
            <a:xfrm>
              <a:off x="-1" y="-1"/>
              <a:ext cx="9326882" cy="203981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29" name="Shape 1729"/>
            <p:cNvSpPr/>
            <p:nvPr/>
          </p:nvSpPr>
          <p:spPr>
            <a:xfrm>
              <a:off x="-1" y="243937"/>
              <a:ext cx="9326882" cy="1551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public </a:t>
              </a:r>
              <a:r>
                <a:rPr err="1"/>
                <a:t>boolean</a:t>
              </a:r>
              <a:r>
                <a:t> </a:t>
              </a:r>
              <a:r>
                <a:rPr err="1"/>
                <a:t>onTouchEvent</a:t>
              </a:r>
              <a:r>
                <a:t>(</a:t>
              </a:r>
              <a:r>
                <a:rPr err="1"/>
                <a:t>MotionEvent</a:t>
              </a:r>
              <a:r>
                <a:t> event) {</a:t>
              </a:r>
            </a:p>
            <a:p>
              <a:pPr>
                <a:defRPr sz="2000">
                  <a:solidFill>
                    <a:srgbClr val="FFFFFF"/>
                  </a:solidFill>
                </a:defRPr>
              </a:pPr>
              <a:r>
                <a:t>		</a:t>
              </a:r>
            </a:p>
            <a:p>
              <a:pPr>
                <a:defRPr sz="2000">
                  <a:solidFill>
                    <a:srgbClr val="FFFFFF"/>
                  </a:solidFill>
                </a:defRPr>
              </a:pPr>
              <a:r>
                <a:t>		</a:t>
              </a:r>
              <a:r>
                <a:rPr err="1"/>
                <a:t>gestureScanner.onTouchEvent</a:t>
              </a:r>
              <a:r>
                <a:t>(event);</a:t>
              </a:r>
            </a:p>
            <a:p>
              <a:pPr>
                <a:defRPr sz="2000">
                  <a:solidFill>
                    <a:srgbClr val="FFFFFF"/>
                  </a:solidFill>
                </a:defRPr>
              </a:pPr>
              <a:r>
                <a:t>		return </a:t>
              </a:r>
              <a:r>
                <a:rPr err="1"/>
                <a:t>super.onTouchEvent</a:t>
              </a:r>
              <a:r>
                <a:t>(event);</a:t>
              </a:r>
            </a:p>
            <a:p>
              <a:pPr>
                <a:defRPr sz="2000">
                  <a:solidFill>
                    <a:srgbClr val="FFFFFF"/>
                  </a:solidFill>
                </a:defRPr>
              </a:pPr>
              <a:r>
                <a:t>	}</a:t>
              </a:r>
            </a:p>
          </p:txBody>
        </p:sp>
      </p:grpSp>
      <p:grpSp>
        <p:nvGrpSpPr>
          <p:cNvPr id="9" name="Group 1692">
            <a:extLst>
              <a:ext uri="{FF2B5EF4-FFF2-40B4-BE49-F238E27FC236}">
                <a16:creationId xmlns:a16="http://schemas.microsoft.com/office/drawing/2014/main" id="{A6589BCD-AD42-6849-8E8D-4A7B2FEACF76}"/>
              </a:ext>
            </a:extLst>
          </p:cNvPr>
          <p:cNvGrpSpPr/>
          <p:nvPr/>
        </p:nvGrpSpPr>
        <p:grpSpPr>
          <a:xfrm>
            <a:off x="235503" y="4325450"/>
            <a:ext cx="5329920" cy="2201333"/>
            <a:chOff x="-1" y="477000"/>
            <a:chExt cx="9537897" cy="2690487"/>
          </a:xfrm>
        </p:grpSpPr>
        <p:sp>
          <p:nvSpPr>
            <p:cNvPr id="10" name="Shape 1690">
              <a:extLst>
                <a:ext uri="{FF2B5EF4-FFF2-40B4-BE49-F238E27FC236}">
                  <a16:creationId xmlns:a16="http://schemas.microsoft.com/office/drawing/2014/main" id="{D8513528-334E-B846-AB88-A8CA98DF98AA}"/>
                </a:ext>
              </a:extLst>
            </p:cNvPr>
            <p:cNvSpPr/>
            <p:nvPr/>
          </p:nvSpPr>
          <p:spPr>
            <a:xfrm>
              <a:off x="-1" y="477000"/>
              <a:ext cx="9537897" cy="269048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 name="Shape 1691">
              <a:extLst>
                <a:ext uri="{FF2B5EF4-FFF2-40B4-BE49-F238E27FC236}">
                  <a16:creationId xmlns:a16="http://schemas.microsoft.com/office/drawing/2014/main" id="{17FD82A0-9355-C948-8A4E-04BE5EBD709C}"/>
                </a:ext>
              </a:extLst>
            </p:cNvPr>
            <p:cNvSpPr/>
            <p:nvPr/>
          </p:nvSpPr>
          <p:spPr>
            <a:xfrm>
              <a:off x="-1" y="712076"/>
              <a:ext cx="9537897" cy="2219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rPr lang="fr-FR" sz="1600" err="1">
                  <a:solidFill>
                    <a:srgbClr val="303336"/>
                  </a:solidFill>
                  <a:latin typeface="inherit"/>
                </a:rPr>
                <a:t>button.setOnTouchListener</a:t>
              </a:r>
              <a:r>
                <a:rPr lang="fr-FR" sz="1600">
                  <a:solidFill>
                    <a:srgbClr val="303336"/>
                  </a:solidFill>
                  <a:latin typeface="inherit"/>
                </a:rPr>
                <a:t>(</a:t>
              </a:r>
              <a:r>
                <a:rPr lang="fr-FR" sz="1600">
                  <a:solidFill>
                    <a:srgbClr val="101094"/>
                  </a:solidFill>
                  <a:latin typeface="inherit"/>
                </a:rPr>
                <a:t>new</a:t>
              </a:r>
              <a:r>
                <a:rPr lang="fr-FR" sz="1600">
                  <a:solidFill>
                    <a:srgbClr val="303336"/>
                  </a:solidFill>
                  <a:latin typeface="inherit"/>
                </a:rPr>
                <a:t> </a:t>
              </a:r>
              <a:r>
                <a:rPr lang="fr-FR" sz="1600" err="1">
                  <a:solidFill>
                    <a:srgbClr val="2B91AF"/>
                  </a:solidFill>
                  <a:latin typeface="inherit"/>
                </a:rPr>
                <a:t>OnTouchListener</a:t>
              </a: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	</a:t>
              </a:r>
              <a:r>
                <a:rPr lang="fr-FR" sz="1600">
                  <a:solidFill>
                    <a:srgbClr val="7D2727"/>
                  </a:solidFill>
                  <a:latin typeface="inherit"/>
                </a:rPr>
                <a:t>@</a:t>
              </a:r>
              <a:r>
                <a:rPr lang="fr-FR" sz="1600" err="1">
                  <a:solidFill>
                    <a:srgbClr val="7D2727"/>
                  </a:solidFill>
                  <a:latin typeface="inherit"/>
                </a:rPr>
                <a:t>Override</a:t>
              </a:r>
              <a:r>
                <a:rPr lang="fr-FR" sz="1600">
                  <a:solidFill>
                    <a:srgbClr val="303336"/>
                  </a:solidFill>
                  <a:latin typeface="inherit"/>
                </a:rPr>
                <a:t> </a:t>
              </a:r>
            </a:p>
            <a:p>
              <a:pPr>
                <a:defRPr sz="1200">
                  <a:solidFill>
                    <a:srgbClr val="FFFFFF"/>
                  </a:solidFill>
                </a:defRPr>
              </a:pPr>
              <a:r>
                <a:rPr lang="fr-FR" sz="1600">
                  <a:solidFill>
                    <a:srgbClr val="303336"/>
                  </a:solidFill>
                  <a:latin typeface="inherit"/>
                </a:rPr>
                <a:t>	</a:t>
              </a:r>
              <a:r>
                <a:rPr lang="fr-FR" sz="1600">
                  <a:solidFill>
                    <a:srgbClr val="101094"/>
                  </a:solidFill>
                  <a:latin typeface="inherit"/>
                </a:rPr>
                <a:t>public</a:t>
              </a:r>
              <a:r>
                <a:rPr lang="fr-FR" sz="1600">
                  <a:solidFill>
                    <a:srgbClr val="303336"/>
                  </a:solidFill>
                  <a:latin typeface="inherit"/>
                </a:rPr>
                <a:t> </a:t>
              </a:r>
              <a:r>
                <a:rPr lang="fr-FR" sz="1600" err="1">
                  <a:solidFill>
                    <a:srgbClr val="101094"/>
                  </a:solidFill>
                  <a:latin typeface="inherit"/>
                </a:rPr>
                <a:t>boolean</a:t>
              </a:r>
              <a:r>
                <a:rPr lang="fr-FR" sz="1600">
                  <a:solidFill>
                    <a:srgbClr val="303336"/>
                  </a:solidFill>
                  <a:latin typeface="inherit"/>
                </a:rPr>
                <a:t> </a:t>
              </a:r>
              <a:r>
                <a:rPr lang="fr-FR" sz="1600" err="1">
                  <a:solidFill>
                    <a:srgbClr val="303336"/>
                  </a:solidFill>
                  <a:latin typeface="inherit"/>
                </a:rPr>
                <a:t>onTouch</a:t>
              </a:r>
              <a:r>
                <a:rPr lang="fr-FR" sz="1600">
                  <a:solidFill>
                    <a:srgbClr val="303336"/>
                  </a:solidFill>
                  <a:latin typeface="inherit"/>
                </a:rPr>
                <a:t>(</a:t>
              </a:r>
              <a:r>
                <a:rPr lang="fr-FR" sz="1600" err="1">
                  <a:solidFill>
                    <a:srgbClr val="2B91AF"/>
                  </a:solidFill>
                  <a:latin typeface="inherit"/>
                </a:rPr>
                <a:t>View</a:t>
              </a:r>
              <a:r>
                <a:rPr lang="fr-FR" sz="1600">
                  <a:solidFill>
                    <a:srgbClr val="303336"/>
                  </a:solidFill>
                  <a:latin typeface="inherit"/>
                </a:rPr>
                <a:t> v, </a:t>
              </a:r>
              <a:r>
                <a:rPr lang="fr-FR" sz="1600" err="1">
                  <a:solidFill>
                    <a:srgbClr val="2B91AF"/>
                  </a:solidFill>
                  <a:latin typeface="inherit"/>
                </a:rPr>
                <a:t>MotionEvent</a:t>
              </a:r>
              <a:r>
                <a:rPr lang="fr-FR" sz="1600">
                  <a:solidFill>
                    <a:srgbClr val="303336"/>
                  </a:solidFill>
                  <a:latin typeface="inherit"/>
                </a:rPr>
                <a:t> </a:t>
              </a:r>
              <a:r>
                <a:rPr lang="fr-FR" sz="1600" err="1">
                  <a:solidFill>
                    <a:srgbClr val="101094"/>
                  </a:solidFill>
                  <a:latin typeface="inherit"/>
                </a:rPr>
                <a:t>event</a:t>
              </a: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		</a:t>
              </a:r>
              <a:r>
                <a:rPr lang="fr-FR" sz="1600" err="1">
                  <a:solidFill>
                    <a:srgbClr val="858C93"/>
                  </a:solidFill>
                  <a:latin typeface="inherit"/>
                </a:rPr>
                <a:t>gestureScanner.onTouchEvent</a:t>
              </a:r>
              <a:r>
                <a:rPr lang="fr-FR" sz="1600">
                  <a:solidFill>
                    <a:srgbClr val="858C93"/>
                  </a:solidFill>
                  <a:latin typeface="inherit"/>
                </a:rPr>
                <a:t>(</a:t>
              </a:r>
              <a:r>
                <a:rPr lang="fr-FR" sz="1600" err="1">
                  <a:solidFill>
                    <a:srgbClr val="858C93"/>
                  </a:solidFill>
                  <a:latin typeface="inherit"/>
                </a:rPr>
                <a:t>event</a:t>
              </a:r>
              <a:r>
                <a:rPr lang="fr-FR" sz="1600">
                  <a:solidFill>
                    <a:srgbClr val="858C93"/>
                  </a:solidFill>
                  <a:latin typeface="inherit"/>
                </a:rPr>
                <a:t>);</a:t>
              </a:r>
              <a:endParaRPr lang="fr-FR" sz="1600">
                <a:solidFill>
                  <a:srgbClr val="303336"/>
                </a:solidFill>
                <a:latin typeface="inherit"/>
              </a:endParaRPr>
            </a:p>
            <a:p>
              <a:pPr>
                <a:defRPr sz="1200">
                  <a:solidFill>
                    <a:srgbClr val="FFFFFF"/>
                  </a:solidFill>
                </a:defRPr>
              </a:pPr>
              <a:r>
                <a:rPr lang="fr-FR" sz="1600">
                  <a:solidFill>
                    <a:srgbClr val="303336"/>
                  </a:solidFill>
                  <a:latin typeface="inherit"/>
                </a:rPr>
                <a:t>		</a:t>
              </a:r>
              <a:r>
                <a:rPr lang="fr-FR" sz="1600">
                  <a:solidFill>
                    <a:srgbClr val="101094"/>
                  </a:solidFill>
                  <a:latin typeface="inherit"/>
                </a:rPr>
                <a:t>return</a:t>
              </a:r>
              <a:r>
                <a:rPr lang="fr-FR" sz="1600">
                  <a:solidFill>
                    <a:srgbClr val="303336"/>
                  </a:solidFill>
                  <a:latin typeface="inherit"/>
                </a:rPr>
                <a:t> </a:t>
              </a:r>
              <a:r>
                <a:rPr lang="fr-FR" sz="1600" err="1">
                  <a:solidFill>
                    <a:srgbClr val="101094"/>
                  </a:solidFill>
                  <a:latin typeface="inherit"/>
                </a:rPr>
                <a:t>true</a:t>
              </a:r>
              <a:r>
                <a:rPr lang="fr-FR" sz="1600">
                  <a:solidFill>
                    <a:srgbClr val="303336"/>
                  </a:solidFill>
                  <a:latin typeface="inherit"/>
                </a:rPr>
                <a:t>; </a:t>
              </a:r>
            </a:p>
            <a:p>
              <a:pPr>
                <a:defRPr sz="1200">
                  <a:solidFill>
                    <a:srgbClr val="FFFFFF"/>
                  </a:solidFill>
                </a:defRPr>
              </a:pPr>
              <a:r>
                <a:rPr lang="fr-FR" sz="1600">
                  <a:solidFill>
                    <a:srgbClr val="303336"/>
                  </a:solidFill>
                  <a:latin typeface="inherit"/>
                </a:rPr>
                <a:t>	} </a:t>
              </a:r>
            </a:p>
            <a:p>
              <a:pPr>
                <a:defRPr sz="1200">
                  <a:solidFill>
                    <a:srgbClr val="FFFFFF"/>
                  </a:solidFill>
                </a:defRPr>
              </a:pPr>
              <a:r>
                <a:rPr lang="fr-FR" sz="1600">
                  <a:solidFill>
                    <a:srgbClr val="303336"/>
                  </a:solidFill>
                  <a:latin typeface="inherit"/>
                </a:rPr>
                <a:t>});</a:t>
              </a:r>
              <a:endParaRPr sz="1200"/>
            </a:p>
          </p:txBody>
        </p:sp>
      </p:grpSp>
    </p:spTree>
  </p:cSld>
  <p:clrMapOvr>
    <a:masterClrMapping/>
  </p:clrMapOvr>
  <p:transition spd="slow">
    <p:dissolv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Shape 1517"/>
          <p:cNvSpPr>
            <a:spLocks noGrp="1"/>
          </p:cNvSpPr>
          <p:nvPr>
            <p:ph type="title"/>
          </p:nvPr>
        </p:nvSpPr>
        <p:spPr>
          <a:xfrm>
            <a:off x="680322" y="2733708"/>
            <a:ext cx="8144134" cy="1373071"/>
          </a:xfrm>
          <a:prstGeom prst="rect">
            <a:avLst/>
          </a:prstGeom>
        </p:spPr>
        <p:txBody>
          <a:bodyPr/>
          <a:lstStyle/>
          <a:p>
            <a:r>
              <a:rPr lang="fr-FR"/>
              <a:t>Capteurs</a:t>
            </a:r>
            <a:endParaRPr/>
          </a:p>
        </p:txBody>
      </p:sp>
      <p:sp>
        <p:nvSpPr>
          <p:cNvPr id="1518" name="Shape 1518"/>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166</a:t>
            </a:fld>
            <a:endParaRPr/>
          </a:p>
        </p:txBody>
      </p:sp>
    </p:spTree>
  </p:cSld>
  <p:clrMapOvr>
    <a:masterClrMapping/>
  </p:clrMapOvr>
  <p:transition spd="slow">
    <p:dissolv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Shape 1520"/>
          <p:cNvSpPr>
            <a:spLocks noGrp="1"/>
          </p:cNvSpPr>
          <p:nvPr>
            <p:ph type="title"/>
          </p:nvPr>
        </p:nvSpPr>
        <p:spPr>
          <a:xfrm>
            <a:off x="680319" y="753229"/>
            <a:ext cx="9613863" cy="1080938"/>
          </a:xfrm>
          <a:prstGeom prst="rect">
            <a:avLst/>
          </a:prstGeom>
        </p:spPr>
        <p:txBody>
          <a:bodyPr/>
          <a:lstStyle/>
          <a:p>
            <a:r>
              <a:rPr lang="fr-FR"/>
              <a:t>Capteur</a:t>
            </a:r>
            <a:r>
              <a:t> : </a:t>
            </a:r>
            <a:r>
              <a:rPr lang="fr-FR"/>
              <a:t>Boussole</a:t>
            </a:r>
            <a:endParaRPr/>
          </a:p>
        </p:txBody>
      </p:sp>
      <p:sp>
        <p:nvSpPr>
          <p:cNvPr id="1521" name="Shape 1521"/>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167</a:t>
            </a:fld>
            <a:endParaRPr/>
          </a:p>
        </p:txBody>
      </p:sp>
      <p:sp>
        <p:nvSpPr>
          <p:cNvPr id="1522" name="Shape 1522"/>
          <p:cNvSpPr/>
          <p:nvPr/>
        </p:nvSpPr>
        <p:spPr>
          <a:xfrm>
            <a:off x="506437" y="2346905"/>
            <a:ext cx="4215620" cy="43396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utiliser la Boussole :
</a:t>
            </a:r>
            <a:endParaRPr/>
          </a:p>
          <a:p>
            <a:pPr marL="457200" indent="-457200">
              <a:buSzPct val="100000"/>
              <a:buAutoNum type="arabicPeriod"/>
              <a:defRPr sz="2400">
                <a:solidFill>
                  <a:srgbClr val="FFFFFF"/>
                </a:solidFill>
              </a:defRPr>
            </a:pPr>
            <a:r>
              <a:rPr lang="fr-FR"/>
              <a:t>Votre activité doit implémenter </a:t>
            </a:r>
            <a:r>
              <a:rPr lang="fr-FR" err="1"/>
              <a:t>SensorEventListener</a:t>
            </a:r>
            <a:r>
              <a:rPr lang="fr-FR"/>
              <a:t> . La méthode </a:t>
            </a:r>
            <a:r>
              <a:rPr lang="fr-FR" err="1"/>
              <a:t>onSensorChanged</a:t>
            </a:r>
            <a:r>
              <a:rPr lang="fr-FR"/>
              <a:t> sera utilisée pour mettre à jour votre vue lorsque la valeur du capteur change.</a:t>
            </a:r>
            <a:endParaRPr/>
          </a:p>
        </p:txBody>
      </p:sp>
      <p:grpSp>
        <p:nvGrpSpPr>
          <p:cNvPr id="1525" name="Group 1525"/>
          <p:cNvGrpSpPr/>
          <p:nvPr/>
        </p:nvGrpSpPr>
        <p:grpSpPr>
          <a:xfrm>
            <a:off x="4722056" y="1547945"/>
            <a:ext cx="7277688" cy="5106575"/>
            <a:chOff x="-1" y="-1"/>
            <a:chExt cx="7277687" cy="5106574"/>
          </a:xfrm>
        </p:grpSpPr>
        <p:sp>
          <p:nvSpPr>
            <p:cNvPr id="1523" name="Shape 1523"/>
            <p:cNvSpPr/>
            <p:nvPr/>
          </p:nvSpPr>
          <p:spPr>
            <a:xfrm>
              <a:off x="-1" y="-1"/>
              <a:ext cx="7277687" cy="5106574"/>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200">
                  <a:solidFill>
                    <a:srgbClr val="FFFFFF"/>
                  </a:solidFill>
                </a:defRPr>
              </a:pPr>
              <a:endParaRPr/>
            </a:p>
          </p:txBody>
        </p:sp>
        <p:sp>
          <p:nvSpPr>
            <p:cNvPr id="1524" name="Shape 1524"/>
            <p:cNvSpPr/>
            <p:nvPr/>
          </p:nvSpPr>
          <p:spPr>
            <a:xfrm>
              <a:off x="-1" y="196165"/>
              <a:ext cx="7277687" cy="4714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public class CompassActivity extends Activity implements SensorEventListener { </a:t>
              </a:r>
            </a:p>
            <a:p>
              <a:pPr>
                <a:defRPr sz="1200">
                  <a:solidFill>
                    <a:srgbClr val="FFFFFF"/>
                  </a:solidFill>
                </a:defRPr>
              </a:pPr>
              <a:endParaRPr/>
            </a:p>
            <a:p>
              <a:pPr>
                <a:defRPr sz="1200">
                  <a:solidFill>
                    <a:srgbClr val="FFFFFF"/>
                  </a:solidFill>
                </a:defRPr>
              </a:pPr>
              <a:r>
                <a:t>  private float[] mGravity;</a:t>
              </a:r>
            </a:p>
            <a:p>
              <a:pPr>
                <a:defRPr sz="1200">
                  <a:solidFill>
                    <a:srgbClr val="FFFFFF"/>
                  </a:solidFill>
                </a:defRPr>
              </a:pPr>
              <a:r>
                <a:t>  private float[] mGeomagnetic;</a:t>
              </a:r>
            </a:p>
            <a:p>
              <a:pPr>
                <a:defRPr sz="1200">
                  <a:solidFill>
                    <a:srgbClr val="FFFFFF"/>
                  </a:solidFill>
                </a:defRPr>
              </a:pPr>
              <a:endParaRPr/>
            </a:p>
            <a:p>
              <a:pPr>
                <a:defRPr sz="1200">
                  <a:solidFill>
                    <a:srgbClr val="FFFFFF"/>
                  </a:solidFill>
                </a:defRPr>
              </a:pPr>
              <a:r>
                <a:t>  public void onSensorChanged(SensorEvent event) {</a:t>
              </a:r>
            </a:p>
            <a:p>
              <a:pPr>
                <a:defRPr sz="1200">
                  <a:solidFill>
                    <a:srgbClr val="FFFFFF"/>
                  </a:solidFill>
                </a:defRPr>
              </a:pPr>
              <a:r>
                <a:t>    if (event.sensor.getType() == Sensor.TYPE_ACCELEROMETER)</a:t>
              </a:r>
            </a:p>
            <a:p>
              <a:pPr>
                <a:defRPr sz="1200">
                  <a:solidFill>
                    <a:srgbClr val="FFFFFF"/>
                  </a:solidFill>
                </a:defRPr>
              </a:pPr>
              <a:r>
                <a:t>      mGravity = event.values;</a:t>
              </a:r>
            </a:p>
            <a:p>
              <a:pPr>
                <a:defRPr sz="1200">
                  <a:solidFill>
                    <a:srgbClr val="FFFFFF"/>
                  </a:solidFill>
                </a:defRPr>
              </a:pPr>
              <a:r>
                <a:t>    if (event.sensor.getType() == Sensor.TYPE_MAGNETIC_FIELD)</a:t>
              </a:r>
            </a:p>
            <a:p>
              <a:pPr>
                <a:defRPr sz="1200">
                  <a:solidFill>
                    <a:srgbClr val="FFFFFF"/>
                  </a:solidFill>
                </a:defRPr>
              </a:pPr>
              <a:r>
                <a:t>      mGeomagnetic = event.values;</a:t>
              </a:r>
            </a:p>
            <a:p>
              <a:pPr>
                <a:defRPr sz="1200">
                  <a:solidFill>
                    <a:srgbClr val="FFFFFF"/>
                  </a:solidFill>
                </a:defRPr>
              </a:pPr>
              <a:r>
                <a:t>    if (mGravity != null &amp;&amp; mGeomagnetic != null) {</a:t>
              </a:r>
            </a:p>
            <a:p>
              <a:pPr>
                <a:defRPr sz="1200">
                  <a:solidFill>
                    <a:srgbClr val="FFFFFF"/>
                  </a:solidFill>
                </a:defRPr>
              </a:pPr>
              <a:r>
                <a:t>      float R[] = new float[9];</a:t>
              </a:r>
            </a:p>
            <a:p>
              <a:pPr>
                <a:defRPr sz="1200">
                  <a:solidFill>
                    <a:srgbClr val="FFFFFF"/>
                  </a:solidFill>
                </a:defRPr>
              </a:pPr>
              <a:r>
                <a:t>      float I[] = new float[9];</a:t>
              </a:r>
            </a:p>
            <a:p>
              <a:pPr>
                <a:defRPr sz="1200">
                  <a:solidFill>
                    <a:srgbClr val="FFFFFF"/>
                  </a:solidFill>
                </a:defRPr>
              </a:pPr>
              <a:r>
                <a:t>      boolean success = SensorManager.getRotationMatrix(R, I, mGravity, mGeomagnetic);</a:t>
              </a:r>
            </a:p>
            <a:p>
              <a:pPr>
                <a:defRPr sz="1200">
                  <a:solidFill>
                    <a:srgbClr val="FFFFFF"/>
                  </a:solidFill>
                </a:defRPr>
              </a:pPr>
              <a:r>
                <a:t>      if (success) {</a:t>
              </a:r>
            </a:p>
            <a:p>
              <a:pPr>
                <a:defRPr sz="1200">
                  <a:solidFill>
                    <a:srgbClr val="FFFFFF"/>
                  </a:solidFill>
                </a:defRPr>
              </a:pPr>
              <a:r>
                <a:t>        float orientation[] = new float[3];</a:t>
              </a:r>
            </a:p>
            <a:p>
              <a:pPr>
                <a:defRPr sz="1200">
                  <a:solidFill>
                    <a:srgbClr val="FFFFFF"/>
                  </a:solidFill>
                </a:defRPr>
              </a:pPr>
              <a:r>
                <a:t>        SensorManager.getOrientation(R, orientation);</a:t>
              </a:r>
            </a:p>
            <a:p>
              <a:pPr>
                <a:defRPr sz="1200">
                  <a:solidFill>
                    <a:srgbClr val="FFFFFF"/>
                  </a:solidFill>
                </a:defRPr>
              </a:pPr>
              <a:r>
                <a:t>        float azimut = orientation[0];</a:t>
              </a:r>
            </a:p>
            <a:p>
              <a:pPr>
                <a:defRPr sz="1200">
                  <a:solidFill>
                    <a:srgbClr val="FFFFFF"/>
                  </a:solidFill>
                </a:defRPr>
              </a:pPr>
              <a:r>
                <a:t>        float pitch = orientation[1]; </a:t>
              </a:r>
            </a:p>
            <a:p>
              <a:pPr>
                <a:defRPr sz="1200">
                  <a:solidFill>
                    <a:srgbClr val="FFFFFF"/>
                  </a:solidFill>
                </a:defRPr>
              </a:pPr>
              <a:r>
                <a:t>        float roll = orientation[2];</a:t>
              </a:r>
            </a:p>
            <a:p>
              <a:pPr>
                <a:defRPr sz="1200">
                  <a:solidFill>
                    <a:srgbClr val="FFFFFF"/>
                  </a:solidFill>
                </a:defRPr>
              </a:pPr>
              <a:r>
                <a:t>	compassView.setAzimut(azimut);</a:t>
              </a:r>
            </a:p>
            <a:p>
              <a:pPr>
                <a:defRPr sz="1200">
                  <a:solidFill>
                    <a:srgbClr val="FFFFFF"/>
                  </a:solidFill>
                </a:defRPr>
              </a:pPr>
              <a:r>
                <a:t>      }</a:t>
              </a:r>
            </a:p>
            <a:p>
              <a:pPr>
                <a:defRPr sz="1200">
                  <a:solidFill>
                    <a:srgbClr val="FFFFFF"/>
                  </a:solidFill>
                </a:defRPr>
              </a:pPr>
              <a:r>
                <a:t>    }</a:t>
              </a:r>
            </a:p>
            <a:p>
              <a:pPr>
                <a:defRPr sz="1200">
                  <a:solidFill>
                    <a:srgbClr val="FFFFFF"/>
                  </a:solidFill>
                </a:defRPr>
              </a:pPr>
              <a:r>
                <a:t>  }</a:t>
              </a:r>
            </a:p>
            <a:p>
              <a:pPr>
                <a:defRPr sz="1200">
                  <a:solidFill>
                    <a:srgbClr val="FFFFFF"/>
                  </a:solidFill>
                </a:defRPr>
              </a:pPr>
              <a:endParaRPr/>
            </a:p>
            <a:p>
              <a:pPr>
                <a:defRPr sz="1200">
                  <a:solidFill>
                    <a:srgbClr val="FFFFFF"/>
                  </a:solidFill>
                </a:defRPr>
              </a:pPr>
              <a:r>
                <a:t>}</a:t>
              </a:r>
            </a:p>
          </p:txBody>
        </p:sp>
      </p:grpSp>
    </p:spTree>
  </p:cSld>
  <p:clrMapOvr>
    <a:masterClrMapping/>
  </p:clrMapOvr>
  <p:transition spd="slow">
    <p:dissolv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Shape 1527"/>
          <p:cNvSpPr>
            <a:spLocks noGrp="1"/>
          </p:cNvSpPr>
          <p:nvPr>
            <p:ph type="title"/>
          </p:nvPr>
        </p:nvSpPr>
        <p:spPr>
          <a:xfrm>
            <a:off x="680319" y="753229"/>
            <a:ext cx="9613863" cy="1080938"/>
          </a:xfrm>
          <a:prstGeom prst="rect">
            <a:avLst/>
          </a:prstGeom>
        </p:spPr>
        <p:txBody>
          <a:bodyPr/>
          <a:lstStyle/>
          <a:p>
            <a:r>
              <a:rPr lang="fr-FR"/>
              <a:t>Capteur</a:t>
            </a:r>
            <a:r>
              <a:t> : </a:t>
            </a:r>
            <a:r>
              <a:rPr lang="fr-FR"/>
              <a:t>Boussole</a:t>
            </a:r>
            <a:endParaRPr/>
          </a:p>
        </p:txBody>
      </p:sp>
      <p:sp>
        <p:nvSpPr>
          <p:cNvPr id="1528" name="Shape 1528"/>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168</a:t>
            </a:fld>
            <a:endParaRPr/>
          </a:p>
        </p:txBody>
      </p:sp>
      <p:sp>
        <p:nvSpPr>
          <p:cNvPr id="1529" name="Shape 1529"/>
          <p:cNvSpPr/>
          <p:nvPr/>
        </p:nvSpPr>
        <p:spPr>
          <a:xfrm>
            <a:off x="506436" y="2346906"/>
            <a:ext cx="11324494" cy="16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utiliser la Boussole :</a:t>
            </a:r>
          </a:p>
          <a:p>
            <a:pPr>
              <a:defRPr sz="2800" b="1" i="1" u="sng">
                <a:solidFill>
                  <a:srgbClr val="FFFFFF"/>
                </a:solidFill>
              </a:defRPr>
            </a:pPr>
            <a:endParaRPr/>
          </a:p>
          <a:p>
            <a:pPr marL="457200" indent="-457200">
              <a:buSzPct val="100000"/>
              <a:buAutoNum type="arabicPeriod" startAt="2"/>
              <a:defRPr sz="2400">
                <a:solidFill>
                  <a:srgbClr val="FFFFFF"/>
                </a:solidFill>
              </a:defRPr>
            </a:pPr>
            <a:r>
              <a:rPr lang="fr-FR"/>
              <a:t>Récupérer le </a:t>
            </a:r>
            <a:r>
              <a:rPr b="1" err="1"/>
              <a:t>SensorManager</a:t>
            </a:r>
            <a:r>
              <a:t> </a:t>
            </a:r>
            <a:r>
              <a:rPr lang="fr-FR"/>
              <a:t> et les capteurs pour la boussole</a:t>
            </a:r>
            <a:r>
              <a:rPr b="1"/>
              <a:t> (Accelerometer </a:t>
            </a:r>
            <a:r>
              <a:rPr lang="fr-FR" b="1"/>
              <a:t>et</a:t>
            </a:r>
            <a:r>
              <a:rPr b="1"/>
              <a:t> Magnetic)</a:t>
            </a:r>
          </a:p>
        </p:txBody>
      </p:sp>
      <p:grpSp>
        <p:nvGrpSpPr>
          <p:cNvPr id="1532" name="Group 1532"/>
          <p:cNvGrpSpPr/>
          <p:nvPr/>
        </p:nvGrpSpPr>
        <p:grpSpPr>
          <a:xfrm>
            <a:off x="1252025" y="4101231"/>
            <a:ext cx="9664505" cy="2637196"/>
            <a:chOff x="0" y="-1"/>
            <a:chExt cx="9664504" cy="2637194"/>
          </a:xfrm>
        </p:grpSpPr>
        <p:sp>
          <p:nvSpPr>
            <p:cNvPr id="1530" name="Shape 1530"/>
            <p:cNvSpPr/>
            <p:nvPr/>
          </p:nvSpPr>
          <p:spPr>
            <a:xfrm>
              <a:off x="0" y="-1"/>
              <a:ext cx="9664504" cy="2637194"/>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531" name="Shape 1531"/>
            <p:cNvSpPr/>
            <p:nvPr/>
          </p:nvSpPr>
          <p:spPr>
            <a:xfrm>
              <a:off x="0" y="910925"/>
              <a:ext cx="9664504" cy="815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    mSensorManager = (SensorManager)getSystemService(SENSOR_SERVICE);</a:t>
              </a:r>
            </a:p>
            <a:p>
              <a:pPr>
                <a:defRPr sz="1600">
                  <a:solidFill>
                    <a:srgbClr val="FFFFFF"/>
                  </a:solidFill>
                </a:defRPr>
              </a:pPr>
              <a:r>
                <a:t>    Sensor accelerometer = mSensorManager.getDefaultSensor(Sensor.TYPE_ACCELEROMETER);</a:t>
              </a:r>
            </a:p>
            <a:p>
              <a:pPr>
                <a:defRPr sz="1600">
                  <a:solidFill>
                    <a:srgbClr val="FFFFFF"/>
                  </a:solidFill>
                </a:defRPr>
              </a:pPr>
              <a:r>
                <a:t>    Sensor magnetometer = mSensorManager.getDefaultSensor(Sensor.TYPE_MAGNETIC_FIELD);</a:t>
              </a:r>
            </a:p>
          </p:txBody>
        </p:sp>
      </p:grpSp>
    </p:spTree>
  </p:cSld>
  <p:clrMapOvr>
    <a:masterClrMapping/>
  </p:clrMapOvr>
  <p:transition spd="slow">
    <p:dissolv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 name="Shape 1534"/>
          <p:cNvSpPr>
            <a:spLocks noGrp="1"/>
          </p:cNvSpPr>
          <p:nvPr>
            <p:ph type="title"/>
          </p:nvPr>
        </p:nvSpPr>
        <p:spPr>
          <a:xfrm>
            <a:off x="680319" y="753229"/>
            <a:ext cx="9613863" cy="1080938"/>
          </a:xfrm>
          <a:prstGeom prst="rect">
            <a:avLst/>
          </a:prstGeom>
        </p:spPr>
        <p:txBody>
          <a:bodyPr/>
          <a:lstStyle/>
          <a:p>
            <a:r>
              <a:rPr lang="fr-FR"/>
              <a:t>Capteur</a:t>
            </a:r>
            <a:r>
              <a:t> : </a:t>
            </a:r>
            <a:r>
              <a:rPr lang="fr-FR"/>
              <a:t>Boussole</a:t>
            </a:r>
            <a:endParaRPr/>
          </a:p>
        </p:txBody>
      </p:sp>
      <p:sp>
        <p:nvSpPr>
          <p:cNvPr id="1535" name="Shape 1535"/>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169</a:t>
            </a:fld>
            <a:endParaRPr/>
          </a:p>
        </p:txBody>
      </p:sp>
      <p:sp>
        <p:nvSpPr>
          <p:cNvPr id="1536" name="Shape 1536"/>
          <p:cNvSpPr/>
          <p:nvPr/>
        </p:nvSpPr>
        <p:spPr>
          <a:xfrm>
            <a:off x="506436" y="2346906"/>
            <a:ext cx="11324494" cy="1323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utiliser la Boussole :</a:t>
            </a:r>
          </a:p>
          <a:p>
            <a:pPr>
              <a:defRPr sz="2800" b="1" i="1" u="sng">
                <a:solidFill>
                  <a:srgbClr val="FFFFFF"/>
                </a:solidFill>
              </a:defRPr>
            </a:pPr>
            <a:endParaRPr/>
          </a:p>
          <a:p>
            <a:pPr marL="457200" indent="-457200">
              <a:buSzPct val="100000"/>
              <a:buAutoNum type="arabicPeriod" startAt="3"/>
              <a:defRPr sz="2400">
                <a:solidFill>
                  <a:srgbClr val="FFFFFF"/>
                </a:solidFill>
              </a:defRPr>
            </a:pPr>
            <a:r>
              <a:rPr lang="fr-FR"/>
              <a:t>Enregistrer</a:t>
            </a:r>
            <a:r>
              <a:t> </a:t>
            </a:r>
            <a:r>
              <a:rPr lang="fr-FR"/>
              <a:t>votre</a:t>
            </a:r>
            <a:r>
              <a:t> </a:t>
            </a:r>
            <a:r>
              <a:rPr err="1"/>
              <a:t>SensorEventListener</a:t>
            </a:r>
            <a:r>
              <a:t>  </a:t>
            </a:r>
            <a:r>
              <a:rPr lang="fr-FR"/>
              <a:t>dans</a:t>
            </a:r>
            <a:r>
              <a:t> </a:t>
            </a:r>
            <a:r>
              <a:rPr err="1"/>
              <a:t>onResume</a:t>
            </a:r>
            <a:r>
              <a:t>()  </a:t>
            </a:r>
          </a:p>
        </p:txBody>
      </p:sp>
      <p:grpSp>
        <p:nvGrpSpPr>
          <p:cNvPr id="1539" name="Group 1539"/>
          <p:cNvGrpSpPr/>
          <p:nvPr/>
        </p:nvGrpSpPr>
        <p:grpSpPr>
          <a:xfrm>
            <a:off x="1252025" y="4101234"/>
            <a:ext cx="9664505" cy="1146018"/>
            <a:chOff x="0" y="0"/>
            <a:chExt cx="9664504" cy="1146016"/>
          </a:xfrm>
        </p:grpSpPr>
        <p:sp>
          <p:nvSpPr>
            <p:cNvPr id="1537" name="Shape 1537"/>
            <p:cNvSpPr/>
            <p:nvPr/>
          </p:nvSpPr>
          <p:spPr>
            <a:xfrm>
              <a:off x="0" y="0"/>
              <a:ext cx="9664504" cy="114601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538" name="Shape 1538"/>
            <p:cNvSpPr/>
            <p:nvPr/>
          </p:nvSpPr>
          <p:spPr>
            <a:xfrm>
              <a:off x="0" y="285988"/>
              <a:ext cx="9664504" cy="5740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600">
                  <a:solidFill>
                    <a:srgbClr val="FFFFFF"/>
                  </a:solidFill>
                </a:defRPr>
              </a:lvl1pPr>
            </a:lstStyle>
            <a:p>
              <a:r>
                <a:t>    mSensorManager.registerListener(this, accelerometer, SensorManager.SENSOR_DELAY_UI);       mSensorManager.registerListener(this, magnetometer, SensorManager.SENSOR_DELAY_UI);</a:t>
              </a:r>
            </a:p>
          </p:txBody>
        </p:sp>
      </p:gr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Shape 799"/>
          <p:cNvSpPr>
            <a:spLocks noGrp="1"/>
          </p:cNvSpPr>
          <p:nvPr>
            <p:ph type="title"/>
          </p:nvPr>
        </p:nvSpPr>
        <p:spPr>
          <a:xfrm>
            <a:off x="680319" y="753229"/>
            <a:ext cx="9613863" cy="1080938"/>
          </a:xfrm>
          <a:prstGeom prst="rect">
            <a:avLst/>
          </a:prstGeom>
        </p:spPr>
        <p:txBody>
          <a:bodyPr/>
          <a:lstStyle/>
          <a:p>
            <a:r>
              <a:rPr lang="fr-FR"/>
              <a:t>Android, qu'est-ce que c'est ?</a:t>
            </a:r>
            <a:endParaRPr/>
          </a:p>
        </p:txBody>
      </p:sp>
      <p:sp>
        <p:nvSpPr>
          <p:cNvPr id="800" name="Shape 800"/>
          <p:cNvSpPr>
            <a:spLocks noGrp="1"/>
          </p:cNvSpPr>
          <p:nvPr>
            <p:ph type="body" idx="1"/>
          </p:nvPr>
        </p:nvSpPr>
        <p:spPr>
          <a:xfrm>
            <a:off x="2860813" y="2094632"/>
            <a:ext cx="8154191" cy="4162402"/>
          </a:xfrm>
          <a:prstGeom prst="rect">
            <a:avLst/>
          </a:prstGeom>
        </p:spPr>
        <p:txBody>
          <a:bodyPr>
            <a:normAutofit/>
          </a:bodyPr>
          <a:lstStyle/>
          <a:p>
            <a:pPr>
              <a:defRPr sz="4000" i="1" u="sng">
                <a:effectLst>
                  <a:outerShdw blurRad="38100" dist="38100" dir="2700000" rotWithShape="0">
                    <a:srgbClr val="000000">
                      <a:alpha val="43137"/>
                    </a:srgbClr>
                  </a:outerShdw>
                </a:effectLst>
              </a:defRPr>
            </a:pPr>
            <a:r>
              <a:rPr lang="fr-FR"/>
              <a:t>Téléphone Android :
</a:t>
            </a:r>
            <a:endParaRPr/>
          </a:p>
          <a:p>
            <a:pPr marL="514350" indent="-514350">
              <a:buSzPct val="100000"/>
              <a:buFont typeface="Arial"/>
              <a:buChar char="•"/>
              <a:defRPr sz="3000" b="0"/>
            </a:pPr>
            <a:r>
              <a:rPr lang="fr-FR"/>
              <a:t>Basé sur un système linux</a:t>
            </a:r>
            <a:br>
              <a:rPr lang="fr-FR"/>
            </a:br>
            <a:endParaRPr/>
          </a:p>
          <a:p>
            <a:pPr marL="514350" indent="-514350">
              <a:buSzPct val="100000"/>
              <a:buFont typeface="Arial"/>
              <a:buChar char="•"/>
              <a:defRPr sz="3000" b="0"/>
            </a:pPr>
            <a:r>
              <a:rPr lang="fr-FR"/>
              <a:t>Application Android s'exécute dans une machine virtuelle Java, </a:t>
            </a:r>
            <a:r>
              <a:rPr lang="fr-FR" err="1"/>
              <a:t>Dalvik</a:t>
            </a:r>
            <a:r>
              <a:rPr lang="fr-FR"/>
              <a:t> (&lt; 5) ou ART (&gt;= 5)</a:t>
            </a:r>
            <a:endParaRPr b="1"/>
          </a:p>
        </p:txBody>
      </p:sp>
      <p:sp>
        <p:nvSpPr>
          <p:cNvPr id="801" name="Shape 801"/>
          <p:cNvSpPr/>
          <p:nvPr/>
        </p:nvSpPr>
        <p:spPr>
          <a:xfrm>
            <a:off x="395536" y="2303625"/>
            <a:ext cx="1872209" cy="2808313"/>
          </a:xfrm>
          <a:prstGeom prst="roundRect">
            <a:avLst>
              <a:gd name="adj" fmla="val 16667"/>
            </a:avLst>
          </a:prstGeom>
          <a:solidFill>
            <a:srgbClr val="000000"/>
          </a:solidFill>
          <a:ln w="12700">
            <a:solidFill>
              <a:srgbClr val="000000"/>
            </a:solidFill>
          </a:ln>
          <a:effectLst>
            <a:reflection stA="52000" endPos="40000" dir="5400000" sy="-100000" algn="bl" rotWithShape="0"/>
          </a:effectLst>
        </p:spPr>
        <p:txBody>
          <a:bodyPr lIns="45719" rIns="45719" anchor="ctr"/>
          <a:lstStyle/>
          <a:p>
            <a:pPr algn="ctr">
              <a:defRPr>
                <a:solidFill>
                  <a:srgbClr val="FFFFFF"/>
                </a:solidFill>
              </a:defRPr>
            </a:pPr>
            <a:endParaRPr/>
          </a:p>
        </p:txBody>
      </p:sp>
      <p:sp>
        <p:nvSpPr>
          <p:cNvPr id="802" name="Shape 802"/>
          <p:cNvSpPr/>
          <p:nvPr/>
        </p:nvSpPr>
        <p:spPr>
          <a:xfrm>
            <a:off x="539551" y="2447640"/>
            <a:ext cx="1584177" cy="2520281"/>
          </a:xfrm>
          <a:prstGeom prst="roundRect">
            <a:avLst>
              <a:gd name="adj" fmla="val 16667"/>
            </a:avLst>
          </a:prstGeom>
          <a:solidFill>
            <a:srgbClr val="FFFFFF"/>
          </a:solidFill>
          <a:ln w="12700">
            <a:solidFill>
              <a:srgbClr val="000000"/>
            </a:solidFill>
          </a:ln>
        </p:spPr>
        <p:txBody>
          <a:bodyPr lIns="45719" rIns="45719" anchor="ctr"/>
          <a:lstStyle/>
          <a:p>
            <a:pPr algn="ctr"/>
            <a:endParaRPr/>
          </a:p>
        </p:txBody>
      </p:sp>
      <p:grpSp>
        <p:nvGrpSpPr>
          <p:cNvPr id="805" name="Group 805"/>
          <p:cNvGrpSpPr/>
          <p:nvPr/>
        </p:nvGrpSpPr>
        <p:grpSpPr>
          <a:xfrm>
            <a:off x="611558" y="4175832"/>
            <a:ext cx="1440164" cy="720083"/>
            <a:chOff x="-1" y="-1"/>
            <a:chExt cx="1440162" cy="720082"/>
          </a:xfrm>
        </p:grpSpPr>
        <p:sp>
          <p:nvSpPr>
            <p:cNvPr id="803" name="Shape 803"/>
            <p:cNvSpPr/>
            <p:nvPr/>
          </p:nvSpPr>
          <p:spPr>
            <a:xfrm>
              <a:off x="-1" y="-1"/>
              <a:ext cx="1440162" cy="720082"/>
            </a:xfrm>
            <a:prstGeom prst="rect">
              <a:avLst/>
            </a:prstGeom>
            <a:solidFill>
              <a:schemeClr val="accent2"/>
            </a:solidFill>
            <a:ln w="12700" cap="flat">
              <a:solidFill>
                <a:srgbClr val="8D844E"/>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04" name="Shape 804"/>
            <p:cNvSpPr/>
            <p:nvPr/>
          </p:nvSpPr>
          <p:spPr>
            <a:xfrm>
              <a:off x="-1" y="180969"/>
              <a:ext cx="1440162"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Linux</a:t>
              </a:r>
            </a:p>
          </p:txBody>
        </p:sp>
      </p:grpSp>
      <p:grpSp>
        <p:nvGrpSpPr>
          <p:cNvPr id="808" name="Group 808"/>
          <p:cNvGrpSpPr/>
          <p:nvPr/>
        </p:nvGrpSpPr>
        <p:grpSpPr>
          <a:xfrm>
            <a:off x="611558" y="3455752"/>
            <a:ext cx="1440164" cy="720083"/>
            <a:chOff x="-1" y="-1"/>
            <a:chExt cx="1440162" cy="720082"/>
          </a:xfrm>
        </p:grpSpPr>
        <p:sp>
          <p:nvSpPr>
            <p:cNvPr id="806" name="Shape 806"/>
            <p:cNvSpPr/>
            <p:nvPr/>
          </p:nvSpPr>
          <p:spPr>
            <a:xfrm>
              <a:off x="-1" y="-1"/>
              <a:ext cx="1440162" cy="720082"/>
            </a:xfrm>
            <a:prstGeom prst="rect">
              <a:avLst/>
            </a:prstGeom>
            <a:solidFill>
              <a:schemeClr val="accent4"/>
            </a:solidFill>
            <a:ln w="12700" cap="flat">
              <a:solidFill>
                <a:srgbClr val="42798C"/>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07" name="Shape 807"/>
            <p:cNvSpPr/>
            <p:nvPr/>
          </p:nvSpPr>
          <p:spPr>
            <a:xfrm>
              <a:off x="-1" y="175375"/>
              <a:ext cx="1440162"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rPr lang="fr-FR" err="1"/>
                <a:t>Dalvik</a:t>
              </a:r>
              <a:r>
                <a:rPr lang="fr-FR"/>
                <a:t>/ART</a:t>
              </a:r>
              <a:endParaRPr/>
            </a:p>
          </p:txBody>
        </p:sp>
      </p:grpSp>
      <p:grpSp>
        <p:nvGrpSpPr>
          <p:cNvPr id="811" name="Group 811"/>
          <p:cNvGrpSpPr/>
          <p:nvPr/>
        </p:nvGrpSpPr>
        <p:grpSpPr>
          <a:xfrm>
            <a:off x="611558" y="2591656"/>
            <a:ext cx="1440164" cy="864098"/>
            <a:chOff x="-1" y="0"/>
            <a:chExt cx="1440162" cy="864096"/>
          </a:xfrm>
        </p:grpSpPr>
        <p:sp>
          <p:nvSpPr>
            <p:cNvPr id="809" name="Shape 809"/>
            <p:cNvSpPr/>
            <p:nvPr/>
          </p:nvSpPr>
          <p:spPr>
            <a:xfrm>
              <a:off x="-1" y="0"/>
              <a:ext cx="1440162" cy="864096"/>
            </a:xfrm>
            <a:prstGeom prst="rect">
              <a:avLst/>
            </a:prstGeom>
            <a:solidFill>
              <a:schemeClr val="accent5"/>
            </a:solidFill>
            <a:ln w="12700" cap="flat">
              <a:solidFill>
                <a:srgbClr val="995BB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10" name="Shape 810"/>
            <p:cNvSpPr/>
            <p:nvPr/>
          </p:nvSpPr>
          <p:spPr>
            <a:xfrm>
              <a:off x="-1" y="252977"/>
              <a:ext cx="1440162"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Android App</a:t>
              </a:r>
            </a:p>
          </p:txBody>
        </p:sp>
      </p:grpSp>
      <p:sp>
        <p:nvSpPr>
          <p:cNvPr id="812" name="Shape 812"/>
          <p:cNvSpPr>
            <a:spLocks noGrp="1"/>
          </p:cNvSpPr>
          <p:nvPr>
            <p:ph type="sldNum" sz="quarter" idx="2"/>
          </p:nvPr>
        </p:nvSpPr>
        <p:spPr>
          <a:xfrm>
            <a:off x="10729455" y="986201"/>
            <a:ext cx="343903"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Tree>
  </p:cSld>
  <p:clrMapOvr>
    <a:masterClrMapping/>
  </p:clrMapOvr>
  <p:transition spd="slow">
    <p:dissolv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 name="Shape 1541"/>
          <p:cNvSpPr>
            <a:spLocks noGrp="1"/>
          </p:cNvSpPr>
          <p:nvPr>
            <p:ph type="title"/>
          </p:nvPr>
        </p:nvSpPr>
        <p:spPr>
          <a:xfrm>
            <a:off x="680319" y="753229"/>
            <a:ext cx="9613863" cy="1080938"/>
          </a:xfrm>
          <a:prstGeom prst="rect">
            <a:avLst/>
          </a:prstGeom>
        </p:spPr>
        <p:txBody>
          <a:bodyPr/>
          <a:lstStyle/>
          <a:p>
            <a:r>
              <a:rPr lang="fr-FR"/>
              <a:t>Capteur</a:t>
            </a:r>
            <a:r>
              <a:t> : </a:t>
            </a:r>
            <a:r>
              <a:rPr lang="fr-FR"/>
              <a:t>Boussole</a:t>
            </a:r>
            <a:endParaRPr/>
          </a:p>
        </p:txBody>
      </p:sp>
      <p:sp>
        <p:nvSpPr>
          <p:cNvPr id="1542" name="Shape 154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170</a:t>
            </a:fld>
            <a:endParaRPr/>
          </a:p>
        </p:txBody>
      </p:sp>
      <p:sp>
        <p:nvSpPr>
          <p:cNvPr id="1543" name="Shape 1543"/>
          <p:cNvSpPr/>
          <p:nvPr/>
        </p:nvSpPr>
        <p:spPr>
          <a:xfrm>
            <a:off x="506436" y="2346906"/>
            <a:ext cx="11324494" cy="1323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utiliser la Boussole :</a:t>
            </a:r>
          </a:p>
          <a:p>
            <a:pPr>
              <a:defRPr sz="2800" b="1" i="1" u="sng">
                <a:solidFill>
                  <a:srgbClr val="FFFFFF"/>
                </a:solidFill>
              </a:defRPr>
            </a:pPr>
            <a:endParaRPr lang="fr-FR"/>
          </a:p>
          <a:p>
            <a:pPr marL="457200" indent="-457200">
              <a:buSzPct val="100000"/>
              <a:buAutoNum type="arabicPeriod" startAt="4"/>
              <a:defRPr sz="2400">
                <a:solidFill>
                  <a:srgbClr val="FFFFFF"/>
                </a:solidFill>
              </a:defRPr>
            </a:pPr>
            <a:r>
              <a:rPr lang="fr-FR" err="1"/>
              <a:t>Désenregistrer</a:t>
            </a:r>
            <a:r>
              <a:t> </a:t>
            </a:r>
            <a:r>
              <a:rPr lang="fr-FR"/>
              <a:t>votre</a:t>
            </a:r>
            <a:r>
              <a:t> </a:t>
            </a:r>
            <a:r>
              <a:rPr err="1"/>
              <a:t>SensorEventListener</a:t>
            </a:r>
            <a:r>
              <a:t> </a:t>
            </a:r>
            <a:r>
              <a:rPr lang="fr-FR"/>
              <a:t>dans</a:t>
            </a:r>
            <a:r>
              <a:t> </a:t>
            </a:r>
            <a:r>
              <a:rPr err="1"/>
              <a:t>onPause</a:t>
            </a:r>
            <a:r>
              <a:t>() </a:t>
            </a:r>
          </a:p>
        </p:txBody>
      </p:sp>
      <p:grpSp>
        <p:nvGrpSpPr>
          <p:cNvPr id="1546" name="Group 1546"/>
          <p:cNvGrpSpPr/>
          <p:nvPr/>
        </p:nvGrpSpPr>
        <p:grpSpPr>
          <a:xfrm>
            <a:off x="1252025" y="4101231"/>
            <a:ext cx="9664505" cy="1318600"/>
            <a:chOff x="0" y="-1"/>
            <a:chExt cx="9664504" cy="1318598"/>
          </a:xfrm>
        </p:grpSpPr>
        <p:sp>
          <p:nvSpPr>
            <p:cNvPr id="1544" name="Shape 1544"/>
            <p:cNvSpPr/>
            <p:nvPr/>
          </p:nvSpPr>
          <p:spPr>
            <a:xfrm>
              <a:off x="0" y="-1"/>
              <a:ext cx="9664504" cy="131859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545" name="Shape 1545"/>
            <p:cNvSpPr/>
            <p:nvPr/>
          </p:nvSpPr>
          <p:spPr>
            <a:xfrm>
              <a:off x="0" y="492927"/>
              <a:ext cx="9664504"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600">
                  <a:solidFill>
                    <a:srgbClr val="FFFFFF"/>
                  </a:solidFill>
                </a:defRPr>
              </a:lvl1pPr>
            </a:lstStyle>
            <a:p>
              <a:r>
                <a:t>mSensorManager.unregisterListener(this);</a:t>
              </a:r>
            </a:p>
          </p:txBody>
        </p:sp>
      </p:grpSp>
    </p:spTree>
  </p:cSld>
  <p:clrMapOvr>
    <a:masterClrMapping/>
  </p:clrMapOvr>
  <p:transition spd="slow">
    <p:dissolv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Shape 1548"/>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49" name="Shape 154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171</a:t>
            </a:fld>
            <a:endParaRPr/>
          </a:p>
        </p:txBody>
      </p:sp>
      <p:sp>
        <p:nvSpPr>
          <p:cNvPr id="1550" name="Shape 1550"/>
          <p:cNvSpPr/>
          <p:nvPr/>
        </p:nvSpPr>
        <p:spPr>
          <a:xfrm>
            <a:off x="506436" y="2346906"/>
            <a:ext cx="11324494" cy="1754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prendre une photo avec l'application appareil photo par défaut :
</a:t>
            </a:r>
            <a:endParaRPr/>
          </a:p>
          <a:p>
            <a:pPr marL="457200" indent="-457200">
              <a:buSzPct val="100000"/>
              <a:buAutoNum type="arabicPeriod"/>
              <a:defRPr sz="2400">
                <a:solidFill>
                  <a:srgbClr val="FFFFFF"/>
                </a:solidFill>
              </a:defRPr>
            </a:pPr>
            <a:r>
              <a:rPr lang="fr-FR"/>
              <a:t>Ajouter la </a:t>
            </a:r>
            <a:r>
              <a:rPr lang="fr-FR" err="1"/>
              <a:t>feature</a:t>
            </a:r>
            <a:r>
              <a:rPr lang="fr-FR"/>
              <a:t> nécessaire dans le manifeste.</a:t>
            </a:r>
            <a:endParaRPr/>
          </a:p>
        </p:txBody>
      </p:sp>
      <p:grpSp>
        <p:nvGrpSpPr>
          <p:cNvPr id="1553" name="Group 1553"/>
          <p:cNvGrpSpPr/>
          <p:nvPr/>
        </p:nvGrpSpPr>
        <p:grpSpPr>
          <a:xfrm>
            <a:off x="998804" y="4101233"/>
            <a:ext cx="10536705" cy="1638386"/>
            <a:chOff x="-1" y="0"/>
            <a:chExt cx="10536703" cy="1638385"/>
          </a:xfrm>
        </p:grpSpPr>
        <p:sp>
          <p:nvSpPr>
            <p:cNvPr id="1551" name="Shape 1551"/>
            <p:cNvSpPr/>
            <p:nvPr/>
          </p:nvSpPr>
          <p:spPr>
            <a:xfrm>
              <a:off x="-1" y="0"/>
              <a:ext cx="10536703" cy="163838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552" name="Shape 1552"/>
            <p:cNvSpPr/>
            <p:nvPr/>
          </p:nvSpPr>
          <p:spPr>
            <a:xfrm>
              <a:off x="-1" y="335322"/>
              <a:ext cx="10536703"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&lt;uses-feature android:name="android.hardware.camera"</a:t>
              </a:r>
              <a:br/>
              <a:r>
                <a:t>                  android:required="true" /&gt;</a:t>
              </a:r>
              <a:br/>
              <a:endParaRPr/>
            </a:p>
          </p:txBody>
        </p:sp>
      </p:grpSp>
    </p:spTree>
  </p:cSld>
  <p:clrMapOvr>
    <a:masterClrMapping/>
  </p:clrMapOvr>
  <p:transition spd="slow">
    <p:dissolv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 name="Shape 1555"/>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56" name="Shape 155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172</a:t>
            </a:fld>
            <a:endParaRPr/>
          </a:p>
        </p:txBody>
      </p:sp>
      <p:sp>
        <p:nvSpPr>
          <p:cNvPr id="1557" name="Shape 1557"/>
          <p:cNvSpPr/>
          <p:nvPr/>
        </p:nvSpPr>
        <p:spPr>
          <a:xfrm>
            <a:off x="506436" y="2346906"/>
            <a:ext cx="11324494" cy="1754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prendre une photo avec l'application appareil photo par défaut :
</a:t>
            </a:r>
            <a:endParaRPr/>
          </a:p>
          <a:p>
            <a:pPr marL="457200" indent="-457200">
              <a:buSzPct val="100000"/>
              <a:buAutoNum type="arabicPeriod" startAt="2"/>
              <a:defRPr sz="2400">
                <a:solidFill>
                  <a:srgbClr val="FFFFFF"/>
                </a:solidFill>
              </a:defRPr>
            </a:pPr>
            <a:r>
              <a:rPr lang="fr-FR"/>
              <a:t>Utiliser le </a:t>
            </a:r>
            <a:r>
              <a:t>Camera Intent</a:t>
            </a:r>
          </a:p>
        </p:txBody>
      </p:sp>
      <p:grpSp>
        <p:nvGrpSpPr>
          <p:cNvPr id="1560" name="Group 1560"/>
          <p:cNvGrpSpPr/>
          <p:nvPr/>
        </p:nvGrpSpPr>
        <p:grpSpPr>
          <a:xfrm>
            <a:off x="998804" y="4101233"/>
            <a:ext cx="10536705" cy="1638386"/>
            <a:chOff x="-1" y="0"/>
            <a:chExt cx="10536703" cy="1638385"/>
          </a:xfrm>
        </p:grpSpPr>
        <p:sp>
          <p:nvSpPr>
            <p:cNvPr id="1558" name="Shape 1558"/>
            <p:cNvSpPr/>
            <p:nvPr/>
          </p:nvSpPr>
          <p:spPr>
            <a:xfrm>
              <a:off x="-1" y="0"/>
              <a:ext cx="10536703" cy="163838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559" name="Shape 1559"/>
            <p:cNvSpPr/>
            <p:nvPr/>
          </p:nvSpPr>
          <p:spPr>
            <a:xfrm>
              <a:off x="-1" y="335322"/>
              <a:ext cx="10536703"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Intent takePictureIntent = new Intent(MediaStore.ACTION_IMAGE_CAPTURE);</a:t>
              </a:r>
            </a:p>
            <a:p>
              <a:pPr>
                <a:defRPr sz="2000">
                  <a:solidFill>
                    <a:srgbClr val="FFFFFF"/>
                  </a:solidFill>
                </a:defRPr>
              </a:pPr>
              <a:r>
                <a:t>startActivityForResult(takePictureIntent, REQUEST_IMAGE_CAPTURE);</a:t>
              </a:r>
            </a:p>
          </p:txBody>
        </p:sp>
      </p:grpSp>
    </p:spTree>
  </p:cSld>
  <p:clrMapOvr>
    <a:masterClrMapping/>
  </p:clrMapOvr>
  <p:transition spd="slow">
    <p:dissolv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 name="Shape 1562"/>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63" name="Shape 156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173</a:t>
            </a:fld>
            <a:endParaRPr/>
          </a:p>
        </p:txBody>
      </p:sp>
      <p:sp>
        <p:nvSpPr>
          <p:cNvPr id="1564" name="Shape 1564"/>
          <p:cNvSpPr/>
          <p:nvPr/>
        </p:nvSpPr>
        <p:spPr>
          <a:xfrm>
            <a:off x="506436" y="2346906"/>
            <a:ext cx="11324494" cy="43396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prendre une photo avec l'application appareil photo par défaut :
</a:t>
            </a:r>
            <a:endParaRPr/>
          </a:p>
          <a:p>
            <a:pPr marL="457200" indent="-457200">
              <a:buSzPct val="100000"/>
              <a:buAutoNum type="arabicPeriod" startAt="3"/>
              <a:defRPr sz="2400">
                <a:solidFill>
                  <a:srgbClr val="FFFFFF"/>
                </a:solidFill>
              </a:defRPr>
            </a:pPr>
            <a:r>
              <a:rPr lang="fr-FR"/>
              <a:t>Obtenir le résultat </a:t>
            </a:r>
            <a:br>
              <a:rPr/>
            </a:br>
            <a:br>
              <a:rPr/>
            </a:br>
            <a:br>
              <a:rPr/>
            </a:br>
            <a:br>
              <a:rPr/>
            </a:br>
            <a:br>
              <a:rPr/>
            </a:br>
            <a:br>
              <a:rPr/>
            </a:br>
            <a:br>
              <a:rPr/>
            </a:br>
            <a:r>
              <a:rPr lang="fr-FR"/>
              <a:t>Attention : C'est une vignette !!</a:t>
            </a:r>
            <a:endParaRPr/>
          </a:p>
        </p:txBody>
      </p:sp>
      <p:grpSp>
        <p:nvGrpSpPr>
          <p:cNvPr id="1567" name="Group 1567"/>
          <p:cNvGrpSpPr/>
          <p:nvPr/>
        </p:nvGrpSpPr>
        <p:grpSpPr>
          <a:xfrm>
            <a:off x="998804" y="4101231"/>
            <a:ext cx="10536705" cy="2060420"/>
            <a:chOff x="-1" y="-1"/>
            <a:chExt cx="10536703" cy="2060418"/>
          </a:xfrm>
        </p:grpSpPr>
        <p:sp>
          <p:nvSpPr>
            <p:cNvPr id="1565" name="Shape 1565"/>
            <p:cNvSpPr/>
            <p:nvPr/>
          </p:nvSpPr>
          <p:spPr>
            <a:xfrm>
              <a:off x="-1" y="-1"/>
              <a:ext cx="10536703" cy="206041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200">
                  <a:solidFill>
                    <a:srgbClr val="FFFFFF"/>
                  </a:solidFill>
                </a:defRPr>
              </a:pPr>
              <a:endParaRPr/>
            </a:p>
          </p:txBody>
        </p:sp>
        <p:sp>
          <p:nvSpPr>
            <p:cNvPr id="1566" name="Shape 1566"/>
            <p:cNvSpPr/>
            <p:nvPr/>
          </p:nvSpPr>
          <p:spPr>
            <a:xfrm>
              <a:off x="-1" y="19288"/>
              <a:ext cx="10536703" cy="2021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@Override</a:t>
              </a:r>
              <a:br/>
              <a:r>
                <a:t>protected void onActivityResult(int requestCode, int resultCode, Intent data) {</a:t>
              </a:r>
              <a:br/>
              <a:r>
                <a:t>    if (requestCode == REQUEST_IMAGE_CAPTURE &amp;&amp; resultCode == RESULT_OK) {</a:t>
              </a:r>
              <a:br/>
              <a:r>
                <a:t>        Bundle extras = data.getExtras();</a:t>
              </a:r>
              <a:br/>
              <a:r>
                <a:t>        Bitmap imageBitmap = (Bitmap) extras.get("data");</a:t>
              </a:r>
              <a:br/>
              <a:r>
                <a:t>        mImageView.setImageBitmap(imageBitmap);</a:t>
              </a:r>
              <a:br/>
              <a:r>
                <a:t>    }</a:t>
              </a:r>
              <a:br/>
              <a:r>
                <a:t>}</a:t>
              </a:r>
            </a:p>
          </p:txBody>
        </p:sp>
      </p:grpSp>
    </p:spTree>
  </p:cSld>
  <p:clrMapOvr>
    <a:masterClrMapping/>
  </p:clrMapOvr>
  <p:transition spd="slow">
    <p:dissolv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Shape 1569"/>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70" name="Shape 157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174</a:t>
            </a:fld>
            <a:endParaRPr/>
          </a:p>
        </p:txBody>
      </p:sp>
      <p:sp>
        <p:nvSpPr>
          <p:cNvPr id="1571" name="Shape 1571"/>
          <p:cNvSpPr/>
          <p:nvPr/>
        </p:nvSpPr>
        <p:spPr>
          <a:xfrm>
            <a:off x="506436" y="2346906"/>
            <a:ext cx="11324494" cy="24929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prendre une photo avec l'application appareil photo par défaut :
</a:t>
            </a:r>
            <a:endParaRPr/>
          </a:p>
          <a:p>
            <a:pPr marL="457200" indent="-457200">
              <a:buSzPct val="100000"/>
              <a:buAutoNum type="arabicPeriod" startAt="3"/>
              <a:defRPr sz="2400">
                <a:solidFill>
                  <a:srgbClr val="FFFFFF"/>
                </a:solidFill>
              </a:defRPr>
            </a:pPr>
            <a:r>
              <a:rPr lang="fr-FR"/>
              <a:t>Pour obtenir la photo en haute résolution, vous devez enregistrer la photo sur l’espace de stockage</a:t>
            </a:r>
            <a:br>
              <a:rPr lang="fr-FR"/>
            </a:br>
            <a:endParaRPr/>
          </a:p>
        </p:txBody>
      </p:sp>
    </p:spTree>
  </p:cSld>
  <p:clrMapOvr>
    <a:masterClrMapping/>
  </p:clrMapOvr>
  <p:transition spd="slow">
    <p:dissolv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Shape 1573"/>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74" name="Shape 1574"/>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175</a:t>
            </a:fld>
            <a:endParaRPr/>
          </a:p>
        </p:txBody>
      </p:sp>
      <p:grpSp>
        <p:nvGrpSpPr>
          <p:cNvPr id="1577" name="Group 1577"/>
          <p:cNvGrpSpPr/>
          <p:nvPr/>
        </p:nvGrpSpPr>
        <p:grpSpPr>
          <a:xfrm>
            <a:off x="998804" y="2346906"/>
            <a:ext cx="10536705" cy="874596"/>
            <a:chOff x="-1" y="0"/>
            <a:chExt cx="10536703" cy="874594"/>
          </a:xfrm>
        </p:grpSpPr>
        <p:sp>
          <p:nvSpPr>
            <p:cNvPr id="1575" name="Shape 1575"/>
            <p:cNvSpPr/>
            <p:nvPr/>
          </p:nvSpPr>
          <p:spPr>
            <a:xfrm>
              <a:off x="-1" y="0"/>
              <a:ext cx="10536703" cy="874594"/>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200">
                  <a:solidFill>
                    <a:srgbClr val="FFFFFF"/>
                  </a:solidFill>
                </a:defRPr>
              </a:pPr>
              <a:endParaRPr/>
            </a:p>
          </p:txBody>
        </p:sp>
        <p:sp>
          <p:nvSpPr>
            <p:cNvPr id="1576" name="Shape 1576"/>
            <p:cNvSpPr/>
            <p:nvPr/>
          </p:nvSpPr>
          <p:spPr>
            <a:xfrm>
              <a:off x="-1" y="29626"/>
              <a:ext cx="10536703" cy="815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&lt;uses-permission android:name="android.permission.WRITE_EXTERNAL_STORAGE"</a:t>
              </a:r>
              <a:br/>
              <a:r>
                <a:t>                     android:maxSdkVersion="18" /&gt;</a:t>
              </a:r>
              <a:br/>
              <a:endParaRPr/>
            </a:p>
          </p:txBody>
        </p:sp>
      </p:grpSp>
      <p:grpSp>
        <p:nvGrpSpPr>
          <p:cNvPr id="1580" name="Group 1580"/>
          <p:cNvGrpSpPr/>
          <p:nvPr/>
        </p:nvGrpSpPr>
        <p:grpSpPr>
          <a:xfrm>
            <a:off x="998804" y="3432516"/>
            <a:ext cx="10536705" cy="3123030"/>
            <a:chOff x="-1" y="0"/>
            <a:chExt cx="10536703" cy="3123028"/>
          </a:xfrm>
        </p:grpSpPr>
        <p:sp>
          <p:nvSpPr>
            <p:cNvPr id="1578" name="Shape 1578"/>
            <p:cNvSpPr/>
            <p:nvPr/>
          </p:nvSpPr>
          <p:spPr>
            <a:xfrm>
              <a:off x="-1" y="0"/>
              <a:ext cx="10536703" cy="312302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579" name="Shape 1579"/>
            <p:cNvSpPr/>
            <p:nvPr/>
          </p:nvSpPr>
          <p:spPr>
            <a:xfrm>
              <a:off x="-1" y="144194"/>
              <a:ext cx="10536703" cy="2834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100">
                  <a:solidFill>
                    <a:srgbClr val="FFFFFF"/>
                  </a:solidFill>
                </a:defRPr>
              </a:pPr>
              <a:r>
                <a:t>String mCurrentPhotoPath;</a:t>
              </a:r>
              <a:br/>
              <a:br/>
              <a:r>
                <a:t>private File createImageFile() throws IOException {</a:t>
              </a:r>
              <a:br/>
              <a:r>
                <a:t>    // Create an image file name</a:t>
              </a:r>
              <a:br/>
              <a:r>
                <a:t>    String timeStamp = new SimpleDateFormat("yyyyMMdd_HHmmss").format(new Date());</a:t>
              </a:r>
              <a:br/>
              <a:r>
                <a:t>    String imageFileName = "JPEG_" + timeStamp + "_";</a:t>
              </a:r>
              <a:br/>
              <a:r>
                <a:t>    File storageDir = Environment.getExternalStoragePublicDirectory(</a:t>
              </a:r>
              <a:br/>
              <a:r>
                <a:t>            Environment.DIRECTORY_PICTURES);</a:t>
              </a:r>
              <a:br/>
              <a:r>
                <a:t>    File image = File.createTempFile(</a:t>
              </a:r>
              <a:br/>
              <a:r>
                <a:t>        imageFileName,  /* prefix */</a:t>
              </a:r>
              <a:br/>
              <a:r>
                <a:t>        ".jpg",         /* suffix */</a:t>
              </a:r>
              <a:br/>
              <a:r>
                <a:t>        storageDir      /* directory */</a:t>
              </a:r>
              <a:br/>
              <a:r>
                <a:t>    );</a:t>
              </a:r>
              <a:br/>
              <a:br/>
              <a:r>
                <a:t>    // Save a file: path for use with ACTION_VIEW intents</a:t>
              </a:r>
              <a:br/>
              <a:r>
                <a:t>    mCurrentPhotoPath = "file:" + image.getAbsolutePath();</a:t>
              </a:r>
              <a:br/>
              <a:r>
                <a:t>    return image;</a:t>
              </a:r>
              <a:br/>
              <a:r>
                <a:t>}</a:t>
              </a:r>
            </a:p>
          </p:txBody>
        </p:sp>
      </p:grpSp>
    </p:spTree>
  </p:cSld>
  <p:clrMapOvr>
    <a:masterClrMapping/>
  </p:clrMapOvr>
  <p:transition spd="slow">
    <p:dissolv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 name="Shape 1582"/>
          <p:cNvSpPr>
            <a:spLocks noGrp="1"/>
          </p:cNvSpPr>
          <p:nvPr>
            <p:ph type="title"/>
          </p:nvPr>
        </p:nvSpPr>
        <p:spPr>
          <a:xfrm>
            <a:off x="680319" y="753229"/>
            <a:ext cx="9613863" cy="1080938"/>
          </a:xfrm>
          <a:prstGeom prst="rect">
            <a:avLst/>
          </a:prstGeom>
        </p:spPr>
        <p:txBody>
          <a:bodyPr/>
          <a:lstStyle/>
          <a:p>
            <a:r>
              <a:rPr lang="fr-FR"/>
              <a:t>Capteur</a:t>
            </a:r>
            <a:r>
              <a:t> : Photo</a:t>
            </a:r>
          </a:p>
        </p:txBody>
      </p:sp>
      <p:sp>
        <p:nvSpPr>
          <p:cNvPr id="1583" name="Shape 158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176</a:t>
            </a:fld>
            <a:endParaRPr/>
          </a:p>
        </p:txBody>
      </p:sp>
      <p:grpSp>
        <p:nvGrpSpPr>
          <p:cNvPr id="1586" name="Group 1586"/>
          <p:cNvGrpSpPr/>
          <p:nvPr/>
        </p:nvGrpSpPr>
        <p:grpSpPr>
          <a:xfrm>
            <a:off x="998805" y="2230803"/>
            <a:ext cx="10536704" cy="3964942"/>
            <a:chOff x="0" y="0"/>
            <a:chExt cx="10536702" cy="3964941"/>
          </a:xfrm>
        </p:grpSpPr>
        <p:sp>
          <p:nvSpPr>
            <p:cNvPr id="1584" name="Shape 1584"/>
            <p:cNvSpPr/>
            <p:nvPr/>
          </p:nvSpPr>
          <p:spPr>
            <a:xfrm>
              <a:off x="0" y="34094"/>
              <a:ext cx="10536702" cy="389675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100">
                  <a:solidFill>
                    <a:srgbClr val="FFFFFF"/>
                  </a:solidFill>
                </a:defRPr>
              </a:pPr>
              <a:endParaRPr/>
            </a:p>
          </p:txBody>
        </p:sp>
        <p:sp>
          <p:nvSpPr>
            <p:cNvPr id="1585" name="Shape 1585"/>
            <p:cNvSpPr/>
            <p:nvPr/>
          </p:nvSpPr>
          <p:spPr>
            <a:xfrm>
              <a:off x="0" y="0"/>
              <a:ext cx="10536702" cy="396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a:solidFill>
                    <a:srgbClr val="FFFFFF"/>
                  </a:solidFill>
                </a:defRPr>
              </a:pPr>
              <a:r>
                <a:t>	</a:t>
              </a:r>
              <a:r>
                <a:rPr sz="1800"/>
                <a:t>Intent takePictureIntent = new Intent(MediaStore.ACTION_IMAGE_CAPTURE);</a:t>
              </a:r>
              <a:br>
                <a:rPr sz="1800"/>
              </a:br>
              <a:r>
                <a:rPr sz="1800"/>
                <a:t>        // Create the File where the photo should go</a:t>
              </a:r>
              <a:br>
                <a:rPr sz="1800"/>
              </a:br>
              <a:r>
                <a:rPr sz="1800"/>
                <a:t>        File photoFile = null;</a:t>
              </a:r>
              <a:br>
                <a:rPr sz="1800"/>
              </a:br>
              <a:r>
                <a:rPr sz="1800"/>
                <a:t>        try {</a:t>
              </a:r>
              <a:br>
                <a:rPr sz="1800"/>
              </a:br>
              <a:r>
                <a:rPr sz="1800"/>
                <a:t>            photoFile = createImageFile();</a:t>
              </a:r>
              <a:br>
                <a:rPr sz="1800"/>
              </a:br>
              <a:r>
                <a:rPr sz="1800"/>
                <a:t>        } catch (IOException ex) {</a:t>
              </a:r>
              <a:br>
                <a:rPr sz="1800"/>
              </a:br>
              <a:r>
                <a:rPr sz="1800"/>
                <a:t>        }</a:t>
              </a:r>
              <a:br>
                <a:rPr sz="1800"/>
              </a:br>
              <a:r>
                <a:rPr sz="1800"/>
                <a:t>        // Continue only if the File was successfully created</a:t>
              </a:r>
              <a:br>
                <a:rPr sz="1800"/>
              </a:br>
              <a:r>
                <a:rPr sz="1800"/>
                <a:t>        if (photoFile != null) {</a:t>
              </a:r>
              <a:br>
                <a:rPr sz="1800"/>
              </a:br>
              <a:r>
                <a:rPr sz="1800"/>
                <a:t>            takePictureIntent.putExtra(MediaStore.EXTRA_OUTPUT,</a:t>
              </a:r>
              <a:br>
                <a:rPr sz="1800"/>
              </a:br>
              <a:r>
                <a:rPr sz="1800"/>
                <a:t>                    Uri.fromFile(photoFile));</a:t>
              </a:r>
              <a:br>
                <a:rPr sz="1800"/>
              </a:br>
              <a:r>
                <a:rPr sz="1800"/>
                <a:t>            startActivityForResult(takePictureIntent, REQUEST_TAKE_PHOTO);</a:t>
              </a:r>
              <a:br>
                <a:rPr sz="1800"/>
              </a:br>
              <a:r>
                <a:rPr sz="1800"/>
                <a:t>        }</a:t>
              </a:r>
              <a:br>
                <a:rPr sz="1800"/>
              </a:br>
              <a:r>
                <a:t> </a:t>
              </a:r>
              <a:br/>
              <a:endParaRPr/>
            </a:p>
          </p:txBody>
        </p:sp>
      </p:grpSp>
    </p:spTree>
  </p:cSld>
  <p:clrMapOvr>
    <a:masterClrMapping/>
  </p:clrMapOvr>
  <p:transition spd="slow">
    <p:dissolv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Shape 1668"/>
          <p:cNvSpPr>
            <a:spLocks noGrp="1"/>
          </p:cNvSpPr>
          <p:nvPr>
            <p:ph type="title"/>
          </p:nvPr>
        </p:nvSpPr>
        <p:spPr>
          <a:xfrm>
            <a:off x="680319" y="753229"/>
            <a:ext cx="9613863" cy="1080938"/>
          </a:xfrm>
          <a:prstGeom prst="rect">
            <a:avLst/>
          </a:prstGeom>
        </p:spPr>
        <p:txBody>
          <a:bodyPr/>
          <a:lstStyle/>
          <a:p>
            <a:r>
              <a:rPr lang="fr-FR"/>
              <a:t>Camera : Full control</a:t>
            </a:r>
            <a:endParaRPr/>
          </a:p>
        </p:txBody>
      </p:sp>
      <p:sp>
        <p:nvSpPr>
          <p:cNvPr id="1669" name="Shape 166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177</a:t>
            </a:fld>
            <a:endParaRPr/>
          </a:p>
        </p:txBody>
      </p:sp>
      <p:sp>
        <p:nvSpPr>
          <p:cNvPr id="1670" name="Shape 1670"/>
          <p:cNvSpPr/>
          <p:nvPr/>
        </p:nvSpPr>
        <p:spPr>
          <a:xfrm>
            <a:off x="506436" y="2346906"/>
            <a:ext cx="5865789" cy="138499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2800" b="1" i="1" u="sng">
                <a:solidFill>
                  <a:srgbClr val="FFFFFF"/>
                </a:solidFill>
              </a:defRPr>
            </a:lvl1pPr>
          </a:lstStyle>
          <a:p>
            <a:r>
              <a:rPr lang="fr-FR"/>
              <a:t>Comment utiliser la caméra à partir de zéro:
</a:t>
            </a:r>
            <a:endParaRPr/>
          </a:p>
        </p:txBody>
      </p:sp>
      <p:sp>
        <p:nvSpPr>
          <p:cNvPr id="3" name="Rectangle 2"/>
          <p:cNvSpPr/>
          <p:nvPr/>
        </p:nvSpPr>
        <p:spPr>
          <a:xfrm>
            <a:off x="276225" y="3793191"/>
            <a:ext cx="6096000" cy="738664"/>
          </a:xfrm>
          <a:prstGeom prst="rect">
            <a:avLst/>
          </a:prstGeom>
          <a:solidFill>
            <a:schemeClr val="bg1"/>
          </a:solidFill>
        </p:spPr>
        <p:txBody>
          <a:bodyPr>
            <a:spAutoFit/>
          </a:bodyPr>
          <a:lstStyle/>
          <a:p>
            <a:r>
              <a:rPr lang="fr-FR" sz="1400">
                <a:solidFill>
                  <a:srgbClr val="000088"/>
                </a:solidFill>
              </a:rPr>
              <a:t>&lt;uses-permission</a:t>
            </a:r>
            <a:r>
              <a:rPr lang="fr-FR" sz="1400"/>
              <a:t> </a:t>
            </a:r>
            <a:r>
              <a:rPr lang="fr-FR" sz="1400" err="1">
                <a:solidFill>
                  <a:srgbClr val="882288"/>
                </a:solidFill>
              </a:rPr>
              <a:t>android:name</a:t>
            </a:r>
            <a:r>
              <a:rPr lang="fr-FR" sz="1400">
                <a:solidFill>
                  <a:srgbClr val="666600"/>
                </a:solidFill>
              </a:rPr>
              <a:t>=</a:t>
            </a:r>
            <a:r>
              <a:rPr lang="fr-FR" sz="1400">
                <a:solidFill>
                  <a:srgbClr val="880000"/>
                </a:solidFill>
              </a:rPr>
              <a:t>"</a:t>
            </a:r>
            <a:r>
              <a:rPr lang="fr-FR" sz="1400" err="1">
                <a:solidFill>
                  <a:srgbClr val="880000"/>
                </a:solidFill>
              </a:rPr>
              <a:t>android.permission.CAMERA</a:t>
            </a:r>
            <a:r>
              <a:rPr lang="fr-FR" sz="1400">
                <a:solidFill>
                  <a:srgbClr val="880000"/>
                </a:solidFill>
              </a:rPr>
              <a:t>"</a:t>
            </a:r>
            <a:r>
              <a:rPr lang="fr-FR" sz="1400"/>
              <a:t> </a:t>
            </a:r>
            <a:r>
              <a:rPr lang="fr-FR" sz="1400">
                <a:solidFill>
                  <a:srgbClr val="000088"/>
                </a:solidFill>
              </a:rPr>
              <a:t>/&gt;</a:t>
            </a:r>
            <a:br>
              <a:rPr lang="fr-FR" sz="1400"/>
            </a:br>
            <a:r>
              <a:rPr lang="fr-FR" sz="1400"/>
              <a:t> </a:t>
            </a:r>
            <a:r>
              <a:rPr lang="fr-FR" sz="1400">
                <a:solidFill>
                  <a:srgbClr val="000088"/>
                </a:solidFill>
              </a:rPr>
              <a:t>&lt;uses-</a:t>
            </a:r>
            <a:r>
              <a:rPr lang="fr-FR" sz="1400" err="1">
                <a:solidFill>
                  <a:srgbClr val="000088"/>
                </a:solidFill>
              </a:rPr>
              <a:t>feature</a:t>
            </a:r>
            <a:r>
              <a:rPr lang="fr-FR" sz="1400"/>
              <a:t> </a:t>
            </a:r>
            <a:r>
              <a:rPr lang="fr-FR" sz="1400" err="1">
                <a:solidFill>
                  <a:srgbClr val="882288"/>
                </a:solidFill>
              </a:rPr>
              <a:t>android:name</a:t>
            </a:r>
            <a:r>
              <a:rPr lang="fr-FR" sz="1400">
                <a:solidFill>
                  <a:srgbClr val="666600"/>
                </a:solidFill>
              </a:rPr>
              <a:t>=</a:t>
            </a:r>
            <a:r>
              <a:rPr lang="fr-FR" sz="1400">
                <a:solidFill>
                  <a:srgbClr val="880000"/>
                </a:solidFill>
              </a:rPr>
              <a:t>"</a:t>
            </a:r>
            <a:r>
              <a:rPr lang="fr-FR" sz="1400" err="1">
                <a:solidFill>
                  <a:srgbClr val="880000"/>
                </a:solidFill>
              </a:rPr>
              <a:t>android.hardware.camera</a:t>
            </a:r>
            <a:r>
              <a:rPr lang="fr-FR" sz="1400">
                <a:solidFill>
                  <a:srgbClr val="880000"/>
                </a:solidFill>
              </a:rPr>
              <a:t>"</a:t>
            </a:r>
            <a:r>
              <a:rPr lang="fr-FR" sz="1400"/>
              <a:t> </a:t>
            </a:r>
            <a:r>
              <a:rPr lang="fr-FR" sz="1400">
                <a:solidFill>
                  <a:srgbClr val="000088"/>
                </a:solidFill>
              </a:rPr>
              <a:t>/&gt;</a:t>
            </a:r>
            <a:br>
              <a:rPr lang="fr-FR" sz="1400"/>
            </a:br>
            <a:r>
              <a:rPr lang="fr-FR" sz="1400"/>
              <a:t> </a:t>
            </a:r>
            <a:r>
              <a:rPr lang="fr-FR" sz="1400">
                <a:solidFill>
                  <a:srgbClr val="000088"/>
                </a:solidFill>
              </a:rPr>
              <a:t>&lt;uses-</a:t>
            </a:r>
            <a:r>
              <a:rPr lang="fr-FR" sz="1400" err="1">
                <a:solidFill>
                  <a:srgbClr val="000088"/>
                </a:solidFill>
              </a:rPr>
              <a:t>feature</a:t>
            </a:r>
            <a:r>
              <a:rPr lang="fr-FR" sz="1400"/>
              <a:t> </a:t>
            </a:r>
            <a:r>
              <a:rPr lang="fr-FR" sz="1400" err="1">
                <a:solidFill>
                  <a:srgbClr val="882288"/>
                </a:solidFill>
              </a:rPr>
              <a:t>android:name</a:t>
            </a:r>
            <a:r>
              <a:rPr lang="fr-FR" sz="1400">
                <a:solidFill>
                  <a:srgbClr val="666600"/>
                </a:solidFill>
              </a:rPr>
              <a:t>=</a:t>
            </a:r>
            <a:r>
              <a:rPr lang="fr-FR" sz="1400">
                <a:solidFill>
                  <a:srgbClr val="880000"/>
                </a:solidFill>
              </a:rPr>
              <a:t>"</a:t>
            </a:r>
            <a:r>
              <a:rPr lang="fr-FR" sz="1400" err="1">
                <a:solidFill>
                  <a:srgbClr val="880000"/>
                </a:solidFill>
              </a:rPr>
              <a:t>android.hardware.camera.autofocus</a:t>
            </a:r>
            <a:r>
              <a:rPr lang="fr-FR" sz="1400">
                <a:solidFill>
                  <a:srgbClr val="880000"/>
                </a:solidFill>
              </a:rPr>
              <a:t>"</a:t>
            </a:r>
            <a:r>
              <a:rPr lang="fr-FR" sz="1400"/>
              <a:t> </a:t>
            </a:r>
            <a:r>
              <a:rPr lang="fr-FR" sz="1400">
                <a:solidFill>
                  <a:srgbClr val="000088"/>
                </a:solidFill>
              </a:rPr>
              <a:t>/&gt;</a:t>
            </a:r>
            <a:endParaRPr lang="fr-FR" sz="1400"/>
          </a:p>
        </p:txBody>
      </p:sp>
      <p:sp>
        <p:nvSpPr>
          <p:cNvPr id="4" name="Rectangle 3"/>
          <p:cNvSpPr/>
          <p:nvPr/>
        </p:nvSpPr>
        <p:spPr>
          <a:xfrm>
            <a:off x="6753547" y="119667"/>
            <a:ext cx="5077383" cy="6555641"/>
          </a:xfrm>
          <a:prstGeom prst="rect">
            <a:avLst/>
          </a:prstGeom>
          <a:solidFill>
            <a:schemeClr val="bg1"/>
          </a:solidFill>
        </p:spPr>
        <p:txBody>
          <a:bodyPr wrap="square">
            <a:spAutoFit/>
          </a:bodyPr>
          <a:lstStyle/>
          <a:p>
            <a:r>
              <a:rPr lang="fr-FR" sz="1200" b="1">
                <a:solidFill>
                  <a:srgbClr val="000080"/>
                </a:solidFill>
              </a:rPr>
              <a:t>public class </a:t>
            </a:r>
            <a:r>
              <a:rPr lang="fr-FR" sz="1200" err="1"/>
              <a:t>MainActivity</a:t>
            </a:r>
            <a:r>
              <a:rPr lang="fr-FR" sz="1200"/>
              <a:t> </a:t>
            </a:r>
            <a:r>
              <a:rPr lang="fr-FR" sz="1200" b="1" err="1">
                <a:solidFill>
                  <a:srgbClr val="000080"/>
                </a:solidFill>
              </a:rPr>
              <a:t>extends</a:t>
            </a:r>
            <a:r>
              <a:rPr lang="fr-FR" sz="1200" b="1">
                <a:solidFill>
                  <a:srgbClr val="000080"/>
                </a:solidFill>
              </a:rPr>
              <a:t> </a:t>
            </a:r>
            <a:r>
              <a:rPr lang="fr-FR" sz="1200"/>
              <a:t>Activity {</a:t>
            </a:r>
            <a:br>
              <a:rPr lang="fr-FR" sz="1200"/>
            </a:br>
            <a:br>
              <a:rPr lang="fr-FR" sz="1200"/>
            </a:br>
            <a:br>
              <a:rPr lang="fr-FR" sz="1200"/>
            </a:br>
            <a:r>
              <a:rPr lang="fr-FR" sz="1200"/>
              <a:t>    </a:t>
            </a:r>
            <a:r>
              <a:rPr lang="fr-FR" sz="1200" b="1" err="1">
                <a:solidFill>
                  <a:srgbClr val="000080"/>
                </a:solidFill>
              </a:rPr>
              <a:t>private</a:t>
            </a:r>
            <a:r>
              <a:rPr lang="fr-FR" sz="1200" b="1">
                <a:solidFill>
                  <a:srgbClr val="000080"/>
                </a:solidFill>
              </a:rPr>
              <a:t> </a:t>
            </a:r>
            <a:r>
              <a:rPr lang="fr-FR" sz="1200"/>
              <a:t>Camera </a:t>
            </a:r>
            <a:r>
              <a:rPr lang="fr-FR" sz="1200" b="1" err="1">
                <a:solidFill>
                  <a:srgbClr val="660E7A"/>
                </a:solidFill>
              </a:rPr>
              <a:t>mCamera</a:t>
            </a:r>
            <a:r>
              <a:rPr lang="fr-FR" sz="1200"/>
              <a:t>;</a:t>
            </a:r>
            <a:br>
              <a:rPr lang="fr-FR" sz="1200"/>
            </a:br>
            <a:r>
              <a:rPr lang="fr-FR" sz="1200"/>
              <a:t>    </a:t>
            </a:r>
            <a:r>
              <a:rPr lang="fr-FR" sz="1200" b="1" err="1">
                <a:solidFill>
                  <a:srgbClr val="000080"/>
                </a:solidFill>
              </a:rPr>
              <a:t>private</a:t>
            </a:r>
            <a:r>
              <a:rPr lang="fr-FR" sz="1200" b="1">
                <a:solidFill>
                  <a:srgbClr val="000080"/>
                </a:solidFill>
              </a:rPr>
              <a:t> </a:t>
            </a:r>
            <a:r>
              <a:rPr lang="fr-FR" sz="1200" err="1"/>
              <a:t>SurfaceView</a:t>
            </a:r>
            <a:r>
              <a:rPr lang="fr-FR" sz="1200"/>
              <a:t> </a:t>
            </a:r>
            <a:r>
              <a:rPr lang="fr-FR" sz="1200" b="1" err="1">
                <a:solidFill>
                  <a:srgbClr val="660E7A"/>
                </a:solidFill>
              </a:rPr>
              <a:t>surfaceView</a:t>
            </a:r>
            <a:r>
              <a:rPr lang="fr-FR" sz="1200"/>
              <a:t>;</a:t>
            </a:r>
            <a:br>
              <a:rPr lang="fr-FR" sz="1200"/>
            </a:br>
            <a:br>
              <a:rPr lang="fr-FR" sz="1200"/>
            </a:br>
            <a:r>
              <a:rPr lang="fr-FR" sz="1200"/>
              <a:t>    </a:t>
            </a:r>
            <a:r>
              <a:rPr lang="fr-FR" sz="1200">
                <a:solidFill>
                  <a:srgbClr val="808000"/>
                </a:solidFill>
              </a:rPr>
              <a:t>@</a:t>
            </a:r>
            <a:r>
              <a:rPr lang="fr-FR" sz="1200" err="1">
                <a:solidFill>
                  <a:srgbClr val="808000"/>
                </a:solidFill>
              </a:rPr>
              <a:t>Override</a:t>
            </a:r>
            <a:br>
              <a:rPr lang="fr-FR" sz="1200">
                <a:solidFill>
                  <a:srgbClr val="808000"/>
                </a:solidFill>
              </a:rPr>
            </a:br>
            <a:r>
              <a:rPr lang="fr-FR" sz="1200">
                <a:solidFill>
                  <a:srgbClr val="808000"/>
                </a:solidFill>
              </a:rPr>
              <a:t>    </a:t>
            </a:r>
            <a:r>
              <a:rPr lang="fr-FR" sz="1200" b="1" err="1">
                <a:solidFill>
                  <a:srgbClr val="000080"/>
                </a:solidFill>
              </a:rPr>
              <a:t>protected</a:t>
            </a:r>
            <a:r>
              <a:rPr lang="fr-FR" sz="1200" b="1">
                <a:solidFill>
                  <a:srgbClr val="000080"/>
                </a:solidFill>
              </a:rPr>
              <a:t> </a:t>
            </a:r>
            <a:r>
              <a:rPr lang="fr-FR" sz="1200" b="1" err="1">
                <a:solidFill>
                  <a:srgbClr val="000080"/>
                </a:solidFill>
              </a:rPr>
              <a:t>void</a:t>
            </a:r>
            <a:r>
              <a:rPr lang="fr-FR" sz="1200" b="1">
                <a:solidFill>
                  <a:srgbClr val="000080"/>
                </a:solidFill>
              </a:rPr>
              <a:t> </a:t>
            </a:r>
            <a:r>
              <a:rPr lang="fr-FR" sz="1200" err="1"/>
              <a:t>onCreate</a:t>
            </a:r>
            <a:r>
              <a:rPr lang="fr-FR" sz="1200"/>
              <a:t>(Bundle </a:t>
            </a:r>
            <a:r>
              <a:rPr lang="fr-FR" sz="1200" err="1"/>
              <a:t>savedInstanceState</a:t>
            </a:r>
            <a:r>
              <a:rPr lang="fr-FR" sz="1200"/>
              <a:t>) {</a:t>
            </a:r>
            <a:br>
              <a:rPr lang="fr-FR" sz="1200"/>
            </a:br>
            <a:r>
              <a:rPr lang="fr-FR" sz="1200"/>
              <a:t>        </a:t>
            </a:r>
            <a:r>
              <a:rPr lang="fr-FR" sz="1200" b="1" err="1">
                <a:solidFill>
                  <a:srgbClr val="000080"/>
                </a:solidFill>
              </a:rPr>
              <a:t>super</a:t>
            </a:r>
            <a:r>
              <a:rPr lang="fr-FR" sz="1200" err="1"/>
              <a:t>.onCreate</a:t>
            </a:r>
            <a:r>
              <a:rPr lang="fr-FR" sz="1200"/>
              <a:t>(</a:t>
            </a:r>
            <a:r>
              <a:rPr lang="fr-FR" sz="1200" err="1"/>
              <a:t>savedInstanceState</a:t>
            </a:r>
            <a:r>
              <a:rPr lang="fr-FR" sz="1200"/>
              <a:t>);</a:t>
            </a:r>
            <a:br>
              <a:rPr lang="fr-FR" sz="1200"/>
            </a:br>
            <a:r>
              <a:rPr lang="fr-FR" sz="1200"/>
              <a:t>        </a:t>
            </a:r>
            <a:r>
              <a:rPr lang="fr-FR" sz="1200" err="1"/>
              <a:t>setContentView</a:t>
            </a:r>
            <a:r>
              <a:rPr lang="fr-FR" sz="1200"/>
              <a:t>(</a:t>
            </a:r>
            <a:r>
              <a:rPr lang="fr-FR" sz="1200" err="1"/>
              <a:t>R.layout.</a:t>
            </a:r>
            <a:r>
              <a:rPr lang="fr-FR" sz="1200" b="1" i="1" err="1">
                <a:solidFill>
                  <a:srgbClr val="660E7A"/>
                </a:solidFill>
              </a:rPr>
              <a:t>activity_main</a:t>
            </a:r>
            <a:r>
              <a:rPr lang="fr-FR" sz="1200"/>
              <a:t>);</a:t>
            </a:r>
            <a:br>
              <a:rPr lang="fr-FR" sz="1200"/>
            </a:br>
            <a:br>
              <a:rPr lang="fr-FR" sz="1200"/>
            </a:br>
            <a:r>
              <a:rPr lang="fr-FR" sz="1200"/>
              <a:t>        </a:t>
            </a:r>
            <a:r>
              <a:rPr lang="fr-FR" sz="1200" b="1" err="1">
                <a:solidFill>
                  <a:srgbClr val="660E7A"/>
                </a:solidFill>
              </a:rPr>
              <a:t>surfaceView</a:t>
            </a:r>
            <a:r>
              <a:rPr lang="fr-FR" sz="1200" b="1">
                <a:solidFill>
                  <a:srgbClr val="660E7A"/>
                </a:solidFill>
              </a:rPr>
              <a:t> </a:t>
            </a:r>
            <a:r>
              <a:rPr lang="fr-FR" sz="1200"/>
              <a:t>= (</a:t>
            </a:r>
            <a:r>
              <a:rPr lang="fr-FR" sz="1200" err="1"/>
              <a:t>SurfaceView</a:t>
            </a:r>
            <a:r>
              <a:rPr lang="fr-FR" sz="1200"/>
              <a:t>) </a:t>
            </a:r>
            <a:r>
              <a:rPr lang="fr-FR" sz="1200" err="1"/>
              <a:t>findViewById</a:t>
            </a:r>
            <a:r>
              <a:rPr lang="fr-FR" sz="1200"/>
              <a:t>(</a:t>
            </a:r>
            <a:r>
              <a:rPr lang="fr-FR" sz="1200" err="1"/>
              <a:t>R.id.</a:t>
            </a:r>
            <a:r>
              <a:rPr lang="fr-FR" sz="1200" b="1" i="1" err="1">
                <a:solidFill>
                  <a:srgbClr val="660E7A"/>
                </a:solidFill>
              </a:rPr>
              <a:t>surfaceView</a:t>
            </a:r>
            <a:r>
              <a:rPr lang="fr-FR" sz="1200"/>
              <a:t>);</a:t>
            </a:r>
            <a:br>
              <a:rPr lang="fr-FR" sz="1200"/>
            </a:br>
            <a:r>
              <a:rPr lang="fr-FR" sz="1200"/>
              <a:t>    }</a:t>
            </a:r>
            <a:br>
              <a:rPr lang="fr-FR" sz="1200"/>
            </a:br>
            <a:r>
              <a:rPr lang="fr-FR" sz="1200"/>
              <a:t>    </a:t>
            </a:r>
            <a:br>
              <a:rPr lang="fr-FR" sz="1200"/>
            </a:br>
            <a:br>
              <a:rPr lang="fr-FR" sz="1200"/>
            </a:br>
            <a:r>
              <a:rPr lang="fr-FR" sz="1200"/>
              <a:t>    </a:t>
            </a:r>
            <a:r>
              <a:rPr lang="fr-FR" sz="1200" b="1">
                <a:solidFill>
                  <a:srgbClr val="000080"/>
                </a:solidFill>
              </a:rPr>
              <a:t>public </a:t>
            </a:r>
            <a:r>
              <a:rPr lang="fr-FR" sz="1200" b="1" err="1">
                <a:solidFill>
                  <a:srgbClr val="000080"/>
                </a:solidFill>
              </a:rPr>
              <a:t>void</a:t>
            </a:r>
            <a:r>
              <a:rPr lang="fr-FR" sz="1200" b="1">
                <a:solidFill>
                  <a:srgbClr val="000080"/>
                </a:solidFill>
              </a:rPr>
              <a:t> </a:t>
            </a:r>
            <a:r>
              <a:rPr lang="fr-FR" sz="1200" err="1"/>
              <a:t>openCamera</a:t>
            </a:r>
            <a:r>
              <a:rPr lang="fr-FR" sz="1200"/>
              <a:t>(</a:t>
            </a:r>
            <a:r>
              <a:rPr lang="fr-FR" sz="1200" err="1"/>
              <a:t>View</a:t>
            </a:r>
            <a:r>
              <a:rPr lang="fr-FR" sz="1200"/>
              <a:t> v) {</a:t>
            </a:r>
            <a:br>
              <a:rPr lang="fr-FR" sz="1200"/>
            </a:br>
            <a:br>
              <a:rPr lang="fr-FR" sz="1200"/>
            </a:br>
            <a:r>
              <a:rPr lang="fr-FR" sz="1200"/>
              <a:t>        </a:t>
            </a:r>
            <a:r>
              <a:rPr lang="fr-FR" sz="1200" b="1" err="1">
                <a:solidFill>
                  <a:srgbClr val="660E7A"/>
                </a:solidFill>
              </a:rPr>
              <a:t>mCamera</a:t>
            </a:r>
            <a:r>
              <a:rPr lang="fr-FR" sz="1200" b="1">
                <a:solidFill>
                  <a:srgbClr val="660E7A"/>
                </a:solidFill>
              </a:rPr>
              <a:t> </a:t>
            </a:r>
            <a:r>
              <a:rPr lang="fr-FR" sz="1200"/>
              <a:t>= </a:t>
            </a:r>
            <a:r>
              <a:rPr lang="fr-FR" sz="1200" err="1"/>
              <a:t>Camera.</a:t>
            </a:r>
            <a:r>
              <a:rPr lang="fr-FR" sz="1200" i="1" err="1"/>
              <a:t>open</a:t>
            </a:r>
            <a:r>
              <a:rPr lang="fr-FR" sz="1200"/>
              <a:t>(</a:t>
            </a:r>
            <a:r>
              <a:rPr lang="fr-FR" sz="1200" i="1">
                <a:solidFill>
                  <a:srgbClr val="808080"/>
                </a:solidFill>
              </a:rPr>
              <a:t>/* id */</a:t>
            </a:r>
            <a:r>
              <a:rPr lang="fr-FR" sz="1200"/>
              <a:t>);</a:t>
            </a:r>
            <a:br>
              <a:rPr lang="fr-FR" sz="1200"/>
            </a:br>
            <a:r>
              <a:rPr lang="fr-FR" sz="1200"/>
              <a:t>        </a:t>
            </a:r>
            <a:r>
              <a:rPr lang="fr-FR" sz="1200" b="1" err="1">
                <a:solidFill>
                  <a:srgbClr val="000080"/>
                </a:solidFill>
              </a:rPr>
              <a:t>try</a:t>
            </a:r>
            <a:r>
              <a:rPr lang="fr-FR" sz="1200" b="1">
                <a:solidFill>
                  <a:srgbClr val="000080"/>
                </a:solidFill>
              </a:rPr>
              <a:t> </a:t>
            </a:r>
            <a:r>
              <a:rPr lang="fr-FR" sz="1200"/>
              <a:t>{</a:t>
            </a:r>
            <a:br>
              <a:rPr lang="fr-FR" sz="1200"/>
            </a:br>
            <a:r>
              <a:rPr lang="fr-FR" sz="1200"/>
              <a:t>            </a:t>
            </a:r>
            <a:r>
              <a:rPr lang="fr-FR" sz="1200" b="1" err="1">
                <a:solidFill>
                  <a:srgbClr val="660E7A"/>
                </a:solidFill>
              </a:rPr>
              <a:t>mCamera</a:t>
            </a:r>
            <a:r>
              <a:rPr lang="fr-FR" sz="1200" err="1"/>
              <a:t>.setPreviewDisplay</a:t>
            </a:r>
            <a:r>
              <a:rPr lang="fr-FR" sz="1200"/>
              <a:t>(</a:t>
            </a:r>
            <a:r>
              <a:rPr lang="fr-FR" sz="1200" b="1" err="1">
                <a:solidFill>
                  <a:srgbClr val="660E7A"/>
                </a:solidFill>
              </a:rPr>
              <a:t>surfaceView</a:t>
            </a:r>
            <a:r>
              <a:rPr lang="fr-FR" sz="1200" err="1"/>
              <a:t>.getHolder</a:t>
            </a:r>
            <a:r>
              <a:rPr lang="fr-FR" sz="1200"/>
              <a:t>());</a:t>
            </a:r>
            <a:br>
              <a:rPr lang="fr-FR" sz="1200"/>
            </a:br>
            <a:r>
              <a:rPr lang="fr-FR" sz="1200"/>
              <a:t>            </a:t>
            </a:r>
            <a:r>
              <a:rPr lang="fr-FR" sz="1200" b="1" err="1">
                <a:solidFill>
                  <a:srgbClr val="660E7A"/>
                </a:solidFill>
              </a:rPr>
              <a:t>mCamera</a:t>
            </a:r>
            <a:r>
              <a:rPr lang="fr-FR" sz="1200" err="1"/>
              <a:t>.startPreview</a:t>
            </a:r>
            <a:r>
              <a:rPr lang="fr-FR" sz="1200"/>
              <a:t>();</a:t>
            </a:r>
            <a:br>
              <a:rPr lang="fr-FR" sz="1200"/>
            </a:br>
            <a:r>
              <a:rPr lang="fr-FR" sz="1200"/>
              <a:t>        } </a:t>
            </a:r>
            <a:r>
              <a:rPr lang="fr-FR" sz="1200" b="1">
                <a:solidFill>
                  <a:srgbClr val="000080"/>
                </a:solidFill>
              </a:rPr>
              <a:t>catch </a:t>
            </a:r>
            <a:r>
              <a:rPr lang="fr-FR" sz="1200"/>
              <a:t>(</a:t>
            </a:r>
            <a:r>
              <a:rPr lang="fr-FR" sz="1200" err="1"/>
              <a:t>IOException</a:t>
            </a:r>
            <a:r>
              <a:rPr lang="fr-FR" sz="1200"/>
              <a:t> e) {</a:t>
            </a:r>
            <a:br>
              <a:rPr lang="fr-FR" sz="1200"/>
            </a:br>
            <a:r>
              <a:rPr lang="fr-FR" sz="1200"/>
              <a:t>            </a:t>
            </a:r>
            <a:r>
              <a:rPr lang="fr-FR" sz="1200" err="1"/>
              <a:t>e.printStackTrace</a:t>
            </a:r>
            <a:r>
              <a:rPr lang="fr-FR" sz="1200"/>
              <a:t>();</a:t>
            </a:r>
            <a:br>
              <a:rPr lang="fr-FR" sz="1200"/>
            </a:br>
            <a:r>
              <a:rPr lang="fr-FR" sz="1200"/>
              <a:t>        }</a:t>
            </a:r>
            <a:br>
              <a:rPr lang="fr-FR" sz="1200"/>
            </a:br>
            <a:br>
              <a:rPr lang="fr-FR" sz="1200"/>
            </a:br>
            <a:r>
              <a:rPr lang="fr-FR" sz="1200"/>
              <a:t>    }</a:t>
            </a:r>
            <a:br>
              <a:rPr lang="fr-FR" sz="1200"/>
            </a:br>
            <a:br>
              <a:rPr lang="fr-FR" sz="1200"/>
            </a:br>
            <a:r>
              <a:rPr lang="fr-FR" sz="1200"/>
              <a:t>    </a:t>
            </a:r>
            <a:r>
              <a:rPr lang="fr-FR" sz="1200" b="1">
                <a:solidFill>
                  <a:srgbClr val="000080"/>
                </a:solidFill>
              </a:rPr>
              <a:t>public </a:t>
            </a:r>
            <a:r>
              <a:rPr lang="fr-FR" sz="1200" b="1" err="1">
                <a:solidFill>
                  <a:srgbClr val="000080"/>
                </a:solidFill>
              </a:rPr>
              <a:t>void</a:t>
            </a:r>
            <a:r>
              <a:rPr lang="fr-FR" sz="1200" b="1">
                <a:solidFill>
                  <a:srgbClr val="000080"/>
                </a:solidFill>
              </a:rPr>
              <a:t> </a:t>
            </a:r>
            <a:r>
              <a:rPr lang="fr-FR" sz="1200" err="1"/>
              <a:t>releaseCamera</a:t>
            </a:r>
            <a:r>
              <a:rPr lang="fr-FR" sz="1200"/>
              <a:t>(</a:t>
            </a:r>
            <a:r>
              <a:rPr lang="fr-FR" sz="1200" err="1"/>
              <a:t>View</a:t>
            </a:r>
            <a:r>
              <a:rPr lang="fr-FR" sz="1200"/>
              <a:t> v) {</a:t>
            </a:r>
            <a:br>
              <a:rPr lang="fr-FR" sz="1200"/>
            </a:br>
            <a:r>
              <a:rPr lang="fr-FR" sz="1200"/>
              <a:t>        </a:t>
            </a:r>
            <a:r>
              <a:rPr lang="fr-FR" sz="1200" b="1">
                <a:solidFill>
                  <a:srgbClr val="000080"/>
                </a:solidFill>
              </a:rPr>
              <a:t>if </a:t>
            </a:r>
            <a:r>
              <a:rPr lang="fr-FR" sz="1200"/>
              <a:t>(</a:t>
            </a:r>
            <a:r>
              <a:rPr lang="fr-FR" sz="1200" b="1" err="1">
                <a:solidFill>
                  <a:srgbClr val="660E7A"/>
                </a:solidFill>
              </a:rPr>
              <a:t>mCamera</a:t>
            </a:r>
            <a:r>
              <a:rPr lang="fr-FR" sz="1200" b="1">
                <a:solidFill>
                  <a:srgbClr val="660E7A"/>
                </a:solidFill>
              </a:rPr>
              <a:t> </a:t>
            </a:r>
            <a:r>
              <a:rPr lang="fr-FR" sz="1200"/>
              <a:t>!= </a:t>
            </a:r>
            <a:r>
              <a:rPr lang="fr-FR" sz="1200" b="1" err="1">
                <a:solidFill>
                  <a:srgbClr val="000080"/>
                </a:solidFill>
              </a:rPr>
              <a:t>null</a:t>
            </a:r>
            <a:r>
              <a:rPr lang="fr-FR" sz="1200"/>
              <a:t>) {</a:t>
            </a:r>
            <a:br>
              <a:rPr lang="fr-FR" sz="1200"/>
            </a:br>
            <a:r>
              <a:rPr lang="fr-FR" sz="1200"/>
              <a:t>            </a:t>
            </a:r>
            <a:r>
              <a:rPr lang="fr-FR" sz="1200" b="1" err="1">
                <a:solidFill>
                  <a:srgbClr val="660E7A"/>
                </a:solidFill>
              </a:rPr>
              <a:t>mCamera</a:t>
            </a:r>
            <a:r>
              <a:rPr lang="fr-FR" sz="1200" err="1"/>
              <a:t>.stopPreview</a:t>
            </a:r>
            <a:r>
              <a:rPr lang="fr-FR" sz="1200"/>
              <a:t>();</a:t>
            </a:r>
            <a:br>
              <a:rPr lang="fr-FR" sz="1200"/>
            </a:br>
            <a:r>
              <a:rPr lang="fr-FR" sz="1200"/>
              <a:t>            </a:t>
            </a:r>
            <a:r>
              <a:rPr lang="fr-FR" sz="1200" b="1" err="1">
                <a:solidFill>
                  <a:srgbClr val="660E7A"/>
                </a:solidFill>
              </a:rPr>
              <a:t>mCamera</a:t>
            </a:r>
            <a:r>
              <a:rPr lang="fr-FR" sz="1200" err="1"/>
              <a:t>.release</a:t>
            </a:r>
            <a:r>
              <a:rPr lang="fr-FR" sz="1200"/>
              <a:t>();</a:t>
            </a:r>
            <a:br>
              <a:rPr lang="fr-FR" sz="1200"/>
            </a:br>
            <a:r>
              <a:rPr lang="fr-FR" sz="1200"/>
              <a:t>            </a:t>
            </a:r>
            <a:r>
              <a:rPr lang="fr-FR" sz="1200" b="1" err="1">
                <a:solidFill>
                  <a:srgbClr val="660E7A"/>
                </a:solidFill>
              </a:rPr>
              <a:t>mCamera</a:t>
            </a:r>
            <a:r>
              <a:rPr lang="fr-FR" sz="1200" b="1">
                <a:solidFill>
                  <a:srgbClr val="660E7A"/>
                </a:solidFill>
              </a:rPr>
              <a:t> </a:t>
            </a:r>
            <a:r>
              <a:rPr lang="fr-FR" sz="1200"/>
              <a:t>= </a:t>
            </a:r>
            <a:r>
              <a:rPr lang="fr-FR" sz="1200" b="1" err="1">
                <a:solidFill>
                  <a:srgbClr val="000080"/>
                </a:solidFill>
              </a:rPr>
              <a:t>null</a:t>
            </a:r>
            <a:r>
              <a:rPr lang="fr-FR" sz="1200"/>
              <a:t>;</a:t>
            </a:r>
            <a:br>
              <a:rPr lang="fr-FR" sz="1200"/>
            </a:br>
            <a:r>
              <a:rPr lang="fr-FR" sz="1200"/>
              <a:t>        }</a:t>
            </a:r>
            <a:br>
              <a:rPr lang="fr-FR" sz="1200"/>
            </a:br>
            <a:r>
              <a:rPr lang="fr-FR" sz="1200"/>
              <a:t>    }</a:t>
            </a:r>
            <a:br>
              <a:rPr lang="fr-FR" sz="1200"/>
            </a:br>
            <a:r>
              <a:rPr lang="fr-FR" sz="1200"/>
              <a:t>}</a:t>
            </a:r>
          </a:p>
        </p:txBody>
      </p:sp>
    </p:spTree>
    <p:extLst>
      <p:ext uri="{BB962C8B-B14F-4D97-AF65-F5344CB8AC3E}">
        <p14:creationId xmlns:p14="http://schemas.microsoft.com/office/powerpoint/2010/main" val="1076222067"/>
      </p:ext>
    </p:extLst>
  </p:cSld>
  <p:clrMapOvr>
    <a:masterClrMapping/>
  </p:clrMapOvr>
  <p:transition spd="slow">
    <p:dissolv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 name="Shape 1588"/>
          <p:cNvSpPr>
            <a:spLocks noGrp="1"/>
          </p:cNvSpPr>
          <p:nvPr>
            <p:ph type="title"/>
          </p:nvPr>
        </p:nvSpPr>
        <p:spPr>
          <a:xfrm>
            <a:off x="680319" y="753229"/>
            <a:ext cx="9613863" cy="1080938"/>
          </a:xfrm>
          <a:prstGeom prst="rect">
            <a:avLst/>
          </a:prstGeom>
        </p:spPr>
        <p:txBody>
          <a:bodyPr/>
          <a:lstStyle/>
          <a:p>
            <a:r>
              <a:rPr lang="fr-FR"/>
              <a:t>Capteur</a:t>
            </a:r>
            <a:r>
              <a:t> : Video</a:t>
            </a:r>
          </a:p>
        </p:txBody>
      </p:sp>
      <p:sp>
        <p:nvSpPr>
          <p:cNvPr id="1589" name="Shape 158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178</a:t>
            </a:fld>
            <a:endParaRPr/>
          </a:p>
        </p:txBody>
      </p:sp>
      <p:sp>
        <p:nvSpPr>
          <p:cNvPr id="1590" name="Shape 1590"/>
          <p:cNvSpPr/>
          <p:nvPr/>
        </p:nvSpPr>
        <p:spPr>
          <a:xfrm>
            <a:off x="506435" y="2346906"/>
            <a:ext cx="11516231"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Comment prendre une vidéo avec l'application caméra par défaut :
</a:t>
            </a:r>
            <a:endParaRPr/>
          </a:p>
          <a:p>
            <a:pPr marL="457200" indent="-457200">
              <a:buSzPct val="100000"/>
              <a:buAutoNum type="arabicPeriod"/>
              <a:defRPr sz="2400">
                <a:solidFill>
                  <a:srgbClr val="FFFFFF"/>
                </a:solidFill>
              </a:defRPr>
            </a:pPr>
            <a:r>
              <a:rPr lang="fr-FR"/>
              <a:t>Ajouter la </a:t>
            </a:r>
            <a:r>
              <a:rPr lang="fr-FR" err="1"/>
              <a:t>feature</a:t>
            </a:r>
            <a:r>
              <a:rPr lang="fr-FR"/>
              <a:t> nécessaire</a:t>
            </a:r>
            <a:endParaRPr/>
          </a:p>
        </p:txBody>
      </p:sp>
      <p:grpSp>
        <p:nvGrpSpPr>
          <p:cNvPr id="1593" name="Group 1593"/>
          <p:cNvGrpSpPr/>
          <p:nvPr/>
        </p:nvGrpSpPr>
        <p:grpSpPr>
          <a:xfrm>
            <a:off x="998804" y="4101233"/>
            <a:ext cx="10536705" cy="1638386"/>
            <a:chOff x="-1" y="0"/>
            <a:chExt cx="10536703" cy="1638385"/>
          </a:xfrm>
        </p:grpSpPr>
        <p:sp>
          <p:nvSpPr>
            <p:cNvPr id="1591" name="Shape 1591"/>
            <p:cNvSpPr/>
            <p:nvPr/>
          </p:nvSpPr>
          <p:spPr>
            <a:xfrm>
              <a:off x="-1" y="0"/>
              <a:ext cx="10536703" cy="163838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592" name="Shape 1592"/>
            <p:cNvSpPr/>
            <p:nvPr/>
          </p:nvSpPr>
          <p:spPr>
            <a:xfrm>
              <a:off x="-1" y="335322"/>
              <a:ext cx="10536703"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&lt;uses-feature android:name="android.hardware.camera"</a:t>
              </a:r>
              <a:br/>
              <a:r>
                <a:t>                  android:required="true" /&gt;</a:t>
              </a:r>
              <a:br/>
              <a:endParaRPr/>
            </a:p>
          </p:txBody>
        </p:sp>
      </p:grpSp>
    </p:spTree>
  </p:cSld>
  <p:clrMapOvr>
    <a:masterClrMapping/>
  </p:clrMapOvr>
  <p:transition spd="slow">
    <p:dissolv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 name="Shape 1595"/>
          <p:cNvSpPr>
            <a:spLocks noGrp="1"/>
          </p:cNvSpPr>
          <p:nvPr>
            <p:ph type="title"/>
          </p:nvPr>
        </p:nvSpPr>
        <p:spPr>
          <a:xfrm>
            <a:off x="680319" y="753229"/>
            <a:ext cx="9613863" cy="1080938"/>
          </a:xfrm>
          <a:prstGeom prst="rect">
            <a:avLst/>
          </a:prstGeom>
        </p:spPr>
        <p:txBody>
          <a:bodyPr/>
          <a:lstStyle/>
          <a:p>
            <a:r>
              <a:rPr lang="fr-FR"/>
              <a:t>Capteur</a:t>
            </a:r>
            <a:r>
              <a:t> : Video</a:t>
            </a:r>
          </a:p>
        </p:txBody>
      </p:sp>
      <p:sp>
        <p:nvSpPr>
          <p:cNvPr id="1596" name="Shape 159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179</a:t>
            </a:fld>
            <a:endParaRPr/>
          </a:p>
        </p:txBody>
      </p:sp>
      <p:sp>
        <p:nvSpPr>
          <p:cNvPr id="1597" name="Shape 1597"/>
          <p:cNvSpPr/>
          <p:nvPr/>
        </p:nvSpPr>
        <p:spPr>
          <a:xfrm>
            <a:off x="506436" y="2346906"/>
            <a:ext cx="11527520"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Comment prendre une vidéo avec l'application caméra par défaut :
</a:t>
            </a:r>
            <a:endParaRPr/>
          </a:p>
          <a:p>
            <a:pPr marL="457200" indent="-457200">
              <a:buSzPct val="100000"/>
              <a:buAutoNum type="arabicPeriod" startAt="2"/>
              <a:defRPr sz="2400">
                <a:solidFill>
                  <a:srgbClr val="FFFFFF"/>
                </a:solidFill>
              </a:defRPr>
            </a:pPr>
            <a:r>
              <a:rPr lang="fr-FR"/>
              <a:t>Utiliser le </a:t>
            </a:r>
            <a:r>
              <a:t>Camera Intent</a:t>
            </a:r>
          </a:p>
        </p:txBody>
      </p:sp>
      <p:grpSp>
        <p:nvGrpSpPr>
          <p:cNvPr id="1600" name="Group 1600"/>
          <p:cNvGrpSpPr/>
          <p:nvPr/>
        </p:nvGrpSpPr>
        <p:grpSpPr>
          <a:xfrm>
            <a:off x="998804" y="4101233"/>
            <a:ext cx="10536705" cy="1117882"/>
            <a:chOff x="-1" y="0"/>
            <a:chExt cx="10536703" cy="1117881"/>
          </a:xfrm>
        </p:grpSpPr>
        <p:sp>
          <p:nvSpPr>
            <p:cNvPr id="1598" name="Shape 1598"/>
            <p:cNvSpPr/>
            <p:nvPr/>
          </p:nvSpPr>
          <p:spPr>
            <a:xfrm>
              <a:off x="-1" y="0"/>
              <a:ext cx="10536703" cy="1117881"/>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599" name="Shape 1599"/>
            <p:cNvSpPr/>
            <p:nvPr/>
          </p:nvSpPr>
          <p:spPr>
            <a:xfrm>
              <a:off x="-1" y="75070"/>
              <a:ext cx="10536703"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Intent takeVideoIntent = new Intent(MediaStore.ACTION_VIDEO_CAPTURE);</a:t>
              </a:r>
              <a:br/>
              <a:r>
                <a:t>startActivityForResult(takeVideoIntent, REQUEST_VIDEO_CAPTURE);</a:t>
              </a:r>
              <a:br/>
              <a:endParaRPr/>
            </a:p>
          </p:txBody>
        </p:sp>
      </p:grpSp>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Shape 814"/>
          <p:cNvSpPr>
            <a:spLocks noGrp="1"/>
          </p:cNvSpPr>
          <p:nvPr>
            <p:ph type="title"/>
          </p:nvPr>
        </p:nvSpPr>
        <p:spPr>
          <a:xfrm>
            <a:off x="680319" y="753229"/>
            <a:ext cx="9613863" cy="1080938"/>
          </a:xfrm>
          <a:prstGeom prst="rect">
            <a:avLst/>
          </a:prstGeom>
        </p:spPr>
        <p:txBody>
          <a:bodyPr/>
          <a:lstStyle/>
          <a:p>
            <a:r>
              <a:rPr lang="fr-FR"/>
              <a:t>Architecture d'application Android</a:t>
            </a:r>
            <a:endParaRPr/>
          </a:p>
        </p:txBody>
      </p:sp>
      <p:grpSp>
        <p:nvGrpSpPr>
          <p:cNvPr id="817" name="Group 817"/>
          <p:cNvGrpSpPr/>
          <p:nvPr/>
        </p:nvGrpSpPr>
        <p:grpSpPr>
          <a:xfrm>
            <a:off x="971598" y="2492896"/>
            <a:ext cx="2376268" cy="2216746"/>
            <a:chOff x="-1" y="0"/>
            <a:chExt cx="2376266" cy="2216745"/>
          </a:xfrm>
        </p:grpSpPr>
        <p:sp>
          <p:nvSpPr>
            <p:cNvPr id="815" name="Shape 815"/>
            <p:cNvSpPr/>
            <p:nvPr/>
          </p:nvSpPr>
          <p:spPr>
            <a:xfrm>
              <a:off x="-1" y="0"/>
              <a:ext cx="2376266" cy="2216745"/>
            </a:xfrm>
            <a:prstGeom prst="rect">
              <a:avLst/>
            </a:prstGeom>
            <a:solidFill>
              <a:schemeClr val="accent3"/>
            </a:solidFill>
            <a:ln w="12700" cap="flat">
              <a:solidFill>
                <a:srgbClr val="378054"/>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16" name="Shape 816"/>
            <p:cNvSpPr/>
            <p:nvPr/>
          </p:nvSpPr>
          <p:spPr>
            <a:xfrm>
              <a:off x="-1" y="929302"/>
              <a:ext cx="237626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Activity 1</a:t>
              </a:r>
            </a:p>
          </p:txBody>
        </p:sp>
      </p:grpSp>
      <p:grpSp>
        <p:nvGrpSpPr>
          <p:cNvPr id="820" name="Group 820"/>
          <p:cNvGrpSpPr/>
          <p:nvPr/>
        </p:nvGrpSpPr>
        <p:grpSpPr>
          <a:xfrm>
            <a:off x="971598" y="4340323"/>
            <a:ext cx="2376268" cy="1728194"/>
            <a:chOff x="-1" y="0"/>
            <a:chExt cx="2376266" cy="1728192"/>
          </a:xfrm>
        </p:grpSpPr>
        <p:sp>
          <p:nvSpPr>
            <p:cNvPr id="818" name="Shape 818"/>
            <p:cNvSpPr/>
            <p:nvPr/>
          </p:nvSpPr>
          <p:spPr>
            <a:xfrm>
              <a:off x="-1" y="0"/>
              <a:ext cx="2376266" cy="1728192"/>
            </a:xfrm>
            <a:prstGeom prst="ellipse">
              <a:avLst/>
            </a:prstGeom>
            <a:solidFill>
              <a:schemeClr val="accent4"/>
            </a:solidFill>
            <a:ln w="12700" cap="flat">
              <a:solidFill>
                <a:srgbClr val="42798C"/>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19" name="Shape 819"/>
            <p:cNvSpPr/>
            <p:nvPr/>
          </p:nvSpPr>
          <p:spPr>
            <a:xfrm>
              <a:off x="347995" y="685025"/>
              <a:ext cx="168027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Layout 1</a:t>
              </a:r>
            </a:p>
          </p:txBody>
        </p:sp>
      </p:grpSp>
      <p:grpSp>
        <p:nvGrpSpPr>
          <p:cNvPr id="823" name="Group 823"/>
          <p:cNvGrpSpPr/>
          <p:nvPr/>
        </p:nvGrpSpPr>
        <p:grpSpPr>
          <a:xfrm>
            <a:off x="5071118" y="2492896"/>
            <a:ext cx="2376267" cy="2216746"/>
            <a:chOff x="-1" y="0"/>
            <a:chExt cx="2376266" cy="2216745"/>
          </a:xfrm>
        </p:grpSpPr>
        <p:sp>
          <p:nvSpPr>
            <p:cNvPr id="821" name="Shape 821"/>
            <p:cNvSpPr/>
            <p:nvPr/>
          </p:nvSpPr>
          <p:spPr>
            <a:xfrm>
              <a:off x="-1" y="0"/>
              <a:ext cx="2376266" cy="2216745"/>
            </a:xfrm>
            <a:prstGeom prst="rect">
              <a:avLst/>
            </a:prstGeom>
            <a:solidFill>
              <a:schemeClr val="accent3"/>
            </a:solidFill>
            <a:ln w="12700" cap="flat">
              <a:solidFill>
                <a:srgbClr val="378054"/>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22" name="Shape 822"/>
            <p:cNvSpPr/>
            <p:nvPr/>
          </p:nvSpPr>
          <p:spPr>
            <a:xfrm>
              <a:off x="-1" y="929302"/>
              <a:ext cx="2376266"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Activity 2</a:t>
              </a:r>
            </a:p>
          </p:txBody>
        </p:sp>
      </p:grpSp>
      <p:grpSp>
        <p:nvGrpSpPr>
          <p:cNvPr id="826" name="Group 826"/>
          <p:cNvGrpSpPr/>
          <p:nvPr/>
        </p:nvGrpSpPr>
        <p:grpSpPr>
          <a:xfrm>
            <a:off x="5076055" y="4322017"/>
            <a:ext cx="2376267" cy="1728194"/>
            <a:chOff x="-1" y="0"/>
            <a:chExt cx="2376266" cy="1728192"/>
          </a:xfrm>
        </p:grpSpPr>
        <p:sp>
          <p:nvSpPr>
            <p:cNvPr id="824" name="Shape 824"/>
            <p:cNvSpPr/>
            <p:nvPr/>
          </p:nvSpPr>
          <p:spPr>
            <a:xfrm>
              <a:off x="-1" y="0"/>
              <a:ext cx="2376266" cy="1728192"/>
            </a:xfrm>
            <a:prstGeom prst="ellipse">
              <a:avLst/>
            </a:prstGeom>
            <a:solidFill>
              <a:schemeClr val="accent4"/>
            </a:solidFill>
            <a:ln w="12700" cap="flat">
              <a:solidFill>
                <a:srgbClr val="42798C"/>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25" name="Shape 825"/>
            <p:cNvSpPr/>
            <p:nvPr/>
          </p:nvSpPr>
          <p:spPr>
            <a:xfrm>
              <a:off x="347995" y="685025"/>
              <a:ext cx="168027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Layout 2</a:t>
              </a:r>
            </a:p>
          </p:txBody>
        </p:sp>
      </p:grpSp>
      <p:grpSp>
        <p:nvGrpSpPr>
          <p:cNvPr id="829" name="Group 829"/>
          <p:cNvGrpSpPr/>
          <p:nvPr/>
        </p:nvGrpSpPr>
        <p:grpSpPr>
          <a:xfrm>
            <a:off x="3347862" y="2797771"/>
            <a:ext cx="1728194" cy="1207295"/>
            <a:chOff x="-1" y="0"/>
            <a:chExt cx="1728193" cy="1207293"/>
          </a:xfrm>
        </p:grpSpPr>
        <p:sp>
          <p:nvSpPr>
            <p:cNvPr id="827" name="Shape 827"/>
            <p:cNvSpPr/>
            <p:nvPr/>
          </p:nvSpPr>
          <p:spPr>
            <a:xfrm>
              <a:off x="0" y="0"/>
              <a:ext cx="1728192" cy="1207293"/>
            </a:xfrm>
            <a:prstGeom prst="rightArrow">
              <a:avLst>
                <a:gd name="adj1" fmla="val 50000"/>
                <a:gd name="adj2" fmla="val 50000"/>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28" name="Shape 828"/>
            <p:cNvSpPr/>
            <p:nvPr/>
          </p:nvSpPr>
          <p:spPr>
            <a:xfrm>
              <a:off x="-1" y="424576"/>
              <a:ext cx="1426371"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Intent</a:t>
              </a:r>
            </a:p>
          </p:txBody>
        </p:sp>
      </p:grpSp>
      <p:grpSp>
        <p:nvGrpSpPr>
          <p:cNvPr id="832" name="Group 832"/>
          <p:cNvGrpSpPr/>
          <p:nvPr/>
        </p:nvGrpSpPr>
        <p:grpSpPr>
          <a:xfrm>
            <a:off x="1054882" y="5467672"/>
            <a:ext cx="1284872" cy="841650"/>
            <a:chOff x="99385" y="0"/>
            <a:chExt cx="1284871" cy="841649"/>
          </a:xfrm>
        </p:grpSpPr>
        <p:sp>
          <p:nvSpPr>
            <p:cNvPr id="830" name="Shape 830"/>
            <p:cNvSpPr/>
            <p:nvPr/>
          </p:nvSpPr>
          <p:spPr>
            <a:xfrm>
              <a:off x="99385" y="0"/>
              <a:ext cx="1284871" cy="841649"/>
            </a:xfrm>
            <a:prstGeom prst="triangle">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sz="1600">
                  <a:solidFill>
                    <a:srgbClr val="FFFFFF"/>
                  </a:solidFill>
                </a:defRPr>
              </a:pPr>
              <a:endParaRPr/>
            </a:p>
          </p:txBody>
        </p:sp>
        <p:sp>
          <p:nvSpPr>
            <p:cNvPr id="831" name="Shape 831"/>
            <p:cNvSpPr/>
            <p:nvPr/>
          </p:nvSpPr>
          <p:spPr>
            <a:xfrm>
              <a:off x="420603" y="464865"/>
              <a:ext cx="642436"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defRPr>
              </a:lvl1pPr>
            </a:lstStyle>
            <a:p>
              <a:r>
                <a:t>View</a:t>
              </a:r>
            </a:p>
          </p:txBody>
        </p:sp>
      </p:grpSp>
      <p:grpSp>
        <p:nvGrpSpPr>
          <p:cNvPr id="835" name="Group 835"/>
          <p:cNvGrpSpPr/>
          <p:nvPr/>
        </p:nvGrpSpPr>
        <p:grpSpPr>
          <a:xfrm>
            <a:off x="2032162" y="5467672"/>
            <a:ext cx="1284872" cy="841650"/>
            <a:chOff x="99385" y="0"/>
            <a:chExt cx="1284871" cy="841649"/>
          </a:xfrm>
        </p:grpSpPr>
        <p:sp>
          <p:nvSpPr>
            <p:cNvPr id="833" name="Shape 833"/>
            <p:cNvSpPr/>
            <p:nvPr/>
          </p:nvSpPr>
          <p:spPr>
            <a:xfrm>
              <a:off x="99385" y="0"/>
              <a:ext cx="1284871" cy="841649"/>
            </a:xfrm>
            <a:prstGeom prst="triangle">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sz="1600">
                  <a:solidFill>
                    <a:srgbClr val="FFFFFF"/>
                  </a:solidFill>
                </a:defRPr>
              </a:pPr>
              <a:endParaRPr/>
            </a:p>
          </p:txBody>
        </p:sp>
        <p:sp>
          <p:nvSpPr>
            <p:cNvPr id="834" name="Shape 834"/>
            <p:cNvSpPr/>
            <p:nvPr/>
          </p:nvSpPr>
          <p:spPr>
            <a:xfrm>
              <a:off x="420603" y="464865"/>
              <a:ext cx="642436"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defRPr>
              </a:lvl1pPr>
            </a:lstStyle>
            <a:p>
              <a:r>
                <a:t>View</a:t>
              </a:r>
            </a:p>
          </p:txBody>
        </p:sp>
      </p:grpSp>
      <p:grpSp>
        <p:nvGrpSpPr>
          <p:cNvPr id="838" name="Group 838"/>
          <p:cNvGrpSpPr/>
          <p:nvPr/>
        </p:nvGrpSpPr>
        <p:grpSpPr>
          <a:xfrm>
            <a:off x="5616816" y="5467672"/>
            <a:ext cx="1284872" cy="841650"/>
            <a:chOff x="99385" y="0"/>
            <a:chExt cx="1284871" cy="841649"/>
          </a:xfrm>
        </p:grpSpPr>
        <p:sp>
          <p:nvSpPr>
            <p:cNvPr id="836" name="Shape 836"/>
            <p:cNvSpPr/>
            <p:nvPr/>
          </p:nvSpPr>
          <p:spPr>
            <a:xfrm>
              <a:off x="99385" y="0"/>
              <a:ext cx="1284871" cy="841649"/>
            </a:xfrm>
            <a:prstGeom prst="triangle">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lgn="ctr">
                <a:defRPr sz="1600">
                  <a:solidFill>
                    <a:srgbClr val="FFFFFF"/>
                  </a:solidFill>
                </a:defRPr>
              </a:pPr>
              <a:endParaRPr/>
            </a:p>
          </p:txBody>
        </p:sp>
        <p:sp>
          <p:nvSpPr>
            <p:cNvPr id="837" name="Shape 837"/>
            <p:cNvSpPr/>
            <p:nvPr/>
          </p:nvSpPr>
          <p:spPr>
            <a:xfrm>
              <a:off x="420603" y="464865"/>
              <a:ext cx="642436"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defRPr>
              </a:lvl1pPr>
            </a:lstStyle>
            <a:p>
              <a:r>
                <a:t>View</a:t>
              </a:r>
            </a:p>
          </p:txBody>
        </p:sp>
      </p:grpSp>
      <p:sp>
        <p:nvSpPr>
          <p:cNvPr id="839" name="Shape 839"/>
          <p:cNvSpPr>
            <a:spLocks noGrp="1"/>
          </p:cNvSpPr>
          <p:nvPr>
            <p:ph type="sldNum" sz="quarter" idx="2"/>
          </p:nvPr>
        </p:nvSpPr>
        <p:spPr>
          <a:xfrm>
            <a:off x="10729455" y="986201"/>
            <a:ext cx="343903"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Tree>
  </p:cSld>
  <p:clrMapOvr>
    <a:masterClrMapping/>
  </p:clrMapOvr>
  <p:transition spd="slow">
    <p:dissolv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Shape 1602"/>
          <p:cNvSpPr>
            <a:spLocks noGrp="1"/>
          </p:cNvSpPr>
          <p:nvPr>
            <p:ph type="title"/>
          </p:nvPr>
        </p:nvSpPr>
        <p:spPr>
          <a:xfrm>
            <a:off x="680319" y="753229"/>
            <a:ext cx="9613863" cy="1080938"/>
          </a:xfrm>
          <a:prstGeom prst="rect">
            <a:avLst/>
          </a:prstGeom>
        </p:spPr>
        <p:txBody>
          <a:bodyPr/>
          <a:lstStyle/>
          <a:p>
            <a:r>
              <a:rPr lang="fr-FR"/>
              <a:t>Capteur</a:t>
            </a:r>
            <a:r>
              <a:t> : Video</a:t>
            </a:r>
          </a:p>
        </p:txBody>
      </p:sp>
      <p:sp>
        <p:nvSpPr>
          <p:cNvPr id="1603" name="Shape 1603"/>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180</a:t>
            </a:fld>
            <a:endParaRPr/>
          </a:p>
        </p:txBody>
      </p:sp>
      <p:sp>
        <p:nvSpPr>
          <p:cNvPr id="1604" name="Shape 1604"/>
          <p:cNvSpPr/>
          <p:nvPr/>
        </p:nvSpPr>
        <p:spPr>
          <a:xfrm>
            <a:off x="506436" y="2346906"/>
            <a:ext cx="11527520" cy="427809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Comment prendre une vidéo avec l'application caméra par défaut :
</a:t>
            </a:r>
            <a:endParaRPr/>
          </a:p>
          <a:p>
            <a:pPr marL="457200" indent="-457200">
              <a:buSzPct val="100000"/>
              <a:buAutoNum type="arabicPeriod" startAt="3"/>
              <a:defRPr sz="2400">
                <a:solidFill>
                  <a:srgbClr val="FFFFFF"/>
                </a:solidFill>
              </a:defRPr>
            </a:pPr>
            <a:r>
              <a:rPr lang="fr-FR"/>
              <a:t>Obtenir le résultat </a:t>
            </a:r>
            <a:br>
              <a:rPr lang="fr-FR"/>
            </a:br>
            <a:br>
              <a:rPr lang="fr-FR"/>
            </a:br>
            <a:br>
              <a:rPr lang="fr-FR"/>
            </a:br>
            <a:br>
              <a:rPr lang="fr-FR"/>
            </a:br>
            <a:br>
              <a:rPr lang="fr-FR"/>
            </a:br>
            <a:br>
              <a:rPr lang="fr-FR"/>
            </a:br>
            <a:br>
              <a:rPr lang="fr-FR"/>
            </a:br>
            <a:br>
              <a:rPr lang="fr-FR"/>
            </a:br>
            <a:endParaRPr/>
          </a:p>
        </p:txBody>
      </p:sp>
      <p:grpSp>
        <p:nvGrpSpPr>
          <p:cNvPr id="1607" name="Group 1607"/>
          <p:cNvGrpSpPr/>
          <p:nvPr/>
        </p:nvGrpSpPr>
        <p:grpSpPr>
          <a:xfrm>
            <a:off x="998804" y="4101231"/>
            <a:ext cx="10536705" cy="2060420"/>
            <a:chOff x="-1" y="-1"/>
            <a:chExt cx="10536703" cy="2060418"/>
          </a:xfrm>
        </p:grpSpPr>
        <p:sp>
          <p:nvSpPr>
            <p:cNvPr id="1605" name="Shape 1605"/>
            <p:cNvSpPr/>
            <p:nvPr/>
          </p:nvSpPr>
          <p:spPr>
            <a:xfrm>
              <a:off x="-1" y="-1"/>
              <a:ext cx="10536703" cy="206041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200">
                  <a:solidFill>
                    <a:srgbClr val="FFFFFF"/>
                  </a:solidFill>
                </a:defRPr>
              </a:pPr>
              <a:endParaRPr/>
            </a:p>
          </p:txBody>
        </p:sp>
        <p:sp>
          <p:nvSpPr>
            <p:cNvPr id="1606" name="Shape 1606"/>
            <p:cNvSpPr/>
            <p:nvPr/>
          </p:nvSpPr>
          <p:spPr>
            <a:xfrm>
              <a:off x="-1" y="19288"/>
              <a:ext cx="10536703" cy="2021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@Override</a:t>
              </a:r>
              <a:br/>
              <a:r>
                <a:t>protected void onActivityResult(int requestCode, int resultCode, Intent data) {</a:t>
              </a:r>
              <a:br/>
              <a:r>
                <a:t>    if (requestCode == REQUEST_VIDEO_CAPTURE &amp;&amp; resultCode == RESULT_OK) {</a:t>
              </a:r>
              <a:br/>
              <a:r>
                <a:t>        Uri videoUri = intent.getData();</a:t>
              </a:r>
              <a:br/>
              <a:r>
                <a:t>        mVideoView.setVideoURI(videoUri);</a:t>
              </a:r>
            </a:p>
            <a:p>
              <a:pPr>
                <a:defRPr sz="1600">
                  <a:solidFill>
                    <a:srgbClr val="FFFFFF"/>
                  </a:solidFill>
                </a:defRPr>
              </a:pPr>
              <a:r>
                <a:t>	mVideoView.start();</a:t>
              </a:r>
              <a:br/>
              <a:r>
                <a:t>    }</a:t>
              </a:r>
              <a:br/>
              <a:r>
                <a:t>}</a:t>
              </a:r>
            </a:p>
          </p:txBody>
        </p:sp>
      </p:grpSp>
    </p:spTree>
  </p:cSld>
  <p:clrMapOvr>
    <a:masterClrMapping/>
  </p:clrMapOvr>
  <p:transition spd="slow">
    <p:dissolv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 name="Shape 1609"/>
          <p:cNvSpPr>
            <a:spLocks noGrp="1"/>
          </p:cNvSpPr>
          <p:nvPr>
            <p:ph type="title"/>
          </p:nvPr>
        </p:nvSpPr>
        <p:spPr>
          <a:xfrm>
            <a:off x="680319" y="753229"/>
            <a:ext cx="9613863" cy="1080938"/>
          </a:xfrm>
          <a:prstGeom prst="rect">
            <a:avLst/>
          </a:prstGeom>
        </p:spPr>
        <p:txBody>
          <a:bodyPr/>
          <a:lstStyle/>
          <a:p>
            <a:r>
              <a:rPr lang="fr-FR"/>
              <a:t>Capteur</a:t>
            </a:r>
            <a:r>
              <a:t> : Sound</a:t>
            </a:r>
          </a:p>
        </p:txBody>
      </p:sp>
      <p:sp>
        <p:nvSpPr>
          <p:cNvPr id="1610" name="Shape 1610"/>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181</a:t>
            </a:fld>
            <a:endParaRPr/>
          </a:p>
        </p:txBody>
      </p:sp>
      <p:sp>
        <p:nvSpPr>
          <p:cNvPr id="1611" name="Shape 1611"/>
          <p:cNvSpPr/>
          <p:nvPr/>
        </p:nvSpPr>
        <p:spPr>
          <a:xfrm>
            <a:off x="506436" y="2346906"/>
            <a:ext cx="4404231" cy="483209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Comment enregistrer un son :
</a:t>
            </a:r>
            <a:br>
              <a:rPr/>
            </a:br>
            <a:r>
              <a:rPr lang="fr-FR"/>
              <a:t>Utiliser</a:t>
            </a:r>
            <a:r>
              <a:t> </a:t>
            </a:r>
            <a:r>
              <a:rPr err="1"/>
              <a:t>MediaRecorder</a:t>
            </a:r>
            <a:br>
              <a:rPr/>
            </a:br>
            <a:br>
              <a:rPr/>
            </a:br>
            <a:br>
              <a:rPr/>
            </a:br>
            <a:br>
              <a:rPr/>
            </a:br>
            <a:br>
              <a:rPr/>
            </a:br>
            <a:br>
              <a:rPr/>
            </a:br>
            <a:br>
              <a:rPr/>
            </a:br>
            <a:endParaRPr/>
          </a:p>
        </p:txBody>
      </p:sp>
      <p:grpSp>
        <p:nvGrpSpPr>
          <p:cNvPr id="1614" name="Group 1614"/>
          <p:cNvGrpSpPr/>
          <p:nvPr/>
        </p:nvGrpSpPr>
        <p:grpSpPr>
          <a:xfrm>
            <a:off x="5148776" y="1519312"/>
            <a:ext cx="5936568" cy="5022167"/>
            <a:chOff x="0" y="0"/>
            <a:chExt cx="5936566" cy="5022166"/>
          </a:xfrm>
        </p:grpSpPr>
        <p:sp>
          <p:nvSpPr>
            <p:cNvPr id="1612" name="Shape 1612"/>
            <p:cNvSpPr/>
            <p:nvPr/>
          </p:nvSpPr>
          <p:spPr>
            <a:xfrm>
              <a:off x="0" y="0"/>
              <a:ext cx="5936566" cy="502216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000">
                  <a:solidFill>
                    <a:srgbClr val="FFFFFF"/>
                  </a:solidFill>
                </a:defRPr>
              </a:pPr>
              <a:endParaRPr/>
            </a:p>
          </p:txBody>
        </p:sp>
        <p:sp>
          <p:nvSpPr>
            <p:cNvPr id="1613" name="Shape 1613"/>
            <p:cNvSpPr/>
            <p:nvPr/>
          </p:nvSpPr>
          <p:spPr>
            <a:xfrm>
              <a:off x="0" y="65062"/>
              <a:ext cx="5936566" cy="4892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public AudioRecordTest() {</a:t>
              </a:r>
              <a:br/>
              <a:r>
                <a:t>        mFileName = Environment.getExternalStorageDirectory().getAbsolutePath();</a:t>
              </a:r>
              <a:br/>
              <a:r>
                <a:t>        mFileName += "/audiorecordtest.3gp";</a:t>
              </a:r>
              <a:br/>
              <a:r>
                <a:t>    }</a:t>
              </a:r>
              <a:br/>
              <a:endParaRPr/>
            </a:p>
            <a:p>
              <a:pPr>
                <a:defRPr sz="1200">
                  <a:solidFill>
                    <a:srgbClr val="FFFFFF"/>
                  </a:solidFill>
                </a:defRPr>
              </a:pPr>
              <a:r>
                <a:t>private void startRecording() {</a:t>
              </a:r>
              <a:br/>
              <a:r>
                <a:t>        mRecorder = new MediaRecorder();</a:t>
              </a:r>
              <a:br/>
              <a:r>
                <a:t>        mRecorder.setAudioSource(MediaRecorder.AudioSource.MIC);</a:t>
              </a:r>
              <a:br/>
              <a:r>
                <a:t>        mRecorder.setOutputFormat(MediaRecorder.OutputFormat.THREE_GPP);</a:t>
              </a:r>
              <a:br/>
              <a:r>
                <a:t>        mRecorder.setOutputFile(mFileName);</a:t>
              </a:r>
              <a:br/>
              <a:r>
                <a:t>        mRecorder.setAudioEncoder(MediaRecorder.AudioEncoder.AMR_NB);</a:t>
              </a:r>
              <a:br/>
              <a:br/>
              <a:r>
                <a:t>        try {</a:t>
              </a:r>
              <a:br/>
              <a:r>
                <a:t>            mRecorder.prepare();</a:t>
              </a:r>
              <a:br/>
              <a:r>
                <a:t>        } catch (IOException e) {</a:t>
              </a:r>
              <a:br/>
              <a:r>
                <a:t>        }</a:t>
              </a:r>
              <a:br/>
              <a:br/>
              <a:r>
                <a:t>        mRecorder.start();</a:t>
              </a:r>
              <a:br/>
              <a:r>
                <a:t>    }</a:t>
              </a:r>
            </a:p>
            <a:p>
              <a:pPr>
                <a:defRPr sz="1200">
                  <a:solidFill>
                    <a:srgbClr val="FFFFFF"/>
                  </a:solidFill>
                </a:defRPr>
              </a:pPr>
              <a:endParaRPr/>
            </a:p>
            <a:p>
              <a:pPr>
                <a:defRPr sz="1200">
                  <a:solidFill>
                    <a:srgbClr val="FFFFFF"/>
                  </a:solidFill>
                </a:defRPr>
              </a:pPr>
              <a:r>
                <a:t>private void stopRecording() {</a:t>
              </a:r>
              <a:br/>
              <a:r>
                <a:t>        mRecorder.stop();</a:t>
              </a:r>
              <a:br/>
              <a:r>
                <a:t>        mRecorder.release();</a:t>
              </a:r>
              <a:br/>
              <a:r>
                <a:t>        mRecorder = null;</a:t>
              </a:r>
              <a:br/>
              <a:r>
                <a:t>    }</a:t>
              </a:r>
              <a:br/>
              <a:br/>
              <a:endParaRPr/>
            </a:p>
          </p:txBody>
        </p:sp>
      </p:grpSp>
    </p:spTree>
  </p:cSld>
  <p:clrMapOvr>
    <a:masterClrMapping/>
  </p:clrMapOvr>
  <p:transition spd="slow">
    <p:dissolv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 name="Shape 1616"/>
          <p:cNvSpPr>
            <a:spLocks noGrp="1"/>
          </p:cNvSpPr>
          <p:nvPr>
            <p:ph type="title"/>
          </p:nvPr>
        </p:nvSpPr>
        <p:spPr>
          <a:xfrm>
            <a:off x="680319" y="753229"/>
            <a:ext cx="9613863" cy="1080938"/>
          </a:xfrm>
          <a:prstGeom prst="rect">
            <a:avLst/>
          </a:prstGeom>
        </p:spPr>
        <p:txBody>
          <a:bodyPr/>
          <a:lstStyle/>
          <a:p>
            <a:r>
              <a:rPr lang="fr-FR"/>
              <a:t>Capteur</a:t>
            </a:r>
            <a:r>
              <a:t> : Sound</a:t>
            </a:r>
          </a:p>
        </p:txBody>
      </p:sp>
      <p:sp>
        <p:nvSpPr>
          <p:cNvPr id="1617" name="Shape 1617"/>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182</a:t>
            </a:fld>
            <a:endParaRPr/>
          </a:p>
        </p:txBody>
      </p:sp>
      <p:sp>
        <p:nvSpPr>
          <p:cNvPr id="1618" name="Shape 1618"/>
          <p:cNvSpPr/>
          <p:nvPr/>
        </p:nvSpPr>
        <p:spPr>
          <a:xfrm>
            <a:off x="506436" y="2346906"/>
            <a:ext cx="11234008" cy="440120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Comment lire le son enregistré :
</a:t>
            </a:r>
            <a:br>
              <a:rPr/>
            </a:br>
            <a:r>
              <a:rPr lang="fr-FR"/>
              <a:t>Utiliser</a:t>
            </a:r>
            <a:r>
              <a:t> </a:t>
            </a:r>
            <a:r>
              <a:rPr err="1"/>
              <a:t>MediaRecorder</a:t>
            </a:r>
            <a:br>
              <a:rPr/>
            </a:br>
            <a:br>
              <a:rPr/>
            </a:br>
            <a:br>
              <a:rPr/>
            </a:br>
            <a:br>
              <a:rPr/>
            </a:br>
            <a:br>
              <a:rPr/>
            </a:br>
            <a:br>
              <a:rPr/>
            </a:br>
            <a:br>
              <a:rPr/>
            </a:br>
            <a:endParaRPr/>
          </a:p>
        </p:txBody>
      </p:sp>
      <p:grpSp>
        <p:nvGrpSpPr>
          <p:cNvPr id="1621" name="Group 1621"/>
          <p:cNvGrpSpPr/>
          <p:nvPr/>
        </p:nvGrpSpPr>
        <p:grpSpPr>
          <a:xfrm>
            <a:off x="6358596" y="1519312"/>
            <a:ext cx="3756076" cy="5022167"/>
            <a:chOff x="-1" y="0"/>
            <a:chExt cx="3756075" cy="5022166"/>
          </a:xfrm>
        </p:grpSpPr>
        <p:sp>
          <p:nvSpPr>
            <p:cNvPr id="1619" name="Shape 1619"/>
            <p:cNvSpPr/>
            <p:nvPr/>
          </p:nvSpPr>
          <p:spPr>
            <a:xfrm>
              <a:off x="-1" y="0"/>
              <a:ext cx="3756075" cy="502216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000">
                  <a:solidFill>
                    <a:srgbClr val="FFFFFF"/>
                  </a:solidFill>
                </a:defRPr>
              </a:pPr>
              <a:endParaRPr/>
            </a:p>
          </p:txBody>
        </p:sp>
        <p:sp>
          <p:nvSpPr>
            <p:cNvPr id="1620" name="Shape 1620"/>
            <p:cNvSpPr/>
            <p:nvPr/>
          </p:nvSpPr>
          <p:spPr>
            <a:xfrm>
              <a:off x="-1" y="776262"/>
              <a:ext cx="3756075" cy="3469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200">
                  <a:solidFill>
                    <a:srgbClr val="FFFFFF"/>
                  </a:solidFill>
                </a:defRPr>
              </a:pPr>
              <a:r>
                <a:t>private void startPlaying() {</a:t>
              </a:r>
              <a:br/>
              <a:r>
                <a:t>        mPlayer = new MediaPlayer();</a:t>
              </a:r>
              <a:br/>
              <a:r>
                <a:t>        try {</a:t>
              </a:r>
              <a:br/>
              <a:r>
                <a:t>            mPlayer.setDataSource(mFileName);</a:t>
              </a:r>
              <a:br/>
              <a:r>
                <a:t>            mPlayer.prepare();</a:t>
              </a:r>
              <a:br/>
              <a:r>
                <a:t>            mPlayer.start();</a:t>
              </a:r>
              <a:br/>
              <a:r>
                <a:t>        } catch (IOException e) {</a:t>
              </a:r>
              <a:br/>
              <a:r>
                <a:t>            Log.e(LOG_TAG, "prepare() failed");</a:t>
              </a:r>
              <a:br/>
              <a:r>
                <a:t>        }</a:t>
              </a:r>
              <a:br/>
              <a:r>
                <a:t>    }</a:t>
              </a:r>
            </a:p>
            <a:p>
              <a:pPr>
                <a:defRPr sz="1200">
                  <a:solidFill>
                    <a:srgbClr val="FFFFFF"/>
                  </a:solidFill>
                </a:defRPr>
              </a:pPr>
              <a:br/>
              <a:br/>
              <a:r>
                <a:t>    private void stopPlaying() {</a:t>
              </a:r>
              <a:br/>
              <a:r>
                <a:t>        mPlayer.release();</a:t>
              </a:r>
              <a:br/>
              <a:r>
                <a:t>        mPlayer = null;</a:t>
              </a:r>
              <a:br/>
              <a:r>
                <a:t>    }</a:t>
              </a:r>
              <a:br/>
              <a:br/>
              <a:br/>
              <a:endParaRPr/>
            </a:p>
          </p:txBody>
        </p:sp>
      </p:grpSp>
    </p:spTree>
  </p:cSld>
  <p:clrMapOvr>
    <a:masterClrMapping/>
  </p:clrMapOvr>
  <p:transition spd="slow">
    <p:dissolv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 name="Shape 1630"/>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31" name="Shape 1631"/>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183</a:t>
            </a:fld>
            <a:endParaRPr/>
          </a:p>
        </p:txBody>
      </p:sp>
      <p:sp>
        <p:nvSpPr>
          <p:cNvPr id="1632" name="Shape 1632"/>
          <p:cNvSpPr/>
          <p:nvPr/>
        </p:nvSpPr>
        <p:spPr>
          <a:xfrm>
            <a:off x="506436" y="2346906"/>
            <a:ext cx="11324494" cy="61247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obtenir la position GPS:
</a:t>
            </a:r>
            <a:endParaRPr/>
          </a:p>
          <a:p>
            <a:pPr marL="457200" indent="-457200">
              <a:buSzPct val="100000"/>
              <a:buAutoNum type="arabicPeriod"/>
              <a:defRPr sz="2400">
                <a:solidFill>
                  <a:srgbClr val="FFFFFF"/>
                </a:solidFill>
              </a:defRPr>
            </a:pPr>
            <a:r>
              <a:rPr lang="fr-FR"/>
              <a:t>Ajouter les</a:t>
            </a:r>
            <a:r>
              <a:t> Permissions :</a:t>
            </a:r>
            <a:br>
              <a:rPr/>
            </a:br>
            <a:endParaRPr/>
          </a:p>
          <a:p>
            <a:pPr marL="1257300" lvl="2" indent="-342900">
              <a:buSzPct val="100000"/>
              <a:buFont typeface="Arial"/>
              <a:buChar char="•"/>
              <a:defRPr sz="2400">
                <a:solidFill>
                  <a:srgbClr val="FFFFFF"/>
                </a:solidFill>
              </a:defRPr>
            </a:pPr>
            <a:r>
              <a:t>INTERNET</a:t>
            </a:r>
            <a:r>
              <a:rPr lang="fr-FR"/>
              <a:t> (facultatif)</a:t>
            </a:r>
            <a:endParaRPr/>
          </a:p>
          <a:p>
            <a:pPr marL="1257300" lvl="2" indent="-342900">
              <a:buSzPct val="100000"/>
              <a:buFont typeface="Arial"/>
              <a:buChar char="•"/>
              <a:defRPr sz="2400">
                <a:solidFill>
                  <a:srgbClr val="FFFFFF"/>
                </a:solidFill>
              </a:defRPr>
            </a:pPr>
            <a:r>
              <a:rPr lang="fr-FR"/>
              <a:t>ACCESS_FINE_LOCATION (facultatif)</a:t>
            </a:r>
          </a:p>
          <a:p>
            <a:pPr marL="1257300" lvl="2" indent="-342900">
              <a:buSzPct val="100000"/>
              <a:buFont typeface="Arial"/>
              <a:buChar char="•"/>
              <a:defRPr sz="2400">
                <a:solidFill>
                  <a:srgbClr val="FFFFFF"/>
                </a:solidFill>
              </a:defRPr>
            </a:pPr>
            <a:r>
              <a:t>ACCESS_COARSE_LOCATION</a:t>
            </a:r>
            <a:endParaRPr lang="fr-FR"/>
          </a:p>
          <a:p>
            <a:pPr marL="914400" lvl="2" indent="0">
              <a:buSzPct val="100000"/>
              <a:defRPr sz="2400">
                <a:solidFill>
                  <a:srgbClr val="FFFFFF"/>
                </a:solidFill>
              </a:defRPr>
            </a:pPr>
            <a:br>
              <a:rPr/>
            </a:br>
            <a:br>
              <a:rPr/>
            </a:br>
            <a:br>
              <a:rPr/>
            </a:br>
            <a:br>
              <a:rPr/>
            </a:br>
            <a:br>
              <a:rPr/>
            </a:br>
            <a:br>
              <a:rPr/>
            </a:br>
            <a:br>
              <a:rPr/>
            </a:br>
            <a:br>
              <a:rPr/>
            </a:br>
            <a:endParaRPr/>
          </a:p>
        </p:txBody>
      </p:sp>
    </p:spTree>
  </p:cSld>
  <p:clrMapOvr>
    <a:masterClrMapping/>
  </p:clrMapOvr>
  <p:transition spd="slow">
    <p:dissolv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Shape 1634"/>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35" name="Shape 1635"/>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184</a:t>
            </a:fld>
            <a:endParaRPr/>
          </a:p>
        </p:txBody>
      </p:sp>
      <p:sp>
        <p:nvSpPr>
          <p:cNvPr id="1636" name="Shape 1636"/>
          <p:cNvSpPr/>
          <p:nvPr/>
        </p:nvSpPr>
        <p:spPr>
          <a:xfrm>
            <a:off x="527027" y="2157857"/>
            <a:ext cx="11324494" cy="16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obtenir la position GPS:
</a:t>
            </a:r>
            <a:endParaRPr/>
          </a:p>
          <a:p>
            <a:pPr marL="457200" indent="-457200">
              <a:buSzPct val="100000"/>
              <a:buAutoNum type="arabicPeriod" startAt="2"/>
              <a:defRPr sz="2400">
                <a:solidFill>
                  <a:srgbClr val="FFFFFF"/>
                </a:solidFill>
              </a:defRPr>
            </a:pPr>
            <a:r>
              <a:rPr lang="fr-FR"/>
              <a:t>Obtenir la dernière position connue</a:t>
            </a:r>
            <a:endParaRPr/>
          </a:p>
          <a:p>
            <a:pPr>
              <a:defRPr sz="2400">
                <a:solidFill>
                  <a:srgbClr val="FFFFFF"/>
                </a:solidFill>
              </a:defRPr>
            </a:pPr>
            <a:endParaRPr/>
          </a:p>
        </p:txBody>
      </p:sp>
      <p:grpSp>
        <p:nvGrpSpPr>
          <p:cNvPr id="1639" name="Group 1639"/>
          <p:cNvGrpSpPr/>
          <p:nvPr/>
        </p:nvGrpSpPr>
        <p:grpSpPr>
          <a:xfrm>
            <a:off x="680319" y="1834167"/>
            <a:ext cx="11324494" cy="6655462"/>
            <a:chOff x="202419" y="-589687"/>
            <a:chExt cx="11324492" cy="3046984"/>
          </a:xfrm>
        </p:grpSpPr>
        <p:sp>
          <p:nvSpPr>
            <p:cNvPr id="1637" name="Shape 1637"/>
            <p:cNvSpPr/>
            <p:nvPr/>
          </p:nvSpPr>
          <p:spPr>
            <a:xfrm>
              <a:off x="202419" y="193429"/>
              <a:ext cx="11017908" cy="142134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38" name="Shape 1638"/>
            <p:cNvSpPr/>
            <p:nvPr/>
          </p:nvSpPr>
          <p:spPr>
            <a:xfrm>
              <a:off x="509003" y="-589687"/>
              <a:ext cx="11017908" cy="30469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600">
                  <a:solidFill>
                    <a:srgbClr val="FFFFFF"/>
                  </a:solidFill>
                </a:defRPr>
              </a:lvl1pPr>
            </a:lstStyle>
            <a:p>
              <a:r>
                <a:rPr lang="fr-FR" b="1" err="1"/>
                <a:t>FusedLocationProviderClient</a:t>
              </a:r>
              <a:r>
                <a:rPr lang="fr-FR"/>
                <a:t> </a:t>
              </a:r>
              <a:r>
                <a:rPr lang="fr-FR" err="1"/>
                <a:t>fusedLocationClient</a:t>
              </a:r>
              <a:r>
                <a:rPr lang="fr-FR"/>
                <a:t> = </a:t>
              </a:r>
              <a:r>
                <a:rPr lang="fr-FR" err="1"/>
                <a:t>LocationServices.getFusedLocationProviderClient</a:t>
              </a:r>
              <a:r>
                <a:rPr lang="fr-FR"/>
                <a:t>(</a:t>
              </a:r>
              <a:r>
                <a:rPr lang="fr-FR" err="1"/>
                <a:t>this</a:t>
              </a:r>
              <a:r>
                <a:rPr lang="fr-FR"/>
                <a:t>);</a:t>
              </a:r>
            </a:p>
            <a:p>
              <a:endParaRPr lang="fr-FR"/>
            </a:p>
            <a:p>
              <a:r>
                <a:rPr lang="fr-FR" err="1"/>
                <a:t>fusedLocationClient.getLastLocation</a:t>
              </a:r>
              <a:r>
                <a:rPr lang="fr-FR"/>
                <a:t>()</a:t>
              </a:r>
              <a:br>
                <a:rPr lang="fr-FR"/>
              </a:br>
              <a:r>
                <a:rPr lang="fr-FR"/>
                <a:t>        .</a:t>
              </a:r>
              <a:r>
                <a:rPr lang="fr-FR" err="1"/>
                <a:t>addOnSuccessListener</a:t>
              </a:r>
              <a:r>
                <a:rPr lang="fr-FR"/>
                <a:t>(</a:t>
              </a:r>
              <a:r>
                <a:rPr lang="fr-FR" err="1">
                  <a:solidFill>
                    <a:srgbClr val="3B78E7"/>
                  </a:solidFill>
                </a:rPr>
                <a:t>this</a:t>
              </a:r>
              <a:r>
                <a:rPr lang="fr-FR"/>
                <a:t>, </a:t>
              </a:r>
              <a:r>
                <a:rPr lang="fr-FR">
                  <a:solidFill>
                    <a:srgbClr val="3B78E7"/>
                  </a:solidFill>
                </a:rPr>
                <a:t>new</a:t>
              </a:r>
              <a:r>
                <a:rPr lang="fr-FR"/>
                <a:t> </a:t>
              </a:r>
              <a:r>
                <a:rPr lang="fr-FR" err="1">
                  <a:solidFill>
                    <a:srgbClr val="9C27B0"/>
                  </a:solidFill>
                </a:rPr>
                <a:t>OnSuccessListener</a:t>
              </a:r>
              <a:r>
                <a:rPr lang="fr-FR"/>
                <a:t>&lt;</a:t>
              </a:r>
              <a:r>
                <a:rPr lang="fr-FR">
                  <a:solidFill>
                    <a:srgbClr val="9C27B0"/>
                  </a:solidFill>
                </a:rPr>
                <a:t>Location</a:t>
              </a:r>
              <a:r>
                <a:rPr lang="fr-FR"/>
                <a:t>&gt;() {</a:t>
              </a:r>
              <a:br>
                <a:rPr lang="fr-FR"/>
              </a:br>
              <a:r>
                <a:rPr lang="fr-FR"/>
                <a:t>            </a:t>
              </a:r>
              <a:r>
                <a:rPr lang="fr-FR">
                  <a:solidFill>
                    <a:srgbClr val="C53929"/>
                  </a:solidFill>
                </a:rPr>
                <a:t>@</a:t>
              </a:r>
              <a:r>
                <a:rPr lang="fr-FR" err="1">
                  <a:solidFill>
                    <a:srgbClr val="C53929"/>
                  </a:solidFill>
                </a:rPr>
                <a:t>Override</a:t>
              </a:r>
              <a:br>
                <a:rPr lang="fr-FR"/>
              </a:br>
              <a:r>
                <a:rPr lang="fr-FR"/>
                <a:t>            </a:t>
              </a:r>
              <a:r>
                <a:rPr lang="fr-FR">
                  <a:solidFill>
                    <a:srgbClr val="3B78E7"/>
                  </a:solidFill>
                </a:rPr>
                <a:t>public</a:t>
              </a:r>
              <a:r>
                <a:rPr lang="fr-FR"/>
                <a:t> </a:t>
              </a:r>
              <a:r>
                <a:rPr lang="fr-FR" err="1">
                  <a:solidFill>
                    <a:srgbClr val="3B78E7"/>
                  </a:solidFill>
                </a:rPr>
                <a:t>void</a:t>
              </a:r>
              <a:r>
                <a:rPr lang="fr-FR"/>
                <a:t> </a:t>
              </a:r>
              <a:r>
                <a:rPr lang="fr-FR" err="1"/>
                <a:t>onSuccess</a:t>
              </a:r>
              <a:r>
                <a:rPr lang="fr-FR"/>
                <a:t>(</a:t>
              </a:r>
              <a:r>
                <a:rPr lang="fr-FR">
                  <a:solidFill>
                    <a:srgbClr val="9C27B0"/>
                  </a:solidFill>
                </a:rPr>
                <a:t>Location</a:t>
              </a:r>
              <a:r>
                <a:rPr lang="fr-FR"/>
                <a:t> location) {</a:t>
              </a:r>
              <a:br>
                <a:rPr lang="fr-FR"/>
              </a:br>
              <a:r>
                <a:rPr lang="fr-FR"/>
                <a:t>                </a:t>
              </a:r>
              <a:r>
                <a:rPr lang="fr-FR">
                  <a:solidFill>
                    <a:srgbClr val="D81B60"/>
                  </a:solidFill>
                </a:rPr>
                <a:t>// </a:t>
              </a:r>
              <a:r>
                <a:rPr lang="fr-FR" err="1">
                  <a:solidFill>
                    <a:srgbClr val="D81B60"/>
                  </a:solidFill>
                </a:rPr>
                <a:t>Got</a:t>
              </a:r>
              <a:r>
                <a:rPr lang="fr-FR">
                  <a:solidFill>
                    <a:srgbClr val="D81B60"/>
                  </a:solidFill>
                </a:rPr>
                <a:t> last </a:t>
              </a:r>
              <a:r>
                <a:rPr lang="fr-FR" err="1">
                  <a:solidFill>
                    <a:srgbClr val="D81B60"/>
                  </a:solidFill>
                </a:rPr>
                <a:t>known</a:t>
              </a:r>
              <a:r>
                <a:rPr lang="fr-FR">
                  <a:solidFill>
                    <a:srgbClr val="D81B60"/>
                  </a:solidFill>
                </a:rPr>
                <a:t> location. In </a:t>
              </a:r>
              <a:r>
                <a:rPr lang="fr-FR" err="1">
                  <a:solidFill>
                    <a:srgbClr val="D81B60"/>
                  </a:solidFill>
                </a:rPr>
                <a:t>some</a:t>
              </a:r>
              <a:r>
                <a:rPr lang="fr-FR">
                  <a:solidFill>
                    <a:srgbClr val="D81B60"/>
                  </a:solidFill>
                </a:rPr>
                <a:t> rare situations </a:t>
              </a:r>
              <a:r>
                <a:rPr lang="fr-FR" err="1">
                  <a:solidFill>
                    <a:srgbClr val="D81B60"/>
                  </a:solidFill>
                </a:rPr>
                <a:t>this</a:t>
              </a:r>
              <a:r>
                <a:rPr lang="fr-FR">
                  <a:solidFill>
                    <a:srgbClr val="D81B60"/>
                  </a:solidFill>
                </a:rPr>
                <a:t> </a:t>
              </a:r>
              <a:r>
                <a:rPr lang="fr-FR" err="1">
                  <a:solidFill>
                    <a:srgbClr val="D81B60"/>
                  </a:solidFill>
                </a:rPr>
                <a:t>can</a:t>
              </a:r>
              <a:r>
                <a:rPr lang="fr-FR">
                  <a:solidFill>
                    <a:srgbClr val="D81B60"/>
                  </a:solidFill>
                </a:rPr>
                <a:t> </a:t>
              </a:r>
              <a:r>
                <a:rPr lang="fr-FR" err="1">
                  <a:solidFill>
                    <a:srgbClr val="D81B60"/>
                  </a:solidFill>
                </a:rPr>
                <a:t>be</a:t>
              </a:r>
              <a:r>
                <a:rPr lang="fr-FR">
                  <a:solidFill>
                    <a:srgbClr val="D81B60"/>
                  </a:solidFill>
                </a:rPr>
                <a:t> </a:t>
              </a:r>
              <a:r>
                <a:rPr lang="fr-FR" err="1">
                  <a:solidFill>
                    <a:srgbClr val="D81B60"/>
                  </a:solidFill>
                </a:rPr>
                <a:t>null</a:t>
              </a:r>
              <a:r>
                <a:rPr lang="fr-FR">
                  <a:solidFill>
                    <a:srgbClr val="D81B60"/>
                  </a:solidFill>
                </a:rPr>
                <a:t>.</a:t>
              </a:r>
              <a:br>
                <a:rPr lang="fr-FR"/>
              </a:br>
              <a:r>
                <a:rPr lang="fr-FR"/>
                <a:t>                </a:t>
              </a:r>
              <a:r>
                <a:rPr lang="fr-FR">
                  <a:solidFill>
                    <a:srgbClr val="3B78E7"/>
                  </a:solidFill>
                </a:rPr>
                <a:t>if</a:t>
              </a:r>
              <a:r>
                <a:rPr lang="fr-FR"/>
                <a:t> (location != </a:t>
              </a:r>
              <a:r>
                <a:rPr lang="fr-FR" err="1">
                  <a:solidFill>
                    <a:srgbClr val="3B78E7"/>
                  </a:solidFill>
                </a:rPr>
                <a:t>null</a:t>
              </a:r>
              <a:r>
                <a:rPr lang="fr-FR"/>
                <a:t>) {</a:t>
              </a:r>
              <a:br>
                <a:rPr lang="fr-FR"/>
              </a:br>
              <a:r>
                <a:rPr lang="fr-FR"/>
                <a:t>                    </a:t>
              </a:r>
              <a:r>
                <a:rPr lang="fr-FR">
                  <a:solidFill>
                    <a:srgbClr val="D81B60"/>
                  </a:solidFill>
                </a:rPr>
                <a:t>// </a:t>
              </a:r>
              <a:r>
                <a:rPr lang="fr-FR" err="1">
                  <a:solidFill>
                    <a:srgbClr val="D81B60"/>
                  </a:solidFill>
                </a:rPr>
                <a:t>Logic</a:t>
              </a:r>
              <a:r>
                <a:rPr lang="fr-FR">
                  <a:solidFill>
                    <a:srgbClr val="D81B60"/>
                  </a:solidFill>
                </a:rPr>
                <a:t> to </a:t>
              </a:r>
              <a:r>
                <a:rPr lang="fr-FR" err="1">
                  <a:solidFill>
                    <a:srgbClr val="D81B60"/>
                  </a:solidFill>
                </a:rPr>
                <a:t>handle</a:t>
              </a:r>
              <a:r>
                <a:rPr lang="fr-FR">
                  <a:solidFill>
                    <a:srgbClr val="D81B60"/>
                  </a:solidFill>
                </a:rPr>
                <a:t> location </a:t>
              </a:r>
              <a:r>
                <a:rPr lang="fr-FR" err="1">
                  <a:solidFill>
                    <a:srgbClr val="D81B60"/>
                  </a:solidFill>
                </a:rPr>
                <a:t>object</a:t>
              </a:r>
              <a:br>
                <a:rPr lang="fr-FR"/>
              </a:br>
              <a:r>
                <a:rPr lang="fr-FR"/>
                <a:t>                }</a:t>
              </a:r>
              <a:br>
                <a:rPr lang="fr-FR"/>
              </a:br>
              <a:r>
                <a:rPr lang="fr-FR"/>
                <a:t>            }</a:t>
              </a:r>
              <a:br>
                <a:rPr lang="fr-FR"/>
              </a:br>
              <a:r>
                <a:rPr lang="fr-FR"/>
                <a:t>        });</a:t>
              </a:r>
              <a:endParaRPr/>
            </a:p>
          </p:txBody>
        </p:sp>
      </p:grpSp>
    </p:spTree>
    <p:extLst>
      <p:ext uri="{BB962C8B-B14F-4D97-AF65-F5344CB8AC3E}">
        <p14:creationId xmlns:p14="http://schemas.microsoft.com/office/powerpoint/2010/main" val="3703590753"/>
      </p:ext>
    </p:extLst>
  </p:cSld>
  <p:clrMapOvr>
    <a:masterClrMapping/>
  </p:clrMapOvr>
  <p:transition spd="slow">
    <p:dissolv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Shape 1634"/>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35" name="Shape 1635"/>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185</a:t>
            </a:fld>
            <a:endParaRPr/>
          </a:p>
        </p:txBody>
      </p:sp>
      <p:sp>
        <p:nvSpPr>
          <p:cNvPr id="1636" name="Shape 1636"/>
          <p:cNvSpPr/>
          <p:nvPr/>
        </p:nvSpPr>
        <p:spPr>
          <a:xfrm>
            <a:off x="527027" y="1951504"/>
            <a:ext cx="11324494" cy="16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obtenir la position GPS:
</a:t>
            </a:r>
            <a:endParaRPr/>
          </a:p>
          <a:p>
            <a:pPr marL="457200" indent="-457200">
              <a:buSzPct val="100000"/>
              <a:buAutoNum type="arabicPeriod" startAt="2"/>
              <a:defRPr sz="2400">
                <a:solidFill>
                  <a:srgbClr val="FFFFFF"/>
                </a:solidFill>
              </a:defRPr>
            </a:pPr>
            <a:r>
              <a:rPr lang="fr-FR"/>
              <a:t>Etre notifié à chaque changement de position</a:t>
            </a:r>
            <a:endParaRPr/>
          </a:p>
          <a:p>
            <a:pPr>
              <a:defRPr sz="2400">
                <a:solidFill>
                  <a:srgbClr val="FFFFFF"/>
                </a:solidFill>
              </a:defRPr>
            </a:pPr>
            <a:endParaRPr/>
          </a:p>
        </p:txBody>
      </p:sp>
      <p:grpSp>
        <p:nvGrpSpPr>
          <p:cNvPr id="1639" name="Group 1639"/>
          <p:cNvGrpSpPr/>
          <p:nvPr/>
        </p:nvGrpSpPr>
        <p:grpSpPr>
          <a:xfrm>
            <a:off x="680319" y="3397958"/>
            <a:ext cx="11324494" cy="3293206"/>
            <a:chOff x="202419" y="126243"/>
            <a:chExt cx="11324492" cy="1507686"/>
          </a:xfrm>
        </p:grpSpPr>
        <p:sp>
          <p:nvSpPr>
            <p:cNvPr id="1637" name="Shape 1637"/>
            <p:cNvSpPr/>
            <p:nvPr/>
          </p:nvSpPr>
          <p:spPr>
            <a:xfrm>
              <a:off x="202419" y="126243"/>
              <a:ext cx="11017908" cy="148852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38" name="Shape 1638"/>
            <p:cNvSpPr/>
            <p:nvPr/>
          </p:nvSpPr>
          <p:spPr>
            <a:xfrm>
              <a:off x="509003" y="126243"/>
              <a:ext cx="11017908" cy="15076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600">
                  <a:solidFill>
                    <a:srgbClr val="FFFFFF"/>
                  </a:solidFill>
                </a:defRPr>
              </a:lvl1pPr>
            </a:lstStyle>
            <a:p>
              <a:r>
                <a:rPr lang="fr-FR">
                  <a:solidFill>
                    <a:srgbClr val="C53929"/>
                  </a:solidFill>
                </a:rPr>
                <a:t>@</a:t>
              </a:r>
              <a:r>
                <a:rPr lang="fr-FR" err="1">
                  <a:solidFill>
                    <a:srgbClr val="C53929"/>
                  </a:solidFill>
                </a:rPr>
                <a:t>Override</a:t>
              </a:r>
              <a:br>
                <a:rPr lang="fr-FR"/>
              </a:br>
              <a:r>
                <a:rPr lang="fr-FR" err="1">
                  <a:solidFill>
                    <a:srgbClr val="3B78E7"/>
                  </a:solidFill>
                </a:rPr>
                <a:t>protected</a:t>
              </a:r>
              <a:r>
                <a:rPr lang="fr-FR"/>
                <a:t> </a:t>
              </a:r>
              <a:r>
                <a:rPr lang="fr-FR" err="1">
                  <a:solidFill>
                    <a:srgbClr val="3B78E7"/>
                  </a:solidFill>
                </a:rPr>
                <a:t>void</a:t>
              </a:r>
              <a:r>
                <a:rPr lang="fr-FR"/>
                <a:t> </a:t>
              </a:r>
              <a:r>
                <a:rPr lang="fr-FR" err="1"/>
                <a:t>onResume</a:t>
              </a:r>
              <a:r>
                <a:rPr lang="fr-FR"/>
                <a:t>() {</a:t>
              </a:r>
              <a:br>
                <a:rPr lang="fr-FR"/>
              </a:br>
              <a:r>
                <a:rPr lang="fr-FR"/>
                <a:t>    </a:t>
              </a:r>
              <a:r>
                <a:rPr lang="fr-FR" err="1">
                  <a:solidFill>
                    <a:srgbClr val="3B78E7"/>
                  </a:solidFill>
                </a:rPr>
                <a:t>super</a:t>
              </a:r>
              <a:r>
                <a:rPr lang="fr-FR" err="1"/>
                <a:t>.onResume</a:t>
              </a:r>
              <a:r>
                <a:rPr lang="fr-FR"/>
                <a:t>();</a:t>
              </a:r>
              <a:br>
                <a:rPr lang="fr-FR"/>
              </a:br>
              <a:r>
                <a:rPr lang="fr-FR"/>
                <a:t>    </a:t>
              </a:r>
              <a:r>
                <a:rPr lang="fr-FR">
                  <a:solidFill>
                    <a:srgbClr val="3B78E7"/>
                  </a:solidFill>
                </a:rPr>
                <a:t>if</a:t>
              </a:r>
              <a:r>
                <a:rPr lang="fr-FR"/>
                <a:t> (</a:t>
              </a:r>
              <a:r>
                <a:rPr lang="fr-FR" err="1"/>
                <a:t>requestingLocationUpdates</a:t>
              </a:r>
              <a:r>
                <a:rPr lang="fr-FR"/>
                <a:t>) {</a:t>
              </a:r>
              <a:br>
                <a:rPr lang="fr-FR"/>
              </a:br>
              <a:r>
                <a:rPr lang="fr-FR"/>
                <a:t>        </a:t>
              </a:r>
              <a:r>
                <a:rPr lang="fr-FR" err="1"/>
                <a:t>startLocationUpdates</a:t>
              </a:r>
              <a:r>
                <a:rPr lang="fr-FR"/>
                <a:t>();</a:t>
              </a:r>
              <a:br>
                <a:rPr lang="fr-FR"/>
              </a:br>
              <a:r>
                <a:rPr lang="fr-FR"/>
                <a:t>    }</a:t>
              </a:r>
              <a:br>
                <a:rPr lang="fr-FR"/>
              </a:br>
              <a:r>
                <a:rPr lang="fr-FR"/>
                <a:t>}</a:t>
              </a:r>
              <a:br>
                <a:rPr lang="fr-FR"/>
              </a:br>
              <a:br>
                <a:rPr lang="fr-FR"/>
              </a:br>
              <a:r>
                <a:rPr lang="fr-FR" err="1">
                  <a:solidFill>
                    <a:srgbClr val="3B78E7"/>
                  </a:solidFill>
                </a:rPr>
                <a:t>private</a:t>
              </a:r>
              <a:r>
                <a:rPr lang="fr-FR"/>
                <a:t> </a:t>
              </a:r>
              <a:r>
                <a:rPr lang="fr-FR" err="1">
                  <a:solidFill>
                    <a:srgbClr val="3B78E7"/>
                  </a:solidFill>
                </a:rPr>
                <a:t>void</a:t>
              </a:r>
              <a:r>
                <a:rPr lang="fr-FR"/>
                <a:t> </a:t>
              </a:r>
              <a:r>
                <a:rPr lang="fr-FR" err="1"/>
                <a:t>startLocationUpdates</a:t>
              </a:r>
              <a:r>
                <a:rPr lang="fr-FR"/>
                <a:t>() {</a:t>
              </a:r>
              <a:br>
                <a:rPr lang="fr-FR"/>
              </a:br>
              <a:r>
                <a:rPr lang="fr-FR"/>
                <a:t>    </a:t>
              </a:r>
              <a:r>
                <a:rPr lang="fr-FR" err="1"/>
                <a:t>fusedLocationClient.requestLocationUpdates</a:t>
              </a:r>
              <a:r>
                <a:rPr lang="fr-FR"/>
                <a:t>(</a:t>
              </a:r>
              <a:r>
                <a:rPr lang="fr-FR" err="1"/>
                <a:t>locationRequest</a:t>
              </a:r>
              <a:r>
                <a:rPr lang="fr-FR"/>
                <a:t>,</a:t>
              </a:r>
              <a:br>
                <a:rPr lang="fr-FR"/>
              </a:br>
              <a:r>
                <a:rPr lang="fr-FR"/>
                <a:t>            </a:t>
              </a:r>
              <a:r>
                <a:rPr lang="fr-FR" err="1"/>
                <a:t>locationCallback</a:t>
              </a:r>
              <a:r>
                <a:rPr lang="fr-FR"/>
                <a:t>,</a:t>
              </a:r>
              <a:br>
                <a:rPr lang="fr-FR"/>
              </a:br>
              <a:r>
                <a:rPr lang="fr-FR"/>
                <a:t>            </a:t>
              </a:r>
              <a:r>
                <a:rPr lang="fr-FR" err="1">
                  <a:solidFill>
                    <a:srgbClr val="9C27B0"/>
                  </a:solidFill>
                </a:rPr>
                <a:t>Looper</a:t>
              </a:r>
              <a:r>
                <a:rPr lang="fr-FR" err="1"/>
                <a:t>.getMainLooper</a:t>
              </a:r>
              <a:r>
                <a:rPr lang="fr-FR"/>
                <a:t>());</a:t>
              </a:r>
              <a:br>
                <a:rPr lang="fr-FR"/>
              </a:br>
              <a:r>
                <a:rPr lang="fr-FR"/>
                <a:t>}</a:t>
              </a:r>
              <a:endParaRPr/>
            </a:p>
          </p:txBody>
        </p:sp>
      </p:grpSp>
    </p:spTree>
  </p:cSld>
  <p:clrMapOvr>
    <a:masterClrMapping/>
  </p:clrMapOvr>
  <p:transition spd="slow">
    <p:dissolv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Shape 1634"/>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35" name="Shape 1635"/>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186</a:t>
            </a:fld>
            <a:endParaRPr/>
          </a:p>
        </p:txBody>
      </p:sp>
      <p:sp>
        <p:nvSpPr>
          <p:cNvPr id="1636" name="Shape 1636"/>
          <p:cNvSpPr/>
          <p:nvPr/>
        </p:nvSpPr>
        <p:spPr>
          <a:xfrm>
            <a:off x="527027" y="1951504"/>
            <a:ext cx="11324494" cy="16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obtenir la position GPS:
</a:t>
            </a:r>
            <a:endParaRPr/>
          </a:p>
          <a:p>
            <a:pPr marL="457200" indent="-457200">
              <a:buSzPct val="100000"/>
              <a:buAutoNum type="arabicPeriod" startAt="2"/>
              <a:defRPr sz="2400">
                <a:solidFill>
                  <a:srgbClr val="FFFFFF"/>
                </a:solidFill>
              </a:defRPr>
            </a:pPr>
            <a:r>
              <a:rPr lang="fr-FR"/>
              <a:t>Etre notifié à chaque changement de position</a:t>
            </a:r>
            <a:endParaRPr/>
          </a:p>
          <a:p>
            <a:pPr>
              <a:defRPr sz="2400">
                <a:solidFill>
                  <a:srgbClr val="FFFFFF"/>
                </a:solidFill>
              </a:defRPr>
            </a:pPr>
            <a:endParaRPr/>
          </a:p>
        </p:txBody>
      </p:sp>
      <p:grpSp>
        <p:nvGrpSpPr>
          <p:cNvPr id="1639" name="Group 1639"/>
          <p:cNvGrpSpPr/>
          <p:nvPr/>
        </p:nvGrpSpPr>
        <p:grpSpPr>
          <a:xfrm>
            <a:off x="680319" y="3397958"/>
            <a:ext cx="11324494" cy="3251362"/>
            <a:chOff x="202419" y="126243"/>
            <a:chExt cx="11324492" cy="1488529"/>
          </a:xfrm>
        </p:grpSpPr>
        <p:sp>
          <p:nvSpPr>
            <p:cNvPr id="1637" name="Shape 1637"/>
            <p:cNvSpPr/>
            <p:nvPr/>
          </p:nvSpPr>
          <p:spPr>
            <a:xfrm>
              <a:off x="202419" y="126243"/>
              <a:ext cx="11017908" cy="148852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38" name="Shape 1638"/>
            <p:cNvSpPr/>
            <p:nvPr/>
          </p:nvSpPr>
          <p:spPr>
            <a:xfrm>
              <a:off x="509003" y="182605"/>
              <a:ext cx="11017908" cy="13949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1600">
                  <a:solidFill>
                    <a:srgbClr val="FFFFFF"/>
                  </a:solidFill>
                </a:defRPr>
              </a:lvl1pPr>
            </a:lstStyle>
            <a:p>
              <a:r>
                <a:rPr lang="fr-FR" err="1"/>
                <a:t>locationCallback</a:t>
              </a:r>
              <a:r>
                <a:rPr lang="fr-FR"/>
                <a:t> = </a:t>
              </a:r>
              <a:r>
                <a:rPr lang="fr-FR">
                  <a:solidFill>
                    <a:srgbClr val="3B78E7"/>
                  </a:solidFill>
                </a:rPr>
                <a:t>new</a:t>
              </a:r>
              <a:r>
                <a:rPr lang="fr-FR"/>
                <a:t> </a:t>
              </a:r>
              <a:r>
                <a:rPr lang="fr-FR" err="1">
                  <a:solidFill>
                    <a:srgbClr val="9C27B0"/>
                  </a:solidFill>
                </a:rPr>
                <a:t>LocationCallback</a:t>
              </a:r>
              <a:r>
                <a:rPr lang="fr-FR"/>
                <a:t>() {</a:t>
              </a:r>
              <a:br>
                <a:rPr lang="fr-FR"/>
              </a:br>
              <a:r>
                <a:rPr lang="fr-FR"/>
                <a:t>        </a:t>
              </a:r>
              <a:r>
                <a:rPr lang="fr-FR">
                  <a:solidFill>
                    <a:srgbClr val="C53929"/>
                  </a:solidFill>
                </a:rPr>
                <a:t>@</a:t>
              </a:r>
              <a:r>
                <a:rPr lang="fr-FR" err="1">
                  <a:solidFill>
                    <a:srgbClr val="C53929"/>
                  </a:solidFill>
                </a:rPr>
                <a:t>Override</a:t>
              </a:r>
              <a:br>
                <a:rPr lang="fr-FR"/>
              </a:br>
              <a:r>
                <a:rPr lang="fr-FR"/>
                <a:t>        </a:t>
              </a:r>
              <a:r>
                <a:rPr lang="fr-FR">
                  <a:solidFill>
                    <a:srgbClr val="3B78E7"/>
                  </a:solidFill>
                </a:rPr>
                <a:t>public</a:t>
              </a:r>
              <a:r>
                <a:rPr lang="fr-FR"/>
                <a:t> </a:t>
              </a:r>
              <a:r>
                <a:rPr lang="fr-FR" err="1">
                  <a:solidFill>
                    <a:srgbClr val="3B78E7"/>
                  </a:solidFill>
                </a:rPr>
                <a:t>void</a:t>
              </a:r>
              <a:r>
                <a:rPr lang="fr-FR"/>
                <a:t> </a:t>
              </a:r>
              <a:r>
                <a:rPr lang="fr-FR" err="1"/>
                <a:t>onLocationResult</a:t>
              </a:r>
              <a:r>
                <a:rPr lang="fr-FR"/>
                <a:t>(</a:t>
              </a:r>
              <a:r>
                <a:rPr lang="fr-FR" err="1">
                  <a:solidFill>
                    <a:srgbClr val="9C27B0"/>
                  </a:solidFill>
                </a:rPr>
                <a:t>LocationResult</a:t>
              </a:r>
              <a:r>
                <a:rPr lang="fr-FR"/>
                <a:t> </a:t>
              </a:r>
              <a:r>
                <a:rPr lang="fr-FR" err="1"/>
                <a:t>locationResult</a:t>
              </a:r>
              <a:r>
                <a:rPr lang="fr-FR"/>
                <a:t>) {</a:t>
              </a:r>
              <a:br>
                <a:rPr lang="fr-FR"/>
              </a:br>
              <a:r>
                <a:rPr lang="fr-FR"/>
                <a:t>            </a:t>
              </a:r>
              <a:r>
                <a:rPr lang="fr-FR">
                  <a:solidFill>
                    <a:srgbClr val="3B78E7"/>
                  </a:solidFill>
                </a:rPr>
                <a:t>if</a:t>
              </a:r>
              <a:r>
                <a:rPr lang="fr-FR"/>
                <a:t> (</a:t>
              </a:r>
              <a:r>
                <a:rPr lang="fr-FR" err="1"/>
                <a:t>locationResult</a:t>
              </a:r>
              <a:r>
                <a:rPr lang="fr-FR"/>
                <a:t> == </a:t>
              </a:r>
              <a:r>
                <a:rPr lang="fr-FR" err="1">
                  <a:solidFill>
                    <a:srgbClr val="3B78E7"/>
                  </a:solidFill>
                </a:rPr>
                <a:t>null</a:t>
              </a:r>
              <a:r>
                <a:rPr lang="fr-FR"/>
                <a:t>) {</a:t>
              </a:r>
              <a:br>
                <a:rPr lang="fr-FR"/>
              </a:br>
              <a:r>
                <a:rPr lang="fr-FR"/>
                <a:t>                </a:t>
              </a:r>
              <a:r>
                <a:rPr lang="fr-FR">
                  <a:solidFill>
                    <a:srgbClr val="3B78E7"/>
                  </a:solidFill>
                </a:rPr>
                <a:t>return</a:t>
              </a:r>
              <a:r>
                <a:rPr lang="fr-FR"/>
                <a:t>;</a:t>
              </a:r>
              <a:br>
                <a:rPr lang="fr-FR"/>
              </a:br>
              <a:r>
                <a:rPr lang="fr-FR"/>
                <a:t>            }</a:t>
              </a:r>
              <a:br>
                <a:rPr lang="fr-FR"/>
              </a:br>
              <a:r>
                <a:rPr lang="fr-FR"/>
                <a:t>            </a:t>
              </a:r>
              <a:r>
                <a:rPr lang="fr-FR">
                  <a:solidFill>
                    <a:srgbClr val="3B78E7"/>
                  </a:solidFill>
                </a:rPr>
                <a:t>for</a:t>
              </a:r>
              <a:r>
                <a:rPr lang="fr-FR"/>
                <a:t> (</a:t>
              </a:r>
              <a:r>
                <a:rPr lang="fr-FR">
                  <a:solidFill>
                    <a:srgbClr val="9C27B0"/>
                  </a:solidFill>
                </a:rPr>
                <a:t>Location</a:t>
              </a:r>
              <a:r>
                <a:rPr lang="fr-FR"/>
                <a:t> location : </a:t>
              </a:r>
              <a:r>
                <a:rPr lang="fr-FR" err="1"/>
                <a:t>locationResult.getLocations</a:t>
              </a:r>
              <a:r>
                <a:rPr lang="fr-FR"/>
                <a:t>()) {</a:t>
              </a:r>
              <a:br>
                <a:rPr lang="fr-FR"/>
              </a:br>
              <a:r>
                <a:rPr lang="fr-FR"/>
                <a:t>                </a:t>
              </a:r>
              <a:r>
                <a:rPr lang="fr-FR">
                  <a:solidFill>
                    <a:srgbClr val="D81B60"/>
                  </a:solidFill>
                </a:rPr>
                <a:t>// Update UI </a:t>
              </a:r>
              <a:r>
                <a:rPr lang="fr-FR" err="1">
                  <a:solidFill>
                    <a:srgbClr val="D81B60"/>
                  </a:solidFill>
                </a:rPr>
                <a:t>with</a:t>
              </a:r>
              <a:r>
                <a:rPr lang="fr-FR">
                  <a:solidFill>
                    <a:srgbClr val="D81B60"/>
                  </a:solidFill>
                </a:rPr>
                <a:t> location data</a:t>
              </a:r>
              <a:br>
                <a:rPr lang="fr-FR"/>
              </a:br>
              <a:r>
                <a:rPr lang="fr-FR"/>
                <a:t>                </a:t>
              </a:r>
              <a:r>
                <a:rPr lang="fr-FR">
                  <a:solidFill>
                    <a:srgbClr val="D81B60"/>
                  </a:solidFill>
                </a:rPr>
                <a:t>// ...</a:t>
              </a:r>
              <a:br>
                <a:rPr lang="fr-FR"/>
              </a:br>
              <a:r>
                <a:rPr lang="fr-FR"/>
                <a:t>            }</a:t>
              </a:r>
              <a:br>
                <a:rPr lang="fr-FR"/>
              </a:br>
              <a:r>
                <a:rPr lang="fr-FR"/>
                <a:t>        };</a:t>
              </a:r>
              <a:br>
                <a:rPr lang="fr-FR"/>
              </a:br>
              <a:r>
                <a:rPr lang="fr-FR"/>
                <a:t>    };</a:t>
              </a:r>
              <a:endParaRPr/>
            </a:p>
          </p:txBody>
        </p:sp>
      </p:grpSp>
    </p:spTree>
    <p:extLst>
      <p:ext uri="{BB962C8B-B14F-4D97-AF65-F5344CB8AC3E}">
        <p14:creationId xmlns:p14="http://schemas.microsoft.com/office/powerpoint/2010/main" val="3056343832"/>
      </p:ext>
    </p:extLst>
  </p:cSld>
  <p:clrMapOvr>
    <a:masterClrMapping/>
  </p:clrMapOvr>
  <p:transition spd="slow">
    <p:dissolv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Shape 1661"/>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62" name="Shape 1662"/>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187</a:t>
            </a:fld>
            <a:endParaRPr/>
          </a:p>
        </p:txBody>
      </p:sp>
      <p:sp>
        <p:nvSpPr>
          <p:cNvPr id="1663" name="Shape 1663"/>
          <p:cNvSpPr/>
          <p:nvPr/>
        </p:nvSpPr>
        <p:spPr>
          <a:xfrm>
            <a:off x="506436" y="2346906"/>
            <a:ext cx="11324494" cy="169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Comment obtenir la position GPS:
</a:t>
            </a:r>
            <a:endParaRPr/>
          </a:p>
          <a:p>
            <a:pPr>
              <a:defRPr sz="2400">
                <a:solidFill>
                  <a:srgbClr val="FFFFFF"/>
                </a:solidFill>
              </a:defRPr>
            </a:pPr>
            <a:r>
              <a:rPr lang="fr-FR"/>
              <a:t>Si vous souhaitez inciter l'utilisateur à activer le GPS 
</a:t>
            </a:r>
            <a:endParaRPr/>
          </a:p>
        </p:txBody>
      </p:sp>
      <p:grpSp>
        <p:nvGrpSpPr>
          <p:cNvPr id="1666" name="Group 1666"/>
          <p:cNvGrpSpPr/>
          <p:nvPr/>
        </p:nvGrpSpPr>
        <p:grpSpPr>
          <a:xfrm>
            <a:off x="506435" y="4149969"/>
            <a:ext cx="11017910" cy="2532187"/>
            <a:chOff x="-1" y="0"/>
            <a:chExt cx="11017908" cy="2532185"/>
          </a:xfrm>
        </p:grpSpPr>
        <p:sp>
          <p:nvSpPr>
            <p:cNvPr id="1664" name="Shape 1664"/>
            <p:cNvSpPr/>
            <p:nvPr/>
          </p:nvSpPr>
          <p:spPr>
            <a:xfrm>
              <a:off x="-1" y="0"/>
              <a:ext cx="11017908" cy="253218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665" name="Shape 1665"/>
            <p:cNvSpPr/>
            <p:nvPr/>
          </p:nvSpPr>
          <p:spPr>
            <a:xfrm>
              <a:off x="-1" y="375822"/>
              <a:ext cx="11017908" cy="1780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boolean enabled = service</a:t>
              </a:r>
            </a:p>
            <a:p>
              <a:pPr>
                <a:defRPr sz="1600">
                  <a:solidFill>
                    <a:srgbClr val="FFFFFF"/>
                  </a:solidFill>
                </a:defRPr>
              </a:pPr>
              <a:r>
                <a:t>  .isProviderEnabled(LocationManager.GPS_PROVIDER);</a:t>
              </a:r>
            </a:p>
            <a:p>
              <a:pPr>
                <a:defRPr sz="1600">
                  <a:solidFill>
                    <a:srgbClr val="FFFFFF"/>
                  </a:solidFill>
                </a:defRPr>
              </a:pPr>
              <a:endParaRPr/>
            </a:p>
            <a:p>
              <a:pPr>
                <a:defRPr sz="1600">
                  <a:solidFill>
                    <a:srgbClr val="FFFFFF"/>
                  </a:solidFill>
                </a:defRPr>
              </a:pPr>
              <a:r>
                <a:t>if (!enabled) {</a:t>
              </a:r>
            </a:p>
            <a:p>
              <a:pPr>
                <a:defRPr sz="1600">
                  <a:solidFill>
                    <a:srgbClr val="FFFFFF"/>
                  </a:solidFill>
                </a:defRPr>
              </a:pPr>
              <a:r>
                <a:t>  Intent intent = new Intent(Settings.ACTION_LOCATION_SOURCE_SETTINGS);</a:t>
              </a:r>
            </a:p>
            <a:p>
              <a:pPr>
                <a:defRPr sz="1600">
                  <a:solidFill>
                    <a:srgbClr val="FFFFFF"/>
                  </a:solidFill>
                </a:defRPr>
              </a:pPr>
              <a:r>
                <a:t>  startActivity(intent);</a:t>
              </a:r>
            </a:p>
            <a:p>
              <a:pPr>
                <a:defRPr sz="1600">
                  <a:solidFill>
                    <a:srgbClr val="FFFFFF"/>
                  </a:solidFill>
                </a:defRPr>
              </a:pPr>
              <a:r>
                <a:t>} </a:t>
              </a:r>
            </a:p>
          </p:txBody>
        </p:sp>
      </p:grpSp>
    </p:spTree>
  </p:cSld>
  <p:clrMapOvr>
    <a:masterClrMapping/>
  </p:clrMapOvr>
  <p:transition spd="slow">
    <p:dissolv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Shape 1668"/>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69" name="Shape 166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188</a:t>
            </a:fld>
            <a:endParaRPr/>
          </a:p>
        </p:txBody>
      </p:sp>
      <p:sp>
        <p:nvSpPr>
          <p:cNvPr id="1670" name="Shape 1670"/>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i="1" u="sng">
                <a:solidFill>
                  <a:srgbClr val="FFFFFF"/>
                </a:solidFill>
              </a:defRPr>
            </a:lvl1pPr>
          </a:lstStyle>
          <a:p>
            <a:r>
              <a:rPr lang="fr-FR"/>
              <a:t>Comment utiliser le GPS dans l'émulateur :
</a:t>
            </a:r>
            <a:endParaRPr/>
          </a:p>
        </p:txBody>
      </p:sp>
      <p:grpSp>
        <p:nvGrpSpPr>
          <p:cNvPr id="1673" name="Group 1673"/>
          <p:cNvGrpSpPr/>
          <p:nvPr/>
        </p:nvGrpSpPr>
        <p:grpSpPr>
          <a:xfrm>
            <a:off x="506435" y="4149968"/>
            <a:ext cx="11017910" cy="1505246"/>
            <a:chOff x="-1" y="-1"/>
            <a:chExt cx="11017908" cy="1505245"/>
          </a:xfrm>
        </p:grpSpPr>
        <p:sp>
          <p:nvSpPr>
            <p:cNvPr id="1671" name="Shape 1671"/>
            <p:cNvSpPr/>
            <p:nvPr/>
          </p:nvSpPr>
          <p:spPr>
            <a:xfrm>
              <a:off x="-1" y="-1"/>
              <a:ext cx="11017908" cy="150524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2000">
                  <a:solidFill>
                    <a:srgbClr val="FFFFFF"/>
                  </a:solidFill>
                </a:defRPr>
              </a:pPr>
              <a:endParaRPr/>
            </a:p>
          </p:txBody>
        </p:sp>
        <p:sp>
          <p:nvSpPr>
            <p:cNvPr id="1672" name="Shape 1672"/>
            <p:cNvSpPr/>
            <p:nvPr/>
          </p:nvSpPr>
          <p:spPr>
            <a:xfrm>
              <a:off x="-1" y="268751"/>
              <a:ext cx="11017908" cy="967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telnet localhost 5554 </a:t>
              </a:r>
            </a:p>
            <a:p>
              <a:pPr>
                <a:defRPr sz="2000">
                  <a:solidFill>
                    <a:srgbClr val="FFFFFF"/>
                  </a:solidFill>
                </a:defRPr>
              </a:pPr>
              <a:endParaRPr/>
            </a:p>
            <a:p>
              <a:pPr>
                <a:defRPr sz="2000">
                  <a:solidFill>
                    <a:srgbClr val="FFFFFF"/>
                  </a:solidFill>
                </a:defRPr>
              </a:pPr>
              <a:r>
                <a:t>geo fix 3.14 49,21</a:t>
              </a:r>
            </a:p>
          </p:txBody>
        </p:sp>
      </p:grpSp>
    </p:spTree>
  </p:cSld>
  <p:clrMapOvr>
    <a:masterClrMapping/>
  </p:clrMapOvr>
  <p:transition spd="slow">
    <p:dissolv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Shape 1668"/>
          <p:cNvSpPr>
            <a:spLocks noGrp="1"/>
          </p:cNvSpPr>
          <p:nvPr>
            <p:ph type="title"/>
          </p:nvPr>
        </p:nvSpPr>
        <p:spPr>
          <a:xfrm>
            <a:off x="680319" y="753229"/>
            <a:ext cx="9613863" cy="1080938"/>
          </a:xfrm>
          <a:prstGeom prst="rect">
            <a:avLst/>
          </a:prstGeom>
        </p:spPr>
        <p:txBody>
          <a:bodyPr/>
          <a:lstStyle/>
          <a:p>
            <a:r>
              <a:rPr lang="fr-FR"/>
              <a:t>Capteur</a:t>
            </a:r>
            <a:r>
              <a:t> : GPS</a:t>
            </a:r>
          </a:p>
        </p:txBody>
      </p:sp>
      <p:sp>
        <p:nvSpPr>
          <p:cNvPr id="1669" name="Shape 1669"/>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189</a:t>
            </a:fld>
            <a:endParaRPr/>
          </a:p>
        </p:txBody>
      </p:sp>
      <p:sp>
        <p:nvSpPr>
          <p:cNvPr id="1670" name="Shape 1670"/>
          <p:cNvSpPr/>
          <p:nvPr/>
        </p:nvSpPr>
        <p:spPr>
          <a:xfrm>
            <a:off x="506436" y="2346906"/>
            <a:ext cx="11324494"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i="1" u="sng">
                <a:solidFill>
                  <a:srgbClr val="FFFFFF"/>
                </a:solidFill>
              </a:defRPr>
            </a:lvl1pPr>
          </a:lstStyle>
          <a:p>
            <a:r>
              <a:rPr lang="fr-FR"/>
              <a:t>Obtenez l'adresse de la position GPS :
</a:t>
            </a:r>
            <a:endParaRPr/>
          </a:p>
        </p:txBody>
      </p:sp>
      <p:sp>
        <p:nvSpPr>
          <p:cNvPr id="2" name="Rectangle 1"/>
          <p:cNvSpPr/>
          <p:nvPr/>
        </p:nvSpPr>
        <p:spPr>
          <a:xfrm>
            <a:off x="1377586" y="3382865"/>
            <a:ext cx="9763582" cy="3139321"/>
          </a:xfrm>
          <a:prstGeom prst="rect">
            <a:avLst/>
          </a:prstGeom>
          <a:solidFill>
            <a:schemeClr val="bg1"/>
          </a:solidFill>
        </p:spPr>
        <p:txBody>
          <a:bodyPr wrap="square">
            <a:spAutoFit/>
          </a:bodyPr>
          <a:lstStyle/>
          <a:p>
            <a:r>
              <a:rPr lang="fr-FR" err="1"/>
              <a:t>Geocoder</a:t>
            </a:r>
            <a:r>
              <a:rPr lang="fr-FR"/>
              <a:t> </a:t>
            </a:r>
            <a:r>
              <a:rPr lang="fr-FR" err="1"/>
              <a:t>geocoder</a:t>
            </a:r>
            <a:r>
              <a:rPr lang="fr-FR"/>
              <a:t> = </a:t>
            </a:r>
            <a:r>
              <a:rPr lang="fr-FR" b="1">
                <a:solidFill>
                  <a:srgbClr val="000080"/>
                </a:solidFill>
              </a:rPr>
              <a:t>new </a:t>
            </a:r>
            <a:r>
              <a:rPr lang="fr-FR" err="1"/>
              <a:t>Geocoder</a:t>
            </a:r>
            <a:r>
              <a:rPr lang="fr-FR"/>
              <a:t>(</a:t>
            </a:r>
            <a:r>
              <a:rPr lang="fr-FR" b="1" err="1">
                <a:solidFill>
                  <a:srgbClr val="000080"/>
                </a:solidFill>
              </a:rPr>
              <a:t>this</a:t>
            </a:r>
            <a:r>
              <a:rPr lang="fr-FR"/>
              <a:t>, </a:t>
            </a:r>
            <a:r>
              <a:rPr lang="fr-FR" err="1"/>
              <a:t>Locale.</a:t>
            </a:r>
            <a:r>
              <a:rPr lang="fr-FR" i="1" err="1"/>
              <a:t>getDefault</a:t>
            </a:r>
            <a:r>
              <a:rPr lang="fr-FR"/>
              <a:t>());</a:t>
            </a:r>
            <a:br>
              <a:rPr lang="fr-FR"/>
            </a:br>
            <a:r>
              <a:rPr lang="fr-FR" b="1" err="1">
                <a:solidFill>
                  <a:srgbClr val="000080"/>
                </a:solidFill>
              </a:rPr>
              <a:t>try</a:t>
            </a:r>
            <a:r>
              <a:rPr lang="fr-FR" b="1">
                <a:solidFill>
                  <a:srgbClr val="000080"/>
                </a:solidFill>
              </a:rPr>
              <a:t> </a:t>
            </a:r>
            <a:r>
              <a:rPr lang="fr-FR"/>
              <a:t>{</a:t>
            </a:r>
            <a:br>
              <a:rPr lang="fr-FR"/>
            </a:br>
            <a:r>
              <a:rPr lang="fr-FR"/>
              <a:t>    List&lt;</a:t>
            </a:r>
            <a:r>
              <a:rPr lang="fr-FR" err="1"/>
              <a:t>Address</a:t>
            </a:r>
            <a:r>
              <a:rPr lang="fr-FR"/>
              <a:t>&gt; </a:t>
            </a:r>
            <a:r>
              <a:rPr lang="fr-FR" err="1"/>
              <a:t>addresses</a:t>
            </a:r>
            <a:r>
              <a:rPr lang="fr-FR"/>
              <a:t> = </a:t>
            </a:r>
            <a:r>
              <a:rPr lang="fr-FR" err="1"/>
              <a:t>geocoder.getFromLocation</a:t>
            </a:r>
            <a:r>
              <a:rPr lang="fr-FR"/>
              <a:t>(longitude, latitude, </a:t>
            </a:r>
            <a:r>
              <a:rPr lang="fr-FR" err="1"/>
              <a:t>maxResult</a:t>
            </a:r>
            <a:r>
              <a:rPr lang="fr-FR"/>
              <a:t>);</a:t>
            </a:r>
            <a:br>
              <a:rPr lang="fr-FR"/>
            </a:br>
            <a:br>
              <a:rPr lang="fr-FR"/>
            </a:br>
            <a:r>
              <a:rPr lang="fr-FR"/>
              <a:t>    </a:t>
            </a:r>
            <a:r>
              <a:rPr lang="fr-FR" b="1">
                <a:solidFill>
                  <a:srgbClr val="000080"/>
                </a:solidFill>
              </a:rPr>
              <a:t>for </a:t>
            </a:r>
            <a:r>
              <a:rPr lang="fr-FR"/>
              <a:t>(</a:t>
            </a:r>
            <a:r>
              <a:rPr lang="fr-FR" err="1"/>
              <a:t>Address</a:t>
            </a:r>
            <a:r>
              <a:rPr lang="fr-FR"/>
              <a:t> </a:t>
            </a:r>
            <a:r>
              <a:rPr lang="fr-FR" err="1"/>
              <a:t>address</a:t>
            </a:r>
            <a:r>
              <a:rPr lang="fr-FR"/>
              <a:t> : </a:t>
            </a:r>
            <a:r>
              <a:rPr lang="fr-FR" err="1"/>
              <a:t>addresses</a:t>
            </a:r>
            <a:r>
              <a:rPr lang="fr-FR"/>
              <a:t>) {</a:t>
            </a:r>
            <a:br>
              <a:rPr lang="fr-FR"/>
            </a:br>
            <a:r>
              <a:rPr lang="fr-FR"/>
              <a:t>        </a:t>
            </a:r>
            <a:r>
              <a:rPr lang="fr-FR" err="1"/>
              <a:t>Toast.</a:t>
            </a:r>
            <a:r>
              <a:rPr lang="fr-FR" i="1" err="1"/>
              <a:t>makeText</a:t>
            </a:r>
            <a:r>
              <a:rPr lang="fr-FR"/>
              <a:t>(</a:t>
            </a:r>
            <a:r>
              <a:rPr lang="fr-FR" b="1" err="1">
                <a:solidFill>
                  <a:srgbClr val="000080"/>
                </a:solidFill>
              </a:rPr>
              <a:t>this</a:t>
            </a:r>
            <a:r>
              <a:rPr lang="fr-FR"/>
              <a:t>, </a:t>
            </a:r>
            <a:r>
              <a:rPr lang="fr-FR" err="1"/>
              <a:t>address.toString</a:t>
            </a:r>
            <a:r>
              <a:rPr lang="fr-FR"/>
              <a:t>(),</a:t>
            </a:r>
            <a:r>
              <a:rPr lang="fr-FR" err="1"/>
              <a:t>Toast.</a:t>
            </a:r>
            <a:r>
              <a:rPr lang="fr-FR" b="1" i="1" err="1">
                <a:solidFill>
                  <a:srgbClr val="660E7A"/>
                </a:solidFill>
              </a:rPr>
              <a:t>LENGTH_SHORT</a:t>
            </a:r>
            <a:r>
              <a:rPr lang="fr-FR"/>
              <a:t>).show();</a:t>
            </a:r>
            <a:br>
              <a:rPr lang="fr-FR"/>
            </a:br>
            <a:br>
              <a:rPr lang="fr-FR"/>
            </a:br>
            <a:r>
              <a:rPr lang="fr-FR"/>
              <a:t>    }</a:t>
            </a:r>
            <a:br>
              <a:rPr lang="fr-FR"/>
            </a:br>
            <a:r>
              <a:rPr lang="fr-FR"/>
              <a:t>} </a:t>
            </a:r>
            <a:r>
              <a:rPr lang="fr-FR" b="1">
                <a:solidFill>
                  <a:srgbClr val="000080"/>
                </a:solidFill>
              </a:rPr>
              <a:t>catch </a:t>
            </a:r>
            <a:r>
              <a:rPr lang="fr-FR"/>
              <a:t>(</a:t>
            </a:r>
            <a:r>
              <a:rPr lang="fr-FR" err="1"/>
              <a:t>IOException</a:t>
            </a:r>
            <a:r>
              <a:rPr lang="fr-FR"/>
              <a:t> e) {</a:t>
            </a:r>
            <a:br>
              <a:rPr lang="fr-FR"/>
            </a:br>
            <a:r>
              <a:rPr lang="fr-FR"/>
              <a:t>    </a:t>
            </a:r>
            <a:r>
              <a:rPr lang="fr-FR" err="1"/>
              <a:t>e.printStackTrace</a:t>
            </a:r>
            <a:r>
              <a:rPr lang="fr-FR"/>
              <a:t>();</a:t>
            </a:r>
            <a:br>
              <a:rPr lang="fr-FR"/>
            </a:br>
            <a:r>
              <a:rPr lang="fr-FR"/>
              <a:t>}</a:t>
            </a:r>
          </a:p>
        </p:txBody>
      </p:sp>
    </p:spTree>
    <p:extLst>
      <p:ext uri="{BB962C8B-B14F-4D97-AF65-F5344CB8AC3E}">
        <p14:creationId xmlns:p14="http://schemas.microsoft.com/office/powerpoint/2010/main" val="1246861488"/>
      </p:ext>
    </p:extLst>
  </p:cSld>
  <p:clrMapOvr>
    <a:masterClrMapping/>
  </p:clrMapOvr>
  <p:transition spd="slow">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Shape 841"/>
          <p:cNvSpPr>
            <a:spLocks noGrp="1"/>
          </p:cNvSpPr>
          <p:nvPr>
            <p:ph type="title"/>
          </p:nvPr>
        </p:nvSpPr>
        <p:spPr>
          <a:xfrm>
            <a:off x="680319" y="753229"/>
            <a:ext cx="9613863" cy="1080938"/>
          </a:xfrm>
          <a:prstGeom prst="rect">
            <a:avLst/>
          </a:prstGeom>
        </p:spPr>
        <p:txBody>
          <a:bodyPr/>
          <a:lstStyle/>
          <a:p>
            <a:r>
              <a:rPr lang="fr-FR"/>
              <a:t>Vue</a:t>
            </a:r>
            <a:endParaRPr/>
          </a:p>
        </p:txBody>
      </p:sp>
      <p:sp>
        <p:nvSpPr>
          <p:cNvPr id="842" name="Shape 842"/>
          <p:cNvSpPr>
            <a:spLocks noGrp="1"/>
          </p:cNvSpPr>
          <p:nvPr>
            <p:ph type="body" idx="1"/>
          </p:nvPr>
        </p:nvSpPr>
        <p:spPr>
          <a:xfrm>
            <a:off x="708454" y="2576022"/>
            <a:ext cx="8756833" cy="4162402"/>
          </a:xfrm>
          <a:prstGeom prst="rect">
            <a:avLst/>
          </a:prstGeom>
        </p:spPr>
        <p:txBody>
          <a:bodyPr/>
          <a:lstStyle/>
          <a:p>
            <a:pPr marL="462915" indent="-462915" defTabSz="822959">
              <a:spcBef>
                <a:spcPts val="900"/>
              </a:spcBef>
              <a:buSzPct val="100000"/>
              <a:buFont typeface="Arial"/>
              <a:buChar char="•"/>
              <a:defRPr sz="2520"/>
            </a:pPr>
            <a:r>
              <a:rPr lang="fr-FR"/>
              <a:t>Composant graphique</a:t>
            </a:r>
          </a:p>
          <a:p>
            <a:pPr marL="462915" indent="-462915" defTabSz="822959">
              <a:spcBef>
                <a:spcPts val="900"/>
              </a:spcBef>
              <a:buSzPct val="100000"/>
              <a:buFont typeface="Arial"/>
              <a:buChar char="•"/>
              <a:defRPr sz="2520"/>
            </a:pPr>
            <a:endParaRPr/>
          </a:p>
          <a:p>
            <a:pPr marL="462915" indent="-462915" defTabSz="822959">
              <a:spcBef>
                <a:spcPts val="900"/>
              </a:spcBef>
              <a:buSzPct val="100000"/>
              <a:buFont typeface="Arial"/>
              <a:buChar char="•"/>
              <a:defRPr sz="2520" b="0" i="1" u="sng"/>
            </a:pPr>
            <a:r>
              <a:rPr lang="fr-FR"/>
              <a:t>Exemple</a:t>
            </a:r>
            <a:r>
              <a:t> : </a:t>
            </a:r>
          </a:p>
          <a:p>
            <a:pPr marL="874394" lvl="1" indent="-462915" defTabSz="822959">
              <a:spcBef>
                <a:spcPts val="400"/>
              </a:spcBef>
              <a:buSzPct val="100000"/>
              <a:buFont typeface="Arial"/>
              <a:buChar char="•"/>
              <a:defRPr sz="2520" u="sng"/>
            </a:pPr>
            <a:r>
              <a:t>Form Widget</a:t>
            </a:r>
            <a:r>
              <a:rPr b="0"/>
              <a:t>: </a:t>
            </a:r>
            <a:r>
              <a:rPr b="0" u="none"/>
              <a:t>Button, </a:t>
            </a:r>
            <a:r>
              <a:rPr b="0" u="none" err="1"/>
              <a:t>EditText</a:t>
            </a:r>
            <a:r>
              <a:rPr b="0" u="none"/>
              <a:t>, </a:t>
            </a:r>
            <a:r>
              <a:rPr b="0" u="none" err="1"/>
              <a:t>CheckBox</a:t>
            </a:r>
            <a:r>
              <a:rPr b="0" u="none"/>
              <a:t>, …</a:t>
            </a:r>
            <a:endParaRPr sz="1800"/>
          </a:p>
          <a:p>
            <a:pPr marL="874394" lvl="1" indent="-462915" defTabSz="822959">
              <a:spcBef>
                <a:spcPts val="400"/>
              </a:spcBef>
              <a:buSzPct val="100000"/>
              <a:buFont typeface="Arial"/>
              <a:buChar char="•"/>
              <a:defRPr sz="2520" u="sng"/>
            </a:pPr>
            <a:r>
              <a:t>Time &amp; Date</a:t>
            </a:r>
            <a:r>
              <a:rPr b="0"/>
              <a:t>: </a:t>
            </a:r>
            <a:r>
              <a:rPr b="0" u="none" err="1"/>
              <a:t>DatePicker</a:t>
            </a:r>
            <a:r>
              <a:rPr b="0" u="none"/>
              <a:t>, Chronometer</a:t>
            </a:r>
            <a:endParaRPr sz="1800"/>
          </a:p>
          <a:p>
            <a:pPr marL="874394" lvl="1" indent="-462915" defTabSz="822959">
              <a:spcBef>
                <a:spcPts val="400"/>
              </a:spcBef>
              <a:buSzPct val="100000"/>
              <a:buFont typeface="Arial"/>
              <a:buChar char="•"/>
              <a:defRPr sz="2520" u="sng"/>
            </a:pPr>
            <a:r>
              <a:t>Image</a:t>
            </a:r>
            <a:r>
              <a:rPr b="0" u="none"/>
              <a:t>: </a:t>
            </a:r>
            <a:r>
              <a:rPr b="0" u="none" err="1"/>
              <a:t>ImageView</a:t>
            </a:r>
            <a:endParaRPr b="0"/>
          </a:p>
          <a:p>
            <a:pPr marL="874394" lvl="1" indent="-462915" defTabSz="822959">
              <a:spcBef>
                <a:spcPts val="400"/>
              </a:spcBef>
              <a:buSzPct val="100000"/>
              <a:buFont typeface="Arial"/>
              <a:buChar char="•"/>
              <a:defRPr sz="2520" u="sng"/>
            </a:pPr>
            <a:r>
              <a:t>Composite</a:t>
            </a:r>
            <a:r>
              <a:rPr b="0"/>
              <a:t>: </a:t>
            </a:r>
            <a:r>
              <a:rPr b="0" u="none" err="1"/>
              <a:t>ListView</a:t>
            </a:r>
            <a:br>
              <a:rPr b="0" u="none"/>
            </a:br>
            <a:endParaRPr b="0"/>
          </a:p>
          <a:p>
            <a:pPr marL="874394" lvl="1" indent="-462915" defTabSz="822959">
              <a:spcBef>
                <a:spcPts val="400"/>
              </a:spcBef>
              <a:buSzPct val="100000"/>
              <a:buFont typeface="Arial"/>
              <a:buChar char="•"/>
              <a:defRPr sz="2520" u="sng"/>
            </a:pPr>
            <a:r>
              <a:t>And … Custom View</a:t>
            </a:r>
          </a:p>
        </p:txBody>
      </p:sp>
      <p:pic>
        <p:nvPicPr>
          <p:cNvPr id="843" name="image5.png"/>
          <p:cNvPicPr>
            <a:picLocks noChangeAspect="1"/>
          </p:cNvPicPr>
          <p:nvPr/>
        </p:nvPicPr>
        <p:blipFill>
          <a:blip r:embed="rId2"/>
          <a:stretch>
            <a:fillRect/>
          </a:stretch>
        </p:blipFill>
        <p:spPr>
          <a:xfrm>
            <a:off x="9465287" y="2712866"/>
            <a:ext cx="2124076" cy="3486151"/>
          </a:xfrm>
          <a:prstGeom prst="rect">
            <a:avLst/>
          </a:prstGeom>
          <a:ln w="12700">
            <a:miter lim="400000"/>
          </a:ln>
        </p:spPr>
      </p:pic>
      <p:sp>
        <p:nvSpPr>
          <p:cNvPr id="844" name="Shape 84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Tree>
  </p:cSld>
  <p:clrMapOvr>
    <a:masterClrMapping/>
  </p:clrMapOvr>
  <p:transition spd="slow">
    <p:dissolv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Shape 1382"/>
          <p:cNvSpPr>
            <a:spLocks noGrp="1"/>
          </p:cNvSpPr>
          <p:nvPr>
            <p:ph type="ctrTitle"/>
          </p:nvPr>
        </p:nvSpPr>
        <p:spPr>
          <a:xfrm>
            <a:off x="680322" y="2733708"/>
            <a:ext cx="8144134" cy="1373071"/>
          </a:xfrm>
          <a:prstGeom prst="rect">
            <a:avLst/>
          </a:prstGeom>
        </p:spPr>
        <p:txBody>
          <a:bodyPr/>
          <a:lstStyle/>
          <a:p>
            <a:r>
              <a:rPr lang="fr-FR"/>
              <a:t>Notifications</a:t>
            </a:r>
            <a:endParaRPr/>
          </a:p>
        </p:txBody>
      </p:sp>
      <p:sp>
        <p:nvSpPr>
          <p:cNvPr id="1383" name="Shape 1383"/>
          <p:cNvSpPr>
            <a:spLocks noGrp="1"/>
          </p:cNvSpPr>
          <p:nvPr>
            <p:ph type="sldNum" sz="quarter" idx="2"/>
          </p:nvPr>
        </p:nvSpPr>
        <p:spPr>
          <a:xfrm>
            <a:off x="9255345" y="3116137"/>
            <a:ext cx="823428"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190</a:t>
            </a:fld>
            <a:endParaRPr/>
          </a:p>
        </p:txBody>
      </p:sp>
    </p:spTree>
    <p:extLst>
      <p:ext uri="{BB962C8B-B14F-4D97-AF65-F5344CB8AC3E}">
        <p14:creationId xmlns:p14="http://schemas.microsoft.com/office/powerpoint/2010/main" val="469008656"/>
      </p:ext>
    </p:extLst>
  </p:cSld>
  <p:clrMapOvr>
    <a:masterClrMapping/>
  </p:clrMapOvr>
  <p:transition spd="slow">
    <p:dissolv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a:t>Notifications</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191</a:t>
            </a:fld>
            <a:endParaRPr/>
          </a:p>
        </p:txBody>
      </p:sp>
      <p:sp>
        <p:nvSpPr>
          <p:cNvPr id="1727" name="Shape 1727"/>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How </a:t>
            </a:r>
            <a:r>
              <a:rPr lang="fr-FR" err="1"/>
              <a:t>it</a:t>
            </a:r>
            <a:r>
              <a:rPr lang="fr-FR"/>
              <a:t> </a:t>
            </a:r>
            <a:r>
              <a:rPr lang="fr-FR" err="1"/>
              <a:t>works</a:t>
            </a:r>
            <a:endParaRPr/>
          </a:p>
          <a:p>
            <a:pPr>
              <a:defRPr sz="2400">
                <a:solidFill>
                  <a:srgbClr val="FFFFFF"/>
                </a:solidFill>
              </a:defRPr>
            </a:pPr>
            <a:endParaRPr lang="fr-FR"/>
          </a:p>
          <a:p>
            <a:pPr>
              <a:defRPr sz="2400">
                <a:solidFill>
                  <a:srgbClr val="FFFFFF"/>
                </a:solidFill>
              </a:defRPr>
            </a:pPr>
            <a:r>
              <a:rPr lang="fr-FR"/>
              <a:t>You have to </a:t>
            </a:r>
            <a:r>
              <a:rPr lang="fr-FR" err="1"/>
              <a:t>prepare</a:t>
            </a:r>
            <a:r>
              <a:rPr lang="fr-FR"/>
              <a:t> a Notification and </a:t>
            </a:r>
            <a:r>
              <a:rPr lang="fr-FR" err="1"/>
              <a:t>send</a:t>
            </a:r>
            <a:r>
              <a:rPr lang="fr-FR"/>
              <a:t> </a:t>
            </a:r>
            <a:r>
              <a:rPr lang="fr-FR" err="1"/>
              <a:t>it</a:t>
            </a:r>
            <a:r>
              <a:rPr lang="fr-FR"/>
              <a:t>. </a:t>
            </a:r>
            <a:r>
              <a:rPr lang="fr-FR" err="1"/>
              <a:t>Next</a:t>
            </a:r>
            <a:r>
              <a:rPr lang="fr-FR"/>
              <a:t>, </a:t>
            </a:r>
            <a:r>
              <a:rPr lang="fr-FR" err="1"/>
              <a:t>it</a:t>
            </a:r>
            <a:r>
              <a:rPr lang="fr-FR"/>
              <a:t> </a:t>
            </a:r>
            <a:r>
              <a:rPr lang="fr-FR" err="1"/>
              <a:t>will</a:t>
            </a:r>
            <a:r>
              <a:rPr lang="fr-FR"/>
              <a:t> </a:t>
            </a:r>
            <a:r>
              <a:rPr lang="fr-FR" err="1"/>
              <a:t>be</a:t>
            </a:r>
            <a:r>
              <a:rPr lang="fr-FR"/>
              <a:t> </a:t>
            </a:r>
            <a:r>
              <a:rPr lang="fr-FR" err="1"/>
              <a:t>shown</a:t>
            </a:r>
            <a:r>
              <a:rPr lang="fr-FR"/>
              <a:t> by Android Engine</a:t>
            </a:r>
            <a:endParaRPr/>
          </a:p>
        </p:txBody>
      </p:sp>
    </p:spTree>
    <p:extLst>
      <p:ext uri="{BB962C8B-B14F-4D97-AF65-F5344CB8AC3E}">
        <p14:creationId xmlns:p14="http://schemas.microsoft.com/office/powerpoint/2010/main" val="494434777"/>
      </p:ext>
    </p:extLst>
  </p:cSld>
  <p:clrMapOvr>
    <a:masterClrMapping/>
  </p:clrMapOvr>
  <p:transition spd="slow">
    <p:dissolv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a:t>Notifications</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192</a:t>
            </a:fld>
            <a:endParaRPr/>
          </a:p>
        </p:txBody>
      </p:sp>
      <p:sp>
        <p:nvSpPr>
          <p:cNvPr id="1729" name="Shape 1729"/>
          <p:cNvSpPr/>
          <p:nvPr/>
        </p:nvSpPr>
        <p:spPr>
          <a:xfrm>
            <a:off x="967298" y="1717314"/>
            <a:ext cx="9326884" cy="4893645"/>
          </a:xfrm>
          <a:prstGeom prst="rect">
            <a:avLst/>
          </a:prstGeom>
          <a:ln/>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wrap="square" lIns="45719" tIns="45719" rIns="45719" bIns="45719" numCol="1" anchor="ctr">
            <a:spAutoFit/>
          </a:bodyPr>
          <a:lstStyle/>
          <a:p>
            <a:pPr>
              <a:defRPr sz="2000">
                <a:solidFill>
                  <a:srgbClr val="FFFFFF"/>
                </a:solidFill>
              </a:defRPr>
            </a:pPr>
            <a:r>
              <a:rPr lang="fr-FR" sz="1200" b="1"/>
              <a:t>public </a:t>
            </a:r>
            <a:r>
              <a:rPr lang="fr-FR" sz="1200" b="1" err="1"/>
              <a:t>static</a:t>
            </a:r>
            <a:r>
              <a:rPr lang="fr-FR" sz="1200" b="1"/>
              <a:t> </a:t>
            </a:r>
            <a:r>
              <a:rPr lang="fr-FR" sz="1200"/>
              <a:t>Notification </a:t>
            </a:r>
            <a:r>
              <a:rPr lang="fr-FR" sz="1200" err="1"/>
              <a:t>prepareNotification</a:t>
            </a:r>
            <a:r>
              <a:rPr lang="fr-FR" sz="1200"/>
              <a:t>(</a:t>
            </a:r>
            <a:r>
              <a:rPr lang="fr-FR" sz="1200" err="1"/>
              <a:t>Context</a:t>
            </a:r>
            <a:r>
              <a:rPr lang="fr-FR" sz="1200"/>
              <a:t> </a:t>
            </a:r>
            <a:r>
              <a:rPr lang="fr-FR" sz="1200" err="1"/>
              <a:t>context</a:t>
            </a:r>
            <a:r>
              <a:rPr lang="fr-FR" sz="1200"/>
              <a:t>, String message) {</a:t>
            </a:r>
            <a:br>
              <a:rPr lang="fr-FR" sz="1200"/>
            </a:br>
            <a:br>
              <a:rPr lang="fr-FR" sz="1200"/>
            </a:br>
            <a:r>
              <a:rPr lang="fr-FR" sz="1200"/>
              <a:t>    </a:t>
            </a:r>
            <a:r>
              <a:rPr lang="fr-FR" sz="1200" err="1"/>
              <a:t>Resources</a:t>
            </a:r>
            <a:r>
              <a:rPr lang="fr-FR" sz="1200"/>
              <a:t> </a:t>
            </a:r>
            <a:r>
              <a:rPr lang="fr-FR" sz="1200" err="1"/>
              <a:t>resources</a:t>
            </a:r>
            <a:r>
              <a:rPr lang="fr-FR" sz="1200"/>
              <a:t> = </a:t>
            </a:r>
            <a:r>
              <a:rPr lang="fr-FR" sz="1200" err="1"/>
              <a:t>context.getResources</a:t>
            </a:r>
            <a:r>
              <a:rPr lang="fr-FR" sz="1200"/>
              <a:t>();</a:t>
            </a:r>
            <a:br>
              <a:rPr lang="fr-FR" sz="1200"/>
            </a:br>
            <a:br>
              <a:rPr lang="fr-FR" sz="1200"/>
            </a:br>
            <a:r>
              <a:rPr lang="fr-FR" sz="1200"/>
              <a:t>    </a:t>
            </a:r>
            <a:r>
              <a:rPr lang="fr-FR" sz="1200" i="1"/>
              <a:t>// Action </a:t>
            </a:r>
            <a:r>
              <a:rPr lang="fr-FR" sz="1200" i="1" err="1"/>
              <a:t>when</a:t>
            </a:r>
            <a:r>
              <a:rPr lang="fr-FR" sz="1200" i="1"/>
              <a:t> </a:t>
            </a:r>
            <a:r>
              <a:rPr lang="fr-FR" sz="1200" i="1" err="1"/>
              <a:t>we</a:t>
            </a:r>
            <a:r>
              <a:rPr lang="fr-FR" sz="1200" i="1"/>
              <a:t> click on the notification. </a:t>
            </a:r>
            <a:r>
              <a:rPr lang="fr-FR" sz="1200" i="1" err="1"/>
              <a:t>We</a:t>
            </a:r>
            <a:r>
              <a:rPr lang="fr-FR" sz="1200" i="1"/>
              <a:t> </a:t>
            </a:r>
            <a:r>
              <a:rPr lang="fr-FR" sz="1200" i="1" err="1"/>
              <a:t>will</a:t>
            </a:r>
            <a:r>
              <a:rPr lang="fr-FR" sz="1200" i="1"/>
              <a:t> open </a:t>
            </a:r>
            <a:r>
              <a:rPr lang="fr-FR" sz="1200" i="1" err="1"/>
              <a:t>MainActivity</a:t>
            </a:r>
            <a:br>
              <a:rPr lang="fr-FR" sz="1200" i="1"/>
            </a:br>
            <a:r>
              <a:rPr lang="fr-FR" sz="1200" i="1"/>
              <a:t>    </a:t>
            </a:r>
            <a:r>
              <a:rPr lang="fr-FR" sz="1200" err="1"/>
              <a:t>Intent</a:t>
            </a:r>
            <a:r>
              <a:rPr lang="fr-FR" sz="1200"/>
              <a:t> </a:t>
            </a:r>
            <a:r>
              <a:rPr lang="fr-FR" sz="1200" err="1"/>
              <a:t>intent</a:t>
            </a:r>
            <a:r>
              <a:rPr lang="fr-FR" sz="1200"/>
              <a:t> = </a:t>
            </a:r>
            <a:r>
              <a:rPr lang="fr-FR" sz="1200" b="1"/>
              <a:t>new </a:t>
            </a:r>
            <a:r>
              <a:rPr lang="fr-FR" sz="1200" err="1"/>
              <a:t>Intent</a:t>
            </a:r>
            <a:r>
              <a:rPr lang="fr-FR" sz="1200"/>
              <a:t>(</a:t>
            </a:r>
            <a:r>
              <a:rPr lang="fr-FR" sz="1200" err="1"/>
              <a:t>context</a:t>
            </a:r>
            <a:r>
              <a:rPr lang="fr-FR" sz="1200"/>
              <a:t>, </a:t>
            </a:r>
            <a:r>
              <a:rPr lang="fr-FR" sz="1200" err="1"/>
              <a:t>MainActivity.</a:t>
            </a:r>
            <a:r>
              <a:rPr lang="fr-FR" sz="1200" b="1" err="1"/>
              <a:t>class</a:t>
            </a:r>
            <a:r>
              <a:rPr lang="fr-FR" sz="1200"/>
              <a:t>);</a:t>
            </a:r>
            <a:br>
              <a:rPr lang="fr-FR" sz="1200"/>
            </a:br>
            <a:r>
              <a:rPr lang="fr-FR" sz="1200"/>
              <a:t>    </a:t>
            </a:r>
            <a:r>
              <a:rPr lang="fr-FR" sz="1200" err="1"/>
              <a:t>PendingIntent</a:t>
            </a:r>
            <a:r>
              <a:rPr lang="fr-FR" sz="1200"/>
              <a:t> </a:t>
            </a:r>
            <a:r>
              <a:rPr lang="fr-FR" sz="1200" err="1"/>
              <a:t>pendingIntent</a:t>
            </a:r>
            <a:r>
              <a:rPr lang="fr-FR" sz="1200"/>
              <a:t> = </a:t>
            </a:r>
            <a:r>
              <a:rPr lang="fr-FR" sz="1200" err="1"/>
              <a:t>PendingIntent.</a:t>
            </a:r>
            <a:r>
              <a:rPr lang="fr-FR" sz="1200" i="1" err="1"/>
              <a:t>getActivity</a:t>
            </a:r>
            <a:r>
              <a:rPr lang="fr-FR" sz="1200"/>
              <a:t>(</a:t>
            </a:r>
            <a:r>
              <a:rPr lang="fr-FR" sz="1200" err="1"/>
              <a:t>context</a:t>
            </a:r>
            <a:r>
              <a:rPr lang="fr-FR" sz="1200"/>
              <a:t>, 1, </a:t>
            </a:r>
            <a:r>
              <a:rPr lang="fr-FR" sz="1200" err="1"/>
              <a:t>intent</a:t>
            </a:r>
            <a:r>
              <a:rPr lang="fr-FR" sz="1200"/>
              <a:t>, </a:t>
            </a:r>
            <a:r>
              <a:rPr lang="fr-FR" sz="1200" err="1"/>
              <a:t>PendingIntent.FLAG_UPDATE_CURRENT</a:t>
            </a:r>
            <a:r>
              <a:rPr lang="fr-FR" sz="1200"/>
              <a:t>);</a:t>
            </a:r>
            <a:br>
              <a:rPr lang="fr-FR" sz="1200"/>
            </a:br>
            <a:br>
              <a:rPr lang="fr-FR" sz="1200"/>
            </a:br>
            <a:r>
              <a:rPr lang="fr-FR" sz="1200"/>
              <a:t>    </a:t>
            </a:r>
            <a:r>
              <a:rPr lang="fr-FR" sz="1200" i="1"/>
              <a:t>// </a:t>
            </a:r>
            <a:r>
              <a:rPr lang="fr-FR" sz="1200" i="1" err="1"/>
              <a:t>Icon</a:t>
            </a:r>
            <a:r>
              <a:rPr lang="fr-FR" sz="1200" i="1"/>
              <a:t> of notification</a:t>
            </a:r>
            <a:br>
              <a:rPr lang="fr-FR" sz="1200" i="1"/>
            </a:br>
            <a:r>
              <a:rPr lang="fr-FR" sz="1200" i="1"/>
              <a:t>    </a:t>
            </a:r>
            <a:r>
              <a:rPr lang="fr-FR" sz="1200"/>
              <a:t>Bitmap </a:t>
            </a:r>
            <a:r>
              <a:rPr lang="fr-FR" sz="1200" err="1"/>
              <a:t>icon</a:t>
            </a:r>
            <a:r>
              <a:rPr lang="fr-FR" sz="1200"/>
              <a:t> = </a:t>
            </a:r>
            <a:r>
              <a:rPr lang="fr-FR" sz="1200" err="1"/>
              <a:t>BitmapFactory.</a:t>
            </a:r>
            <a:r>
              <a:rPr lang="fr-FR" sz="1200" i="1" err="1"/>
              <a:t>decodeResource</a:t>
            </a:r>
            <a:r>
              <a:rPr lang="fr-FR" sz="1200"/>
              <a:t>(</a:t>
            </a:r>
            <a:r>
              <a:rPr lang="fr-FR" sz="1200" err="1"/>
              <a:t>resources</a:t>
            </a:r>
            <a:r>
              <a:rPr lang="fr-FR" sz="1200"/>
              <a:t>, </a:t>
            </a:r>
            <a:r>
              <a:rPr lang="fr-FR" sz="1200" err="1"/>
              <a:t>R.mipmap.</a:t>
            </a:r>
            <a:r>
              <a:rPr lang="fr-FR" sz="1200" b="1" i="1" err="1"/>
              <a:t>ic_launcher</a:t>
            </a:r>
            <a:r>
              <a:rPr lang="fr-FR" sz="1200"/>
              <a:t>);</a:t>
            </a:r>
            <a:br>
              <a:rPr lang="fr-FR" sz="1200"/>
            </a:br>
            <a:br>
              <a:rPr lang="fr-FR" sz="1200"/>
            </a:br>
            <a:r>
              <a:rPr lang="fr-FR" sz="1200"/>
              <a:t>    </a:t>
            </a:r>
            <a:r>
              <a:rPr lang="fr-FR" sz="1200" i="1"/>
              <a:t>// </a:t>
            </a:r>
            <a:r>
              <a:rPr lang="fr-FR" sz="1200" i="1" err="1"/>
              <a:t>Create</a:t>
            </a:r>
            <a:r>
              <a:rPr lang="fr-FR" sz="1200" i="1"/>
              <a:t> notification</a:t>
            </a:r>
            <a:br>
              <a:rPr lang="fr-FR" sz="1200" i="1"/>
            </a:br>
            <a:r>
              <a:rPr lang="fr-FR" sz="1200" i="1"/>
              <a:t>    </a:t>
            </a:r>
            <a:r>
              <a:rPr lang="fr-FR" sz="1200" err="1"/>
              <a:t>NotificationCompat.Builder</a:t>
            </a:r>
            <a:r>
              <a:rPr lang="fr-FR" sz="1200"/>
              <a:t> </a:t>
            </a:r>
            <a:r>
              <a:rPr lang="fr-FR" sz="1200" err="1"/>
              <a:t>builder</a:t>
            </a:r>
            <a:r>
              <a:rPr lang="fr-FR" sz="1200"/>
              <a:t> = </a:t>
            </a:r>
            <a:r>
              <a:rPr lang="fr-FR" sz="1200" b="1"/>
              <a:t>new </a:t>
            </a:r>
            <a:r>
              <a:rPr lang="fr-FR" sz="1200" b="1" err="1"/>
              <a:t>NotificationCompat.Builder</a:t>
            </a:r>
            <a:r>
              <a:rPr lang="fr-FR" sz="1200" b="1"/>
              <a:t>(</a:t>
            </a:r>
            <a:r>
              <a:rPr lang="fr-FR" sz="1200" b="1" err="1"/>
              <a:t>this</a:t>
            </a:r>
            <a:r>
              <a:rPr lang="fr-FR" sz="1200" b="1"/>
              <a:t>, CHANNEL_ID)</a:t>
            </a:r>
            <a:r>
              <a:rPr lang="fr-FR" sz="1200"/>
              <a:t>            </a:t>
            </a:r>
          </a:p>
          <a:p>
            <a:pPr>
              <a:defRPr sz="2000">
                <a:solidFill>
                  <a:srgbClr val="FFFFFF"/>
                </a:solidFill>
              </a:defRPr>
            </a:pPr>
            <a:r>
              <a:rPr lang="fr-FR" sz="1200"/>
              <a:t>	.</a:t>
            </a:r>
            <a:r>
              <a:rPr lang="fr-FR" sz="1200" err="1"/>
              <a:t>setSmallIcon</a:t>
            </a:r>
            <a:r>
              <a:rPr lang="fr-FR" sz="1200"/>
              <a:t>(</a:t>
            </a:r>
            <a:r>
              <a:rPr lang="fr-FR" sz="1200" err="1"/>
              <a:t>R.mipmap.</a:t>
            </a:r>
            <a:r>
              <a:rPr lang="fr-FR" sz="1200" b="1" i="1" err="1"/>
              <a:t>ic_launcher</a:t>
            </a:r>
            <a:r>
              <a:rPr lang="fr-FR" sz="1200"/>
              <a:t>)</a:t>
            </a:r>
            <a:br>
              <a:rPr lang="fr-FR" sz="1200"/>
            </a:br>
            <a:r>
              <a:rPr lang="fr-FR" sz="1200"/>
              <a:t>            .</a:t>
            </a:r>
            <a:r>
              <a:rPr lang="fr-FR" sz="1200" err="1"/>
              <a:t>setLargeIcon</a:t>
            </a:r>
            <a:r>
              <a:rPr lang="fr-FR" sz="1200"/>
              <a:t>(</a:t>
            </a:r>
            <a:r>
              <a:rPr lang="fr-FR" sz="1200" err="1"/>
              <a:t>icon</a:t>
            </a:r>
            <a:r>
              <a:rPr lang="fr-FR" sz="1200"/>
              <a:t>)</a:t>
            </a:r>
            <a:br>
              <a:rPr lang="fr-FR" sz="1200"/>
            </a:br>
            <a:r>
              <a:rPr lang="fr-FR" sz="1200"/>
              <a:t>            .</a:t>
            </a:r>
            <a:r>
              <a:rPr lang="fr-FR" sz="1200" err="1"/>
              <a:t>setContentTitle</a:t>
            </a:r>
            <a:r>
              <a:rPr lang="fr-FR" sz="1200"/>
              <a:t>(</a:t>
            </a:r>
            <a:r>
              <a:rPr lang="fr-FR" sz="1200" err="1"/>
              <a:t>resources.getString</a:t>
            </a:r>
            <a:r>
              <a:rPr lang="fr-FR" sz="1200"/>
              <a:t>(</a:t>
            </a:r>
            <a:r>
              <a:rPr lang="fr-FR" sz="1200" err="1"/>
              <a:t>R.string.</a:t>
            </a:r>
            <a:r>
              <a:rPr lang="fr-FR" sz="1200" b="1" i="1" err="1"/>
              <a:t>my_notification_title</a:t>
            </a:r>
            <a:r>
              <a:rPr lang="fr-FR" sz="1200"/>
              <a:t>))</a:t>
            </a:r>
            <a:br>
              <a:rPr lang="fr-FR" sz="1200"/>
            </a:br>
            <a:r>
              <a:rPr lang="fr-FR" sz="1200"/>
              <a:t>            .</a:t>
            </a:r>
            <a:r>
              <a:rPr lang="fr-FR" sz="1200" err="1"/>
              <a:t>setContentText</a:t>
            </a:r>
            <a:r>
              <a:rPr lang="fr-FR" sz="1200"/>
              <a:t>(message)</a:t>
            </a:r>
            <a:br>
              <a:rPr lang="fr-FR" sz="1200"/>
            </a:br>
            <a:r>
              <a:rPr lang="fr-FR" sz="1200"/>
              <a:t>            .</a:t>
            </a:r>
            <a:r>
              <a:rPr lang="fr-FR" sz="1200" err="1"/>
              <a:t>setContentIntent</a:t>
            </a:r>
            <a:r>
              <a:rPr lang="fr-FR" sz="1200"/>
              <a:t>(</a:t>
            </a:r>
            <a:r>
              <a:rPr lang="fr-FR" sz="1200" err="1"/>
              <a:t>pendingIntent</a:t>
            </a:r>
            <a:r>
              <a:rPr lang="fr-FR" sz="1200"/>
              <a:t>)</a:t>
            </a:r>
            <a:br>
              <a:rPr lang="fr-FR" sz="1200"/>
            </a:br>
            <a:r>
              <a:rPr lang="fr-FR" sz="1200"/>
              <a:t>            .</a:t>
            </a:r>
            <a:r>
              <a:rPr lang="fr-FR" sz="1200" err="1"/>
              <a:t>setAutoCancel</a:t>
            </a:r>
            <a:r>
              <a:rPr lang="fr-FR" sz="1200"/>
              <a:t>(</a:t>
            </a:r>
            <a:r>
              <a:rPr lang="fr-FR" sz="1200" b="1" err="1"/>
              <a:t>true</a:t>
            </a:r>
            <a:r>
              <a:rPr lang="fr-FR" sz="1200"/>
              <a:t>) </a:t>
            </a:r>
            <a:r>
              <a:rPr lang="fr-FR" sz="1200" i="1"/>
              <a:t>// </a:t>
            </a:r>
            <a:r>
              <a:rPr lang="fr-FR" sz="1200" i="1" err="1"/>
              <a:t>hide</a:t>
            </a:r>
            <a:r>
              <a:rPr lang="fr-FR" sz="1200" i="1"/>
              <a:t> if </a:t>
            </a:r>
            <a:r>
              <a:rPr lang="fr-FR" sz="1200" i="1" err="1"/>
              <a:t>we</a:t>
            </a:r>
            <a:r>
              <a:rPr lang="fr-FR" sz="1200" i="1"/>
              <a:t> click on notification</a:t>
            </a:r>
            <a:br>
              <a:rPr lang="fr-FR" sz="1200" i="1"/>
            </a:br>
            <a:r>
              <a:rPr lang="fr-FR" sz="1200" i="1"/>
              <a:t>            </a:t>
            </a:r>
            <a:r>
              <a:rPr lang="fr-FR" sz="1200"/>
              <a:t>.</a:t>
            </a:r>
            <a:r>
              <a:rPr lang="fr-FR" sz="1200" err="1"/>
              <a:t>setPriority</a:t>
            </a:r>
            <a:r>
              <a:rPr lang="fr-FR" sz="1200"/>
              <a:t>(</a:t>
            </a:r>
            <a:r>
              <a:rPr lang="fr-FR" sz="1200" err="1"/>
              <a:t>Notification.</a:t>
            </a:r>
            <a:r>
              <a:rPr lang="fr-FR" sz="1200" b="1" i="1" err="1"/>
              <a:t>PRIORITY_DEFAULT</a:t>
            </a:r>
            <a:r>
              <a:rPr lang="fr-FR" sz="1200"/>
              <a:t>)</a:t>
            </a:r>
            <a:br>
              <a:rPr lang="fr-FR" sz="1200"/>
            </a:br>
            <a:r>
              <a:rPr lang="fr-FR" sz="1200"/>
              <a:t>            .</a:t>
            </a:r>
            <a:r>
              <a:rPr lang="fr-FR" sz="1200" err="1"/>
              <a:t>setDefaults</a:t>
            </a:r>
            <a:r>
              <a:rPr lang="fr-FR" sz="1200"/>
              <a:t>(</a:t>
            </a:r>
            <a:r>
              <a:rPr lang="fr-FR" sz="1200" err="1"/>
              <a:t>Notification.</a:t>
            </a:r>
            <a:r>
              <a:rPr lang="fr-FR" sz="1200" b="1" i="1" err="1"/>
              <a:t>DEFAULT_ALL</a:t>
            </a:r>
            <a:r>
              <a:rPr lang="fr-FR" sz="1200"/>
              <a:t>); </a:t>
            </a:r>
            <a:r>
              <a:rPr lang="fr-FR" sz="1200" i="1"/>
              <a:t>// Lights, Sound, </a:t>
            </a:r>
            <a:r>
              <a:rPr lang="fr-FR" sz="1200" i="1" err="1"/>
              <a:t>Vibrate</a:t>
            </a:r>
            <a:br>
              <a:rPr lang="fr-FR" sz="1200" i="1"/>
            </a:br>
            <a:br>
              <a:rPr lang="fr-FR" sz="1200" i="1"/>
            </a:br>
            <a:br>
              <a:rPr lang="fr-FR" sz="1200" i="1"/>
            </a:br>
            <a:r>
              <a:rPr lang="fr-FR" sz="1200" i="1"/>
              <a:t>    </a:t>
            </a:r>
            <a:r>
              <a:rPr lang="fr-FR" sz="1200" b="1"/>
              <a:t>return </a:t>
            </a:r>
            <a:r>
              <a:rPr lang="fr-FR" sz="1200" err="1"/>
              <a:t>builder.build</a:t>
            </a:r>
            <a:r>
              <a:rPr lang="fr-FR" sz="1200"/>
              <a:t>();</a:t>
            </a:r>
            <a:br>
              <a:rPr lang="fr-FR" sz="1200"/>
            </a:br>
            <a:br>
              <a:rPr lang="fr-FR" sz="1200"/>
            </a:br>
            <a:r>
              <a:rPr lang="fr-FR" sz="1200"/>
              <a:t>}</a:t>
            </a:r>
            <a:endParaRPr sz="1200"/>
          </a:p>
        </p:txBody>
      </p:sp>
    </p:spTree>
    <p:extLst>
      <p:ext uri="{BB962C8B-B14F-4D97-AF65-F5344CB8AC3E}">
        <p14:creationId xmlns:p14="http://schemas.microsoft.com/office/powerpoint/2010/main" val="1901912449"/>
      </p:ext>
    </p:extLst>
  </p:cSld>
  <p:clrMapOvr>
    <a:masterClrMapping/>
  </p:clrMapOvr>
  <p:transition spd="slow">
    <p:dissolv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a:t>Notifications</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193</a:t>
            </a:fld>
            <a:endParaRPr/>
          </a:p>
        </p:txBody>
      </p:sp>
      <p:sp>
        <p:nvSpPr>
          <p:cNvPr id="1727" name="Shape 1727"/>
          <p:cNvSpPr/>
          <p:nvPr/>
        </p:nvSpPr>
        <p:spPr>
          <a:xfrm>
            <a:off x="495679" y="2368421"/>
            <a:ext cx="11324494"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r>
              <a:rPr lang="fr-FR" err="1"/>
              <a:t>Create</a:t>
            </a:r>
            <a:r>
              <a:rPr lang="fr-FR"/>
              <a:t> Notification Channel</a:t>
            </a:r>
            <a:endParaRPr/>
          </a:p>
        </p:txBody>
      </p:sp>
      <p:grpSp>
        <p:nvGrpSpPr>
          <p:cNvPr id="1730" name="Group 1730"/>
          <p:cNvGrpSpPr/>
          <p:nvPr/>
        </p:nvGrpSpPr>
        <p:grpSpPr>
          <a:xfrm>
            <a:off x="495679" y="3004956"/>
            <a:ext cx="10772237" cy="3433726"/>
            <a:chOff x="224155" y="-569168"/>
            <a:chExt cx="10772235" cy="3433724"/>
          </a:xfrm>
        </p:grpSpPr>
        <p:sp>
          <p:nvSpPr>
            <p:cNvPr id="1728" name="Shape 1728"/>
            <p:cNvSpPr/>
            <p:nvPr/>
          </p:nvSpPr>
          <p:spPr>
            <a:xfrm>
              <a:off x="224155" y="-569168"/>
              <a:ext cx="10587594" cy="3433724"/>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29" name="Shape 1729"/>
            <p:cNvSpPr/>
            <p:nvPr/>
          </p:nvSpPr>
          <p:spPr>
            <a:xfrm>
              <a:off x="408795" y="-459427"/>
              <a:ext cx="10587595" cy="33239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rPr lang="fr-FR" sz="1400" err="1"/>
                <a:t>private</a:t>
              </a:r>
              <a:r>
                <a:rPr lang="fr-FR" sz="1400"/>
                <a:t> </a:t>
              </a:r>
              <a:r>
                <a:rPr lang="fr-FR" sz="1400" err="1"/>
                <a:t>void</a:t>
              </a:r>
              <a:r>
                <a:rPr lang="fr-FR" sz="1400"/>
                <a:t> </a:t>
              </a:r>
              <a:r>
                <a:rPr lang="fr-FR" sz="1400" err="1"/>
                <a:t>createNotificationChannel</a:t>
              </a:r>
              <a:r>
                <a:rPr lang="fr-FR" sz="1400"/>
                <a:t>() {</a:t>
              </a:r>
              <a:br>
                <a:rPr lang="fr-FR" sz="1400"/>
              </a:br>
              <a:r>
                <a:rPr lang="fr-FR" sz="1400"/>
                <a:t>    // </a:t>
              </a:r>
              <a:r>
                <a:rPr lang="fr-FR" sz="1400" err="1"/>
                <a:t>Create</a:t>
              </a:r>
              <a:r>
                <a:rPr lang="fr-FR" sz="1400"/>
                <a:t> the </a:t>
              </a:r>
              <a:r>
                <a:rPr lang="fr-FR" sz="1400" err="1"/>
                <a:t>NotificationChannel</a:t>
              </a:r>
              <a:r>
                <a:rPr lang="fr-FR" sz="1400"/>
                <a:t>, but </a:t>
              </a:r>
              <a:r>
                <a:rPr lang="fr-FR" sz="1400" err="1"/>
                <a:t>only</a:t>
              </a:r>
              <a:r>
                <a:rPr lang="fr-FR" sz="1400"/>
                <a:t> on API 26+ </a:t>
              </a:r>
              <a:r>
                <a:rPr lang="fr-FR" sz="1400" err="1"/>
                <a:t>because</a:t>
              </a:r>
              <a:br>
                <a:rPr lang="fr-FR" sz="1400"/>
              </a:br>
              <a:r>
                <a:rPr lang="fr-FR" sz="1400"/>
                <a:t>    // the </a:t>
              </a:r>
              <a:r>
                <a:rPr lang="fr-FR" sz="1400" err="1"/>
                <a:t>NotificationChannel</a:t>
              </a:r>
              <a:r>
                <a:rPr lang="fr-FR" sz="1400"/>
                <a:t> class </a:t>
              </a:r>
              <a:r>
                <a:rPr lang="fr-FR" sz="1400" err="1"/>
                <a:t>is</a:t>
              </a:r>
              <a:r>
                <a:rPr lang="fr-FR" sz="1400"/>
                <a:t> new and not in the support </a:t>
              </a:r>
              <a:r>
                <a:rPr lang="fr-FR" sz="1400" err="1"/>
                <a:t>library</a:t>
              </a:r>
              <a:br>
                <a:rPr lang="fr-FR" sz="1400"/>
              </a:br>
              <a:r>
                <a:rPr lang="fr-FR" sz="1400"/>
                <a:t>    if (</a:t>
              </a:r>
              <a:r>
                <a:rPr lang="fr-FR" sz="1400" err="1"/>
                <a:t>Build.VERSION.SDK_INT</a:t>
              </a:r>
              <a:r>
                <a:rPr lang="fr-FR" sz="1400"/>
                <a:t> &gt;= </a:t>
              </a:r>
              <a:r>
                <a:rPr lang="fr-FR" sz="1400" err="1"/>
                <a:t>Build.VERSION_CODES.O</a:t>
              </a:r>
              <a:r>
                <a:rPr lang="fr-FR" sz="1400"/>
                <a:t>) {</a:t>
              </a:r>
              <a:br>
                <a:rPr lang="fr-FR" sz="1400"/>
              </a:br>
              <a:r>
                <a:rPr lang="fr-FR" sz="1400"/>
                <a:t>        </a:t>
              </a:r>
              <a:r>
                <a:rPr lang="fr-FR" sz="1400" err="1"/>
                <a:t>CharSequence</a:t>
              </a:r>
              <a:r>
                <a:rPr lang="fr-FR" sz="1400"/>
                <a:t> </a:t>
              </a:r>
              <a:r>
                <a:rPr lang="fr-FR" sz="1400" err="1"/>
                <a:t>name</a:t>
              </a:r>
              <a:r>
                <a:rPr lang="fr-FR" sz="1400"/>
                <a:t> = </a:t>
              </a:r>
              <a:r>
                <a:rPr lang="fr-FR" sz="1400" err="1"/>
                <a:t>getString</a:t>
              </a:r>
              <a:r>
                <a:rPr lang="fr-FR" sz="1400"/>
                <a:t>(</a:t>
              </a:r>
              <a:r>
                <a:rPr lang="fr-FR" sz="1400" err="1"/>
                <a:t>R.string.channel_name</a:t>
              </a:r>
              <a:r>
                <a:rPr lang="fr-FR" sz="1400"/>
                <a:t>);</a:t>
              </a:r>
              <a:br>
                <a:rPr lang="fr-FR" sz="1400"/>
              </a:br>
              <a:r>
                <a:rPr lang="fr-FR" sz="1400"/>
                <a:t>        String description = </a:t>
              </a:r>
              <a:r>
                <a:rPr lang="fr-FR" sz="1400" err="1"/>
                <a:t>getString</a:t>
              </a:r>
              <a:r>
                <a:rPr lang="fr-FR" sz="1400"/>
                <a:t>(</a:t>
              </a:r>
              <a:r>
                <a:rPr lang="fr-FR" sz="1400" err="1"/>
                <a:t>R.string.channel_description</a:t>
              </a:r>
              <a:r>
                <a:rPr lang="fr-FR" sz="1400"/>
                <a:t>);</a:t>
              </a:r>
              <a:br>
                <a:rPr lang="fr-FR" sz="1400"/>
              </a:br>
              <a:r>
                <a:rPr lang="fr-FR" sz="1400"/>
                <a:t>        </a:t>
              </a:r>
              <a:r>
                <a:rPr lang="fr-FR" sz="1400" err="1"/>
                <a:t>int</a:t>
              </a:r>
              <a:r>
                <a:rPr lang="fr-FR" sz="1400"/>
                <a:t> importance = </a:t>
              </a:r>
              <a:r>
                <a:rPr lang="fr-FR" sz="1400" err="1"/>
                <a:t>NotificationManager.IMPORTANCE_DEFAULT</a:t>
              </a:r>
              <a:r>
                <a:rPr lang="fr-FR" sz="1400"/>
                <a:t>;</a:t>
              </a:r>
              <a:br>
                <a:rPr lang="fr-FR" sz="1400"/>
              </a:br>
              <a:r>
                <a:rPr lang="fr-FR" sz="1400"/>
                <a:t>        </a:t>
              </a:r>
              <a:r>
                <a:rPr lang="fr-FR" sz="1400" err="1"/>
                <a:t>NotificationChannel</a:t>
              </a:r>
              <a:r>
                <a:rPr lang="fr-FR" sz="1400"/>
                <a:t> </a:t>
              </a:r>
              <a:r>
                <a:rPr lang="fr-FR" sz="1400" err="1"/>
                <a:t>channel</a:t>
              </a:r>
              <a:r>
                <a:rPr lang="fr-FR" sz="1400"/>
                <a:t> = new </a:t>
              </a:r>
              <a:r>
                <a:rPr lang="fr-FR" sz="1400" err="1"/>
                <a:t>NotificationChannel</a:t>
              </a:r>
              <a:r>
                <a:rPr lang="fr-FR" sz="1400"/>
                <a:t>(CHANNEL_ID, </a:t>
              </a:r>
              <a:r>
                <a:rPr lang="fr-FR" sz="1400" err="1"/>
                <a:t>name</a:t>
              </a:r>
              <a:r>
                <a:rPr lang="fr-FR" sz="1400"/>
                <a:t>, importance);</a:t>
              </a:r>
              <a:br>
                <a:rPr lang="fr-FR" sz="1400"/>
              </a:br>
              <a:r>
                <a:rPr lang="fr-FR" sz="1400"/>
                <a:t>        </a:t>
              </a:r>
              <a:r>
                <a:rPr lang="fr-FR" sz="1400" err="1"/>
                <a:t>channel.setDescription</a:t>
              </a:r>
              <a:r>
                <a:rPr lang="fr-FR" sz="1400"/>
                <a:t>(description);</a:t>
              </a:r>
              <a:br>
                <a:rPr lang="fr-FR" sz="1400"/>
              </a:br>
              <a:r>
                <a:rPr lang="fr-FR" sz="1400"/>
                <a:t>        // </a:t>
              </a:r>
              <a:r>
                <a:rPr lang="fr-FR" sz="1400" err="1"/>
                <a:t>Register</a:t>
              </a:r>
              <a:r>
                <a:rPr lang="fr-FR" sz="1400"/>
                <a:t> the </a:t>
              </a:r>
              <a:r>
                <a:rPr lang="fr-FR" sz="1400" err="1"/>
                <a:t>channel</a:t>
              </a:r>
              <a:r>
                <a:rPr lang="fr-FR" sz="1400"/>
                <a:t> </a:t>
              </a:r>
              <a:r>
                <a:rPr lang="fr-FR" sz="1400" err="1"/>
                <a:t>with</a:t>
              </a:r>
              <a:r>
                <a:rPr lang="fr-FR" sz="1400"/>
                <a:t> the system; </a:t>
              </a:r>
              <a:r>
                <a:rPr lang="fr-FR" sz="1400" err="1"/>
                <a:t>you</a:t>
              </a:r>
              <a:r>
                <a:rPr lang="fr-FR" sz="1400"/>
                <a:t> </a:t>
              </a:r>
              <a:r>
                <a:rPr lang="fr-FR" sz="1400" err="1"/>
                <a:t>can't</a:t>
              </a:r>
              <a:r>
                <a:rPr lang="fr-FR" sz="1400"/>
                <a:t> change the importance</a:t>
              </a:r>
              <a:br>
                <a:rPr lang="fr-FR" sz="1400"/>
              </a:br>
              <a:r>
                <a:rPr lang="fr-FR" sz="1400"/>
                <a:t>        // or </a:t>
              </a:r>
              <a:r>
                <a:rPr lang="fr-FR" sz="1400" err="1"/>
                <a:t>other</a:t>
              </a:r>
              <a:r>
                <a:rPr lang="fr-FR" sz="1400"/>
                <a:t> notification </a:t>
              </a:r>
              <a:r>
                <a:rPr lang="fr-FR" sz="1400" err="1"/>
                <a:t>behaviors</a:t>
              </a:r>
              <a:r>
                <a:rPr lang="fr-FR" sz="1400"/>
                <a:t> </a:t>
              </a:r>
              <a:r>
                <a:rPr lang="fr-FR" sz="1400" err="1"/>
                <a:t>after</a:t>
              </a:r>
              <a:r>
                <a:rPr lang="fr-FR" sz="1400"/>
                <a:t> </a:t>
              </a:r>
              <a:r>
                <a:rPr lang="fr-FR" sz="1400" err="1"/>
                <a:t>this</a:t>
              </a:r>
              <a:br>
                <a:rPr lang="fr-FR" sz="1400"/>
              </a:br>
              <a:r>
                <a:rPr lang="fr-FR" sz="1400"/>
                <a:t>        </a:t>
              </a:r>
              <a:r>
                <a:rPr lang="fr-FR" sz="1400" err="1"/>
                <a:t>NotificationManager</a:t>
              </a:r>
              <a:r>
                <a:rPr lang="fr-FR" sz="1400"/>
                <a:t> </a:t>
              </a:r>
              <a:r>
                <a:rPr lang="fr-FR" sz="1400" err="1"/>
                <a:t>notificationManager</a:t>
              </a:r>
              <a:r>
                <a:rPr lang="fr-FR" sz="1400"/>
                <a:t> = </a:t>
              </a:r>
              <a:r>
                <a:rPr lang="fr-FR" sz="1400" err="1"/>
                <a:t>getSystemService</a:t>
              </a:r>
              <a:r>
                <a:rPr lang="fr-FR" sz="1400"/>
                <a:t>(</a:t>
              </a:r>
              <a:r>
                <a:rPr lang="fr-FR" sz="1400" err="1"/>
                <a:t>NotificationManager.class</a:t>
              </a:r>
              <a:r>
                <a:rPr lang="fr-FR" sz="1400"/>
                <a:t>);</a:t>
              </a:r>
              <a:br>
                <a:rPr lang="fr-FR" sz="1400"/>
              </a:br>
              <a:r>
                <a:rPr lang="fr-FR" sz="1400"/>
                <a:t>        </a:t>
              </a:r>
              <a:r>
                <a:rPr lang="fr-FR" sz="1400" err="1"/>
                <a:t>notificationManager.createNotificationChannel</a:t>
              </a:r>
              <a:r>
                <a:rPr lang="fr-FR" sz="1400"/>
                <a:t>(</a:t>
              </a:r>
              <a:r>
                <a:rPr lang="fr-FR" sz="1400" err="1"/>
                <a:t>channel</a:t>
              </a:r>
              <a:r>
                <a:rPr lang="fr-FR" sz="1400"/>
                <a:t>);</a:t>
              </a:r>
              <a:br>
                <a:rPr lang="fr-FR" sz="1400"/>
              </a:br>
              <a:r>
                <a:rPr lang="fr-FR" sz="1400"/>
                <a:t>    }</a:t>
              </a:r>
              <a:br>
                <a:rPr lang="fr-FR" sz="1400"/>
              </a:br>
              <a:r>
                <a:rPr lang="fr-FR" sz="1400"/>
                <a:t>}</a:t>
              </a:r>
              <a:endParaRPr sz="1400"/>
            </a:p>
          </p:txBody>
        </p:sp>
      </p:grpSp>
    </p:spTree>
    <p:extLst>
      <p:ext uri="{BB962C8B-B14F-4D97-AF65-F5344CB8AC3E}">
        <p14:creationId xmlns:p14="http://schemas.microsoft.com/office/powerpoint/2010/main" val="644901434"/>
      </p:ext>
    </p:extLst>
  </p:cSld>
  <p:clrMapOvr>
    <a:masterClrMapping/>
  </p:clrMapOvr>
  <p:transition spd="slow">
    <p:dissolv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a:t>Notifications</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194</a:t>
            </a:fld>
            <a:endParaRPr/>
          </a:p>
        </p:txBody>
      </p:sp>
      <p:sp>
        <p:nvSpPr>
          <p:cNvPr id="1727" name="Shape 1727"/>
          <p:cNvSpPr/>
          <p:nvPr/>
        </p:nvSpPr>
        <p:spPr>
          <a:xfrm>
            <a:off x="495679" y="2368421"/>
            <a:ext cx="11324494" cy="41549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r>
              <a:rPr lang="fr-FR"/>
              <a:t>And to </a:t>
            </a:r>
            <a:r>
              <a:rPr lang="fr-FR" err="1"/>
              <a:t>send</a:t>
            </a:r>
            <a:r>
              <a:rPr lang="fr-FR"/>
              <a:t> Notification at Android Engine</a:t>
            </a: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endParaRPr lang="fr-FR"/>
          </a:p>
          <a:p>
            <a:pPr marL="457200" marR="0" lvl="0" indent="-457200" defTabSz="914400" eaLnBrk="1" fontAlgn="auto" latinLnBrk="0" hangingPunct="1">
              <a:lnSpc>
                <a:spcPct val="100000"/>
              </a:lnSpc>
              <a:spcBef>
                <a:spcPts val="0"/>
              </a:spcBef>
              <a:spcAft>
                <a:spcPts val="0"/>
              </a:spcAft>
              <a:buClrTx/>
              <a:buSzPct val="100000"/>
              <a:buFontTx/>
              <a:buNone/>
              <a:tabLst/>
              <a:defRPr sz="2400">
                <a:solidFill>
                  <a:srgbClr val="FFFFFF"/>
                </a:solidFill>
              </a:defRPr>
            </a:pPr>
            <a:r>
              <a:rPr lang="fr-FR"/>
              <a:t>If </a:t>
            </a:r>
            <a:r>
              <a:rPr lang="fr-FR" err="1"/>
              <a:t>you</a:t>
            </a:r>
            <a:r>
              <a:rPr lang="fr-FR"/>
              <a:t> </a:t>
            </a:r>
            <a:r>
              <a:rPr lang="fr-FR" err="1"/>
              <a:t>want</a:t>
            </a:r>
            <a:r>
              <a:rPr lang="fr-FR"/>
              <a:t> to replace notification, </a:t>
            </a:r>
            <a:r>
              <a:rPr lang="fr-FR" err="1"/>
              <a:t>you</a:t>
            </a:r>
            <a:r>
              <a:rPr lang="fr-FR"/>
              <a:t> have to use </a:t>
            </a:r>
            <a:r>
              <a:rPr lang="fr-FR" err="1"/>
              <a:t>same</a:t>
            </a:r>
            <a:r>
              <a:rPr lang="fr-FR"/>
              <a:t> id </a:t>
            </a:r>
            <a:endParaRPr/>
          </a:p>
        </p:txBody>
      </p:sp>
      <p:grpSp>
        <p:nvGrpSpPr>
          <p:cNvPr id="1730" name="Group 1730"/>
          <p:cNvGrpSpPr/>
          <p:nvPr/>
        </p:nvGrpSpPr>
        <p:grpSpPr>
          <a:xfrm>
            <a:off x="1232575" y="3272549"/>
            <a:ext cx="10587597" cy="2393642"/>
            <a:chOff x="-2" y="-1"/>
            <a:chExt cx="10587595" cy="2039817"/>
          </a:xfrm>
        </p:grpSpPr>
        <p:sp>
          <p:nvSpPr>
            <p:cNvPr id="1728" name="Shape 1728"/>
            <p:cNvSpPr/>
            <p:nvPr/>
          </p:nvSpPr>
          <p:spPr>
            <a:xfrm>
              <a:off x="-1" y="-1"/>
              <a:ext cx="10587594" cy="203981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729" name="Shape 1729"/>
            <p:cNvSpPr/>
            <p:nvPr/>
          </p:nvSpPr>
          <p:spPr>
            <a:xfrm>
              <a:off x="-2" y="456003"/>
              <a:ext cx="10587595" cy="1127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rPr lang="fr-FR" sz="2000" err="1"/>
                <a:t>NotificationManagerCompat</a:t>
              </a:r>
              <a:r>
                <a:rPr lang="fr-FR" sz="2000"/>
                <a:t> </a:t>
              </a:r>
              <a:r>
                <a:rPr lang="fr-FR" sz="2000" err="1"/>
                <a:t>notificationManager</a:t>
              </a:r>
              <a:r>
                <a:rPr lang="fr-FR" sz="2000"/>
                <a:t> = </a:t>
              </a:r>
              <a:r>
                <a:rPr lang="fr-FR" sz="2000" err="1"/>
                <a:t>NotificationManagerCompat.from</a:t>
              </a:r>
              <a:r>
                <a:rPr lang="fr-FR" sz="2000"/>
                <a:t>(</a:t>
              </a:r>
              <a:r>
                <a:rPr lang="fr-FR" sz="2000" err="1"/>
                <a:t>this</a:t>
              </a:r>
              <a:r>
                <a:rPr lang="fr-FR" sz="2000"/>
                <a:t>);</a:t>
              </a:r>
              <a:br>
                <a:rPr lang="fr-FR" sz="2000"/>
              </a:br>
              <a:br>
                <a:rPr lang="fr-FR" sz="2000"/>
              </a:br>
              <a:r>
                <a:rPr lang="fr-FR" sz="2000"/>
                <a:t>// </a:t>
              </a:r>
              <a:r>
                <a:rPr lang="fr-FR" sz="2000" err="1"/>
                <a:t>notificationId</a:t>
              </a:r>
              <a:r>
                <a:rPr lang="fr-FR" sz="2000"/>
                <a:t> </a:t>
              </a:r>
              <a:r>
                <a:rPr lang="fr-FR" sz="2000" err="1"/>
                <a:t>is</a:t>
              </a:r>
              <a:r>
                <a:rPr lang="fr-FR" sz="2000"/>
                <a:t> a unique </a:t>
              </a:r>
              <a:r>
                <a:rPr lang="fr-FR" sz="2000" err="1"/>
                <a:t>int</a:t>
              </a:r>
              <a:r>
                <a:rPr lang="fr-FR" sz="2000"/>
                <a:t> for </a:t>
              </a:r>
              <a:r>
                <a:rPr lang="fr-FR" sz="2000" err="1"/>
                <a:t>each</a:t>
              </a:r>
              <a:r>
                <a:rPr lang="fr-FR" sz="2000"/>
                <a:t> notification </a:t>
              </a:r>
              <a:r>
                <a:rPr lang="fr-FR" sz="2000" err="1"/>
                <a:t>that</a:t>
              </a:r>
              <a:r>
                <a:rPr lang="fr-FR" sz="2000"/>
                <a:t> </a:t>
              </a:r>
              <a:r>
                <a:rPr lang="fr-FR" sz="2000" err="1"/>
                <a:t>you</a:t>
              </a:r>
              <a:r>
                <a:rPr lang="fr-FR" sz="2000"/>
                <a:t> must </a:t>
              </a:r>
              <a:r>
                <a:rPr lang="fr-FR" sz="2000" err="1"/>
                <a:t>define</a:t>
              </a:r>
              <a:br>
                <a:rPr lang="fr-FR" sz="2000"/>
              </a:br>
              <a:r>
                <a:rPr lang="fr-FR" sz="2000" err="1"/>
                <a:t>notificationManager.notify</a:t>
              </a:r>
              <a:r>
                <a:rPr lang="fr-FR" sz="2000"/>
                <a:t>(</a:t>
              </a:r>
              <a:r>
                <a:rPr lang="fr-FR" sz="2000" err="1"/>
                <a:t>notificationId</a:t>
              </a:r>
              <a:r>
                <a:rPr lang="fr-FR" sz="2000"/>
                <a:t>, </a:t>
              </a:r>
              <a:r>
                <a:rPr lang="fr-FR" sz="2000" err="1"/>
                <a:t>builder.build</a:t>
              </a:r>
              <a:r>
                <a:rPr lang="fr-FR" sz="2000"/>
                <a:t>());</a:t>
              </a:r>
              <a:endParaRPr/>
            </a:p>
          </p:txBody>
        </p:sp>
      </p:grpSp>
    </p:spTree>
    <p:extLst>
      <p:ext uri="{BB962C8B-B14F-4D97-AF65-F5344CB8AC3E}">
        <p14:creationId xmlns:p14="http://schemas.microsoft.com/office/powerpoint/2010/main" val="1225944699"/>
      </p:ext>
    </p:extLst>
  </p:cSld>
  <p:clrMapOvr>
    <a:masterClrMapping/>
  </p:clrMapOvr>
  <p:transition spd="slow">
    <p:dissolv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Shape 1214"/>
          <p:cNvSpPr>
            <a:spLocks noGrp="1"/>
          </p:cNvSpPr>
          <p:nvPr>
            <p:ph type="ctrTitle"/>
          </p:nvPr>
        </p:nvSpPr>
        <p:spPr>
          <a:xfrm>
            <a:off x="680322" y="2733708"/>
            <a:ext cx="8144134" cy="1373071"/>
          </a:xfrm>
          <a:prstGeom prst="rect">
            <a:avLst/>
          </a:prstGeom>
        </p:spPr>
        <p:txBody>
          <a:bodyPr/>
          <a:lstStyle/>
          <a:p>
            <a:r>
              <a:t>Fragments</a:t>
            </a:r>
          </a:p>
        </p:txBody>
      </p:sp>
      <p:sp>
        <p:nvSpPr>
          <p:cNvPr id="1215" name="Shape 1215"/>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195</a:t>
            </a:fld>
            <a:endParaRPr/>
          </a:p>
        </p:txBody>
      </p:sp>
    </p:spTree>
  </p:cSld>
  <p:clrMapOvr>
    <a:masterClrMapping/>
  </p:clrMapOvr>
  <p:transition spd="slow">
    <p:dissolv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Shape 1217"/>
          <p:cNvSpPr>
            <a:spLocks noGrp="1"/>
          </p:cNvSpPr>
          <p:nvPr>
            <p:ph type="title"/>
          </p:nvPr>
        </p:nvSpPr>
        <p:spPr>
          <a:xfrm>
            <a:off x="680319" y="753229"/>
            <a:ext cx="9613863" cy="1080938"/>
          </a:xfrm>
          <a:prstGeom prst="rect">
            <a:avLst/>
          </a:prstGeom>
        </p:spPr>
        <p:txBody>
          <a:bodyPr/>
          <a:lstStyle/>
          <a:p>
            <a:r>
              <a:t>Fragment</a:t>
            </a:r>
          </a:p>
        </p:txBody>
      </p:sp>
      <p:sp>
        <p:nvSpPr>
          <p:cNvPr id="1218" name="Shape 1218"/>
          <p:cNvSpPr/>
          <p:nvPr/>
        </p:nvSpPr>
        <p:spPr>
          <a:xfrm>
            <a:off x="865066" y="1963084"/>
            <a:ext cx="10448054" cy="477053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t>D</a:t>
            </a:r>
            <a:r>
              <a:rPr lang="fr-FR" err="1"/>
              <a:t>é</a:t>
            </a:r>
            <a:r>
              <a:rPr err="1"/>
              <a:t>finition</a:t>
            </a:r>
            <a:endParaRPr/>
          </a:p>
          <a:p>
            <a:pPr>
              <a:defRPr sz="2800">
                <a:solidFill>
                  <a:srgbClr val="FFFFFF"/>
                </a:solidFill>
              </a:defRPr>
            </a:pPr>
            <a:endParaRPr/>
          </a:p>
          <a:p>
            <a:pPr>
              <a:defRPr sz="2800">
                <a:solidFill>
                  <a:srgbClr val="FFFFFF"/>
                </a:solidFill>
              </a:defRPr>
            </a:pPr>
            <a:r>
              <a:rPr lang="fr-FR" sz="2400"/>
              <a:t>Un fragment est un composant qui peut être utilisé dans une activité. Un fragment encapsule des caractéristiques qui facilitent sa réutilisation dans une activité ou dans un </a:t>
            </a:r>
            <a:r>
              <a:rPr lang="fr-FR" sz="2400" err="1"/>
              <a:t>layout</a:t>
            </a:r>
            <a:r>
              <a:rPr lang="fr-FR" sz="2400"/>
              <a:t>.</a:t>
            </a:r>
            <a:br>
              <a:rPr lang="fr-FR" sz="2400"/>
            </a:br>
            <a:br>
              <a:rPr lang="fr-FR" sz="2400"/>
            </a:br>
            <a:r>
              <a:rPr lang="fr-FR" sz="2400"/>
              <a:t>Un fragment s'exécute dans le contexte d'une activité, mais a son propre cycle de vie et généralement, il a une interface utilisateur.
</a:t>
            </a:r>
            <a:br>
              <a:rPr lang="fr-FR" sz="2400"/>
            </a:br>
            <a:r>
              <a:rPr lang="fr-FR" sz="2400"/>
              <a:t>Des fragments peuvent être ajoutés à une activité de façon statique ou dynamique.
</a:t>
            </a:r>
            <a:endParaRPr sz="2400"/>
          </a:p>
        </p:txBody>
      </p:sp>
      <p:sp>
        <p:nvSpPr>
          <p:cNvPr id="1219" name="Shape 121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196</a:t>
            </a:fld>
            <a:endParaRPr/>
          </a:p>
        </p:txBody>
      </p:sp>
    </p:spTree>
  </p:cSld>
  <p:clrMapOvr>
    <a:masterClrMapping/>
  </p:clrMapOvr>
  <p:transition spd="slow">
    <p:dissolv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Shape 1221"/>
          <p:cNvSpPr>
            <a:spLocks noGrp="1"/>
          </p:cNvSpPr>
          <p:nvPr>
            <p:ph type="title"/>
          </p:nvPr>
        </p:nvSpPr>
        <p:spPr>
          <a:xfrm>
            <a:off x="680319" y="753229"/>
            <a:ext cx="9613863" cy="1080938"/>
          </a:xfrm>
          <a:prstGeom prst="rect">
            <a:avLst/>
          </a:prstGeom>
        </p:spPr>
        <p:txBody>
          <a:bodyPr/>
          <a:lstStyle/>
          <a:p>
            <a:r>
              <a:t>Fragment</a:t>
            </a:r>
          </a:p>
        </p:txBody>
      </p:sp>
      <p:sp>
        <p:nvSpPr>
          <p:cNvPr id="1222" name="Shape 1222"/>
          <p:cNvSpPr/>
          <p:nvPr/>
        </p:nvSpPr>
        <p:spPr>
          <a:xfrm>
            <a:off x="844062" y="2346906"/>
            <a:ext cx="10448054" cy="45243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Quel utilité pour un Fragment ?
</a:t>
            </a:r>
            <a:endParaRPr/>
          </a:p>
          <a:p>
            <a:pPr>
              <a:defRPr sz="2800">
                <a:solidFill>
                  <a:srgbClr val="FFFFFF"/>
                </a:solidFill>
              </a:defRPr>
            </a:pPr>
            <a:r>
              <a:rPr lang="fr-FR" sz="2400"/>
              <a:t>Vous avez la possibilité d’avoir une interface différente entre tablette et téléphone grâce aux fragments.</a:t>
            </a:r>
            <a:br>
              <a:rPr lang="fr-FR" sz="2400"/>
            </a:br>
            <a:br>
              <a:rPr lang="fr-FR" sz="2400"/>
            </a:br>
            <a:r>
              <a:rPr lang="fr-FR" sz="2400"/>
              <a:t>Par exemple, pour une tablette, nous utiliserons deux fragments dans une même activité. Pour un téléphone, nous allons utiliser la même activité, mais en fournissant un </a:t>
            </a:r>
            <a:r>
              <a:rPr lang="fr-FR" sz="2400" err="1"/>
              <a:t>layout</a:t>
            </a:r>
            <a:r>
              <a:rPr lang="fr-FR" sz="2400"/>
              <a:t> alternative qui comprend un seul fragment. Lorsque vous aurez besoin de l’autre fragment, vous pourrez démarrer une autre activité qui héberge l'autre fragment.
</a:t>
            </a:r>
            <a:endParaRPr sz="2400"/>
          </a:p>
        </p:txBody>
      </p:sp>
      <p:sp>
        <p:nvSpPr>
          <p:cNvPr id="1223" name="Shape 122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197</a:t>
            </a:fld>
            <a:endParaRPr/>
          </a:p>
        </p:txBody>
      </p:sp>
    </p:spTree>
  </p:cSld>
  <p:clrMapOvr>
    <a:masterClrMapping/>
  </p:clrMapOvr>
  <p:transition spd="slow">
    <p:dissolv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Shape 1225"/>
          <p:cNvSpPr>
            <a:spLocks noGrp="1"/>
          </p:cNvSpPr>
          <p:nvPr>
            <p:ph type="title"/>
          </p:nvPr>
        </p:nvSpPr>
        <p:spPr>
          <a:xfrm>
            <a:off x="680319" y="753229"/>
            <a:ext cx="9613863" cy="1080938"/>
          </a:xfrm>
          <a:prstGeom prst="rect">
            <a:avLst/>
          </a:prstGeom>
        </p:spPr>
        <p:txBody>
          <a:bodyPr/>
          <a:lstStyle/>
          <a:p>
            <a:r>
              <a:t>Fragment</a:t>
            </a:r>
          </a:p>
        </p:txBody>
      </p:sp>
      <p:pic>
        <p:nvPicPr>
          <p:cNvPr id="1226" name="image30.png" descr="Fragment lifecycle"/>
          <p:cNvPicPr>
            <a:picLocks noChangeAspect="1"/>
          </p:cNvPicPr>
          <p:nvPr/>
        </p:nvPicPr>
        <p:blipFill>
          <a:blip r:embed="rId2"/>
          <a:stretch>
            <a:fillRect/>
          </a:stretch>
        </p:blipFill>
        <p:spPr>
          <a:xfrm>
            <a:off x="1098110" y="2275765"/>
            <a:ext cx="9424525" cy="4233709"/>
          </a:xfrm>
          <a:prstGeom prst="rect">
            <a:avLst/>
          </a:prstGeom>
          <a:ln w="12700">
            <a:miter lim="400000"/>
          </a:ln>
        </p:spPr>
      </p:pic>
      <p:sp>
        <p:nvSpPr>
          <p:cNvPr id="1227" name="Shape 122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198</a:t>
            </a:fld>
            <a:endParaRPr/>
          </a:p>
        </p:txBody>
      </p:sp>
    </p:spTree>
  </p:cSld>
  <p:clrMapOvr>
    <a:masterClrMapping/>
  </p:clrMapOvr>
  <p:transition spd="slow">
    <p:dissolv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Shape 1229"/>
          <p:cNvSpPr>
            <a:spLocks noGrp="1"/>
          </p:cNvSpPr>
          <p:nvPr>
            <p:ph type="title"/>
          </p:nvPr>
        </p:nvSpPr>
        <p:spPr>
          <a:xfrm>
            <a:off x="680319" y="753229"/>
            <a:ext cx="9613863" cy="1080938"/>
          </a:xfrm>
          <a:prstGeom prst="rect">
            <a:avLst/>
          </a:prstGeom>
        </p:spPr>
        <p:txBody>
          <a:bodyPr/>
          <a:lstStyle/>
          <a:p>
            <a:r>
              <a:t>Fragment</a:t>
            </a:r>
          </a:p>
        </p:txBody>
      </p:sp>
      <p:graphicFrame>
        <p:nvGraphicFramePr>
          <p:cNvPr id="1230" name="Table 1230"/>
          <p:cNvGraphicFramePr/>
          <p:nvPr>
            <p:extLst>
              <p:ext uri="{D42A27DB-BD31-4B8C-83A1-F6EECF244321}">
                <p14:modId xmlns:p14="http://schemas.microsoft.com/office/powerpoint/2010/main" val="3445919847"/>
              </p:ext>
            </p:extLst>
          </p:nvPr>
        </p:nvGraphicFramePr>
        <p:xfrm>
          <a:off x="436097" y="2365112"/>
          <a:ext cx="11437033" cy="4079240"/>
        </p:xfrm>
        <a:graphic>
          <a:graphicData uri="http://schemas.openxmlformats.org/drawingml/2006/table">
            <a:tbl>
              <a:tblPr firstRow="1" bandRow="1">
                <a:tableStyleId>{4C3C2611-4C71-4FC5-86AE-919BDF0F9419}</a:tableStyleId>
              </a:tblPr>
              <a:tblGrid>
                <a:gridCol w="2307102">
                  <a:extLst>
                    <a:ext uri="{9D8B030D-6E8A-4147-A177-3AD203B41FA5}">
                      <a16:colId xmlns:a16="http://schemas.microsoft.com/office/drawing/2014/main" val="20000"/>
                    </a:ext>
                  </a:extLst>
                </a:gridCol>
                <a:gridCol w="9129931">
                  <a:extLst>
                    <a:ext uri="{9D8B030D-6E8A-4147-A177-3AD203B41FA5}">
                      <a16:colId xmlns:a16="http://schemas.microsoft.com/office/drawing/2014/main" val="20001"/>
                    </a:ext>
                  </a:extLst>
                </a:gridCol>
              </a:tblGrid>
              <a:tr h="370840">
                <a:tc>
                  <a:txBody>
                    <a:bodyPr/>
                    <a:lstStyle/>
                    <a:p>
                      <a:pPr defTabSz="914400">
                        <a:defRPr sz="1800" b="0">
                          <a:solidFill>
                            <a:srgbClr val="000000"/>
                          </a:solidFill>
                        </a:defRPr>
                      </a:pPr>
                      <a:r>
                        <a:rPr b="1">
                          <a:solidFill>
                            <a:srgbClr val="FFFFFF"/>
                          </a:solidFill>
                        </a:rPr>
                        <a:t>Method</a:t>
                      </a:r>
                    </a:p>
                  </a:txBody>
                  <a:tcPr marL="45720" marR="45720" horzOverflow="overflow"/>
                </a:tc>
                <a:tc>
                  <a:txBody>
                    <a:bodyPr/>
                    <a:lstStyle/>
                    <a:p>
                      <a:pPr defTabSz="914400">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defTabSz="914400">
                        <a:defRPr sz="1800"/>
                      </a:pPr>
                      <a:r>
                        <a:t>onAttach()</a:t>
                      </a:r>
                    </a:p>
                  </a:txBody>
                  <a:tcPr marL="45720" marR="45720" horzOverflow="overflow"/>
                </a:tc>
                <a:tc>
                  <a:txBody>
                    <a:bodyPr/>
                    <a:lstStyle/>
                    <a:p>
                      <a:pPr defTabSz="914400">
                        <a:defRPr sz="1800"/>
                      </a:pPr>
                      <a:r>
                        <a:rPr lang="fr-FR"/>
                        <a:t>L'instance fragment est associée à une instance d'activité.</a:t>
                      </a:r>
                      <a:endParaRPr/>
                    </a:p>
                  </a:txBody>
                  <a:tcPr marL="45720" marR="45720" horzOverflow="overflow"/>
                </a:tc>
                <a:extLst>
                  <a:ext uri="{0D108BD9-81ED-4DB2-BD59-A6C34878D82A}">
                    <a16:rowId xmlns:a16="http://schemas.microsoft.com/office/drawing/2014/main" val="10001"/>
                  </a:ext>
                </a:extLst>
              </a:tr>
              <a:tr h="370840">
                <a:tc>
                  <a:txBody>
                    <a:bodyPr/>
                    <a:lstStyle/>
                    <a:p>
                      <a:pPr defTabSz="914400">
                        <a:defRPr sz="1800"/>
                      </a:pPr>
                      <a:r>
                        <a:t>onCreate()</a:t>
                      </a:r>
                    </a:p>
                  </a:txBody>
                  <a:tcPr marL="45720" marR="45720" horzOverflow="overflow"/>
                </a:tc>
                <a:tc>
                  <a:txBody>
                    <a:bodyPr/>
                    <a:lstStyle/>
                    <a:p>
                      <a:pPr defTabSz="914400">
                        <a:defRPr sz="1800"/>
                      </a:pPr>
                      <a:r>
                        <a:rPr lang="fr-FR"/>
                        <a:t>Le fragment est créé. Appelé après la méthode d'activité </a:t>
                      </a:r>
                      <a:r>
                        <a:rPr lang="fr-FR" err="1"/>
                        <a:t>onCreate</a:t>
                      </a:r>
                      <a:r>
                        <a:rPr lang="fr-FR"/>
                        <a:t>()</a:t>
                      </a:r>
                      <a:endParaRPr/>
                    </a:p>
                  </a:txBody>
                  <a:tcPr marL="45720" marR="45720" horzOverflow="overflow"/>
                </a:tc>
                <a:extLst>
                  <a:ext uri="{0D108BD9-81ED-4DB2-BD59-A6C34878D82A}">
                    <a16:rowId xmlns:a16="http://schemas.microsoft.com/office/drawing/2014/main" val="10002"/>
                  </a:ext>
                </a:extLst>
              </a:tr>
              <a:tr h="370840">
                <a:tc>
                  <a:txBody>
                    <a:bodyPr/>
                    <a:lstStyle/>
                    <a:p>
                      <a:pPr defTabSz="914400">
                        <a:defRPr sz="1800"/>
                      </a:pPr>
                      <a:r>
                        <a:t>onCreateView()</a:t>
                      </a:r>
                    </a:p>
                  </a:txBody>
                  <a:tcPr marL="45720" marR="45720" horzOverflow="overflow"/>
                </a:tc>
                <a:tc>
                  <a:txBody>
                    <a:bodyPr/>
                    <a:lstStyle/>
                    <a:p>
                      <a:pPr defTabSz="914400">
                        <a:defRPr sz="1800"/>
                      </a:pPr>
                      <a:r>
                        <a:rPr lang="fr-FR"/>
                        <a:t>Le fragment crée ses vues, l'interface utilisateur.</a:t>
                      </a:r>
                      <a:endParaRPr/>
                    </a:p>
                  </a:txBody>
                  <a:tcPr marL="45720" marR="45720" horzOverflow="overflow"/>
                </a:tc>
                <a:extLst>
                  <a:ext uri="{0D108BD9-81ED-4DB2-BD59-A6C34878D82A}">
                    <a16:rowId xmlns:a16="http://schemas.microsoft.com/office/drawing/2014/main" val="10003"/>
                  </a:ext>
                </a:extLst>
              </a:tr>
              <a:tr h="370840">
                <a:tc>
                  <a:txBody>
                    <a:bodyPr/>
                    <a:lstStyle/>
                    <a:p>
                      <a:pPr defTabSz="914400">
                        <a:defRPr sz="1800"/>
                      </a:pPr>
                      <a:r>
                        <a:t>onActivityCreated()</a:t>
                      </a:r>
                    </a:p>
                  </a:txBody>
                  <a:tcPr marL="45720" marR="45720" horzOverflow="overflow"/>
                </a:tc>
                <a:tc>
                  <a:txBody>
                    <a:bodyPr/>
                    <a:lstStyle/>
                    <a:p>
                      <a:pPr defTabSz="914400">
                        <a:defRPr sz="1800"/>
                      </a:pPr>
                      <a:r>
                        <a:rPr lang="fr-FR"/>
                        <a:t>L'activité est créée.</a:t>
                      </a:r>
                      <a:endParaRPr/>
                    </a:p>
                  </a:txBody>
                  <a:tcPr marL="45720" marR="45720" horzOverflow="overflow"/>
                </a:tc>
                <a:extLst>
                  <a:ext uri="{0D108BD9-81ED-4DB2-BD59-A6C34878D82A}">
                    <a16:rowId xmlns:a16="http://schemas.microsoft.com/office/drawing/2014/main" val="10004"/>
                  </a:ext>
                </a:extLst>
              </a:tr>
              <a:tr h="370840">
                <a:tc>
                  <a:txBody>
                    <a:bodyPr/>
                    <a:lstStyle/>
                    <a:p>
                      <a:pPr defTabSz="914400">
                        <a:defRPr sz="1800"/>
                      </a:pPr>
                      <a:r>
                        <a:t>onStart()</a:t>
                      </a:r>
                    </a:p>
                  </a:txBody>
                  <a:tcPr marL="45720" marR="45720" horzOverflow="overflow"/>
                </a:tc>
                <a:tc>
                  <a:txBody>
                    <a:bodyPr/>
                    <a:lstStyle/>
                    <a:p>
                      <a:pPr defTabSz="914400">
                        <a:defRPr sz="1800"/>
                      </a:pPr>
                      <a:r>
                        <a:rPr lang="fr-FR"/>
                        <a:t>Le fragment est visible</a:t>
                      </a:r>
                      <a:endParaRPr/>
                    </a:p>
                  </a:txBody>
                  <a:tcPr marL="45720" marR="45720" horzOverflow="overflow"/>
                </a:tc>
                <a:extLst>
                  <a:ext uri="{0D108BD9-81ED-4DB2-BD59-A6C34878D82A}">
                    <a16:rowId xmlns:a16="http://schemas.microsoft.com/office/drawing/2014/main" val="10005"/>
                  </a:ext>
                </a:extLst>
              </a:tr>
              <a:tr h="370840">
                <a:tc>
                  <a:txBody>
                    <a:bodyPr/>
                    <a:lstStyle/>
                    <a:p>
                      <a:pPr defTabSz="914400">
                        <a:defRPr sz="1800"/>
                      </a:pPr>
                      <a:r>
                        <a:rPr err="1"/>
                        <a:t>onResume</a:t>
                      </a:r>
                      <a:r>
                        <a:t>()</a:t>
                      </a:r>
                    </a:p>
                  </a:txBody>
                  <a:tcPr marL="45720" marR="45720" horzOverflow="overflow"/>
                </a:tc>
                <a:tc>
                  <a:txBody>
                    <a:bodyPr/>
                    <a:lstStyle/>
                    <a:p>
                      <a:pPr defTabSz="914400">
                        <a:defRPr sz="1800"/>
                      </a:pPr>
                      <a:r>
                        <a:rPr lang="fr-FR"/>
                        <a:t>Le fragment devient actif</a:t>
                      </a:r>
                      <a:endParaRPr/>
                    </a:p>
                  </a:txBody>
                  <a:tcPr marL="45720" marR="45720" horzOverflow="overflow"/>
                </a:tc>
                <a:extLst>
                  <a:ext uri="{0D108BD9-81ED-4DB2-BD59-A6C34878D82A}">
                    <a16:rowId xmlns:a16="http://schemas.microsoft.com/office/drawing/2014/main" val="10006"/>
                  </a:ext>
                </a:extLst>
              </a:tr>
              <a:tr h="370840">
                <a:tc>
                  <a:txBody>
                    <a:bodyPr/>
                    <a:lstStyle/>
                    <a:p>
                      <a:pPr defTabSz="914400">
                        <a:defRPr sz="1800"/>
                      </a:pPr>
                      <a:r>
                        <a:t>onPause()</a:t>
                      </a:r>
                    </a:p>
                  </a:txBody>
                  <a:tcPr marL="45720" marR="45720" horzOverflow="overflow"/>
                </a:tc>
                <a:tc>
                  <a:txBody>
                    <a:bodyPr/>
                    <a:lstStyle/>
                    <a:p>
                      <a:pPr defTabSz="914400">
                        <a:defRPr sz="1800"/>
                      </a:pPr>
                      <a:r>
                        <a:rPr lang="fr-FR"/>
                        <a:t>Le fragment est inactif</a:t>
                      </a:r>
                      <a:endParaRPr/>
                    </a:p>
                  </a:txBody>
                  <a:tcPr marL="45720" marR="45720" horzOverflow="overflow"/>
                </a:tc>
                <a:extLst>
                  <a:ext uri="{0D108BD9-81ED-4DB2-BD59-A6C34878D82A}">
                    <a16:rowId xmlns:a16="http://schemas.microsoft.com/office/drawing/2014/main" val="10007"/>
                  </a:ext>
                </a:extLst>
              </a:tr>
              <a:tr h="370840">
                <a:tc>
                  <a:txBody>
                    <a:bodyPr/>
                    <a:lstStyle/>
                    <a:p>
                      <a:pPr defTabSz="914400">
                        <a:defRPr sz="1800"/>
                      </a:pPr>
                      <a:r>
                        <a:t>onStop()</a:t>
                      </a:r>
                    </a:p>
                  </a:txBody>
                  <a:tcPr marL="45720" marR="45720" horzOverflow="overflow"/>
                </a:tc>
                <a:tc>
                  <a:txBody>
                    <a:bodyPr/>
                    <a:lstStyle/>
                    <a:p>
                      <a:pPr defTabSz="914400">
                        <a:defRPr sz="1800"/>
                      </a:pPr>
                      <a:r>
                        <a:rPr lang="fr-FR"/>
                        <a:t>Le fragment n'est pas visible</a:t>
                      </a:r>
                      <a:endParaRPr/>
                    </a:p>
                  </a:txBody>
                  <a:tcPr marL="45720" marR="45720" horzOverflow="overflow"/>
                </a:tc>
                <a:extLst>
                  <a:ext uri="{0D108BD9-81ED-4DB2-BD59-A6C34878D82A}">
                    <a16:rowId xmlns:a16="http://schemas.microsoft.com/office/drawing/2014/main" val="10008"/>
                  </a:ext>
                </a:extLst>
              </a:tr>
              <a:tr h="370840">
                <a:tc>
                  <a:txBody>
                    <a:bodyPr/>
                    <a:lstStyle/>
                    <a:p>
                      <a:pPr defTabSz="914400">
                        <a:defRPr sz="1800"/>
                      </a:pPr>
                      <a:r>
                        <a:t>onDestroyView()</a:t>
                      </a:r>
                    </a:p>
                  </a:txBody>
                  <a:tcPr marL="45720" marR="45720" horzOverflow="overflow"/>
                </a:tc>
                <a:tc>
                  <a:txBody>
                    <a:bodyPr/>
                    <a:lstStyle/>
                    <a:p>
                      <a:pPr defTabSz="914400">
                        <a:defRPr sz="1800"/>
                      </a:pPr>
                      <a:r>
                        <a:rPr lang="fr-FR"/>
                        <a:t>Le fragment va détruire les vues</a:t>
                      </a:r>
                      <a:endParaRPr/>
                    </a:p>
                  </a:txBody>
                  <a:tcPr marL="45720" marR="45720" horzOverflow="overflow"/>
                </a:tc>
                <a:extLst>
                  <a:ext uri="{0D108BD9-81ED-4DB2-BD59-A6C34878D82A}">
                    <a16:rowId xmlns:a16="http://schemas.microsoft.com/office/drawing/2014/main" val="10009"/>
                  </a:ext>
                </a:extLst>
              </a:tr>
              <a:tr h="370840">
                <a:tc>
                  <a:txBody>
                    <a:bodyPr/>
                    <a:lstStyle/>
                    <a:p>
                      <a:pPr defTabSz="914400">
                        <a:defRPr sz="1800"/>
                      </a:pPr>
                      <a:r>
                        <a:t>onDestroy</a:t>
                      </a:r>
                    </a:p>
                  </a:txBody>
                  <a:tcPr marL="45720" marR="45720" horzOverflow="overflow"/>
                </a:tc>
                <a:tc>
                  <a:txBody>
                    <a:bodyPr/>
                    <a:lstStyle/>
                    <a:p>
                      <a:pPr defTabSz="914400">
                        <a:defRPr sz="1800"/>
                      </a:pPr>
                      <a:r>
                        <a:rPr lang="fr-FR"/>
                        <a:t>Le fragment est sur le point d’être détruit</a:t>
                      </a:r>
                      <a:endParaRPr/>
                    </a:p>
                  </a:txBody>
                  <a:tcPr marL="45720" marR="45720" horzOverflow="overflow"/>
                </a:tc>
                <a:extLst>
                  <a:ext uri="{0D108BD9-81ED-4DB2-BD59-A6C34878D82A}">
                    <a16:rowId xmlns:a16="http://schemas.microsoft.com/office/drawing/2014/main" val="10010"/>
                  </a:ext>
                </a:extLst>
              </a:tr>
            </a:tbl>
          </a:graphicData>
        </a:graphic>
      </p:graphicFrame>
      <p:sp>
        <p:nvSpPr>
          <p:cNvPr id="1231" name="Shape 1231"/>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199</a:t>
            </a:fld>
            <a:endParaRP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Shape 776"/>
          <p:cNvSpPr>
            <a:spLocks noGrp="1"/>
          </p:cNvSpPr>
          <p:nvPr>
            <p:ph type="title"/>
          </p:nvPr>
        </p:nvSpPr>
        <p:spPr>
          <a:xfrm>
            <a:off x="680320" y="753228"/>
            <a:ext cx="9613863" cy="1080938"/>
          </a:xfrm>
          <a:prstGeom prst="rect">
            <a:avLst/>
          </a:prstGeom>
        </p:spPr>
        <p:txBody>
          <a:bodyPr/>
          <a:lstStyle/>
          <a:p>
            <a:r>
              <a:rPr lang="fr-FR" err="1"/>
              <a:t>Pré-requis</a:t>
            </a:r>
            <a:endParaRPr/>
          </a:p>
        </p:txBody>
      </p:sp>
      <p:sp>
        <p:nvSpPr>
          <p:cNvPr id="777" name="Shape 777"/>
          <p:cNvSpPr>
            <a:spLocks noGrp="1"/>
          </p:cNvSpPr>
          <p:nvPr>
            <p:ph type="body" idx="1"/>
          </p:nvPr>
        </p:nvSpPr>
        <p:spPr>
          <a:xfrm>
            <a:off x="680320" y="2336873"/>
            <a:ext cx="9613863" cy="3599317"/>
          </a:xfrm>
          <a:prstGeom prst="rect">
            <a:avLst/>
          </a:prstGeom>
        </p:spPr>
        <p:txBody>
          <a:bodyPr/>
          <a:lstStyle/>
          <a:p>
            <a:r>
              <a:rPr lang="fr-FR"/>
              <a:t>Android Studio</a:t>
            </a:r>
          </a:p>
          <a:p>
            <a:pPr marL="457200" lvl="1" indent="0">
              <a:buNone/>
            </a:pPr>
            <a:r>
              <a:rPr lang="fr-FR"/>
              <a:t>	ou</a:t>
            </a:r>
          </a:p>
          <a:p>
            <a:r>
              <a:rPr lang="fr-FR" err="1"/>
              <a:t>IntelliJ</a:t>
            </a:r>
            <a:r>
              <a:rPr lang="fr-FR"/>
              <a:t> IDEA + module Android</a:t>
            </a:r>
            <a:endParaRPr/>
          </a:p>
        </p:txBody>
      </p:sp>
      <p:sp>
        <p:nvSpPr>
          <p:cNvPr id="778" name="Shape 778"/>
          <p:cNvSpPr>
            <a:spLocks noGrp="1"/>
          </p:cNvSpPr>
          <p:nvPr>
            <p:ph type="sldNum" sz="quarter" idx="2"/>
          </p:nvPr>
        </p:nvSpPr>
        <p:spPr>
          <a:xfrm>
            <a:off x="10729455" y="986201"/>
            <a:ext cx="343903"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cSld>
  <p:clrMapOvr>
    <a:masterClrMapping/>
  </p:clrMapOvr>
  <p:transition spd="slow">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Shape 846"/>
          <p:cNvSpPr>
            <a:spLocks noGrp="1"/>
          </p:cNvSpPr>
          <p:nvPr>
            <p:ph type="title"/>
          </p:nvPr>
        </p:nvSpPr>
        <p:spPr>
          <a:xfrm>
            <a:off x="680319" y="753229"/>
            <a:ext cx="9613863" cy="1080938"/>
          </a:xfrm>
          <a:prstGeom prst="rect">
            <a:avLst/>
          </a:prstGeom>
        </p:spPr>
        <p:txBody>
          <a:bodyPr/>
          <a:lstStyle/>
          <a:p>
            <a:r>
              <a:rPr lang="fr-FR"/>
              <a:t>Vue : Exemples</a:t>
            </a:r>
            <a:endParaRPr/>
          </a:p>
        </p:txBody>
      </p:sp>
      <p:pic>
        <p:nvPicPr>
          <p:cNvPr id="847" name="image6.png"/>
          <p:cNvPicPr>
            <a:picLocks noChangeAspect="1"/>
          </p:cNvPicPr>
          <p:nvPr/>
        </p:nvPicPr>
        <p:blipFill>
          <a:blip r:embed="rId3"/>
          <a:srcRect t="25366" r="32259" b="6261"/>
          <a:stretch>
            <a:fillRect/>
          </a:stretch>
        </p:blipFill>
        <p:spPr>
          <a:xfrm>
            <a:off x="2499643" y="2644726"/>
            <a:ext cx="5756469" cy="3573194"/>
          </a:xfrm>
          <a:prstGeom prst="rect">
            <a:avLst/>
          </a:prstGeom>
          <a:ln w="12700">
            <a:miter lim="400000"/>
          </a:ln>
        </p:spPr>
      </p:pic>
      <p:sp>
        <p:nvSpPr>
          <p:cNvPr id="848" name="Shape 84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Tree>
  </p:cSld>
  <p:clrMapOvr>
    <a:masterClrMapping/>
  </p:clrMapOvr>
  <p:transition spd="slow">
    <p:dissolv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a:xfrm>
            <a:off x="680319" y="753229"/>
            <a:ext cx="9613863" cy="1080938"/>
          </a:xfrm>
          <a:prstGeom prst="rect">
            <a:avLst/>
          </a:prstGeom>
        </p:spPr>
        <p:txBody>
          <a:bodyPr/>
          <a:lstStyle/>
          <a:p>
            <a:r>
              <a:t>Fragment</a:t>
            </a:r>
          </a:p>
        </p:txBody>
      </p:sp>
      <p:sp>
        <p:nvSpPr>
          <p:cNvPr id="1234" name="Shape 1234"/>
          <p:cNvSpPr/>
          <p:nvPr/>
        </p:nvSpPr>
        <p:spPr>
          <a:xfrm>
            <a:off x="483858" y="1980923"/>
            <a:ext cx="11324494" cy="20621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 fragment
</a:t>
            </a:r>
            <a:endParaRPr/>
          </a:p>
          <a:p>
            <a:pPr marL="514350" indent="-514350">
              <a:buSzPct val="100000"/>
              <a:buAutoNum type="arabicPeriod"/>
              <a:defRPr sz="2800">
                <a:solidFill>
                  <a:srgbClr val="FFFFFF"/>
                </a:solidFill>
              </a:defRPr>
            </a:pPr>
            <a:r>
              <a:rPr lang="fr-FR"/>
              <a:t>Créez un fichier </a:t>
            </a:r>
            <a:r>
              <a:rPr lang="fr-FR" err="1"/>
              <a:t>layout</a:t>
            </a:r>
            <a:r>
              <a:rPr lang="fr-FR"/>
              <a:t> pour votre Fragment (par exemple : </a:t>
            </a:r>
            <a:r>
              <a:rPr lang="fr-FR" err="1"/>
              <a:t>fragment_detail.xml</a:t>
            </a:r>
            <a:r>
              <a:rPr lang="fr-FR"/>
              <a:t>)</a:t>
            </a:r>
            <a:endParaRPr/>
          </a:p>
        </p:txBody>
      </p:sp>
      <p:pic>
        <p:nvPicPr>
          <p:cNvPr id="1235" name="image31.png"/>
          <p:cNvPicPr>
            <a:picLocks noChangeAspect="1"/>
          </p:cNvPicPr>
          <p:nvPr/>
        </p:nvPicPr>
        <p:blipFill>
          <a:blip r:embed="rId2"/>
          <a:srcRect l="31571" t="16923" r="23776" b="43654"/>
          <a:stretch>
            <a:fillRect/>
          </a:stretch>
        </p:blipFill>
        <p:spPr>
          <a:xfrm>
            <a:off x="5211328" y="3708255"/>
            <a:ext cx="5809959" cy="2883879"/>
          </a:xfrm>
          <a:prstGeom prst="rect">
            <a:avLst/>
          </a:prstGeom>
          <a:ln w="12700">
            <a:miter lim="400000"/>
          </a:ln>
        </p:spPr>
      </p:pic>
      <p:sp>
        <p:nvSpPr>
          <p:cNvPr id="1236" name="Shape 123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200</a:t>
            </a:fld>
            <a:endParaRPr/>
          </a:p>
        </p:txBody>
      </p:sp>
    </p:spTree>
  </p:cSld>
  <p:clrMapOvr>
    <a:masterClrMapping/>
  </p:clrMapOvr>
  <p:transition spd="slow">
    <p:dissolv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Shape 1238"/>
          <p:cNvSpPr>
            <a:spLocks noGrp="1"/>
          </p:cNvSpPr>
          <p:nvPr>
            <p:ph type="title"/>
          </p:nvPr>
        </p:nvSpPr>
        <p:spPr>
          <a:xfrm>
            <a:off x="680319" y="753229"/>
            <a:ext cx="9613863" cy="1080938"/>
          </a:xfrm>
          <a:prstGeom prst="rect">
            <a:avLst/>
          </a:prstGeom>
        </p:spPr>
        <p:txBody>
          <a:bodyPr/>
          <a:lstStyle/>
          <a:p>
            <a:r>
              <a:t>Fragment</a:t>
            </a:r>
          </a:p>
        </p:txBody>
      </p:sp>
      <p:sp>
        <p:nvSpPr>
          <p:cNvPr id="1239" name="Shape 1239"/>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 fragment
</a:t>
            </a:r>
            <a:endParaRPr/>
          </a:p>
          <a:p>
            <a:pPr marL="514350" indent="-514350">
              <a:buSzPct val="100000"/>
              <a:buAutoNum type="arabicPeriod" startAt="2"/>
              <a:defRPr sz="2800">
                <a:solidFill>
                  <a:srgbClr val="FFFFFF"/>
                </a:solidFill>
              </a:defRPr>
            </a:pPr>
            <a:r>
              <a:rPr lang="fr-FR" sz="2400"/>
              <a:t>Etendez </a:t>
            </a:r>
            <a:r>
              <a:rPr lang="fr-FR" sz="2400" err="1"/>
              <a:t>android.app.Fragment</a:t>
            </a:r>
            <a:r>
              <a:rPr lang="fr-FR" sz="2400"/>
              <a:t> ou </a:t>
            </a:r>
            <a:r>
              <a:rPr lang="fr-FR" sz="2400" err="1"/>
              <a:t>androidx.fragment.app.Fragment</a:t>
            </a:r>
            <a:endParaRPr sz="2400"/>
          </a:p>
        </p:txBody>
      </p:sp>
      <p:pic>
        <p:nvPicPr>
          <p:cNvPr id="1240" name="image32.png"/>
          <p:cNvPicPr>
            <a:picLocks noChangeAspect="1"/>
          </p:cNvPicPr>
          <p:nvPr/>
        </p:nvPicPr>
        <p:blipFill>
          <a:blip r:embed="rId2"/>
          <a:srcRect l="31031" t="16923" r="20964" b="48654"/>
          <a:stretch>
            <a:fillRect/>
          </a:stretch>
        </p:blipFill>
        <p:spPr>
          <a:xfrm>
            <a:off x="3367910" y="4115498"/>
            <a:ext cx="6246056" cy="2518119"/>
          </a:xfrm>
          <a:prstGeom prst="rect">
            <a:avLst/>
          </a:prstGeom>
          <a:ln w="12700">
            <a:miter lim="400000"/>
          </a:ln>
        </p:spPr>
      </p:pic>
      <p:sp>
        <p:nvSpPr>
          <p:cNvPr id="1241" name="Shape 1241"/>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201</a:t>
            </a:fld>
            <a:endParaRPr/>
          </a:p>
        </p:txBody>
      </p:sp>
    </p:spTree>
  </p:cSld>
  <p:clrMapOvr>
    <a:masterClrMapping/>
  </p:clrMapOvr>
  <p:transition spd="slow">
    <p:dissolv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 name="Shape 1243"/>
          <p:cNvSpPr>
            <a:spLocks noGrp="1"/>
          </p:cNvSpPr>
          <p:nvPr>
            <p:ph type="title"/>
          </p:nvPr>
        </p:nvSpPr>
        <p:spPr>
          <a:xfrm>
            <a:off x="680319" y="753229"/>
            <a:ext cx="9613863" cy="1080938"/>
          </a:xfrm>
          <a:prstGeom prst="rect">
            <a:avLst/>
          </a:prstGeom>
        </p:spPr>
        <p:txBody>
          <a:bodyPr/>
          <a:lstStyle/>
          <a:p>
            <a:r>
              <a:t>Fragment</a:t>
            </a:r>
          </a:p>
        </p:txBody>
      </p:sp>
      <p:sp>
        <p:nvSpPr>
          <p:cNvPr id="1244" name="Shape 1244"/>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 fragment
</a:t>
            </a:r>
            <a:endParaRPr/>
          </a:p>
          <a:p>
            <a:pPr marL="514350" indent="-514350">
              <a:buSzPct val="100000"/>
              <a:buAutoNum type="arabicPeriod" startAt="3"/>
              <a:defRPr sz="2800">
                <a:solidFill>
                  <a:srgbClr val="FFFFFF"/>
                </a:solidFill>
              </a:defRPr>
            </a:pPr>
            <a:r>
              <a:rPr lang="fr-FR"/>
              <a:t>Ajout du fragment au fichier de </a:t>
            </a:r>
            <a:r>
              <a:rPr lang="fr-FR" err="1"/>
              <a:t>layout</a:t>
            </a:r>
            <a:endParaRPr/>
          </a:p>
        </p:txBody>
      </p:sp>
      <p:pic>
        <p:nvPicPr>
          <p:cNvPr id="1245" name="image33.png"/>
          <p:cNvPicPr>
            <a:picLocks noChangeAspect="1"/>
          </p:cNvPicPr>
          <p:nvPr/>
        </p:nvPicPr>
        <p:blipFill>
          <a:blip r:embed="rId2"/>
          <a:srcRect l="32977" t="45962" r="25505" b="39038"/>
          <a:stretch>
            <a:fillRect/>
          </a:stretch>
        </p:blipFill>
        <p:spPr>
          <a:xfrm>
            <a:off x="1563134" y="4318781"/>
            <a:ext cx="9211097" cy="1871005"/>
          </a:xfrm>
          <a:prstGeom prst="rect">
            <a:avLst/>
          </a:prstGeom>
          <a:ln w="12700">
            <a:miter lim="400000"/>
          </a:ln>
        </p:spPr>
      </p:pic>
      <p:sp>
        <p:nvSpPr>
          <p:cNvPr id="1246" name="Shape 124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202</a:t>
            </a:fld>
            <a:endParaRPr/>
          </a:p>
        </p:txBody>
      </p:sp>
    </p:spTree>
  </p:cSld>
  <p:clrMapOvr>
    <a:masterClrMapping/>
  </p:clrMapOvr>
  <p:transition spd="slow">
    <p:dissolv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 name="Shape 1248"/>
          <p:cNvSpPr>
            <a:spLocks noGrp="1"/>
          </p:cNvSpPr>
          <p:nvPr>
            <p:ph type="title"/>
          </p:nvPr>
        </p:nvSpPr>
        <p:spPr>
          <a:xfrm>
            <a:off x="680319" y="753229"/>
            <a:ext cx="9613863" cy="1080938"/>
          </a:xfrm>
          <a:prstGeom prst="rect">
            <a:avLst/>
          </a:prstGeom>
        </p:spPr>
        <p:txBody>
          <a:bodyPr/>
          <a:lstStyle/>
          <a:p>
            <a:r>
              <a:t>Fragment</a:t>
            </a:r>
          </a:p>
        </p:txBody>
      </p:sp>
      <p:sp>
        <p:nvSpPr>
          <p:cNvPr id="1249" name="Shape 1249"/>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 fragment
</a:t>
            </a:r>
            <a:endParaRPr/>
          </a:p>
          <a:p>
            <a:pPr marL="514350" indent="-514350">
              <a:buSzPct val="100000"/>
              <a:buAutoNum type="arabicPeriod" startAt="3"/>
              <a:defRPr sz="2800">
                <a:solidFill>
                  <a:srgbClr val="FFFFFF"/>
                </a:solidFill>
              </a:defRPr>
            </a:pPr>
            <a:r>
              <a:rPr lang="fr-FR"/>
              <a:t>Ou manipuler dynamiquement le Fragment</a:t>
            </a:r>
            <a:endParaRPr/>
          </a:p>
        </p:txBody>
      </p:sp>
      <p:grpSp>
        <p:nvGrpSpPr>
          <p:cNvPr id="1252" name="Group 1252"/>
          <p:cNvGrpSpPr/>
          <p:nvPr/>
        </p:nvGrpSpPr>
        <p:grpSpPr>
          <a:xfrm>
            <a:off x="2813536" y="4178104"/>
            <a:ext cx="5394964" cy="2039818"/>
            <a:chOff x="-1" y="-1"/>
            <a:chExt cx="5394962" cy="2039817"/>
          </a:xfrm>
        </p:grpSpPr>
        <p:sp>
          <p:nvSpPr>
            <p:cNvPr id="1250" name="Shape 1250"/>
            <p:cNvSpPr/>
            <p:nvPr/>
          </p:nvSpPr>
          <p:spPr>
            <a:xfrm>
              <a:off x="-1" y="-1"/>
              <a:ext cx="5394962" cy="203981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251" name="Shape 1251"/>
            <p:cNvSpPr/>
            <p:nvPr/>
          </p:nvSpPr>
          <p:spPr>
            <a:xfrm>
              <a:off x="-1" y="307437"/>
              <a:ext cx="5394962" cy="142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&lt;FrameLayout android:id="@+id/detailscontainer" 	android:layout_width="match_parent" 	android:layout_height="match_parent" 	android:visibility="gone" </a:t>
              </a:r>
            </a:p>
            <a:p>
              <a:pPr>
                <a:defRPr>
                  <a:solidFill>
                    <a:srgbClr val="FFFFFF"/>
                  </a:solidFill>
                </a:defRPr>
              </a:pPr>
              <a:r>
                <a:t>/&gt;</a:t>
              </a:r>
            </a:p>
          </p:txBody>
        </p:sp>
      </p:grpSp>
      <p:sp>
        <p:nvSpPr>
          <p:cNvPr id="1253" name="Shape 125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203</a:t>
            </a:fld>
            <a:endParaRPr/>
          </a:p>
        </p:txBody>
      </p:sp>
    </p:spTree>
  </p:cSld>
  <p:clrMapOvr>
    <a:masterClrMapping/>
  </p:clrMapOvr>
  <p:transition spd="slow">
    <p:dissolv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Shape 1255"/>
          <p:cNvSpPr>
            <a:spLocks noGrp="1"/>
          </p:cNvSpPr>
          <p:nvPr>
            <p:ph type="title"/>
          </p:nvPr>
        </p:nvSpPr>
        <p:spPr>
          <a:xfrm>
            <a:off x="680319" y="753229"/>
            <a:ext cx="9613863" cy="1080938"/>
          </a:xfrm>
          <a:prstGeom prst="rect">
            <a:avLst/>
          </a:prstGeom>
        </p:spPr>
        <p:txBody>
          <a:bodyPr/>
          <a:lstStyle/>
          <a:p>
            <a:r>
              <a:t>Fragment</a:t>
            </a:r>
          </a:p>
        </p:txBody>
      </p:sp>
      <p:grpSp>
        <p:nvGrpSpPr>
          <p:cNvPr id="1258" name="Group 1258"/>
          <p:cNvGrpSpPr/>
          <p:nvPr/>
        </p:nvGrpSpPr>
        <p:grpSpPr>
          <a:xfrm>
            <a:off x="2349305" y="2138287"/>
            <a:ext cx="6133516" cy="4332852"/>
            <a:chOff x="0" y="-1"/>
            <a:chExt cx="6133514" cy="4332851"/>
          </a:xfrm>
        </p:grpSpPr>
        <p:sp>
          <p:nvSpPr>
            <p:cNvPr id="1256" name="Shape 1256"/>
            <p:cNvSpPr/>
            <p:nvPr/>
          </p:nvSpPr>
          <p:spPr>
            <a:xfrm>
              <a:off x="0" y="-1"/>
              <a:ext cx="6133514" cy="4332851"/>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257" name="Shape 1257"/>
            <p:cNvSpPr/>
            <p:nvPr/>
          </p:nvSpPr>
          <p:spPr>
            <a:xfrm>
              <a:off x="0" y="291904"/>
              <a:ext cx="6133514" cy="3749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400" i="1">
                  <a:solidFill>
                    <a:srgbClr val="FFFFFF"/>
                  </a:solidFill>
                </a:defRPr>
              </a:pPr>
              <a:r>
                <a:t>// get fragment manager</a:t>
              </a:r>
              <a:r>
                <a:rPr i="0"/>
                <a:t> </a:t>
              </a:r>
            </a:p>
            <a:p>
              <a:pPr>
                <a:defRPr sz="1400">
                  <a:solidFill>
                    <a:srgbClr val="FFFFFF"/>
                  </a:solidFill>
                </a:defRPr>
              </a:pPr>
              <a:r>
                <a:rPr err="1"/>
                <a:t>FragmentManager</a:t>
              </a:r>
              <a:r>
                <a:t> </a:t>
              </a:r>
              <a:r>
                <a:rPr err="1"/>
                <a:t>fm</a:t>
              </a:r>
              <a:r>
                <a:t> = </a:t>
              </a:r>
              <a:r>
                <a:rPr err="1"/>
                <a:t>getFragmentManager</a:t>
              </a:r>
              <a:r>
                <a:t>(); </a:t>
              </a:r>
            </a:p>
            <a:p>
              <a:pPr>
                <a:defRPr sz="1400" i="1">
                  <a:solidFill>
                    <a:srgbClr val="FFFFFF"/>
                  </a:solidFill>
                </a:defRPr>
              </a:pPr>
              <a:endParaRPr/>
            </a:p>
            <a:p>
              <a:pPr>
                <a:defRPr sz="1400" i="1">
                  <a:solidFill>
                    <a:srgbClr val="FFFFFF"/>
                  </a:solidFill>
                </a:defRPr>
              </a:pPr>
              <a:r>
                <a:t>// add</a:t>
              </a:r>
              <a:r>
                <a:rPr i="0"/>
                <a:t> </a:t>
              </a:r>
            </a:p>
            <a:p>
              <a:pPr>
                <a:defRPr sz="1400">
                  <a:solidFill>
                    <a:srgbClr val="FFFFFF"/>
                  </a:solidFill>
                </a:defRPr>
              </a:pPr>
              <a:r>
                <a:rPr err="1"/>
                <a:t>FragmentTransaction</a:t>
              </a:r>
              <a:r>
                <a:t> ft = </a:t>
              </a:r>
              <a:r>
                <a:rPr err="1"/>
                <a:t>fm.beginTransaction</a:t>
              </a:r>
              <a:r>
                <a:t>(); </a:t>
              </a:r>
            </a:p>
            <a:p>
              <a:pPr>
                <a:defRPr sz="1400">
                  <a:solidFill>
                    <a:srgbClr val="FFFFFF"/>
                  </a:solidFill>
                </a:defRPr>
              </a:pPr>
              <a:r>
                <a:rPr err="1"/>
                <a:t>ft.add</a:t>
              </a:r>
              <a:r>
                <a:t>(</a:t>
              </a:r>
              <a:r>
                <a:rPr err="1"/>
                <a:t>R.id.your_placehodler</a:t>
              </a:r>
              <a:r>
                <a:t>, new </a:t>
              </a:r>
              <a:r>
                <a:rPr err="1"/>
                <a:t>YourFragment</a:t>
              </a:r>
              <a:r>
                <a:t>()); </a:t>
              </a:r>
            </a:p>
            <a:p>
              <a:pPr>
                <a:defRPr sz="1400">
                  <a:solidFill>
                    <a:srgbClr val="FFFFFF"/>
                  </a:solidFill>
                </a:defRPr>
              </a:pPr>
              <a:r>
                <a:rPr err="1"/>
                <a:t>ft.commit</a:t>
              </a:r>
              <a:r>
                <a:t>(); </a:t>
              </a:r>
            </a:p>
            <a:p>
              <a:pPr>
                <a:defRPr sz="1400" i="1">
                  <a:solidFill>
                    <a:srgbClr val="FFFFFF"/>
                  </a:solidFill>
                </a:defRPr>
              </a:pPr>
              <a:endParaRPr/>
            </a:p>
            <a:p>
              <a:pPr>
                <a:defRPr sz="1400" i="1">
                  <a:solidFill>
                    <a:srgbClr val="FFFFFF"/>
                  </a:solidFill>
                </a:defRPr>
              </a:pPr>
              <a:r>
                <a:t>// replace</a:t>
              </a:r>
              <a:r>
                <a:rPr i="0"/>
                <a:t> </a:t>
              </a:r>
            </a:p>
            <a:p>
              <a:pPr>
                <a:defRPr sz="1400">
                  <a:solidFill>
                    <a:srgbClr val="FFFFFF"/>
                  </a:solidFill>
                </a:defRPr>
              </a:pPr>
              <a:r>
                <a:rPr err="1"/>
                <a:t>FragmentTransaction</a:t>
              </a:r>
              <a:r>
                <a:t> ft = </a:t>
              </a:r>
              <a:r>
                <a:rPr err="1"/>
                <a:t>fm.beginTransaction</a:t>
              </a:r>
              <a:r>
                <a:t>(); </a:t>
              </a:r>
            </a:p>
            <a:p>
              <a:pPr>
                <a:defRPr sz="1400">
                  <a:solidFill>
                    <a:srgbClr val="FFFFFF"/>
                  </a:solidFill>
                </a:defRPr>
              </a:pPr>
              <a:r>
                <a:rPr err="1"/>
                <a:t>ft.replace</a:t>
              </a:r>
              <a:r>
                <a:t>(</a:t>
              </a:r>
              <a:r>
                <a:rPr err="1"/>
                <a:t>R.id.your_placehodler</a:t>
              </a:r>
              <a:r>
                <a:t>, new </a:t>
              </a:r>
              <a:r>
                <a:rPr err="1"/>
                <a:t>YourFragment</a:t>
              </a:r>
              <a:r>
                <a:t>()); </a:t>
              </a:r>
            </a:p>
            <a:p>
              <a:pPr>
                <a:defRPr sz="1400">
                  <a:solidFill>
                    <a:srgbClr val="FFFFFF"/>
                  </a:solidFill>
                </a:defRPr>
              </a:pPr>
              <a:r>
                <a:rPr err="1"/>
                <a:t>ft.commit</a:t>
              </a:r>
              <a:r>
                <a:t>(); </a:t>
              </a:r>
            </a:p>
            <a:p>
              <a:pPr>
                <a:defRPr sz="1400" i="1">
                  <a:solidFill>
                    <a:srgbClr val="FFFFFF"/>
                  </a:solidFill>
                </a:defRPr>
              </a:pPr>
              <a:endParaRPr/>
            </a:p>
            <a:p>
              <a:pPr>
                <a:defRPr sz="1400" i="1">
                  <a:solidFill>
                    <a:srgbClr val="FFFFFF"/>
                  </a:solidFill>
                </a:defRPr>
              </a:pPr>
              <a:r>
                <a:t>// remove</a:t>
              </a:r>
              <a:r>
                <a:rPr i="0"/>
                <a:t> </a:t>
              </a:r>
            </a:p>
            <a:p>
              <a:pPr>
                <a:defRPr sz="1400">
                  <a:solidFill>
                    <a:srgbClr val="FFFFFF"/>
                  </a:solidFill>
                </a:defRPr>
              </a:pPr>
              <a:r>
                <a:t>Fragment </a:t>
              </a:r>
              <a:r>
                <a:rPr err="1"/>
                <a:t>fragment</a:t>
              </a:r>
              <a:r>
                <a:t> = </a:t>
              </a:r>
              <a:r>
                <a:rPr err="1"/>
                <a:t>fm.findFragmentById</a:t>
              </a:r>
              <a:r>
                <a:t>(</a:t>
              </a:r>
              <a:r>
                <a:rPr err="1"/>
                <a:t>R.id.your_placehodler</a:t>
              </a:r>
              <a:r>
                <a:t>); </a:t>
              </a:r>
            </a:p>
            <a:p>
              <a:pPr>
                <a:defRPr sz="1400">
                  <a:solidFill>
                    <a:srgbClr val="FFFFFF"/>
                  </a:solidFill>
                </a:defRPr>
              </a:pPr>
              <a:r>
                <a:rPr err="1"/>
                <a:t>FragmentTransaction</a:t>
              </a:r>
              <a:r>
                <a:t> ft = </a:t>
              </a:r>
              <a:r>
                <a:rPr err="1"/>
                <a:t>fm.beginTransaction</a:t>
              </a:r>
              <a:r>
                <a:t>(); </a:t>
              </a:r>
            </a:p>
            <a:p>
              <a:pPr>
                <a:defRPr sz="1400">
                  <a:solidFill>
                    <a:srgbClr val="FFFFFF"/>
                  </a:solidFill>
                </a:defRPr>
              </a:pPr>
              <a:r>
                <a:rPr err="1"/>
                <a:t>ft.remove</a:t>
              </a:r>
              <a:r>
                <a:t>(fragment); </a:t>
              </a:r>
            </a:p>
            <a:p>
              <a:pPr>
                <a:defRPr sz="1400">
                  <a:solidFill>
                    <a:srgbClr val="FFFFFF"/>
                  </a:solidFill>
                </a:defRPr>
              </a:pPr>
              <a:r>
                <a:rPr err="1"/>
                <a:t>ft.commit</a:t>
              </a:r>
              <a:r>
                <a:t>(); </a:t>
              </a:r>
            </a:p>
          </p:txBody>
        </p:sp>
      </p:grpSp>
      <p:sp>
        <p:nvSpPr>
          <p:cNvPr id="1259" name="Shape 125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204</a:t>
            </a:fld>
            <a:endParaRPr/>
          </a:p>
        </p:txBody>
      </p:sp>
    </p:spTree>
  </p:cSld>
  <p:clrMapOvr>
    <a:masterClrMapping/>
  </p:clrMapOvr>
  <p:transition spd="slow">
    <p:dissolv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 name="Shape 1261"/>
          <p:cNvSpPr>
            <a:spLocks noGrp="1"/>
          </p:cNvSpPr>
          <p:nvPr>
            <p:ph type="title"/>
          </p:nvPr>
        </p:nvSpPr>
        <p:spPr>
          <a:xfrm>
            <a:off x="680319" y="753229"/>
            <a:ext cx="9613863" cy="1080938"/>
          </a:xfrm>
          <a:prstGeom prst="rect">
            <a:avLst/>
          </a:prstGeom>
        </p:spPr>
        <p:txBody>
          <a:bodyPr/>
          <a:lstStyle/>
          <a:p>
            <a:r>
              <a:t>Fragment</a:t>
            </a:r>
          </a:p>
        </p:txBody>
      </p:sp>
      <p:sp>
        <p:nvSpPr>
          <p:cNvPr id="1262" name="Shape 1262"/>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600" b="1" u="sng">
                <a:solidFill>
                  <a:srgbClr val="FFFFFF"/>
                </a:solidFill>
              </a:defRPr>
            </a:lvl1pPr>
          </a:lstStyle>
          <a:p>
            <a:r>
              <a:rPr lang="fr-FR"/>
              <a:t>Interagir avec le fragment dans l'activité</a:t>
            </a:r>
            <a:endParaRPr/>
          </a:p>
        </p:txBody>
      </p:sp>
      <p:grpSp>
        <p:nvGrpSpPr>
          <p:cNvPr id="1265" name="Group 1265"/>
          <p:cNvGrpSpPr/>
          <p:nvPr/>
        </p:nvGrpSpPr>
        <p:grpSpPr>
          <a:xfrm>
            <a:off x="1097280" y="3615396"/>
            <a:ext cx="8567227" cy="2039818"/>
            <a:chOff x="0" y="-1"/>
            <a:chExt cx="8567226" cy="2039817"/>
          </a:xfrm>
        </p:grpSpPr>
        <p:sp>
          <p:nvSpPr>
            <p:cNvPr id="1263" name="Shape 1263"/>
            <p:cNvSpPr/>
            <p:nvPr/>
          </p:nvSpPr>
          <p:spPr>
            <a:xfrm>
              <a:off x="0" y="-1"/>
              <a:ext cx="8567226" cy="2039817"/>
            </a:xfrm>
            <a:prstGeom prst="rect">
              <a:avLst/>
            </a:prstGeom>
            <a:solidFill>
              <a:schemeClr val="accent1"/>
            </a:solidFill>
            <a:ln w="12700" cap="flat">
              <a:solidFill>
                <a:srgbClr val="AF6C0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264" name="Shape 1264"/>
            <p:cNvSpPr/>
            <p:nvPr/>
          </p:nvSpPr>
          <p:spPr>
            <a:xfrm>
              <a:off x="0" y="307437"/>
              <a:ext cx="8567226" cy="142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rPr err="1"/>
                <a:t>DetailFragment</a:t>
              </a:r>
              <a:r>
                <a:t> fragment = (</a:t>
              </a:r>
              <a:r>
                <a:rPr err="1"/>
                <a:t>DetailFragment</a:t>
              </a:r>
              <a:r>
                <a:t>) </a:t>
              </a:r>
              <a:r>
                <a:rPr err="1"/>
                <a:t>getFragmentManager</a:t>
              </a:r>
              <a:r>
                <a:t>().</a:t>
              </a:r>
            </a:p>
            <a:p>
              <a:pPr>
                <a:defRPr>
                  <a:solidFill>
                    <a:srgbClr val="FFFFFF"/>
                  </a:solidFill>
                </a:defRPr>
              </a:pPr>
              <a:r>
                <a:t>  	</a:t>
              </a:r>
              <a:r>
                <a:rPr err="1"/>
                <a:t>findFragmentById</a:t>
              </a:r>
              <a:r>
                <a:t>(</a:t>
              </a:r>
              <a:r>
                <a:rPr err="1"/>
                <a:t>R.id.</a:t>
              </a:r>
              <a:r>
                <a:rPr i="1" err="1"/>
                <a:t>detailFragment</a:t>
              </a:r>
              <a:r>
                <a:rPr i="1"/>
                <a:t>);</a:t>
              </a:r>
            </a:p>
            <a:p>
              <a:pPr>
                <a:defRPr b="1">
                  <a:solidFill>
                    <a:srgbClr val="FFFFFF"/>
                  </a:solidFill>
                </a:defRPr>
              </a:pPr>
              <a:r>
                <a:t>if (fragment != null) {</a:t>
              </a:r>
            </a:p>
            <a:p>
              <a:pPr>
                <a:defRPr>
                  <a:solidFill>
                    <a:srgbClr val="FFFFFF"/>
                  </a:solidFill>
                </a:defRPr>
              </a:pPr>
              <a:r>
                <a:t>	</a:t>
              </a:r>
              <a:r>
                <a:rPr err="1"/>
                <a:t>fragment.updateDetail</a:t>
              </a:r>
              <a:r>
                <a:t>();</a:t>
              </a:r>
            </a:p>
            <a:p>
              <a:pPr>
                <a:defRPr>
                  <a:solidFill>
                    <a:srgbClr val="FFFFFF"/>
                  </a:solidFill>
                </a:defRPr>
              </a:pPr>
              <a:r>
                <a:t>}</a:t>
              </a:r>
            </a:p>
          </p:txBody>
        </p:sp>
      </p:grpSp>
      <p:sp>
        <p:nvSpPr>
          <p:cNvPr id="1266" name="Shape 126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205</a:t>
            </a:fld>
            <a:endParaRPr/>
          </a:p>
        </p:txBody>
      </p:sp>
    </p:spTree>
  </p:cSld>
  <p:clrMapOvr>
    <a:masterClrMapping/>
  </p:clrMapOvr>
  <p:transition spd="slow">
    <p:dissolv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p:cNvSpPr>
          <p:nvPr>
            <p:ph type="title"/>
          </p:nvPr>
        </p:nvSpPr>
        <p:spPr>
          <a:xfrm>
            <a:off x="680322" y="2733708"/>
            <a:ext cx="8144134" cy="1373071"/>
          </a:xfrm>
          <a:prstGeom prst="rect">
            <a:avLst/>
          </a:prstGeom>
        </p:spPr>
        <p:txBody>
          <a:bodyPr/>
          <a:lstStyle/>
          <a:p>
            <a:r>
              <a:t>Action Bar </a:t>
            </a:r>
            <a:r>
              <a:rPr lang="fr-FR"/>
              <a:t>/ Tools Bar</a:t>
            </a:r>
            <a:endParaRPr/>
          </a:p>
        </p:txBody>
      </p:sp>
      <p:sp>
        <p:nvSpPr>
          <p:cNvPr id="1003" name="Shape 1003"/>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206</a:t>
            </a:fld>
            <a:endParaRPr/>
          </a:p>
        </p:txBody>
      </p:sp>
    </p:spTree>
  </p:cSld>
  <p:clrMapOvr>
    <a:masterClrMapping/>
  </p:clrMapOvr>
  <p:transition spd="slow">
    <p:dissolv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Shape 1010"/>
          <p:cNvSpPr>
            <a:spLocks noGrp="1"/>
          </p:cNvSpPr>
          <p:nvPr>
            <p:ph type="title"/>
          </p:nvPr>
        </p:nvSpPr>
        <p:spPr>
          <a:xfrm>
            <a:off x="680321" y="753226"/>
            <a:ext cx="9613859" cy="1080942"/>
          </a:xfrm>
          <a:prstGeom prst="rect">
            <a:avLst/>
          </a:prstGeom>
        </p:spPr>
        <p:txBody>
          <a:bodyPr/>
          <a:lstStyle/>
          <a:p>
            <a:r>
              <a:t>Action Bar</a:t>
            </a:r>
          </a:p>
        </p:txBody>
      </p:sp>
      <p:grpSp>
        <p:nvGrpSpPr>
          <p:cNvPr id="1027" name="Group 1027"/>
          <p:cNvGrpSpPr/>
          <p:nvPr/>
        </p:nvGrpSpPr>
        <p:grpSpPr>
          <a:xfrm>
            <a:off x="6318149" y="2533745"/>
            <a:ext cx="5608644" cy="3598865"/>
            <a:chOff x="-2" y="-2"/>
            <a:chExt cx="5608642" cy="3598865"/>
          </a:xfrm>
        </p:grpSpPr>
        <p:grpSp>
          <p:nvGrpSpPr>
            <p:cNvPr id="1013" name="Group 1013"/>
            <p:cNvGrpSpPr/>
            <p:nvPr/>
          </p:nvGrpSpPr>
          <p:grpSpPr>
            <a:xfrm>
              <a:off x="-2" y="-2"/>
              <a:ext cx="5608642" cy="1043673"/>
              <a:chOff x="-1" y="-1"/>
              <a:chExt cx="5608640" cy="1043672"/>
            </a:xfrm>
          </p:grpSpPr>
          <p:sp>
            <p:nvSpPr>
              <p:cNvPr id="1011" name="Shape 1011"/>
              <p:cNvSpPr/>
              <p:nvPr/>
            </p:nvSpPr>
            <p:spPr>
              <a:xfrm>
                <a:off x="-1" y="-1"/>
                <a:ext cx="5608640" cy="1043672"/>
              </a:xfrm>
              <a:prstGeom prst="rect">
                <a:avLst/>
              </a:prstGeom>
              <a:gradFill flip="none" rotWithShape="1">
                <a:gsLst>
                  <a:gs pos="0">
                    <a:srgbClr val="B1DB58"/>
                  </a:gs>
                  <a:gs pos="50000">
                    <a:srgbClr val="AADD2D"/>
                  </a:gs>
                  <a:gs pos="100000">
                    <a:srgbClr val="9ACA21"/>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t">
                <a:noAutofit/>
              </a:bodyPr>
              <a:lstStyle/>
              <a:p>
                <a:pPr defTabSz="914400">
                  <a:defRPr sz="1643">
                    <a:solidFill>
                      <a:srgbClr val="FFFFFF"/>
                    </a:solidFill>
                  </a:defRPr>
                </a:pPr>
                <a:endParaRPr/>
              </a:p>
            </p:txBody>
          </p:sp>
          <p:sp>
            <p:nvSpPr>
              <p:cNvPr id="1012" name="Shape 1012"/>
              <p:cNvSpPr/>
              <p:nvPr/>
            </p:nvSpPr>
            <p:spPr>
              <a:xfrm>
                <a:off x="-1" y="-1"/>
                <a:ext cx="5608640" cy="332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defTabSz="914400">
                  <a:defRPr sz="1643">
                    <a:solidFill>
                      <a:srgbClr val="FFFFFF"/>
                    </a:solidFill>
                  </a:defRPr>
                </a:lvl1pPr>
              </a:lstStyle>
              <a:p>
                <a:r>
                  <a:t>Action bar</a:t>
                </a:r>
              </a:p>
            </p:txBody>
          </p:sp>
        </p:grpSp>
        <p:grpSp>
          <p:nvGrpSpPr>
            <p:cNvPr id="1016" name="Group 1016"/>
            <p:cNvGrpSpPr/>
            <p:nvPr/>
          </p:nvGrpSpPr>
          <p:grpSpPr>
            <a:xfrm>
              <a:off x="-1" y="1060495"/>
              <a:ext cx="1389542" cy="2231298"/>
              <a:chOff x="0" y="-1"/>
              <a:chExt cx="1389540" cy="2231297"/>
            </a:xfrm>
          </p:grpSpPr>
          <p:sp>
            <p:nvSpPr>
              <p:cNvPr id="1014" name="Shape 1014"/>
              <p:cNvSpPr/>
              <p:nvPr/>
            </p:nvSpPr>
            <p:spPr>
              <a:xfrm>
                <a:off x="0" y="-1"/>
                <a:ext cx="1389540" cy="2231297"/>
              </a:xfrm>
              <a:prstGeom prst="rect">
                <a:avLst/>
              </a:prstGeom>
              <a:gradFill flip="none" rotWithShape="1">
                <a:gsLst>
                  <a:gs pos="0">
                    <a:srgbClr val="EED169"/>
                  </a:gs>
                  <a:gs pos="50000">
                    <a:srgbClr val="F2CF47"/>
                  </a:gs>
                  <a:gs pos="100000">
                    <a:srgbClr val="DEBC36"/>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algn="ctr" defTabSz="914400">
                  <a:defRPr sz="2188">
                    <a:solidFill>
                      <a:srgbClr val="FFFFFF"/>
                    </a:solidFill>
                  </a:defRPr>
                </a:pPr>
                <a:endParaRPr/>
              </a:p>
            </p:txBody>
          </p:sp>
          <p:sp>
            <p:nvSpPr>
              <p:cNvPr id="1015" name="Shape 1015"/>
              <p:cNvSpPr/>
              <p:nvPr/>
            </p:nvSpPr>
            <p:spPr>
              <a:xfrm>
                <a:off x="0" y="904827"/>
                <a:ext cx="1389540" cy="42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400">
                  <a:defRPr sz="2188">
                    <a:solidFill>
                      <a:srgbClr val="FFFFFF"/>
                    </a:solidFill>
                  </a:defRPr>
                </a:lvl1pPr>
              </a:lstStyle>
              <a:p>
                <a:r>
                  <a:t>Logo</a:t>
                </a:r>
              </a:p>
            </p:txBody>
          </p:sp>
        </p:grpSp>
        <p:grpSp>
          <p:nvGrpSpPr>
            <p:cNvPr id="1019" name="Group 1019"/>
            <p:cNvGrpSpPr/>
            <p:nvPr/>
          </p:nvGrpSpPr>
          <p:grpSpPr>
            <a:xfrm>
              <a:off x="1406365" y="1060495"/>
              <a:ext cx="1389542" cy="2231298"/>
              <a:chOff x="0" y="-1"/>
              <a:chExt cx="1389540" cy="2231297"/>
            </a:xfrm>
          </p:grpSpPr>
          <p:sp>
            <p:nvSpPr>
              <p:cNvPr id="1017" name="Shape 1017"/>
              <p:cNvSpPr/>
              <p:nvPr/>
            </p:nvSpPr>
            <p:spPr>
              <a:xfrm>
                <a:off x="0" y="-1"/>
                <a:ext cx="1389540" cy="2231297"/>
              </a:xfrm>
              <a:prstGeom prst="rect">
                <a:avLst/>
              </a:prstGeom>
              <a:gradFill flip="none" rotWithShape="1">
                <a:gsLst>
                  <a:gs pos="0">
                    <a:srgbClr val="FFA46B"/>
                  </a:gs>
                  <a:gs pos="50000">
                    <a:srgbClr val="FF984E"/>
                  </a:gs>
                  <a:gs pos="100000">
                    <a:srgbClr val="F18335"/>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algn="ctr" defTabSz="914400">
                  <a:defRPr sz="2188">
                    <a:solidFill>
                      <a:srgbClr val="FFFFFF"/>
                    </a:solidFill>
                  </a:defRPr>
                </a:pPr>
                <a:endParaRPr/>
              </a:p>
            </p:txBody>
          </p:sp>
          <p:sp>
            <p:nvSpPr>
              <p:cNvPr id="1018" name="Shape 1018"/>
              <p:cNvSpPr/>
              <p:nvPr/>
            </p:nvSpPr>
            <p:spPr>
              <a:xfrm>
                <a:off x="0" y="739727"/>
                <a:ext cx="1389540" cy="751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400">
                  <a:defRPr sz="2188">
                    <a:solidFill>
                      <a:srgbClr val="FFFFFF"/>
                    </a:solidFill>
                  </a:defRPr>
                </a:lvl1pPr>
              </a:lstStyle>
              <a:p>
                <a:r>
                  <a:t>Dropdown Menu</a:t>
                </a:r>
              </a:p>
            </p:txBody>
          </p:sp>
        </p:grpSp>
        <p:grpSp>
          <p:nvGrpSpPr>
            <p:cNvPr id="1022" name="Group 1022"/>
            <p:cNvGrpSpPr/>
            <p:nvPr/>
          </p:nvGrpSpPr>
          <p:grpSpPr>
            <a:xfrm>
              <a:off x="2812731" y="1060495"/>
              <a:ext cx="1389542" cy="2231298"/>
              <a:chOff x="0" y="-1"/>
              <a:chExt cx="1389540" cy="2231297"/>
            </a:xfrm>
          </p:grpSpPr>
          <p:sp>
            <p:nvSpPr>
              <p:cNvPr id="1020" name="Shape 1020"/>
              <p:cNvSpPr/>
              <p:nvPr/>
            </p:nvSpPr>
            <p:spPr>
              <a:xfrm>
                <a:off x="0" y="-1"/>
                <a:ext cx="1389540" cy="2231297"/>
              </a:xfrm>
              <a:prstGeom prst="rect">
                <a:avLst/>
              </a:prstGeom>
              <a:gradFill flip="none" rotWithShape="1">
                <a:gsLst>
                  <a:gs pos="0">
                    <a:srgbClr val="F77961"/>
                  </a:gs>
                  <a:gs pos="50000">
                    <a:srgbClr val="FD5E39"/>
                  </a:gs>
                  <a:gs pos="100000">
                    <a:srgbClr val="EA4D29"/>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algn="ctr" defTabSz="914400">
                  <a:defRPr sz="2188">
                    <a:solidFill>
                      <a:srgbClr val="FFFFFF"/>
                    </a:solidFill>
                  </a:defRPr>
                </a:pPr>
                <a:endParaRPr/>
              </a:p>
            </p:txBody>
          </p:sp>
          <p:sp>
            <p:nvSpPr>
              <p:cNvPr id="1021" name="Shape 1021"/>
              <p:cNvSpPr/>
              <p:nvPr/>
            </p:nvSpPr>
            <p:spPr>
              <a:xfrm>
                <a:off x="0" y="739727"/>
                <a:ext cx="1389540" cy="751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400">
                  <a:defRPr sz="2188">
                    <a:solidFill>
                      <a:srgbClr val="FFFFFF"/>
                    </a:solidFill>
                  </a:defRPr>
                </a:lvl1pPr>
              </a:lstStyle>
              <a:p>
                <a:r>
                  <a:t>Principal actions</a:t>
                </a:r>
              </a:p>
            </p:txBody>
          </p:sp>
        </p:grpSp>
        <p:grpSp>
          <p:nvGrpSpPr>
            <p:cNvPr id="1025" name="Group 1025"/>
            <p:cNvGrpSpPr/>
            <p:nvPr/>
          </p:nvGrpSpPr>
          <p:grpSpPr>
            <a:xfrm>
              <a:off x="4219097" y="1060495"/>
              <a:ext cx="1389542" cy="2231298"/>
              <a:chOff x="0" y="-1"/>
              <a:chExt cx="1389540" cy="2231297"/>
            </a:xfrm>
          </p:grpSpPr>
          <p:sp>
            <p:nvSpPr>
              <p:cNvPr id="1023" name="Shape 1023"/>
              <p:cNvSpPr/>
              <p:nvPr/>
            </p:nvSpPr>
            <p:spPr>
              <a:xfrm>
                <a:off x="0" y="-1"/>
                <a:ext cx="1389540" cy="2231297"/>
              </a:xfrm>
              <a:prstGeom prst="rect">
                <a:avLst/>
              </a:prstGeom>
              <a:gradFill flip="none" rotWithShape="1">
                <a:gsLst>
                  <a:gs pos="0">
                    <a:srgbClr val="6CD897"/>
                  </a:gs>
                  <a:gs pos="50000">
                    <a:srgbClr val="4ED888"/>
                  </a:gs>
                  <a:gs pos="100000">
                    <a:srgbClr val="3EC677"/>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pPr algn="ctr" defTabSz="914400">
                  <a:defRPr sz="2188">
                    <a:solidFill>
                      <a:srgbClr val="FFFFFF"/>
                    </a:solidFill>
                  </a:defRPr>
                </a:pPr>
                <a:endParaRPr/>
              </a:p>
            </p:txBody>
          </p:sp>
          <p:sp>
            <p:nvSpPr>
              <p:cNvPr id="1024" name="Shape 1024"/>
              <p:cNvSpPr/>
              <p:nvPr/>
            </p:nvSpPr>
            <p:spPr>
              <a:xfrm>
                <a:off x="0" y="739727"/>
                <a:ext cx="1389540" cy="751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914400">
                  <a:defRPr sz="2188">
                    <a:solidFill>
                      <a:srgbClr val="FFFFFF"/>
                    </a:solidFill>
                  </a:defRPr>
                </a:lvl1pPr>
              </a:lstStyle>
              <a:p>
                <a:r>
                  <a:t>Other actions</a:t>
                </a:r>
              </a:p>
            </p:txBody>
          </p:sp>
        </p:grpSp>
        <p:sp>
          <p:nvSpPr>
            <p:cNvPr id="1026" name="Shape 1026"/>
            <p:cNvSpPr/>
            <p:nvPr/>
          </p:nvSpPr>
          <p:spPr>
            <a:xfrm>
              <a:off x="-1" y="3308617"/>
              <a:ext cx="5608640" cy="290246"/>
            </a:xfrm>
            <a:prstGeom prst="rect">
              <a:avLst/>
            </a:prstGeom>
            <a:gradFill flip="none" rotWithShape="1">
              <a:gsLst>
                <a:gs pos="0">
                  <a:srgbClr val="B1DB58"/>
                </a:gs>
                <a:gs pos="50000">
                  <a:srgbClr val="AADD2D"/>
                </a:gs>
                <a:gs pos="100000">
                  <a:srgbClr val="9ACA21"/>
                </a:gs>
              </a:gsLst>
              <a:lin ang="5400000" scaled="0"/>
            </a:gradFill>
            <a:ln w="12700" cap="flat">
              <a:noFill/>
              <a:miter lim="400000"/>
            </a:ln>
            <a:effectLst>
              <a:outerShdw blurRad="63500" dist="19050" dir="5400000" rotWithShape="0">
                <a:srgbClr val="000000">
                  <a:alpha val="63000"/>
                </a:srgbClr>
              </a:outerShdw>
            </a:effectLst>
          </p:spPr>
          <p:txBody>
            <a:bodyPr wrap="square" lIns="45719" tIns="45719" rIns="45719" bIns="45719" numCol="1" anchor="ctr">
              <a:noAutofit/>
            </a:bodyPr>
            <a:lstStyle/>
            <a:p>
              <a:endParaRPr/>
            </a:p>
          </p:txBody>
        </p:sp>
      </p:grpSp>
      <p:sp>
        <p:nvSpPr>
          <p:cNvPr id="1028" name="Shape 1028"/>
          <p:cNvSpPr>
            <a:spLocks noGrp="1"/>
          </p:cNvSpPr>
          <p:nvPr>
            <p:ph type="body" sz="half" idx="1"/>
          </p:nvPr>
        </p:nvSpPr>
        <p:spPr>
          <a:xfrm>
            <a:off x="121954" y="2534311"/>
            <a:ext cx="6058105" cy="3599319"/>
          </a:xfrm>
          <a:prstGeom prst="rect">
            <a:avLst/>
          </a:prstGeom>
        </p:spPr>
        <p:txBody>
          <a:bodyPr anchor="ctr"/>
          <a:lstStyle/>
          <a:p>
            <a:pPr marL="742950" indent="-742950">
              <a:buFontTx/>
              <a:buAutoNum type="arabicPeriod"/>
              <a:defRPr sz="1800"/>
            </a:pPr>
            <a:r>
              <a:rPr lang="fr-FR"/>
              <a:t>L'icône de l'application</a:t>
            </a:r>
            <a:br>
              <a:rPr lang="fr-FR"/>
            </a:br>
            <a:r>
              <a:rPr lang="fr-FR"/>
              <a:t>
Menu Déroulant : affiche le titre de la vue actuelle et navigue dans l'application (par exemple l'application Gmail).</a:t>
            </a:r>
            <a:br>
              <a:rPr lang="fr-FR"/>
            </a:br>
            <a:r>
              <a:rPr lang="fr-FR"/>
              <a:t>
Principales actions : Définir les principales actions de votre application.</a:t>
            </a:r>
            <a:br>
              <a:rPr lang="fr-FR"/>
            </a:br>
            <a:r>
              <a:rPr lang="fr-FR"/>
              <a:t>
Autres actions : donne accès à des fonctionnalités plus petites de l'application.</a:t>
            </a:r>
            <a:endParaRPr/>
          </a:p>
        </p:txBody>
      </p:sp>
      <p:sp>
        <p:nvSpPr>
          <p:cNvPr id="1029" name="Shape 102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207</a:t>
            </a:fld>
            <a:endParaRPr/>
          </a:p>
        </p:txBody>
      </p:sp>
    </p:spTree>
  </p:cSld>
  <p:clrMapOvr>
    <a:masterClrMapping/>
  </p:clrMapOvr>
  <p:transition spd="slow">
    <p:dissolv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a:spLocks noGrp="1"/>
          </p:cNvSpPr>
          <p:nvPr>
            <p:ph type="title"/>
          </p:nvPr>
        </p:nvSpPr>
        <p:spPr>
          <a:xfrm>
            <a:off x="680319" y="753229"/>
            <a:ext cx="9613863" cy="1080938"/>
          </a:xfrm>
          <a:prstGeom prst="rect">
            <a:avLst/>
          </a:prstGeom>
        </p:spPr>
        <p:txBody>
          <a:bodyPr/>
          <a:lstStyle/>
          <a:p>
            <a:r>
              <a:t>Action Bar</a:t>
            </a:r>
          </a:p>
        </p:txBody>
      </p:sp>
      <p:sp>
        <p:nvSpPr>
          <p:cNvPr id="1032" name="Shape 1032"/>
          <p:cNvSpPr>
            <a:spLocks noGrp="1"/>
          </p:cNvSpPr>
          <p:nvPr>
            <p:ph type="body" idx="1"/>
          </p:nvPr>
        </p:nvSpPr>
        <p:spPr>
          <a:xfrm>
            <a:off x="680320" y="2336873"/>
            <a:ext cx="9613863" cy="3599317"/>
          </a:xfrm>
          <a:prstGeom prst="rect">
            <a:avLst/>
          </a:prstGeom>
        </p:spPr>
        <p:txBody>
          <a:bodyPr anchor="t">
            <a:normAutofit lnSpcReduction="10000"/>
          </a:bodyPr>
          <a:lstStyle/>
          <a:p>
            <a:pPr marL="228600" indent="-228600">
              <a:buSzPct val="100000"/>
              <a:buFont typeface="Arial"/>
              <a:buChar char="•"/>
              <a:defRPr sz="4000" i="1" u="sng"/>
            </a:pPr>
            <a:r>
              <a:rPr lang="fr-FR"/>
              <a:t>Comment créer Action Bar</a:t>
            </a:r>
          </a:p>
          <a:p>
            <a:pPr marL="228600" indent="-228600">
              <a:buSzPct val="100000"/>
              <a:buFont typeface="Arial"/>
              <a:buChar char="•"/>
              <a:defRPr sz="4000" i="1" u="sng"/>
            </a:pPr>
            <a:endParaRPr/>
          </a:p>
          <a:p>
            <a:pPr marL="514350" indent="-514350">
              <a:buSzPct val="100000"/>
              <a:buAutoNum type="arabicPeriod"/>
              <a:defRPr sz="3200" b="0"/>
            </a:pPr>
            <a:r>
              <a:rPr lang="fr-FR"/>
              <a:t>Si votre thème n’a pas d’action bar (recommandé), vous devez ajouter une </a:t>
            </a:r>
            <a:r>
              <a:rPr lang="fr-FR" err="1"/>
              <a:t>ToolBar</a:t>
            </a:r>
            <a:r>
              <a:rPr lang="fr-FR"/>
              <a:t> dans les </a:t>
            </a:r>
            <a:r>
              <a:rPr lang="fr-FR" err="1"/>
              <a:t>layouts</a:t>
            </a:r>
            <a:r>
              <a:rPr lang="fr-FR"/>
              <a:t> des activités concernées</a:t>
            </a:r>
            <a:br>
              <a:rPr/>
            </a:br>
            <a:br>
              <a:rPr/>
            </a:br>
            <a:endParaRPr/>
          </a:p>
        </p:txBody>
      </p:sp>
      <p:sp>
        <p:nvSpPr>
          <p:cNvPr id="1033" name="Shape 103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208</a:t>
            </a:fld>
            <a:endParaRPr/>
          </a:p>
        </p:txBody>
      </p:sp>
    </p:spTree>
  </p:cSld>
  <p:clrMapOvr>
    <a:masterClrMapping/>
  </p:clrMapOvr>
  <p:transition spd="slow">
    <p:dissolv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a:spLocks noGrp="1"/>
          </p:cNvSpPr>
          <p:nvPr>
            <p:ph type="title"/>
          </p:nvPr>
        </p:nvSpPr>
        <p:spPr>
          <a:xfrm>
            <a:off x="680319" y="753229"/>
            <a:ext cx="9613863" cy="1080938"/>
          </a:xfrm>
          <a:prstGeom prst="rect">
            <a:avLst/>
          </a:prstGeom>
        </p:spPr>
        <p:txBody>
          <a:bodyPr/>
          <a:lstStyle/>
          <a:p>
            <a:r>
              <a:t>Action Bar</a:t>
            </a:r>
          </a:p>
        </p:txBody>
      </p:sp>
      <p:sp>
        <p:nvSpPr>
          <p:cNvPr id="1032" name="Shape 1032"/>
          <p:cNvSpPr>
            <a:spLocks noGrp="1"/>
          </p:cNvSpPr>
          <p:nvPr>
            <p:ph type="body" idx="1"/>
          </p:nvPr>
        </p:nvSpPr>
        <p:spPr>
          <a:xfrm>
            <a:off x="680320" y="2336873"/>
            <a:ext cx="9613863" cy="3599317"/>
          </a:xfrm>
          <a:prstGeom prst="rect">
            <a:avLst/>
          </a:prstGeom>
        </p:spPr>
        <p:txBody>
          <a:bodyPr anchor="t">
            <a:normAutofit/>
          </a:bodyPr>
          <a:lstStyle/>
          <a:p>
            <a:pPr marL="228600" indent="-228600">
              <a:buSzPct val="100000"/>
              <a:buFont typeface="Arial"/>
              <a:buChar char="•"/>
              <a:defRPr sz="4000" i="1" u="sng"/>
            </a:pPr>
            <a:r>
              <a:rPr lang="fr-FR"/>
              <a:t>Comment créer Action Bar</a:t>
            </a:r>
          </a:p>
          <a:p>
            <a:pPr marL="228600" indent="-228600">
              <a:buSzPct val="100000"/>
              <a:buFont typeface="Arial"/>
              <a:buChar char="•"/>
              <a:defRPr sz="4000" i="1" u="sng"/>
            </a:pPr>
            <a:endParaRPr/>
          </a:p>
        </p:txBody>
      </p:sp>
      <p:sp>
        <p:nvSpPr>
          <p:cNvPr id="1033" name="Shape 103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209</a:t>
            </a:fld>
            <a:endParaRPr/>
          </a:p>
        </p:txBody>
      </p:sp>
      <p:sp>
        <p:nvSpPr>
          <p:cNvPr id="2" name="Rectangle 1">
            <a:extLst>
              <a:ext uri="{FF2B5EF4-FFF2-40B4-BE49-F238E27FC236}">
                <a16:creationId xmlns:a16="http://schemas.microsoft.com/office/drawing/2014/main" id="{D4CD20FB-0C54-B044-9637-099C824EA58A}"/>
              </a:ext>
            </a:extLst>
          </p:cNvPr>
          <p:cNvSpPr/>
          <p:nvPr/>
        </p:nvSpPr>
        <p:spPr>
          <a:xfrm>
            <a:off x="1965116" y="3627866"/>
            <a:ext cx="7044267"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a:solidFill>
                  <a:srgbClr val="E8BF6A"/>
                </a:solidFill>
              </a:rPr>
              <a:t>&lt;</a:t>
            </a:r>
            <a:r>
              <a:rPr lang="fr-FR" err="1">
                <a:solidFill>
                  <a:srgbClr val="E8BF6A"/>
                </a:solidFill>
              </a:rPr>
              <a:t>androidx.appcompat.widget.Toolbar</a:t>
            </a:r>
            <a:br>
              <a:rPr lang="fr-FR">
                <a:solidFill>
                  <a:srgbClr val="E8BF6A"/>
                </a:solidFill>
              </a:rPr>
            </a:br>
            <a:r>
              <a:rPr lang="fr-FR">
                <a:solidFill>
                  <a:srgbClr val="E8BF6A"/>
                </a:solidFill>
              </a:rPr>
              <a:t>        </a:t>
            </a:r>
            <a:r>
              <a:rPr lang="fr-FR" err="1">
                <a:solidFill>
                  <a:srgbClr val="9876AA"/>
                </a:solidFill>
              </a:rPr>
              <a:t>android</a:t>
            </a:r>
            <a:r>
              <a:rPr lang="fr-FR" err="1">
                <a:solidFill>
                  <a:srgbClr val="BABABA"/>
                </a:solidFill>
              </a:rPr>
              <a:t>:layout_width</a:t>
            </a:r>
            <a:r>
              <a:rPr lang="fr-FR">
                <a:solidFill>
                  <a:srgbClr val="6A8759"/>
                </a:solidFill>
              </a:rPr>
              <a:t>="</a:t>
            </a:r>
            <a:r>
              <a:rPr lang="fr-FR" err="1">
                <a:solidFill>
                  <a:srgbClr val="6A8759"/>
                </a:solidFill>
              </a:rPr>
              <a:t>match_parent</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:layout_height</a:t>
            </a:r>
            <a:r>
              <a:rPr lang="fr-FR">
                <a:solidFill>
                  <a:srgbClr val="6A8759"/>
                </a:solidFill>
              </a:rPr>
              <a:t>="</a:t>
            </a:r>
            <a:r>
              <a:rPr lang="fr-FR" err="1">
                <a:solidFill>
                  <a:srgbClr val="6A8759"/>
                </a:solidFill>
              </a:rPr>
              <a:t>wrap_content</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:background</a:t>
            </a:r>
            <a:r>
              <a:rPr lang="fr-FR">
                <a:solidFill>
                  <a:srgbClr val="6A8759"/>
                </a:solidFill>
              </a:rPr>
              <a:t>="?</a:t>
            </a:r>
            <a:r>
              <a:rPr lang="fr-FR" err="1">
                <a:solidFill>
                  <a:srgbClr val="6A8759"/>
                </a:solidFill>
              </a:rPr>
              <a:t>attr</a:t>
            </a:r>
            <a:r>
              <a:rPr lang="fr-FR">
                <a:solidFill>
                  <a:srgbClr val="6A8759"/>
                </a:solidFill>
              </a:rPr>
              <a:t>/</a:t>
            </a:r>
            <a:r>
              <a:rPr lang="fr-FR" err="1">
                <a:solidFill>
                  <a:srgbClr val="6A8759"/>
                </a:solidFill>
              </a:rPr>
              <a:t>colorPrimary</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:theme</a:t>
            </a:r>
            <a:r>
              <a:rPr lang="fr-FR">
                <a:solidFill>
                  <a:srgbClr val="6A8759"/>
                </a:solidFill>
              </a:rPr>
              <a:t>="?</a:t>
            </a:r>
            <a:r>
              <a:rPr lang="fr-FR" err="1">
                <a:solidFill>
                  <a:srgbClr val="6A8759"/>
                </a:solidFill>
              </a:rPr>
              <a:t>attr</a:t>
            </a:r>
            <a:r>
              <a:rPr lang="fr-FR">
                <a:solidFill>
                  <a:srgbClr val="6A8759"/>
                </a:solidFill>
              </a:rPr>
              <a:t>/</a:t>
            </a:r>
            <a:r>
              <a:rPr lang="fr-FR" err="1">
                <a:solidFill>
                  <a:srgbClr val="6A8759"/>
                </a:solidFill>
              </a:rPr>
              <a:t>actionBarTheme</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:minHeight</a:t>
            </a:r>
            <a:r>
              <a:rPr lang="fr-FR">
                <a:solidFill>
                  <a:srgbClr val="6A8759"/>
                </a:solidFill>
              </a:rPr>
              <a:t>="?</a:t>
            </a:r>
            <a:r>
              <a:rPr lang="fr-FR" err="1">
                <a:solidFill>
                  <a:srgbClr val="6A8759"/>
                </a:solidFill>
              </a:rPr>
              <a:t>attr</a:t>
            </a:r>
            <a:r>
              <a:rPr lang="fr-FR">
                <a:solidFill>
                  <a:srgbClr val="6A8759"/>
                </a:solidFill>
              </a:rPr>
              <a:t>/</a:t>
            </a:r>
            <a:r>
              <a:rPr lang="fr-FR" err="1">
                <a:solidFill>
                  <a:srgbClr val="6A8759"/>
                </a:solidFill>
              </a:rPr>
              <a:t>actionBarSize</a:t>
            </a:r>
            <a:r>
              <a:rPr lang="fr-FR">
                <a:solidFill>
                  <a:srgbClr val="6A8759"/>
                </a:solidFill>
              </a:rPr>
              <a:t>" </a:t>
            </a:r>
            <a:r>
              <a:rPr lang="fr-FR">
                <a:solidFill>
                  <a:srgbClr val="9876AA"/>
                </a:solidFill>
              </a:rPr>
              <a:t>	</a:t>
            </a:r>
            <a:r>
              <a:rPr lang="fr-FR" err="1">
                <a:solidFill>
                  <a:srgbClr val="9876AA"/>
                </a:solidFill>
              </a:rPr>
              <a:t>android</a:t>
            </a:r>
            <a:r>
              <a:rPr lang="fr-FR" err="1">
                <a:solidFill>
                  <a:srgbClr val="BABABA"/>
                </a:solidFill>
              </a:rPr>
              <a:t>:id</a:t>
            </a:r>
            <a:r>
              <a:rPr lang="fr-FR">
                <a:solidFill>
                  <a:srgbClr val="6A8759"/>
                </a:solidFill>
              </a:rPr>
              <a:t>="@+id/</a:t>
            </a:r>
            <a:r>
              <a:rPr lang="fr-FR" err="1">
                <a:solidFill>
                  <a:srgbClr val="6A8759"/>
                </a:solidFill>
              </a:rPr>
              <a:t>my_toolbar</a:t>
            </a:r>
            <a:r>
              <a:rPr lang="fr-FR">
                <a:solidFill>
                  <a:srgbClr val="6A8759"/>
                </a:solidFill>
              </a:rPr>
              <a:t>"</a:t>
            </a:r>
            <a:r>
              <a:rPr lang="fr-FR">
                <a:solidFill>
                  <a:srgbClr val="E8BF6A"/>
                </a:solidFill>
              </a:rPr>
              <a:t>/&gt;</a:t>
            </a:r>
            <a:endParaRPr lang="fr-FR"/>
          </a:p>
        </p:txBody>
      </p:sp>
    </p:spTree>
    <p:extLst>
      <p:ext uri="{BB962C8B-B14F-4D97-AF65-F5344CB8AC3E}">
        <p14:creationId xmlns:p14="http://schemas.microsoft.com/office/powerpoint/2010/main" val="355256536"/>
      </p:ext>
    </p:extLst>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hape 850"/>
          <p:cNvSpPr>
            <a:spLocks noGrp="1"/>
          </p:cNvSpPr>
          <p:nvPr>
            <p:ph type="title"/>
          </p:nvPr>
        </p:nvSpPr>
        <p:spPr>
          <a:xfrm>
            <a:off x="680319" y="753229"/>
            <a:ext cx="9613863" cy="1080938"/>
          </a:xfrm>
          <a:prstGeom prst="rect">
            <a:avLst/>
          </a:prstGeom>
        </p:spPr>
        <p:txBody>
          <a:bodyPr/>
          <a:lstStyle/>
          <a:p>
            <a:r>
              <a:rPr lang="fr-FR"/>
              <a:t>Vue : Exemples</a:t>
            </a:r>
            <a:endParaRPr/>
          </a:p>
        </p:txBody>
      </p:sp>
      <p:sp>
        <p:nvSpPr>
          <p:cNvPr id="851" name="Shape 851"/>
          <p:cNvSpPr>
            <a:spLocks noGrp="1"/>
          </p:cNvSpPr>
          <p:nvPr>
            <p:ph type="body" idx="1"/>
          </p:nvPr>
        </p:nvSpPr>
        <p:spPr>
          <a:xfrm>
            <a:off x="722523" y="2308736"/>
            <a:ext cx="10967729" cy="4162402"/>
          </a:xfrm>
          <a:prstGeom prst="rect">
            <a:avLst/>
          </a:prstGeom>
        </p:spPr>
        <p:txBody>
          <a:bodyPr anchor="t"/>
          <a:lstStyle/>
          <a:p>
            <a:pPr marL="457200" indent="-457200">
              <a:buSzPct val="100000"/>
              <a:buFont typeface="Arial"/>
              <a:buChar char="•"/>
              <a:defRPr sz="3600" b="0"/>
            </a:pPr>
            <a:r>
              <a:rPr err="1"/>
              <a:t>android:layout_width</a:t>
            </a:r>
            <a:br>
              <a:rPr/>
            </a:br>
            <a:r>
              <a:rPr err="1"/>
              <a:t>android:layout_height</a:t>
            </a:r>
            <a:br>
              <a:rPr/>
            </a:br>
            <a:endParaRPr sz="2800"/>
          </a:p>
          <a:p>
            <a:pPr>
              <a:defRPr b="0"/>
            </a:pPr>
            <a:r>
              <a:rPr lang="fr-FR"/>
              <a:t>Fixez la largeur et la hauteur de votre vue. 
</a:t>
            </a:r>
            <a:endParaRPr/>
          </a:p>
          <a:p>
            <a:pPr>
              <a:defRPr i="1"/>
            </a:pPr>
            <a:r>
              <a:t>match_parent </a:t>
            </a:r>
            <a:r>
              <a:rPr b="0" i="0"/>
              <a:t>: </a:t>
            </a:r>
            <a:r>
              <a:rPr lang="fr-FR" b="0"/>
              <a:t>prendre la taille parente</a:t>
            </a:r>
            <a:br>
              <a:rPr b="0" i="0"/>
            </a:br>
            <a:r>
              <a:t>wrap_content</a:t>
            </a:r>
            <a:r>
              <a:rPr b="0" i="0"/>
              <a:t>: </a:t>
            </a:r>
            <a:r>
              <a:rPr lang="fr-FR" b="0"/>
              <a:t>envelopper le contenu de la vue</a:t>
            </a:r>
            <a:endParaRPr b="0" i="0"/>
          </a:p>
        </p:txBody>
      </p:sp>
      <p:sp>
        <p:nvSpPr>
          <p:cNvPr id="852" name="Shape 85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cSld>
  <p:clrMapOvr>
    <a:masterClrMapping/>
  </p:clrMapOvr>
  <p:transition spd="slow">
    <p:dissolv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a:spLocks noGrp="1"/>
          </p:cNvSpPr>
          <p:nvPr>
            <p:ph type="title"/>
          </p:nvPr>
        </p:nvSpPr>
        <p:spPr>
          <a:xfrm>
            <a:off x="680319" y="753229"/>
            <a:ext cx="9613863" cy="1080938"/>
          </a:xfrm>
          <a:prstGeom prst="rect">
            <a:avLst/>
          </a:prstGeom>
        </p:spPr>
        <p:txBody>
          <a:bodyPr/>
          <a:lstStyle/>
          <a:p>
            <a:r>
              <a:t>Action Bar</a:t>
            </a:r>
          </a:p>
        </p:txBody>
      </p:sp>
      <p:sp>
        <p:nvSpPr>
          <p:cNvPr id="1032" name="Shape 1032"/>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4000" i="1" u="sng"/>
            </a:pPr>
            <a:r>
              <a:rPr lang="fr-FR"/>
              <a:t>Comment créer Action Bar</a:t>
            </a:r>
          </a:p>
          <a:p>
            <a:pPr marL="228600" indent="-228600">
              <a:buSzPct val="100000"/>
              <a:buFont typeface="Arial"/>
              <a:buChar char="•"/>
              <a:defRPr sz="4000" i="1" u="sng"/>
            </a:pPr>
            <a:endParaRPr/>
          </a:p>
          <a:p>
            <a:pPr>
              <a:buSzPct val="100000"/>
              <a:defRPr sz="3200" b="0"/>
            </a:pPr>
            <a:r>
              <a:rPr lang="fr-FR"/>
              <a:t>2. </a:t>
            </a:r>
            <a:r>
              <a:rPr lang="fr-FR" err="1"/>
              <a:t>Cabler</a:t>
            </a:r>
            <a:r>
              <a:rPr lang="fr-FR"/>
              <a:t> la </a:t>
            </a:r>
            <a:r>
              <a:rPr lang="fr-FR" err="1"/>
              <a:t>ToolBar</a:t>
            </a:r>
            <a:r>
              <a:rPr lang="fr-FR"/>
              <a:t> dans l’activité</a:t>
            </a:r>
            <a:br>
              <a:rPr/>
            </a:br>
            <a:endParaRPr/>
          </a:p>
        </p:txBody>
      </p:sp>
      <p:sp>
        <p:nvSpPr>
          <p:cNvPr id="1033" name="Shape 103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210</a:t>
            </a:fld>
            <a:endParaRPr/>
          </a:p>
        </p:txBody>
      </p:sp>
      <p:sp>
        <p:nvSpPr>
          <p:cNvPr id="2" name="Rectangle 1">
            <a:extLst>
              <a:ext uri="{FF2B5EF4-FFF2-40B4-BE49-F238E27FC236}">
                <a16:creationId xmlns:a16="http://schemas.microsoft.com/office/drawing/2014/main" id="{489F8319-BADC-E940-80B6-C47FB6B3DD00}"/>
              </a:ext>
            </a:extLst>
          </p:cNvPr>
          <p:cNvSpPr/>
          <p:nvPr/>
        </p:nvSpPr>
        <p:spPr>
          <a:xfrm>
            <a:off x="2844800" y="4385860"/>
            <a:ext cx="7778044"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a:solidFill>
                  <a:srgbClr val="C53929"/>
                </a:solidFill>
              </a:rPr>
              <a:t>@</a:t>
            </a:r>
            <a:r>
              <a:rPr lang="fr-FR" err="1">
                <a:solidFill>
                  <a:srgbClr val="C53929"/>
                </a:solidFill>
              </a:rPr>
              <a:t>Override</a:t>
            </a:r>
            <a:br>
              <a:rPr lang="fr-FR"/>
            </a:br>
            <a:r>
              <a:rPr lang="fr-FR" err="1">
                <a:solidFill>
                  <a:srgbClr val="3B78E7"/>
                </a:solidFill>
              </a:rPr>
              <a:t>protected</a:t>
            </a:r>
            <a:r>
              <a:rPr lang="fr-FR"/>
              <a:t> </a:t>
            </a:r>
            <a:r>
              <a:rPr lang="fr-FR" err="1">
                <a:solidFill>
                  <a:srgbClr val="3B78E7"/>
                </a:solidFill>
              </a:rPr>
              <a:t>void</a:t>
            </a:r>
            <a:r>
              <a:rPr lang="fr-FR"/>
              <a:t> </a:t>
            </a:r>
            <a:r>
              <a:rPr lang="fr-FR" err="1"/>
              <a:t>onCreate</a:t>
            </a:r>
            <a:r>
              <a:rPr lang="fr-FR"/>
              <a:t>(</a:t>
            </a:r>
            <a:r>
              <a:rPr lang="fr-FR">
                <a:solidFill>
                  <a:srgbClr val="9C27B0"/>
                </a:solidFill>
              </a:rPr>
              <a:t>Bundle</a:t>
            </a:r>
            <a:r>
              <a:rPr lang="fr-FR"/>
              <a:t> </a:t>
            </a:r>
            <a:r>
              <a:rPr lang="fr-FR" err="1"/>
              <a:t>savedInstanceState</a:t>
            </a:r>
            <a:r>
              <a:rPr lang="fr-FR"/>
              <a:t>) {</a:t>
            </a:r>
            <a:br>
              <a:rPr lang="fr-FR"/>
            </a:br>
            <a:r>
              <a:rPr lang="fr-FR"/>
              <a:t>    </a:t>
            </a:r>
            <a:r>
              <a:rPr lang="fr-FR" err="1">
                <a:solidFill>
                  <a:srgbClr val="3B78E7"/>
                </a:solidFill>
              </a:rPr>
              <a:t>super</a:t>
            </a:r>
            <a:r>
              <a:rPr lang="fr-FR" err="1"/>
              <a:t>.onCreate</a:t>
            </a:r>
            <a:r>
              <a:rPr lang="fr-FR"/>
              <a:t>(</a:t>
            </a:r>
            <a:r>
              <a:rPr lang="fr-FR" err="1"/>
              <a:t>savedInstanceState</a:t>
            </a:r>
            <a:r>
              <a:rPr lang="fr-FR"/>
              <a:t>);</a:t>
            </a:r>
            <a:br>
              <a:rPr lang="fr-FR"/>
            </a:br>
            <a:r>
              <a:rPr lang="fr-FR"/>
              <a:t>    </a:t>
            </a:r>
            <a:r>
              <a:rPr lang="fr-FR" err="1"/>
              <a:t>setContentView</a:t>
            </a:r>
            <a:r>
              <a:rPr lang="fr-FR"/>
              <a:t>(</a:t>
            </a:r>
            <a:r>
              <a:rPr lang="fr-FR" err="1"/>
              <a:t>R.layout.activity_my</a:t>
            </a:r>
            <a:r>
              <a:rPr lang="fr-FR"/>
              <a:t>);</a:t>
            </a:r>
            <a:br>
              <a:rPr lang="fr-FR"/>
            </a:br>
            <a:r>
              <a:rPr lang="fr-FR"/>
              <a:t>    </a:t>
            </a:r>
            <a:r>
              <a:rPr lang="fr-FR" b="1" err="1">
                <a:solidFill>
                  <a:srgbClr val="9C27B0"/>
                </a:solidFill>
              </a:rPr>
              <a:t>Toolbar</a:t>
            </a:r>
            <a:r>
              <a:rPr lang="fr-FR" b="1"/>
              <a:t> </a:t>
            </a:r>
            <a:r>
              <a:rPr lang="fr-FR" b="1" err="1"/>
              <a:t>myToolbar</a:t>
            </a:r>
            <a:r>
              <a:rPr lang="fr-FR" b="1"/>
              <a:t> = (</a:t>
            </a:r>
            <a:r>
              <a:rPr lang="fr-FR" b="1" err="1">
                <a:solidFill>
                  <a:srgbClr val="9C27B0"/>
                </a:solidFill>
              </a:rPr>
              <a:t>Toolbar</a:t>
            </a:r>
            <a:r>
              <a:rPr lang="fr-FR" b="1"/>
              <a:t>) </a:t>
            </a:r>
            <a:r>
              <a:rPr lang="fr-FR" b="1" err="1"/>
              <a:t>findViewById</a:t>
            </a:r>
            <a:r>
              <a:rPr lang="fr-FR" b="1"/>
              <a:t>(</a:t>
            </a:r>
            <a:r>
              <a:rPr lang="fr-FR" b="1" err="1"/>
              <a:t>R.id.my_toolbar</a:t>
            </a:r>
            <a:r>
              <a:rPr lang="fr-FR" b="1"/>
              <a:t>);</a:t>
            </a:r>
          </a:p>
          <a:p>
            <a:r>
              <a:rPr lang="fr-FR"/>
              <a:t>   </a:t>
            </a:r>
            <a:r>
              <a:rPr lang="fr-FR" b="1"/>
              <a:t> </a:t>
            </a:r>
            <a:r>
              <a:rPr lang="fr-FR" b="1" err="1"/>
              <a:t>myToolbar.bringToFront</a:t>
            </a:r>
            <a:r>
              <a:rPr lang="fr-FR" b="1"/>
              <a:t>();</a:t>
            </a:r>
            <a:br>
              <a:rPr lang="fr-FR" b="1"/>
            </a:br>
            <a:r>
              <a:rPr lang="fr-FR" b="1"/>
              <a:t>    </a:t>
            </a:r>
            <a:r>
              <a:rPr lang="fr-FR" b="1" err="1"/>
              <a:t>setSupportActionBar</a:t>
            </a:r>
            <a:r>
              <a:rPr lang="fr-FR" b="1"/>
              <a:t>(</a:t>
            </a:r>
            <a:r>
              <a:rPr lang="fr-FR" b="1" err="1"/>
              <a:t>myToolbar</a:t>
            </a:r>
            <a:r>
              <a:rPr lang="fr-FR" b="1"/>
              <a:t>);</a:t>
            </a:r>
            <a:br>
              <a:rPr lang="fr-FR"/>
            </a:br>
            <a:r>
              <a:rPr lang="fr-FR"/>
              <a:t>}</a:t>
            </a:r>
          </a:p>
        </p:txBody>
      </p:sp>
    </p:spTree>
    <p:extLst>
      <p:ext uri="{BB962C8B-B14F-4D97-AF65-F5344CB8AC3E}">
        <p14:creationId xmlns:p14="http://schemas.microsoft.com/office/powerpoint/2010/main" val="488799262"/>
      </p:ext>
    </p:extLst>
  </p:cSld>
  <p:clrMapOvr>
    <a:masterClrMapping/>
  </p:clrMapOvr>
  <p:transition spd="slow">
    <p:dissolv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p:cNvSpPr>
          <p:nvPr>
            <p:ph type="title"/>
          </p:nvPr>
        </p:nvSpPr>
        <p:spPr>
          <a:xfrm>
            <a:off x="680319" y="753229"/>
            <a:ext cx="9613863" cy="1080938"/>
          </a:xfrm>
          <a:prstGeom prst="rect">
            <a:avLst/>
          </a:prstGeom>
        </p:spPr>
        <p:txBody>
          <a:bodyPr/>
          <a:lstStyle/>
          <a:p>
            <a:r>
              <a:t>Action Bar</a:t>
            </a:r>
          </a:p>
        </p:txBody>
      </p:sp>
      <p:sp>
        <p:nvSpPr>
          <p:cNvPr id="1061" name="Shape 1061"/>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4000" i="1" u="sng"/>
            </a:pPr>
            <a:r>
              <a:rPr lang="fr-FR"/>
              <a:t>Ajouter le up </a:t>
            </a:r>
            <a:r>
              <a:rPr lang="fr-FR" err="1"/>
              <a:t>button</a:t>
            </a:r>
            <a:endParaRPr lang="fr-FR"/>
          </a:p>
          <a:p>
            <a:pPr marL="228600" indent="-228600">
              <a:buSzPct val="100000"/>
              <a:buFont typeface="Arial"/>
              <a:buChar char="•"/>
              <a:defRPr sz="4000" i="1" u="sng"/>
            </a:pPr>
            <a:endParaRPr lang="fr-FR"/>
          </a:p>
          <a:p>
            <a:pPr>
              <a:buSzPct val="100000"/>
              <a:defRPr sz="3200" b="0"/>
            </a:pPr>
            <a:r>
              <a:rPr lang="fr-FR"/>
              <a:t>Si vous souhaitez pouvoir revenir en arrière via la l’action bar, vous devez indiquez dans le manifeste les parents des activités</a:t>
            </a:r>
            <a:endParaRPr/>
          </a:p>
        </p:txBody>
      </p:sp>
      <p:sp>
        <p:nvSpPr>
          <p:cNvPr id="1062" name="Shape 106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211</a:t>
            </a:fld>
            <a:endParaRPr/>
          </a:p>
        </p:txBody>
      </p:sp>
    </p:spTree>
    <p:extLst>
      <p:ext uri="{BB962C8B-B14F-4D97-AF65-F5344CB8AC3E}">
        <p14:creationId xmlns:p14="http://schemas.microsoft.com/office/powerpoint/2010/main" val="4246236149"/>
      </p:ext>
    </p:extLst>
  </p:cSld>
  <p:clrMapOvr>
    <a:masterClrMapping/>
  </p:clrMapOvr>
  <p:transition spd="slow">
    <p:dissolv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p:cNvSpPr>
          <p:nvPr>
            <p:ph type="title"/>
          </p:nvPr>
        </p:nvSpPr>
        <p:spPr>
          <a:xfrm>
            <a:off x="680319" y="753229"/>
            <a:ext cx="9613863" cy="1080938"/>
          </a:xfrm>
          <a:prstGeom prst="rect">
            <a:avLst/>
          </a:prstGeom>
        </p:spPr>
        <p:txBody>
          <a:bodyPr/>
          <a:lstStyle/>
          <a:p>
            <a:r>
              <a:t>Action Bar</a:t>
            </a:r>
          </a:p>
        </p:txBody>
      </p:sp>
      <p:sp>
        <p:nvSpPr>
          <p:cNvPr id="1061" name="Shape 1061"/>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4000" i="1" u="sng"/>
            </a:pPr>
            <a:r>
              <a:rPr lang="fr-FR"/>
              <a:t>Ajouter le up </a:t>
            </a:r>
            <a:r>
              <a:rPr lang="fr-FR" err="1"/>
              <a:t>button</a:t>
            </a:r>
            <a:endParaRPr lang="fr-FR"/>
          </a:p>
          <a:p>
            <a:pPr marL="228600" indent="-228600">
              <a:buSzPct val="100000"/>
              <a:buFont typeface="Arial"/>
              <a:buChar char="•"/>
              <a:defRPr sz="4000" i="1" u="sng"/>
            </a:pPr>
            <a:endParaRPr lang="fr-FR"/>
          </a:p>
        </p:txBody>
      </p:sp>
      <p:sp>
        <p:nvSpPr>
          <p:cNvPr id="1062" name="Shape 106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212</a:t>
            </a:fld>
            <a:endParaRPr/>
          </a:p>
        </p:txBody>
      </p:sp>
      <p:grpSp>
        <p:nvGrpSpPr>
          <p:cNvPr id="5" name="Group 1065">
            <a:extLst>
              <a:ext uri="{FF2B5EF4-FFF2-40B4-BE49-F238E27FC236}">
                <a16:creationId xmlns:a16="http://schemas.microsoft.com/office/drawing/2014/main" id="{A65915CF-D4D0-5545-A018-1B775D7469E1}"/>
              </a:ext>
            </a:extLst>
          </p:cNvPr>
          <p:cNvGrpSpPr/>
          <p:nvPr/>
        </p:nvGrpSpPr>
        <p:grpSpPr>
          <a:xfrm>
            <a:off x="1841856" y="3250786"/>
            <a:ext cx="7723164" cy="3188110"/>
            <a:chOff x="0" y="477654"/>
            <a:chExt cx="7723162" cy="3188109"/>
          </a:xfrm>
        </p:grpSpPr>
        <p:sp>
          <p:nvSpPr>
            <p:cNvPr id="6" name="Shape 1063">
              <a:extLst>
                <a:ext uri="{FF2B5EF4-FFF2-40B4-BE49-F238E27FC236}">
                  <a16:creationId xmlns:a16="http://schemas.microsoft.com/office/drawing/2014/main" id="{5EE67FBD-21BC-244A-92C9-D81CB00E9622}"/>
                </a:ext>
              </a:extLst>
            </p:cNvPr>
            <p:cNvSpPr/>
            <p:nvPr/>
          </p:nvSpPr>
          <p:spPr>
            <a:xfrm>
              <a:off x="0" y="477654"/>
              <a:ext cx="7723162" cy="3188109"/>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7" name="Shape 1064">
              <a:extLst>
                <a:ext uri="{FF2B5EF4-FFF2-40B4-BE49-F238E27FC236}">
                  <a16:creationId xmlns:a16="http://schemas.microsoft.com/office/drawing/2014/main" id="{5EB3EC47-5B42-5F48-8A9C-39A677FD0F95}"/>
                </a:ext>
              </a:extLst>
            </p:cNvPr>
            <p:cNvSpPr/>
            <p:nvPr/>
          </p:nvSpPr>
          <p:spPr>
            <a:xfrm>
              <a:off x="0" y="477654"/>
              <a:ext cx="7723162" cy="28007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rPr lang="fr-FR">
                  <a:solidFill>
                    <a:srgbClr val="D81B60"/>
                  </a:solidFill>
                </a:rPr>
                <a:t>&lt;!-- A </a:t>
              </a:r>
              <a:r>
                <a:rPr lang="fr-FR" err="1">
                  <a:solidFill>
                    <a:srgbClr val="D81B60"/>
                  </a:solidFill>
                </a:rPr>
                <a:t>child</a:t>
              </a:r>
              <a:r>
                <a:rPr lang="fr-FR">
                  <a:solidFill>
                    <a:srgbClr val="D81B60"/>
                  </a:solidFill>
                </a:rPr>
                <a:t> of the main </a:t>
              </a:r>
              <a:r>
                <a:rPr lang="fr-FR" err="1">
                  <a:solidFill>
                    <a:srgbClr val="D81B60"/>
                  </a:solidFill>
                </a:rPr>
                <a:t>activity</a:t>
              </a:r>
              <a:r>
                <a:rPr lang="fr-FR">
                  <a:solidFill>
                    <a:srgbClr val="D81B60"/>
                  </a:solidFill>
                </a:rPr>
                <a:t> --&gt;</a:t>
              </a:r>
              <a:br>
                <a:rPr lang="fr-FR"/>
              </a:br>
              <a:r>
                <a:rPr lang="fr-FR"/>
                <a:t>    </a:t>
              </a:r>
              <a:r>
                <a:rPr lang="fr-FR">
                  <a:solidFill>
                    <a:srgbClr val="3B78E7"/>
                  </a:solidFill>
                </a:rPr>
                <a:t>&lt;</a:t>
              </a:r>
              <a:r>
                <a:rPr lang="fr-FR" err="1">
                  <a:solidFill>
                    <a:srgbClr val="3B78E7"/>
                  </a:solidFill>
                </a:rPr>
                <a:t>activity</a:t>
              </a:r>
              <a:br>
                <a:rPr lang="fr-FR"/>
              </a:br>
              <a:r>
                <a:rPr lang="fr-FR"/>
                <a:t>        </a:t>
              </a:r>
              <a:r>
                <a:rPr lang="fr-FR" err="1">
                  <a:solidFill>
                    <a:srgbClr val="9C27B0"/>
                  </a:solidFill>
                </a:rPr>
                <a:t>android:name</a:t>
              </a:r>
              <a:r>
                <a:rPr lang="fr-FR"/>
                <a:t>=</a:t>
              </a:r>
              <a:r>
                <a:rPr lang="fr-FR">
                  <a:solidFill>
                    <a:srgbClr val="0D904F"/>
                  </a:solidFill>
                </a:rPr>
                <a:t>"</a:t>
              </a:r>
              <a:r>
                <a:rPr lang="fr-FR" err="1">
                  <a:solidFill>
                    <a:srgbClr val="0D904F"/>
                  </a:solidFill>
                </a:rPr>
                <a:t>com.example.myfirstapp.MyChildActivity</a:t>
              </a:r>
              <a:r>
                <a:rPr lang="fr-FR">
                  <a:solidFill>
                    <a:srgbClr val="0D904F"/>
                  </a:solidFill>
                </a:rPr>
                <a:t>"</a:t>
              </a:r>
              <a:br>
                <a:rPr lang="fr-FR"/>
              </a:br>
              <a:r>
                <a:rPr lang="fr-FR"/>
                <a:t>        </a:t>
              </a:r>
              <a:r>
                <a:rPr lang="fr-FR" err="1">
                  <a:solidFill>
                    <a:srgbClr val="9C27B0"/>
                  </a:solidFill>
                </a:rPr>
                <a:t>android:label</a:t>
              </a:r>
              <a:r>
                <a:rPr lang="fr-FR"/>
                <a:t>=</a:t>
              </a:r>
              <a:r>
                <a:rPr lang="fr-FR">
                  <a:solidFill>
                    <a:srgbClr val="0D904F"/>
                  </a:solidFill>
                </a:rPr>
                <a:t>"@string/</a:t>
              </a:r>
              <a:r>
                <a:rPr lang="fr-FR" err="1">
                  <a:solidFill>
                    <a:srgbClr val="0D904F"/>
                  </a:solidFill>
                </a:rPr>
                <a:t>title_activity_child</a:t>
              </a:r>
              <a:r>
                <a:rPr lang="fr-FR">
                  <a:solidFill>
                    <a:srgbClr val="0D904F"/>
                  </a:solidFill>
                </a:rPr>
                <a:t>"</a:t>
              </a:r>
              <a:br>
                <a:rPr lang="fr-FR"/>
              </a:br>
              <a:r>
                <a:rPr lang="fr-FR"/>
                <a:t>        </a:t>
              </a:r>
              <a:r>
                <a:rPr lang="fr-FR" b="1" err="1">
                  <a:solidFill>
                    <a:srgbClr val="9C27B0"/>
                  </a:solidFill>
                </a:rPr>
                <a:t>android:parentActivityName</a:t>
              </a:r>
              <a:r>
                <a:rPr lang="fr-FR" b="1"/>
                <a:t>=</a:t>
              </a:r>
              <a:r>
                <a:rPr lang="fr-FR" b="1">
                  <a:solidFill>
                    <a:srgbClr val="0D904F"/>
                  </a:solidFill>
                </a:rPr>
                <a:t>"</a:t>
              </a:r>
              <a:r>
                <a:rPr lang="fr-FR" b="1" err="1">
                  <a:solidFill>
                    <a:srgbClr val="0D904F"/>
                  </a:solidFill>
                </a:rPr>
                <a:t>com.example.myfirstapp.MainActivity</a:t>
              </a:r>
              <a:r>
                <a:rPr lang="fr-FR" b="1">
                  <a:solidFill>
                    <a:srgbClr val="0D904F"/>
                  </a:solidFill>
                </a:rPr>
                <a:t>"</a:t>
              </a:r>
              <a:r>
                <a:rPr lang="fr-FR"/>
                <a:t> </a:t>
              </a:r>
              <a:r>
                <a:rPr lang="fr-FR">
                  <a:solidFill>
                    <a:srgbClr val="3B78E7"/>
                  </a:solidFill>
                </a:rPr>
                <a:t>&gt;</a:t>
              </a:r>
              <a:br>
                <a:rPr lang="fr-FR"/>
              </a:br>
              <a:br>
                <a:rPr lang="fr-FR"/>
              </a:br>
              <a:r>
                <a:rPr lang="fr-FR"/>
                <a:t>        </a:t>
              </a:r>
              <a:r>
                <a:rPr lang="fr-FR">
                  <a:solidFill>
                    <a:srgbClr val="D81B60"/>
                  </a:solidFill>
                </a:rPr>
                <a:t>&lt;!-- Parent </a:t>
              </a:r>
              <a:r>
                <a:rPr lang="fr-FR" err="1">
                  <a:solidFill>
                    <a:srgbClr val="D81B60"/>
                  </a:solidFill>
                </a:rPr>
                <a:t>activity</a:t>
              </a:r>
              <a:r>
                <a:rPr lang="fr-FR">
                  <a:solidFill>
                    <a:srgbClr val="D81B60"/>
                  </a:solidFill>
                </a:rPr>
                <a:t> </a:t>
              </a:r>
              <a:r>
                <a:rPr lang="fr-FR" err="1">
                  <a:solidFill>
                    <a:srgbClr val="D81B60"/>
                  </a:solidFill>
                </a:rPr>
                <a:t>meta</a:t>
              </a:r>
              <a:r>
                <a:rPr lang="fr-FR">
                  <a:solidFill>
                    <a:srgbClr val="D81B60"/>
                  </a:solidFill>
                </a:rPr>
                <a:t>-data to support 4.0 and </a:t>
              </a:r>
              <a:r>
                <a:rPr lang="fr-FR" err="1">
                  <a:solidFill>
                    <a:srgbClr val="D81B60"/>
                  </a:solidFill>
                </a:rPr>
                <a:t>lower</a:t>
              </a:r>
              <a:r>
                <a:rPr lang="fr-FR">
                  <a:solidFill>
                    <a:srgbClr val="D81B60"/>
                  </a:solidFill>
                </a:rPr>
                <a:t> --&gt;</a:t>
              </a:r>
              <a:br>
                <a:rPr lang="fr-FR"/>
              </a:br>
              <a:r>
                <a:rPr lang="fr-FR"/>
                <a:t>        </a:t>
              </a:r>
              <a:r>
                <a:rPr lang="fr-FR">
                  <a:solidFill>
                    <a:srgbClr val="3B78E7"/>
                  </a:solidFill>
                </a:rPr>
                <a:t>&lt;</a:t>
              </a:r>
              <a:r>
                <a:rPr lang="fr-FR" err="1">
                  <a:solidFill>
                    <a:srgbClr val="3B78E7"/>
                  </a:solidFill>
                </a:rPr>
                <a:t>meta</a:t>
              </a:r>
              <a:r>
                <a:rPr lang="fr-FR">
                  <a:solidFill>
                    <a:srgbClr val="3B78E7"/>
                  </a:solidFill>
                </a:rPr>
                <a:t>-data</a:t>
              </a:r>
              <a:br>
                <a:rPr lang="fr-FR"/>
              </a:br>
              <a:r>
                <a:rPr lang="fr-FR"/>
                <a:t>            </a:t>
              </a:r>
              <a:r>
                <a:rPr lang="fr-FR" b="1" err="1">
                  <a:solidFill>
                    <a:srgbClr val="9C27B0"/>
                  </a:solidFill>
                </a:rPr>
                <a:t>android:name</a:t>
              </a:r>
              <a:r>
                <a:rPr lang="fr-FR" b="1"/>
                <a:t>=</a:t>
              </a:r>
              <a:r>
                <a:rPr lang="fr-FR" b="1">
                  <a:solidFill>
                    <a:srgbClr val="0D904F"/>
                  </a:solidFill>
                </a:rPr>
                <a:t>"</a:t>
              </a:r>
              <a:r>
                <a:rPr lang="fr-FR" b="1" err="1">
                  <a:solidFill>
                    <a:srgbClr val="0D904F"/>
                  </a:solidFill>
                </a:rPr>
                <a:t>android.support.PARENT_ACTIVITY</a:t>
              </a:r>
              <a:r>
                <a:rPr lang="fr-FR" b="1">
                  <a:solidFill>
                    <a:srgbClr val="0D904F"/>
                  </a:solidFill>
                </a:rPr>
                <a:t>"</a:t>
              </a:r>
              <a:br>
                <a:rPr lang="fr-FR" b="1"/>
              </a:br>
              <a:r>
                <a:rPr lang="fr-FR" b="1"/>
                <a:t>            </a:t>
              </a:r>
              <a:r>
                <a:rPr lang="fr-FR" b="1" err="1">
                  <a:solidFill>
                    <a:srgbClr val="9C27B0"/>
                  </a:solidFill>
                </a:rPr>
                <a:t>android:value</a:t>
              </a:r>
              <a:r>
                <a:rPr lang="fr-FR" b="1"/>
                <a:t>=</a:t>
              </a:r>
              <a:r>
                <a:rPr lang="fr-FR" b="1">
                  <a:solidFill>
                    <a:srgbClr val="0D904F"/>
                  </a:solidFill>
                </a:rPr>
                <a:t>"</a:t>
              </a:r>
              <a:r>
                <a:rPr lang="fr-FR" b="1" err="1">
                  <a:solidFill>
                    <a:srgbClr val="0D904F"/>
                  </a:solidFill>
                </a:rPr>
                <a:t>com.example.myfirstapp.MainActivity</a:t>
              </a:r>
              <a:r>
                <a:rPr lang="fr-FR" b="1">
                  <a:solidFill>
                    <a:srgbClr val="0D904F"/>
                  </a:solidFill>
                </a:rPr>
                <a:t>"</a:t>
              </a:r>
              <a:r>
                <a:rPr lang="fr-FR" b="1"/>
                <a:t> </a:t>
              </a:r>
              <a:r>
                <a:rPr lang="fr-FR" b="1">
                  <a:solidFill>
                    <a:srgbClr val="3B78E7"/>
                  </a:solidFill>
                </a:rPr>
                <a:t>/&gt;</a:t>
              </a:r>
              <a:br>
                <a:rPr lang="fr-FR"/>
              </a:br>
              <a:r>
                <a:rPr lang="fr-FR"/>
                <a:t>    </a:t>
              </a:r>
              <a:r>
                <a:rPr lang="fr-FR">
                  <a:solidFill>
                    <a:srgbClr val="3B78E7"/>
                  </a:solidFill>
                </a:rPr>
                <a:t>&lt;/</a:t>
              </a:r>
              <a:r>
                <a:rPr lang="fr-FR" err="1">
                  <a:solidFill>
                    <a:srgbClr val="3B78E7"/>
                  </a:solidFill>
                </a:rPr>
                <a:t>activity</a:t>
              </a:r>
              <a:r>
                <a:rPr lang="fr-FR">
                  <a:solidFill>
                    <a:srgbClr val="3B78E7"/>
                  </a:solidFill>
                </a:rPr>
                <a:t>&gt;</a:t>
              </a:r>
              <a:endParaRPr/>
            </a:p>
          </p:txBody>
        </p:sp>
      </p:grpSp>
    </p:spTree>
    <p:extLst>
      <p:ext uri="{BB962C8B-B14F-4D97-AF65-F5344CB8AC3E}">
        <p14:creationId xmlns:p14="http://schemas.microsoft.com/office/powerpoint/2010/main" val="2749412159"/>
      </p:ext>
    </p:extLst>
  </p:cSld>
  <p:clrMapOvr>
    <a:masterClrMapping/>
  </p:clrMapOvr>
  <p:transition spd="slow">
    <p:dissolv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p:cNvSpPr>
          <p:nvPr>
            <p:ph type="title"/>
          </p:nvPr>
        </p:nvSpPr>
        <p:spPr>
          <a:xfrm>
            <a:off x="680319" y="753229"/>
            <a:ext cx="9613863" cy="1080938"/>
          </a:xfrm>
          <a:prstGeom prst="rect">
            <a:avLst/>
          </a:prstGeom>
        </p:spPr>
        <p:txBody>
          <a:bodyPr/>
          <a:lstStyle/>
          <a:p>
            <a:r>
              <a:t>Action Bar</a:t>
            </a:r>
          </a:p>
        </p:txBody>
      </p:sp>
      <p:sp>
        <p:nvSpPr>
          <p:cNvPr id="1061" name="Shape 1061"/>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4000" i="1" u="sng"/>
            </a:pPr>
            <a:r>
              <a:rPr lang="fr-FR"/>
              <a:t>Ajouter le up </a:t>
            </a:r>
            <a:r>
              <a:rPr lang="fr-FR" err="1"/>
              <a:t>button</a:t>
            </a:r>
            <a:endParaRPr lang="fr-FR"/>
          </a:p>
          <a:p>
            <a:pPr marL="228600" indent="-228600">
              <a:buSzPct val="100000"/>
              <a:buFont typeface="Arial"/>
              <a:buChar char="•"/>
              <a:defRPr sz="4000" i="1" u="sng"/>
            </a:pPr>
            <a:endParaRPr lang="fr-FR"/>
          </a:p>
          <a:p>
            <a:pPr>
              <a:buSzPct val="100000"/>
              <a:defRPr sz="3200" b="0"/>
            </a:pPr>
            <a:r>
              <a:rPr lang="fr-FR"/>
              <a:t>Et activez le dans l’activité</a:t>
            </a:r>
          </a:p>
        </p:txBody>
      </p:sp>
      <p:sp>
        <p:nvSpPr>
          <p:cNvPr id="1062" name="Shape 106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213</a:t>
            </a:fld>
            <a:endParaRPr/>
          </a:p>
        </p:txBody>
      </p:sp>
      <p:sp>
        <p:nvSpPr>
          <p:cNvPr id="2" name="Rectangle 1">
            <a:extLst>
              <a:ext uri="{FF2B5EF4-FFF2-40B4-BE49-F238E27FC236}">
                <a16:creationId xmlns:a16="http://schemas.microsoft.com/office/drawing/2014/main" id="{2970949E-E537-2741-A20D-0D2B09877330}"/>
              </a:ext>
            </a:extLst>
          </p:cNvPr>
          <p:cNvSpPr/>
          <p:nvPr/>
        </p:nvSpPr>
        <p:spPr>
          <a:xfrm>
            <a:off x="2562577" y="4372380"/>
            <a:ext cx="6096000" cy="147732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fr-FR">
                <a:solidFill>
                  <a:srgbClr val="D81B60"/>
                </a:solidFill>
              </a:rPr>
              <a:t>// </a:t>
            </a:r>
            <a:r>
              <a:rPr lang="fr-FR" err="1">
                <a:solidFill>
                  <a:srgbClr val="D81B60"/>
                </a:solidFill>
              </a:rPr>
              <a:t>Get</a:t>
            </a:r>
            <a:r>
              <a:rPr lang="fr-FR">
                <a:solidFill>
                  <a:srgbClr val="D81B60"/>
                </a:solidFill>
              </a:rPr>
              <a:t> a support </a:t>
            </a:r>
            <a:r>
              <a:rPr lang="fr-FR" err="1">
                <a:solidFill>
                  <a:srgbClr val="D81B60"/>
                </a:solidFill>
              </a:rPr>
              <a:t>ActionBar</a:t>
            </a:r>
            <a:r>
              <a:rPr lang="fr-FR">
                <a:solidFill>
                  <a:srgbClr val="D81B60"/>
                </a:solidFill>
              </a:rPr>
              <a:t> </a:t>
            </a:r>
            <a:r>
              <a:rPr lang="fr-FR" err="1">
                <a:solidFill>
                  <a:srgbClr val="D81B60"/>
                </a:solidFill>
              </a:rPr>
              <a:t>corresponding</a:t>
            </a:r>
            <a:r>
              <a:rPr lang="fr-FR">
                <a:solidFill>
                  <a:srgbClr val="D81B60"/>
                </a:solidFill>
              </a:rPr>
              <a:t> to </a:t>
            </a:r>
            <a:r>
              <a:rPr lang="fr-FR" err="1">
                <a:solidFill>
                  <a:srgbClr val="D81B60"/>
                </a:solidFill>
              </a:rPr>
              <a:t>this</a:t>
            </a:r>
            <a:r>
              <a:rPr lang="fr-FR">
                <a:solidFill>
                  <a:srgbClr val="D81B60"/>
                </a:solidFill>
              </a:rPr>
              <a:t> </a:t>
            </a:r>
            <a:r>
              <a:rPr lang="fr-FR" err="1">
                <a:solidFill>
                  <a:srgbClr val="D81B60"/>
                </a:solidFill>
              </a:rPr>
              <a:t>toolbar</a:t>
            </a:r>
            <a:br>
              <a:rPr lang="fr-FR"/>
            </a:br>
            <a:r>
              <a:rPr lang="fr-FR"/>
              <a:t>    </a:t>
            </a:r>
            <a:r>
              <a:rPr lang="fr-FR" err="1">
                <a:solidFill>
                  <a:srgbClr val="9C27B0"/>
                </a:solidFill>
              </a:rPr>
              <a:t>ActionBar</a:t>
            </a:r>
            <a:r>
              <a:rPr lang="fr-FR"/>
              <a:t> ab = </a:t>
            </a:r>
            <a:r>
              <a:rPr lang="fr-FR" err="1"/>
              <a:t>getSupportActionBar</a:t>
            </a:r>
            <a:r>
              <a:rPr lang="fr-FR"/>
              <a:t>();</a:t>
            </a:r>
            <a:br>
              <a:rPr lang="fr-FR"/>
            </a:br>
            <a:br>
              <a:rPr lang="fr-FR"/>
            </a:br>
            <a:r>
              <a:rPr lang="fr-FR"/>
              <a:t>    </a:t>
            </a:r>
            <a:r>
              <a:rPr lang="fr-FR">
                <a:solidFill>
                  <a:srgbClr val="D81B60"/>
                </a:solidFill>
              </a:rPr>
              <a:t>// </a:t>
            </a:r>
            <a:r>
              <a:rPr lang="fr-FR" err="1">
                <a:solidFill>
                  <a:srgbClr val="D81B60"/>
                </a:solidFill>
              </a:rPr>
              <a:t>Enable</a:t>
            </a:r>
            <a:r>
              <a:rPr lang="fr-FR">
                <a:solidFill>
                  <a:srgbClr val="D81B60"/>
                </a:solidFill>
              </a:rPr>
              <a:t> the Up </a:t>
            </a:r>
            <a:r>
              <a:rPr lang="fr-FR" err="1">
                <a:solidFill>
                  <a:srgbClr val="D81B60"/>
                </a:solidFill>
              </a:rPr>
              <a:t>button</a:t>
            </a:r>
            <a:br>
              <a:rPr lang="fr-FR"/>
            </a:br>
            <a:r>
              <a:rPr lang="fr-FR"/>
              <a:t>    </a:t>
            </a:r>
            <a:r>
              <a:rPr lang="fr-FR" err="1"/>
              <a:t>ab.setDisplayHomeAsUpEnabled</a:t>
            </a:r>
            <a:r>
              <a:rPr lang="fr-FR"/>
              <a:t>(</a:t>
            </a:r>
            <a:r>
              <a:rPr lang="fr-FR" err="1">
                <a:solidFill>
                  <a:srgbClr val="3B78E7"/>
                </a:solidFill>
              </a:rPr>
              <a:t>true</a:t>
            </a:r>
            <a:r>
              <a:rPr lang="fr-FR"/>
              <a:t>);</a:t>
            </a:r>
          </a:p>
        </p:txBody>
      </p:sp>
    </p:spTree>
    <p:extLst>
      <p:ext uri="{BB962C8B-B14F-4D97-AF65-F5344CB8AC3E}">
        <p14:creationId xmlns:p14="http://schemas.microsoft.com/office/powerpoint/2010/main" val="3659476575"/>
      </p:ext>
    </p:extLst>
  </p:cSld>
  <p:clrMapOvr>
    <a:masterClrMapping/>
  </p:clrMapOvr>
  <p:transition spd="slow">
    <p:dissolv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hape 1031"/>
          <p:cNvSpPr>
            <a:spLocks noGrp="1"/>
          </p:cNvSpPr>
          <p:nvPr>
            <p:ph type="title"/>
          </p:nvPr>
        </p:nvSpPr>
        <p:spPr>
          <a:xfrm>
            <a:off x="680319" y="753229"/>
            <a:ext cx="9613863" cy="1080938"/>
          </a:xfrm>
          <a:prstGeom prst="rect">
            <a:avLst/>
          </a:prstGeom>
        </p:spPr>
        <p:txBody>
          <a:bodyPr/>
          <a:lstStyle/>
          <a:p>
            <a:r>
              <a:t>Action Bar</a:t>
            </a:r>
          </a:p>
        </p:txBody>
      </p:sp>
      <p:sp>
        <p:nvSpPr>
          <p:cNvPr id="1032" name="Shape 1032"/>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4000" i="1" u="sng"/>
            </a:pPr>
            <a:r>
              <a:rPr lang="fr-FR"/>
              <a:t>Ajouter des actions personnalisées</a:t>
            </a:r>
          </a:p>
          <a:p>
            <a:pPr marL="228600" indent="-228600">
              <a:buSzPct val="100000"/>
              <a:buFont typeface="Arial"/>
              <a:buChar char="•"/>
              <a:defRPr sz="4000" i="1" u="sng"/>
            </a:pPr>
            <a:endParaRPr/>
          </a:p>
          <a:p>
            <a:pPr marL="514350" indent="-514350">
              <a:buSzPct val="100000"/>
              <a:buAutoNum type="arabicPeriod"/>
              <a:defRPr sz="3200" b="0"/>
            </a:pPr>
            <a:r>
              <a:rPr lang="fr-FR"/>
              <a:t>Créer un dossier « menu » dans le dossier « </a:t>
            </a:r>
            <a:r>
              <a:rPr lang="fr-FR" err="1"/>
              <a:t>res</a:t>
            </a:r>
            <a:r>
              <a:rPr lang="fr-FR"/>
              <a:t> »
Créer un fichier </a:t>
            </a:r>
            <a:r>
              <a:rPr lang="fr-FR" err="1"/>
              <a:t>xml</a:t>
            </a:r>
            <a:r>
              <a:rPr lang="fr-FR"/>
              <a:t> « </a:t>
            </a:r>
            <a:r>
              <a:rPr lang="fr-FR" err="1"/>
              <a:t>action_bar.xml</a:t>
            </a:r>
            <a:r>
              <a:rPr lang="fr-FR"/>
              <a:t> »</a:t>
            </a:r>
            <a:br>
              <a:rPr/>
            </a:br>
            <a:br>
              <a:rPr/>
            </a:br>
            <a:endParaRPr/>
          </a:p>
        </p:txBody>
      </p:sp>
      <p:sp>
        <p:nvSpPr>
          <p:cNvPr id="1033" name="Shape 103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214</a:t>
            </a:fld>
            <a:endParaRPr/>
          </a:p>
        </p:txBody>
      </p:sp>
    </p:spTree>
    <p:extLst>
      <p:ext uri="{BB962C8B-B14F-4D97-AF65-F5344CB8AC3E}">
        <p14:creationId xmlns:p14="http://schemas.microsoft.com/office/powerpoint/2010/main" val="105493753"/>
      </p:ext>
    </p:extLst>
  </p:cSld>
  <p:clrMapOvr>
    <a:masterClrMapping/>
  </p:clrMapOvr>
  <p:transition spd="slow">
    <p:dissolv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Shape 1035"/>
          <p:cNvSpPr>
            <a:spLocks noGrp="1"/>
          </p:cNvSpPr>
          <p:nvPr>
            <p:ph type="title"/>
          </p:nvPr>
        </p:nvSpPr>
        <p:spPr>
          <a:xfrm>
            <a:off x="680319" y="753229"/>
            <a:ext cx="9613863" cy="1080938"/>
          </a:xfrm>
          <a:prstGeom prst="rect">
            <a:avLst/>
          </a:prstGeom>
        </p:spPr>
        <p:txBody>
          <a:bodyPr/>
          <a:lstStyle/>
          <a:p>
            <a:r>
              <a:t>Action Bar</a:t>
            </a:r>
          </a:p>
        </p:txBody>
      </p:sp>
      <p:sp>
        <p:nvSpPr>
          <p:cNvPr id="1036" name="Shape 103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215</a:t>
            </a:fld>
            <a:endParaRPr/>
          </a:p>
        </p:txBody>
      </p:sp>
      <p:pic>
        <p:nvPicPr>
          <p:cNvPr id="1037" name="image24.png"/>
          <p:cNvPicPr>
            <a:picLocks noChangeAspect="1"/>
          </p:cNvPicPr>
          <p:nvPr/>
        </p:nvPicPr>
        <p:blipFill>
          <a:blip r:embed="rId2"/>
          <a:srcRect l="4000" t="17307" r="54266" b="19039"/>
          <a:stretch>
            <a:fillRect/>
          </a:stretch>
        </p:blipFill>
        <p:spPr>
          <a:xfrm>
            <a:off x="3464001" y="1223889"/>
            <a:ext cx="6129942" cy="5256504"/>
          </a:xfrm>
          <a:prstGeom prst="rect">
            <a:avLst/>
          </a:prstGeom>
          <a:ln w="12700">
            <a:miter lim="400000"/>
          </a:ln>
        </p:spPr>
      </p:pic>
    </p:spTree>
  </p:cSld>
  <p:clrMapOvr>
    <a:masterClrMapping/>
  </p:clrMapOvr>
  <p:transition spd="slow">
    <p:dissolv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Shape 1053"/>
          <p:cNvSpPr>
            <a:spLocks noGrp="1"/>
          </p:cNvSpPr>
          <p:nvPr>
            <p:ph type="title"/>
          </p:nvPr>
        </p:nvSpPr>
        <p:spPr>
          <a:xfrm>
            <a:off x="680319" y="753229"/>
            <a:ext cx="9613863" cy="1080938"/>
          </a:xfrm>
          <a:prstGeom prst="rect">
            <a:avLst/>
          </a:prstGeom>
        </p:spPr>
        <p:txBody>
          <a:bodyPr/>
          <a:lstStyle/>
          <a:p>
            <a:r>
              <a:t>Action Bar</a:t>
            </a:r>
          </a:p>
        </p:txBody>
      </p:sp>
      <p:sp>
        <p:nvSpPr>
          <p:cNvPr id="1054" name="Shape 1054"/>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3600" i="1" u="sng"/>
            </a:pPr>
            <a:r>
              <a:rPr lang="fr-FR"/>
              <a:t>Déclarer la barre d'action dans l'activité </a:t>
            </a:r>
            <a:br>
              <a:rPr sz="3600"/>
            </a:br>
            <a:br>
              <a:rPr sz="3600"/>
            </a:br>
            <a:endParaRPr sz="3600"/>
          </a:p>
        </p:txBody>
      </p:sp>
      <p:sp>
        <p:nvSpPr>
          <p:cNvPr id="1055" name="Shape 1055"/>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216</a:t>
            </a:fld>
            <a:endParaRPr/>
          </a:p>
        </p:txBody>
      </p:sp>
      <p:grpSp>
        <p:nvGrpSpPr>
          <p:cNvPr id="1058" name="Group 1058"/>
          <p:cNvGrpSpPr/>
          <p:nvPr/>
        </p:nvGrpSpPr>
        <p:grpSpPr>
          <a:xfrm>
            <a:off x="1814732" y="3573193"/>
            <a:ext cx="7723164" cy="1842870"/>
            <a:chOff x="0" y="0"/>
            <a:chExt cx="7723162" cy="1842868"/>
          </a:xfrm>
        </p:grpSpPr>
        <p:sp>
          <p:nvSpPr>
            <p:cNvPr id="1056" name="Shape 1056"/>
            <p:cNvSpPr/>
            <p:nvPr/>
          </p:nvSpPr>
          <p:spPr>
            <a:xfrm>
              <a:off x="0" y="0"/>
              <a:ext cx="7723162" cy="184286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057" name="Shape 1057"/>
            <p:cNvSpPr/>
            <p:nvPr/>
          </p:nvSpPr>
          <p:spPr>
            <a:xfrm>
              <a:off x="0" y="208963"/>
              <a:ext cx="7723162" cy="1424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@Override </a:t>
              </a:r>
            </a:p>
            <a:p>
              <a:pPr>
                <a:defRPr>
                  <a:solidFill>
                    <a:srgbClr val="FFFFFF"/>
                  </a:solidFill>
                </a:defRPr>
              </a:pPr>
              <a:r>
                <a:t>public </a:t>
              </a:r>
              <a:r>
                <a:rPr err="1"/>
                <a:t>boolean</a:t>
              </a:r>
              <a:r>
                <a:t> </a:t>
              </a:r>
              <a:r>
                <a:rPr err="1"/>
                <a:t>onCreateOptionsMenu</a:t>
              </a:r>
              <a:r>
                <a:t>(Menu menu) { 	</a:t>
              </a:r>
              <a:r>
                <a:rPr err="1"/>
                <a:t>getMenuInflater</a:t>
              </a:r>
              <a:r>
                <a:t>().inflate(</a:t>
              </a:r>
              <a:r>
                <a:rPr err="1"/>
                <a:t>R.menu.action_bar</a:t>
              </a:r>
              <a:r>
                <a:t>, menu); </a:t>
              </a:r>
            </a:p>
            <a:p>
              <a:pPr>
                <a:defRPr>
                  <a:solidFill>
                    <a:srgbClr val="FFFFFF"/>
                  </a:solidFill>
                </a:defRPr>
              </a:pPr>
              <a:r>
                <a:t>	return true; </a:t>
              </a:r>
            </a:p>
            <a:p>
              <a:pPr>
                <a:defRPr>
                  <a:solidFill>
                    <a:srgbClr val="FFFFFF"/>
                  </a:solidFill>
                </a:defRPr>
              </a:pPr>
              <a:r>
                <a:t>}</a:t>
              </a:r>
            </a:p>
          </p:txBody>
        </p:sp>
      </p:grpSp>
    </p:spTree>
  </p:cSld>
  <p:clrMapOvr>
    <a:masterClrMapping/>
  </p:clrMapOvr>
  <p:transition spd="slow">
    <p:dissolv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p:cNvSpPr>
          <p:nvPr>
            <p:ph type="title"/>
          </p:nvPr>
        </p:nvSpPr>
        <p:spPr>
          <a:xfrm>
            <a:off x="680319" y="753229"/>
            <a:ext cx="9613863" cy="1080938"/>
          </a:xfrm>
          <a:prstGeom prst="rect">
            <a:avLst/>
          </a:prstGeom>
        </p:spPr>
        <p:txBody>
          <a:bodyPr/>
          <a:lstStyle/>
          <a:p>
            <a:r>
              <a:t>Action Bar</a:t>
            </a:r>
          </a:p>
        </p:txBody>
      </p:sp>
      <p:sp>
        <p:nvSpPr>
          <p:cNvPr id="1061" name="Shape 1061"/>
          <p:cNvSpPr>
            <a:spLocks noGrp="1"/>
          </p:cNvSpPr>
          <p:nvPr>
            <p:ph type="body" idx="1"/>
          </p:nvPr>
        </p:nvSpPr>
        <p:spPr>
          <a:xfrm>
            <a:off x="680320" y="2336873"/>
            <a:ext cx="9613863" cy="3599317"/>
          </a:xfrm>
          <a:prstGeom prst="rect">
            <a:avLst/>
          </a:prstGeom>
        </p:spPr>
        <p:txBody>
          <a:bodyPr anchor="t"/>
          <a:lstStyle/>
          <a:p>
            <a:pPr marL="228600" indent="-228600">
              <a:buSzPct val="100000"/>
              <a:buFont typeface="Arial"/>
              <a:buChar char="•"/>
              <a:defRPr sz="3600" b="0" i="1" u="sng"/>
            </a:pPr>
            <a:r>
              <a:rPr lang="fr-FR"/>
              <a:t>Intercepter l'action de l'utilisateur :</a:t>
            </a:r>
            <a:br>
              <a:rPr/>
            </a:br>
            <a:br>
              <a:rPr/>
            </a:br>
            <a:endParaRPr/>
          </a:p>
        </p:txBody>
      </p:sp>
      <p:sp>
        <p:nvSpPr>
          <p:cNvPr id="1062" name="Shape 106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217</a:t>
            </a:fld>
            <a:endParaRPr/>
          </a:p>
        </p:txBody>
      </p:sp>
      <p:grpSp>
        <p:nvGrpSpPr>
          <p:cNvPr id="1065" name="Group 1065"/>
          <p:cNvGrpSpPr/>
          <p:nvPr/>
        </p:nvGrpSpPr>
        <p:grpSpPr>
          <a:xfrm>
            <a:off x="1814732" y="2968281"/>
            <a:ext cx="7723164" cy="3756076"/>
            <a:chOff x="0" y="-1"/>
            <a:chExt cx="7723162" cy="3756075"/>
          </a:xfrm>
        </p:grpSpPr>
        <p:sp>
          <p:nvSpPr>
            <p:cNvPr id="1063" name="Shape 1063"/>
            <p:cNvSpPr/>
            <p:nvPr/>
          </p:nvSpPr>
          <p:spPr>
            <a:xfrm>
              <a:off x="0" y="-1"/>
              <a:ext cx="7723162" cy="3756075"/>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1600">
                  <a:solidFill>
                    <a:srgbClr val="FFFFFF"/>
                  </a:solidFill>
                </a:defRPr>
              </a:pPr>
              <a:endParaRPr/>
            </a:p>
          </p:txBody>
        </p:sp>
        <p:sp>
          <p:nvSpPr>
            <p:cNvPr id="1064" name="Shape 1064"/>
            <p:cNvSpPr/>
            <p:nvPr/>
          </p:nvSpPr>
          <p:spPr>
            <a:xfrm>
              <a:off x="0" y="22566"/>
              <a:ext cx="7723162" cy="3710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1600">
                  <a:solidFill>
                    <a:srgbClr val="FFFFFF"/>
                  </a:solidFill>
                </a:defRPr>
              </a:pPr>
              <a:r>
                <a:t>@Override </a:t>
              </a:r>
            </a:p>
            <a:p>
              <a:pPr>
                <a:defRPr sz="1600">
                  <a:solidFill>
                    <a:srgbClr val="FFFFFF"/>
                  </a:solidFill>
                </a:defRPr>
              </a:pPr>
              <a:r>
                <a:t>public </a:t>
              </a:r>
              <a:r>
                <a:rPr err="1"/>
                <a:t>boolean</a:t>
              </a:r>
              <a:r>
                <a:t> </a:t>
              </a:r>
              <a:r>
                <a:rPr err="1"/>
                <a:t>onOptionsItemSelected</a:t>
              </a:r>
              <a:r>
                <a:t>(</a:t>
              </a:r>
              <a:r>
                <a:rPr err="1"/>
                <a:t>MenuItem</a:t>
              </a:r>
              <a:r>
                <a:t> item) { </a:t>
              </a:r>
            </a:p>
            <a:p>
              <a:pPr>
                <a:defRPr sz="1600">
                  <a:solidFill>
                    <a:srgbClr val="FFFFFF"/>
                  </a:solidFill>
                </a:defRPr>
              </a:pPr>
              <a:r>
                <a:t>	switch (</a:t>
              </a:r>
              <a:r>
                <a:rPr err="1"/>
                <a:t>item.getItemId</a:t>
              </a:r>
              <a:r>
                <a:t>()) { </a:t>
              </a:r>
            </a:p>
            <a:p>
              <a:pPr>
                <a:defRPr sz="1600">
                  <a:solidFill>
                    <a:srgbClr val="FFFFFF"/>
                  </a:solidFill>
                </a:defRPr>
              </a:pPr>
              <a:r>
                <a:t>		case </a:t>
              </a:r>
              <a:r>
                <a:rPr err="1"/>
                <a:t>R.id.menu_about</a:t>
              </a:r>
              <a:r>
                <a:t>: </a:t>
              </a:r>
            </a:p>
            <a:p>
              <a:pPr>
                <a:defRPr sz="1600">
                  <a:solidFill>
                    <a:srgbClr val="FFFFFF"/>
                  </a:solidFill>
                </a:defRPr>
              </a:pPr>
              <a:r>
                <a:t>			// About action</a:t>
              </a:r>
              <a:br>
                <a:rPr/>
              </a:br>
              <a:r>
                <a:t>			return true; </a:t>
              </a:r>
            </a:p>
            <a:p>
              <a:pPr>
                <a:defRPr sz="1600">
                  <a:solidFill>
                    <a:srgbClr val="FFFFFF"/>
                  </a:solidFill>
                </a:defRPr>
              </a:pPr>
              <a:r>
                <a:t>		case </a:t>
              </a:r>
              <a:r>
                <a:rPr err="1"/>
                <a:t>R.id.menu_help</a:t>
              </a:r>
              <a:r>
                <a:t>: </a:t>
              </a:r>
            </a:p>
            <a:p>
              <a:pPr>
                <a:defRPr sz="1600">
                  <a:solidFill>
                    <a:srgbClr val="FFFFFF"/>
                  </a:solidFill>
                </a:defRPr>
              </a:pPr>
              <a:r>
                <a:t>			// Help action</a:t>
              </a:r>
            </a:p>
            <a:p>
              <a:pPr>
                <a:defRPr sz="1600">
                  <a:solidFill>
                    <a:srgbClr val="FFFFFF"/>
                  </a:solidFill>
                </a:defRPr>
              </a:pPr>
              <a:r>
                <a:t>			 return true; </a:t>
              </a:r>
            </a:p>
            <a:p>
              <a:pPr>
                <a:defRPr sz="1600">
                  <a:solidFill>
                    <a:srgbClr val="FFFFFF"/>
                  </a:solidFill>
                </a:defRPr>
              </a:pPr>
              <a:r>
                <a:t>		case </a:t>
              </a:r>
              <a:r>
                <a:rPr err="1"/>
                <a:t>R.id.menu_refresh</a:t>
              </a:r>
              <a:r>
                <a:t>: </a:t>
              </a:r>
            </a:p>
            <a:p>
              <a:pPr>
                <a:defRPr sz="1600">
                  <a:solidFill>
                    <a:srgbClr val="FFFFFF"/>
                  </a:solidFill>
                </a:defRPr>
              </a:pPr>
              <a:r>
                <a:t>			// refresh action</a:t>
              </a:r>
            </a:p>
            <a:p>
              <a:pPr>
                <a:defRPr sz="1600">
                  <a:solidFill>
                    <a:srgbClr val="FFFFFF"/>
                  </a:solidFill>
                </a:defRPr>
              </a:pPr>
              <a:r>
                <a:t>			 return true; </a:t>
              </a:r>
            </a:p>
            <a:p>
              <a:pPr>
                <a:defRPr sz="1600">
                  <a:solidFill>
                    <a:srgbClr val="FFFFFF"/>
                  </a:solidFill>
                </a:defRPr>
              </a:pPr>
              <a:r>
                <a:t>		default: return </a:t>
              </a:r>
              <a:r>
                <a:rPr err="1"/>
                <a:t>super.onOptionsItemSelected</a:t>
              </a:r>
              <a:r>
                <a:t>(item); </a:t>
              </a:r>
            </a:p>
            <a:p>
              <a:pPr>
                <a:defRPr sz="1600">
                  <a:solidFill>
                    <a:srgbClr val="FFFFFF"/>
                  </a:solidFill>
                </a:defRPr>
              </a:pPr>
              <a:r>
                <a:t>	} </a:t>
              </a:r>
            </a:p>
            <a:p>
              <a:pPr>
                <a:defRPr sz="1600">
                  <a:solidFill>
                    <a:srgbClr val="FFFFFF"/>
                  </a:solidFill>
                </a:defRPr>
              </a:pPr>
              <a:r>
                <a:t>}</a:t>
              </a:r>
            </a:p>
          </p:txBody>
        </p:sp>
      </p:grpSp>
    </p:spTree>
  </p:cSld>
  <p:clrMapOvr>
    <a:masterClrMapping/>
  </p:clrMapOvr>
  <p:transition spd="slow">
    <p:dissolv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p:cNvSpPr>
          <p:nvPr>
            <p:ph type="title"/>
          </p:nvPr>
        </p:nvSpPr>
        <p:spPr>
          <a:xfrm>
            <a:off x="680322" y="2733708"/>
            <a:ext cx="8144134" cy="1373071"/>
          </a:xfrm>
          <a:prstGeom prst="rect">
            <a:avLst/>
          </a:prstGeom>
        </p:spPr>
        <p:txBody>
          <a:bodyPr/>
          <a:lstStyle/>
          <a:p>
            <a:r>
              <a:rPr lang="fr-FR" err="1"/>
              <a:t>Map</a:t>
            </a:r>
            <a:endParaRPr/>
          </a:p>
        </p:txBody>
      </p:sp>
      <p:sp>
        <p:nvSpPr>
          <p:cNvPr id="1003" name="Shape 1003"/>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218</a:t>
            </a:fld>
            <a:endParaRPr/>
          </a:p>
        </p:txBody>
      </p:sp>
    </p:spTree>
    <p:extLst>
      <p:ext uri="{BB962C8B-B14F-4D97-AF65-F5344CB8AC3E}">
        <p14:creationId xmlns:p14="http://schemas.microsoft.com/office/powerpoint/2010/main" val="70285087"/>
      </p:ext>
    </p:extLst>
  </p:cSld>
  <p:clrMapOvr>
    <a:masterClrMapping/>
  </p:clrMapOvr>
  <p:transition spd="slow">
    <p:dissolv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219</a:t>
            </a:fld>
            <a:endParaRPr/>
          </a:p>
        </p:txBody>
      </p:sp>
      <p:sp>
        <p:nvSpPr>
          <p:cNvPr id="1727" name="Shape 1727"/>
          <p:cNvSpPr/>
          <p:nvPr/>
        </p:nvSpPr>
        <p:spPr>
          <a:xfrm>
            <a:off x="506436" y="2346906"/>
            <a:ext cx="11324494" cy="31085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Android permet d’ajouter des </a:t>
            </a:r>
            <a:r>
              <a:rPr lang="fr-FR" err="1"/>
              <a:t>maps</a:t>
            </a:r>
            <a:r>
              <a:rPr lang="fr-FR"/>
              <a:t> provenant de Google </a:t>
            </a:r>
            <a:r>
              <a:rPr lang="fr-FR" err="1"/>
              <a:t>Map</a:t>
            </a:r>
            <a:r>
              <a:rPr lang="fr-FR"/>
              <a:t> de manière simple en utilisant Google </a:t>
            </a:r>
            <a:r>
              <a:rPr lang="fr-FR" err="1"/>
              <a:t>Maps</a:t>
            </a:r>
            <a:r>
              <a:rPr lang="fr-FR"/>
              <a:t> API.</a:t>
            </a:r>
          </a:p>
          <a:p>
            <a:pPr>
              <a:defRPr sz="2400">
                <a:solidFill>
                  <a:srgbClr val="FFFFFF"/>
                </a:solidFill>
              </a:defRPr>
            </a:pPr>
            <a:endParaRPr lang="fr-FR"/>
          </a:p>
          <a:p>
            <a:pPr>
              <a:defRPr sz="2400">
                <a:solidFill>
                  <a:srgbClr val="FFFFFF"/>
                </a:solidFill>
              </a:defRPr>
            </a:pPr>
            <a:r>
              <a:rPr lang="fr-FR"/>
              <a:t>Pour utiliser Google </a:t>
            </a:r>
            <a:r>
              <a:rPr lang="fr-FR" err="1"/>
              <a:t>Maps</a:t>
            </a:r>
            <a:r>
              <a:rPr lang="fr-FR"/>
              <a:t> API, il vous faudra une API Key. L’accès aux </a:t>
            </a:r>
            <a:r>
              <a:rPr lang="fr-FR" err="1"/>
              <a:t>Maps</a:t>
            </a:r>
            <a:r>
              <a:rPr lang="fr-FR"/>
              <a:t> de Google via une application Android est aujourd’hui gratuite (ce n’est pas le cas sur un site web par exemple)</a:t>
            </a:r>
          </a:p>
        </p:txBody>
      </p:sp>
    </p:spTree>
    <p:extLst>
      <p:ext uri="{BB962C8B-B14F-4D97-AF65-F5344CB8AC3E}">
        <p14:creationId xmlns:p14="http://schemas.microsoft.com/office/powerpoint/2010/main" val="3584734102"/>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a:spLocks noGrp="1"/>
          </p:cNvSpPr>
          <p:nvPr>
            <p:ph type="title"/>
          </p:nvPr>
        </p:nvSpPr>
        <p:spPr>
          <a:xfrm>
            <a:off x="680319" y="753229"/>
            <a:ext cx="9613863" cy="1080938"/>
          </a:xfrm>
          <a:prstGeom prst="rect">
            <a:avLst/>
          </a:prstGeom>
        </p:spPr>
        <p:txBody>
          <a:bodyPr/>
          <a:lstStyle/>
          <a:p>
            <a:r>
              <a:rPr lang="fr-FR"/>
              <a:t>Vue : Exemples</a:t>
            </a:r>
            <a:endParaRPr/>
          </a:p>
        </p:txBody>
      </p:sp>
      <p:sp>
        <p:nvSpPr>
          <p:cNvPr id="855" name="Shape 855"/>
          <p:cNvSpPr>
            <a:spLocks noGrp="1"/>
          </p:cNvSpPr>
          <p:nvPr>
            <p:ph type="body" idx="1"/>
          </p:nvPr>
        </p:nvSpPr>
        <p:spPr>
          <a:xfrm>
            <a:off x="722523" y="2308736"/>
            <a:ext cx="10967729" cy="4162402"/>
          </a:xfrm>
          <a:prstGeom prst="rect">
            <a:avLst/>
          </a:prstGeom>
        </p:spPr>
        <p:txBody>
          <a:bodyPr anchor="t"/>
          <a:lstStyle/>
          <a:p>
            <a:pPr marL="457200" indent="-457200">
              <a:buSzPct val="100000"/>
              <a:buFont typeface="Arial"/>
              <a:buChar char="•"/>
              <a:defRPr sz="3600" b="0"/>
            </a:pPr>
            <a:r>
              <a:rPr err="1"/>
              <a:t>android:ems</a:t>
            </a:r>
            <a:br>
              <a:rPr/>
            </a:br>
            <a:endParaRPr sz="2800"/>
          </a:p>
          <a:p>
            <a:pPr>
              <a:defRPr b="0"/>
            </a:pPr>
            <a:r>
              <a:rPr lang="fr-FR"/>
              <a:t>Définir la taille de la police
</a:t>
            </a:r>
            <a:endParaRPr/>
          </a:p>
          <a:p>
            <a:pPr marL="342900" indent="-342900">
              <a:buSzPct val="100000"/>
              <a:buFont typeface="Arial"/>
              <a:buChar char="•"/>
              <a:defRPr sz="3600" b="0"/>
            </a:pPr>
            <a:r>
              <a:rPr err="1"/>
              <a:t>android:id</a:t>
            </a:r>
            <a:r>
              <a:t>=“@+id/editText1”</a:t>
            </a:r>
          </a:p>
          <a:p>
            <a:pPr>
              <a:defRPr b="0"/>
            </a:pPr>
            <a:endParaRPr/>
          </a:p>
          <a:p>
            <a:pPr>
              <a:defRPr b="0"/>
            </a:pPr>
            <a:r>
              <a:rPr lang="fr-FR"/>
              <a:t>Définir l'id de vue. Id est important si vous voulez accéder à la vue dans le code Java. </a:t>
            </a:r>
            <a:r>
              <a:t>“@+id/” </a:t>
            </a:r>
            <a:r>
              <a:rPr lang="fr-FR"/>
              <a:t>est un </a:t>
            </a:r>
            <a:r>
              <a:rPr lang="fr-FR" u="sng"/>
              <a:t>préfixe obligatoire</a:t>
            </a:r>
            <a:r>
              <a:t>.</a:t>
            </a:r>
          </a:p>
        </p:txBody>
      </p:sp>
      <p:sp>
        <p:nvSpPr>
          <p:cNvPr id="856" name="Shape 85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Tree>
  </p:cSld>
  <p:clrMapOvr>
    <a:masterClrMapping/>
  </p:clrMapOvr>
  <p:transition spd="slow">
    <p:dissolv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220</a:t>
            </a:fld>
            <a:endParaRPr/>
          </a:p>
        </p:txBody>
      </p:sp>
      <p:sp>
        <p:nvSpPr>
          <p:cNvPr id="1727" name="Shape 1727"/>
          <p:cNvSpPr/>
          <p:nvPr/>
        </p:nvSpPr>
        <p:spPr>
          <a:xfrm>
            <a:off x="506436" y="2346906"/>
            <a:ext cx="11324494" cy="23698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Pour générer une clé API :</a:t>
            </a:r>
          </a:p>
          <a:p>
            <a:pPr>
              <a:defRPr sz="2400">
                <a:solidFill>
                  <a:srgbClr val="FFFFFF"/>
                </a:solidFill>
              </a:defRPr>
            </a:pPr>
            <a:endParaRPr lang="fr-FR"/>
          </a:p>
          <a:p>
            <a:pPr>
              <a:defRPr sz="2400">
                <a:solidFill>
                  <a:srgbClr val="FFFFFF"/>
                </a:solidFill>
              </a:defRPr>
            </a:pPr>
            <a:r>
              <a:rPr lang="fr-FR" sz="2400">
                <a:hlinkClick r:id="rId2"/>
              </a:rPr>
              <a:t>https://developers.google.com/maps/documentation/android-sdk/get-api-key</a:t>
            </a:r>
            <a:endParaRPr lang="fr-FR" sz="2400"/>
          </a:p>
          <a:p>
            <a:pPr>
              <a:defRPr sz="2400">
                <a:solidFill>
                  <a:srgbClr val="FFFFFF"/>
                </a:solidFill>
              </a:defRPr>
            </a:pPr>
            <a:endParaRPr lang="fr-FR"/>
          </a:p>
        </p:txBody>
      </p:sp>
    </p:spTree>
    <p:extLst>
      <p:ext uri="{BB962C8B-B14F-4D97-AF65-F5344CB8AC3E}">
        <p14:creationId xmlns:p14="http://schemas.microsoft.com/office/powerpoint/2010/main" val="2294210741"/>
      </p:ext>
    </p:extLst>
  </p:cSld>
  <p:clrMapOvr>
    <a:masterClrMapping/>
  </p:clrMapOvr>
  <p:transition spd="slow">
    <p:dissolv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221</a:t>
            </a:fld>
            <a:endParaRPr/>
          </a:p>
        </p:txBody>
      </p:sp>
      <p:sp>
        <p:nvSpPr>
          <p:cNvPr id="1727" name="Shape 1727"/>
          <p:cNvSpPr/>
          <p:nvPr/>
        </p:nvSpPr>
        <p:spPr>
          <a:xfrm>
            <a:off x="506436" y="2346906"/>
            <a:ext cx="11324494" cy="20005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Il faudra également ajouter le service Google </a:t>
            </a:r>
            <a:r>
              <a:rPr lang="fr-FR" err="1"/>
              <a:t>Maps</a:t>
            </a:r>
            <a:r>
              <a:rPr lang="fr-FR"/>
              <a:t> SDK for Android</a:t>
            </a:r>
          </a:p>
          <a:p>
            <a:pPr>
              <a:defRPr sz="2400">
                <a:solidFill>
                  <a:srgbClr val="FFFFFF"/>
                </a:solidFill>
              </a:defRPr>
            </a:pPr>
            <a:endParaRPr lang="fr-FR"/>
          </a:p>
          <a:p>
            <a:pPr>
              <a:defRPr sz="2400">
                <a:solidFill>
                  <a:srgbClr val="FFFFFF"/>
                </a:solidFill>
              </a:defRPr>
            </a:pPr>
            <a:endParaRPr lang="fr-FR"/>
          </a:p>
        </p:txBody>
      </p:sp>
      <p:pic>
        <p:nvPicPr>
          <p:cNvPr id="2" name="Image 1">
            <a:extLst>
              <a:ext uri="{FF2B5EF4-FFF2-40B4-BE49-F238E27FC236}">
                <a16:creationId xmlns:a16="http://schemas.microsoft.com/office/drawing/2014/main" id="{CE027962-5282-E345-B51C-14ABD1073709}"/>
              </a:ext>
            </a:extLst>
          </p:cNvPr>
          <p:cNvPicPr>
            <a:picLocks noChangeAspect="1"/>
          </p:cNvPicPr>
          <p:nvPr/>
        </p:nvPicPr>
        <p:blipFill>
          <a:blip r:embed="rId2"/>
          <a:stretch>
            <a:fillRect/>
          </a:stretch>
        </p:blipFill>
        <p:spPr>
          <a:xfrm>
            <a:off x="2336800" y="3708076"/>
            <a:ext cx="7495822" cy="2750483"/>
          </a:xfrm>
          <a:prstGeom prst="rect">
            <a:avLst/>
          </a:prstGeom>
        </p:spPr>
      </p:pic>
    </p:spTree>
    <p:extLst>
      <p:ext uri="{BB962C8B-B14F-4D97-AF65-F5344CB8AC3E}">
        <p14:creationId xmlns:p14="http://schemas.microsoft.com/office/powerpoint/2010/main" val="2517049199"/>
      </p:ext>
    </p:extLst>
  </p:cSld>
  <p:clrMapOvr>
    <a:masterClrMapping/>
  </p:clrMapOvr>
  <p:transition spd="slow">
    <p:dissolv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222</a:t>
            </a:fld>
            <a:endParaRPr/>
          </a:p>
        </p:txBody>
      </p:sp>
      <p:sp>
        <p:nvSpPr>
          <p:cNvPr id="1727" name="Shape 1727"/>
          <p:cNvSpPr/>
          <p:nvPr/>
        </p:nvSpPr>
        <p:spPr>
          <a:xfrm>
            <a:off x="506436" y="2346906"/>
            <a:ext cx="11324494" cy="38472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Avant d’ajouter les </a:t>
            </a:r>
            <a:r>
              <a:rPr lang="fr-FR" err="1"/>
              <a:t>Maps</a:t>
            </a:r>
            <a:r>
              <a:rPr lang="fr-FR"/>
              <a:t>, vous devez ajouter le Service-Play à votre application. Pour cela, ajoutez dans le fichier </a:t>
            </a:r>
            <a:r>
              <a:rPr lang="fr-FR" err="1"/>
              <a:t>build.config</a:t>
            </a:r>
            <a:br>
              <a:rPr lang="fr-FR"/>
            </a:br>
            <a:br>
              <a:rPr lang="fr-FR"/>
            </a:br>
            <a:br>
              <a:rPr lang="fr-FR"/>
            </a:br>
            <a:br>
              <a:rPr lang="fr-FR"/>
            </a:br>
            <a:r>
              <a:rPr lang="fr-FR"/>
              <a:t>Et dans votre </a:t>
            </a:r>
            <a:r>
              <a:rPr lang="fr-FR" err="1"/>
              <a:t>Manifest</a:t>
            </a:r>
            <a:r>
              <a:rPr lang="fr-FR"/>
              <a:t> en tant que </a:t>
            </a:r>
            <a:r>
              <a:rPr lang="fr-FR" err="1"/>
              <a:t>meta</a:t>
            </a:r>
            <a:r>
              <a:rPr lang="fr-FR"/>
              <a:t> de &lt;application&gt;</a:t>
            </a:r>
          </a:p>
          <a:p>
            <a:pPr>
              <a:defRPr sz="2400">
                <a:solidFill>
                  <a:srgbClr val="FFFFFF"/>
                </a:solidFill>
              </a:defRPr>
            </a:pPr>
            <a:endParaRPr lang="fr-FR"/>
          </a:p>
          <a:p>
            <a:pPr>
              <a:defRPr sz="2400">
                <a:solidFill>
                  <a:srgbClr val="FFFFFF"/>
                </a:solidFill>
              </a:defRPr>
            </a:pPr>
            <a:endParaRPr lang="fr-FR"/>
          </a:p>
        </p:txBody>
      </p:sp>
      <p:sp>
        <p:nvSpPr>
          <p:cNvPr id="2" name="Rectangle 1">
            <a:extLst>
              <a:ext uri="{FF2B5EF4-FFF2-40B4-BE49-F238E27FC236}">
                <a16:creationId xmlns:a16="http://schemas.microsoft.com/office/drawing/2014/main" id="{C85F77EF-CFC4-4C41-B4DC-8488B17128BC}"/>
              </a:ext>
            </a:extLst>
          </p:cNvPr>
          <p:cNvSpPr/>
          <p:nvPr/>
        </p:nvSpPr>
        <p:spPr>
          <a:xfrm>
            <a:off x="2364371" y="4306195"/>
            <a:ext cx="7929811"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err="1"/>
              <a:t>implementation</a:t>
            </a:r>
            <a:r>
              <a:rPr lang="fr-FR"/>
              <a:t> 'com.google.android.gms:play-services-maps:17.0.0'</a:t>
            </a:r>
          </a:p>
        </p:txBody>
      </p:sp>
      <p:sp>
        <p:nvSpPr>
          <p:cNvPr id="3" name="Rectangle 2">
            <a:extLst>
              <a:ext uri="{FF2B5EF4-FFF2-40B4-BE49-F238E27FC236}">
                <a16:creationId xmlns:a16="http://schemas.microsoft.com/office/drawing/2014/main" id="{7043561D-26B0-6144-9096-8E7244F668CF}"/>
              </a:ext>
            </a:extLst>
          </p:cNvPr>
          <p:cNvSpPr/>
          <p:nvPr/>
        </p:nvSpPr>
        <p:spPr>
          <a:xfrm>
            <a:off x="1766016" y="5643814"/>
            <a:ext cx="880533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E8BF6A"/>
                </a:solidFill>
              </a:rPr>
              <a:t>&lt;</a:t>
            </a:r>
            <a:r>
              <a:rPr lang="fr-FR" err="1">
                <a:solidFill>
                  <a:srgbClr val="E8BF6A"/>
                </a:solidFill>
              </a:rPr>
              <a:t>meta</a:t>
            </a:r>
            <a:r>
              <a:rPr lang="fr-FR">
                <a:solidFill>
                  <a:srgbClr val="E8BF6A"/>
                </a:solidFill>
              </a:rPr>
              <a:t>-data </a:t>
            </a:r>
            <a:r>
              <a:rPr lang="fr-FR" err="1">
                <a:solidFill>
                  <a:srgbClr val="9876AA"/>
                </a:solidFill>
              </a:rPr>
              <a:t>android</a:t>
            </a:r>
            <a:r>
              <a:rPr lang="fr-FR" err="1">
                <a:solidFill>
                  <a:srgbClr val="BABABA"/>
                </a:solidFill>
              </a:rPr>
              <a:t>:name</a:t>
            </a:r>
            <a:r>
              <a:rPr lang="fr-FR">
                <a:solidFill>
                  <a:srgbClr val="6A8759"/>
                </a:solidFill>
              </a:rPr>
              <a:t>="</a:t>
            </a:r>
            <a:r>
              <a:rPr lang="fr-FR" err="1">
                <a:solidFill>
                  <a:srgbClr val="6A8759"/>
                </a:solidFill>
              </a:rPr>
              <a:t>com.google.android.gms.version</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:value</a:t>
            </a:r>
            <a:r>
              <a:rPr lang="fr-FR">
                <a:solidFill>
                  <a:srgbClr val="6A8759"/>
                </a:solidFill>
              </a:rPr>
              <a:t>="@</a:t>
            </a:r>
            <a:r>
              <a:rPr lang="fr-FR" err="1">
                <a:solidFill>
                  <a:srgbClr val="6A8759"/>
                </a:solidFill>
              </a:rPr>
              <a:t>integer</a:t>
            </a:r>
            <a:r>
              <a:rPr lang="fr-FR">
                <a:solidFill>
                  <a:srgbClr val="6A8759"/>
                </a:solidFill>
              </a:rPr>
              <a:t>/</a:t>
            </a:r>
            <a:r>
              <a:rPr lang="fr-FR" err="1">
                <a:solidFill>
                  <a:srgbClr val="6A8759"/>
                </a:solidFill>
              </a:rPr>
              <a:t>google_play_services_version</a:t>
            </a:r>
            <a:r>
              <a:rPr lang="fr-FR">
                <a:solidFill>
                  <a:srgbClr val="6A8759"/>
                </a:solidFill>
              </a:rPr>
              <a:t>" </a:t>
            </a:r>
            <a:r>
              <a:rPr lang="fr-FR">
                <a:solidFill>
                  <a:srgbClr val="E8BF6A"/>
                </a:solidFill>
              </a:rPr>
              <a:t>/&gt;</a:t>
            </a:r>
            <a:endParaRPr lang="fr-FR"/>
          </a:p>
        </p:txBody>
      </p:sp>
    </p:spTree>
    <p:extLst>
      <p:ext uri="{BB962C8B-B14F-4D97-AF65-F5344CB8AC3E}">
        <p14:creationId xmlns:p14="http://schemas.microsoft.com/office/powerpoint/2010/main" val="2117144727"/>
      </p:ext>
    </p:extLst>
  </p:cSld>
  <p:clrMapOvr>
    <a:masterClrMapping/>
  </p:clrMapOvr>
  <p:transition spd="slow">
    <p:dissolv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223</a:t>
            </a:fld>
            <a:endParaRPr/>
          </a:p>
        </p:txBody>
      </p:sp>
      <p:sp>
        <p:nvSpPr>
          <p:cNvPr id="1727" name="Shape 1727"/>
          <p:cNvSpPr/>
          <p:nvPr/>
        </p:nvSpPr>
        <p:spPr>
          <a:xfrm>
            <a:off x="506436" y="2346906"/>
            <a:ext cx="11324494" cy="34778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Ajoutez également dans le </a:t>
            </a:r>
            <a:r>
              <a:rPr lang="fr-FR" err="1"/>
              <a:t>Manifest</a:t>
            </a:r>
            <a:r>
              <a:rPr lang="fr-FR"/>
              <a:t> la clé API dans &lt;application&gt;.</a:t>
            </a:r>
            <a:br>
              <a:rPr lang="fr-FR"/>
            </a:br>
            <a:br>
              <a:rPr lang="fr-FR"/>
            </a:br>
            <a:br>
              <a:rPr lang="fr-FR"/>
            </a:br>
            <a:br>
              <a:rPr lang="fr-FR"/>
            </a:br>
            <a:endParaRPr lang="fr-FR"/>
          </a:p>
          <a:p>
            <a:pPr>
              <a:defRPr sz="2400">
                <a:solidFill>
                  <a:srgbClr val="FFFFFF"/>
                </a:solidFill>
              </a:defRPr>
            </a:pPr>
            <a:endParaRPr lang="fr-FR"/>
          </a:p>
          <a:p>
            <a:pPr>
              <a:defRPr sz="2400">
                <a:solidFill>
                  <a:srgbClr val="FFFFFF"/>
                </a:solidFill>
              </a:defRPr>
            </a:pPr>
            <a:endParaRPr lang="fr-FR"/>
          </a:p>
        </p:txBody>
      </p:sp>
      <p:sp>
        <p:nvSpPr>
          <p:cNvPr id="2" name="Rectangle 1">
            <a:extLst>
              <a:ext uri="{FF2B5EF4-FFF2-40B4-BE49-F238E27FC236}">
                <a16:creationId xmlns:a16="http://schemas.microsoft.com/office/drawing/2014/main" id="{C85F77EF-CFC4-4C41-B4DC-8488B17128BC}"/>
              </a:ext>
            </a:extLst>
          </p:cNvPr>
          <p:cNvSpPr/>
          <p:nvPr/>
        </p:nvSpPr>
        <p:spPr>
          <a:xfrm>
            <a:off x="2203777" y="3743133"/>
            <a:ext cx="7929811"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E8BF6A"/>
                </a:solidFill>
              </a:rPr>
              <a:t>&lt;</a:t>
            </a:r>
            <a:r>
              <a:rPr lang="fr-FR" err="1">
                <a:solidFill>
                  <a:srgbClr val="E8BF6A"/>
                </a:solidFill>
              </a:rPr>
              <a:t>meta</a:t>
            </a:r>
            <a:r>
              <a:rPr lang="fr-FR">
                <a:solidFill>
                  <a:srgbClr val="E8BF6A"/>
                </a:solidFill>
              </a:rPr>
              <a:t>-data</a:t>
            </a:r>
            <a:br>
              <a:rPr lang="fr-FR">
                <a:solidFill>
                  <a:srgbClr val="E8BF6A"/>
                </a:solidFill>
              </a:rPr>
            </a:br>
            <a:r>
              <a:rPr lang="fr-FR">
                <a:solidFill>
                  <a:srgbClr val="E8BF6A"/>
                </a:solidFill>
              </a:rPr>
              <a:t>        </a:t>
            </a:r>
            <a:r>
              <a:rPr lang="fr-FR" err="1">
                <a:solidFill>
                  <a:srgbClr val="9876AA"/>
                </a:solidFill>
              </a:rPr>
              <a:t>android</a:t>
            </a:r>
            <a:r>
              <a:rPr lang="fr-FR" err="1">
                <a:solidFill>
                  <a:srgbClr val="BABABA"/>
                </a:solidFill>
              </a:rPr>
              <a:t>:name</a:t>
            </a:r>
            <a:r>
              <a:rPr lang="fr-FR">
                <a:solidFill>
                  <a:srgbClr val="6A8759"/>
                </a:solidFill>
              </a:rPr>
              <a:t>="</a:t>
            </a:r>
            <a:r>
              <a:rPr lang="fr-FR" err="1">
                <a:solidFill>
                  <a:srgbClr val="6A8759"/>
                </a:solidFill>
              </a:rPr>
              <a:t>com.google.android.geo.API_KEY</a:t>
            </a:r>
            <a:r>
              <a:rPr lang="fr-FR">
                <a:solidFill>
                  <a:srgbClr val="6A8759"/>
                </a:solidFill>
              </a:rPr>
              <a:t>"</a:t>
            </a:r>
            <a:br>
              <a:rPr lang="fr-FR">
                <a:solidFill>
                  <a:srgbClr val="6A8759"/>
                </a:solidFill>
              </a:rPr>
            </a:br>
            <a:r>
              <a:rPr lang="fr-FR">
                <a:solidFill>
                  <a:srgbClr val="6A8759"/>
                </a:solidFill>
              </a:rPr>
              <a:t>        </a:t>
            </a:r>
            <a:r>
              <a:rPr lang="fr-FR" err="1">
                <a:solidFill>
                  <a:srgbClr val="9876AA"/>
                </a:solidFill>
              </a:rPr>
              <a:t>android</a:t>
            </a:r>
            <a:r>
              <a:rPr lang="fr-FR" err="1">
                <a:solidFill>
                  <a:srgbClr val="BABABA"/>
                </a:solidFill>
              </a:rPr>
              <a:t>:value</a:t>
            </a:r>
            <a:r>
              <a:rPr lang="fr-FR">
                <a:solidFill>
                  <a:srgbClr val="6A8759"/>
                </a:solidFill>
              </a:rPr>
              <a:t>="XXXXXXXX"</a:t>
            </a:r>
            <a:r>
              <a:rPr lang="fr-FR">
                <a:solidFill>
                  <a:srgbClr val="E8BF6A"/>
                </a:solidFill>
              </a:rPr>
              <a:t>/&gt;</a:t>
            </a:r>
            <a:endParaRPr lang="fr-FR"/>
          </a:p>
        </p:txBody>
      </p:sp>
    </p:spTree>
    <p:extLst>
      <p:ext uri="{BB962C8B-B14F-4D97-AF65-F5344CB8AC3E}">
        <p14:creationId xmlns:p14="http://schemas.microsoft.com/office/powerpoint/2010/main" val="3905768060"/>
      </p:ext>
    </p:extLst>
  </p:cSld>
  <p:clrMapOvr>
    <a:masterClrMapping/>
  </p:clrMapOvr>
  <p:transition spd="slow">
    <p:dissolv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224</a:t>
            </a:fld>
            <a:endParaRPr/>
          </a:p>
        </p:txBody>
      </p:sp>
      <p:sp>
        <p:nvSpPr>
          <p:cNvPr id="1727" name="Shape 1727"/>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Dans le </a:t>
            </a:r>
            <a:r>
              <a:rPr lang="fr-FR" err="1"/>
              <a:t>layout</a:t>
            </a:r>
            <a:r>
              <a:rPr lang="fr-FR"/>
              <a:t> de l’activité, ajoutez le fragment </a:t>
            </a:r>
            <a:r>
              <a:rPr lang="fr-FR" err="1"/>
              <a:t>Maps</a:t>
            </a:r>
            <a:endParaRPr lang="fr-FR"/>
          </a:p>
        </p:txBody>
      </p:sp>
      <p:sp>
        <p:nvSpPr>
          <p:cNvPr id="2" name="Rectangle 1">
            <a:extLst>
              <a:ext uri="{FF2B5EF4-FFF2-40B4-BE49-F238E27FC236}">
                <a16:creationId xmlns:a16="http://schemas.microsoft.com/office/drawing/2014/main" id="{C85F77EF-CFC4-4C41-B4DC-8488B17128BC}"/>
              </a:ext>
            </a:extLst>
          </p:cNvPr>
          <p:cNvSpPr/>
          <p:nvPr/>
        </p:nvSpPr>
        <p:spPr>
          <a:xfrm>
            <a:off x="2799643" y="3608790"/>
            <a:ext cx="792981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3B78E7"/>
                </a:solidFill>
              </a:rPr>
              <a:t>&lt;fragment</a:t>
            </a:r>
            <a:r>
              <a:rPr lang="fr-FR"/>
              <a:t> </a:t>
            </a:r>
            <a:r>
              <a:rPr lang="fr-FR" err="1">
                <a:solidFill>
                  <a:srgbClr val="9C27B0"/>
                </a:solidFill>
              </a:rPr>
              <a:t>xmlns:android</a:t>
            </a:r>
            <a:r>
              <a:rPr lang="fr-FR"/>
              <a:t>=</a:t>
            </a:r>
            <a:r>
              <a:rPr lang="fr-FR">
                <a:solidFill>
                  <a:srgbClr val="0D904F"/>
                </a:solidFill>
              </a:rPr>
              <a:t>"http://</a:t>
            </a:r>
            <a:r>
              <a:rPr lang="fr-FR" err="1">
                <a:solidFill>
                  <a:srgbClr val="0D904F"/>
                </a:solidFill>
              </a:rPr>
              <a:t>schemas.android.com</a:t>
            </a:r>
            <a:r>
              <a:rPr lang="fr-FR">
                <a:solidFill>
                  <a:srgbClr val="0D904F"/>
                </a:solidFill>
              </a:rPr>
              <a:t>/</a:t>
            </a:r>
            <a:r>
              <a:rPr lang="fr-FR" err="1">
                <a:solidFill>
                  <a:srgbClr val="0D904F"/>
                </a:solidFill>
              </a:rPr>
              <a:t>apk</a:t>
            </a:r>
            <a:r>
              <a:rPr lang="fr-FR">
                <a:solidFill>
                  <a:srgbClr val="0D904F"/>
                </a:solidFill>
              </a:rPr>
              <a:t>/</a:t>
            </a:r>
            <a:r>
              <a:rPr lang="fr-FR" err="1">
                <a:solidFill>
                  <a:srgbClr val="0D904F"/>
                </a:solidFill>
              </a:rPr>
              <a:t>res</a:t>
            </a:r>
            <a:r>
              <a:rPr lang="fr-FR">
                <a:solidFill>
                  <a:srgbClr val="0D904F"/>
                </a:solidFill>
              </a:rPr>
              <a:t>/</a:t>
            </a:r>
            <a:r>
              <a:rPr lang="fr-FR" err="1">
                <a:solidFill>
                  <a:srgbClr val="0D904F"/>
                </a:solidFill>
              </a:rPr>
              <a:t>android</a:t>
            </a:r>
            <a:r>
              <a:rPr lang="fr-FR">
                <a:solidFill>
                  <a:srgbClr val="0D904F"/>
                </a:solidFill>
              </a:rPr>
              <a:t>"</a:t>
            </a:r>
            <a:br>
              <a:rPr lang="fr-FR"/>
            </a:br>
            <a:r>
              <a:rPr lang="fr-FR"/>
              <a:t>    </a:t>
            </a:r>
            <a:r>
              <a:rPr lang="fr-FR" err="1">
                <a:solidFill>
                  <a:srgbClr val="9C27B0"/>
                </a:solidFill>
              </a:rPr>
              <a:t>xmlns:tools</a:t>
            </a:r>
            <a:r>
              <a:rPr lang="fr-FR"/>
              <a:t>=</a:t>
            </a:r>
            <a:r>
              <a:rPr lang="fr-FR">
                <a:solidFill>
                  <a:srgbClr val="0D904F"/>
                </a:solidFill>
              </a:rPr>
              <a:t>"http://</a:t>
            </a:r>
            <a:r>
              <a:rPr lang="fr-FR" err="1">
                <a:solidFill>
                  <a:srgbClr val="0D904F"/>
                </a:solidFill>
              </a:rPr>
              <a:t>schemas.android.com</a:t>
            </a:r>
            <a:r>
              <a:rPr lang="fr-FR">
                <a:solidFill>
                  <a:srgbClr val="0D904F"/>
                </a:solidFill>
              </a:rPr>
              <a:t>/</a:t>
            </a:r>
            <a:r>
              <a:rPr lang="fr-FR" err="1">
                <a:solidFill>
                  <a:srgbClr val="0D904F"/>
                </a:solidFill>
              </a:rPr>
              <a:t>tools</a:t>
            </a:r>
            <a:r>
              <a:rPr lang="fr-FR">
                <a:solidFill>
                  <a:srgbClr val="0D904F"/>
                </a:solidFill>
              </a:rPr>
              <a:t>"</a:t>
            </a:r>
            <a:br>
              <a:rPr lang="fr-FR"/>
            </a:br>
            <a:r>
              <a:rPr lang="fr-FR"/>
              <a:t>    </a:t>
            </a:r>
            <a:r>
              <a:rPr lang="fr-FR" err="1">
                <a:solidFill>
                  <a:srgbClr val="9C27B0"/>
                </a:solidFill>
              </a:rPr>
              <a:t>android:id</a:t>
            </a:r>
            <a:r>
              <a:rPr lang="fr-FR"/>
              <a:t>=</a:t>
            </a:r>
            <a:r>
              <a:rPr lang="fr-FR">
                <a:solidFill>
                  <a:srgbClr val="0D904F"/>
                </a:solidFill>
              </a:rPr>
              <a:t>"@+id/</a:t>
            </a:r>
            <a:r>
              <a:rPr lang="fr-FR" err="1">
                <a:solidFill>
                  <a:srgbClr val="0D904F"/>
                </a:solidFill>
              </a:rPr>
              <a:t>map</a:t>
            </a:r>
            <a:r>
              <a:rPr lang="fr-FR">
                <a:solidFill>
                  <a:srgbClr val="0D904F"/>
                </a:solidFill>
              </a:rPr>
              <a:t>"</a:t>
            </a:r>
            <a:br>
              <a:rPr lang="fr-FR"/>
            </a:br>
            <a:r>
              <a:rPr lang="fr-FR"/>
              <a:t>    </a:t>
            </a:r>
            <a:r>
              <a:rPr lang="fr-FR" err="1">
                <a:solidFill>
                  <a:srgbClr val="9C27B0"/>
                </a:solidFill>
              </a:rPr>
              <a:t>android:name</a:t>
            </a:r>
            <a:r>
              <a:rPr lang="fr-FR"/>
              <a:t>=</a:t>
            </a:r>
            <a:r>
              <a:rPr lang="fr-FR">
                <a:solidFill>
                  <a:srgbClr val="0D904F"/>
                </a:solidFill>
              </a:rPr>
              <a:t>"</a:t>
            </a:r>
            <a:r>
              <a:rPr lang="fr-FR" err="1">
                <a:solidFill>
                  <a:srgbClr val="0D904F"/>
                </a:solidFill>
              </a:rPr>
              <a:t>com.google.android.gms.maps.SupportMapFragment</a:t>
            </a:r>
            <a:r>
              <a:rPr lang="fr-FR">
                <a:solidFill>
                  <a:srgbClr val="0D904F"/>
                </a:solidFill>
              </a:rPr>
              <a:t>"</a:t>
            </a:r>
            <a:br>
              <a:rPr lang="fr-FR"/>
            </a:br>
            <a:r>
              <a:rPr lang="fr-FR"/>
              <a:t>    </a:t>
            </a:r>
            <a:r>
              <a:rPr lang="fr-FR" err="1">
                <a:solidFill>
                  <a:srgbClr val="9C27B0"/>
                </a:solidFill>
              </a:rPr>
              <a:t>android:layout_width</a:t>
            </a:r>
            <a:r>
              <a:rPr lang="fr-FR"/>
              <a:t>=</a:t>
            </a:r>
            <a:r>
              <a:rPr lang="fr-FR">
                <a:solidFill>
                  <a:srgbClr val="0D904F"/>
                </a:solidFill>
              </a:rPr>
              <a:t>"</a:t>
            </a:r>
            <a:r>
              <a:rPr lang="fr-FR" err="1">
                <a:solidFill>
                  <a:srgbClr val="0D904F"/>
                </a:solidFill>
              </a:rPr>
              <a:t>match_parent</a:t>
            </a:r>
            <a:r>
              <a:rPr lang="fr-FR">
                <a:solidFill>
                  <a:srgbClr val="0D904F"/>
                </a:solidFill>
              </a:rPr>
              <a:t>"</a:t>
            </a:r>
            <a:br>
              <a:rPr lang="fr-FR"/>
            </a:br>
            <a:r>
              <a:rPr lang="fr-FR"/>
              <a:t>    </a:t>
            </a:r>
            <a:r>
              <a:rPr lang="fr-FR" err="1">
                <a:solidFill>
                  <a:srgbClr val="9C27B0"/>
                </a:solidFill>
              </a:rPr>
              <a:t>android:layout_height</a:t>
            </a:r>
            <a:r>
              <a:rPr lang="fr-FR"/>
              <a:t>=</a:t>
            </a:r>
            <a:r>
              <a:rPr lang="fr-FR">
                <a:solidFill>
                  <a:srgbClr val="0D904F"/>
                </a:solidFill>
              </a:rPr>
              <a:t>"</a:t>
            </a:r>
            <a:r>
              <a:rPr lang="fr-FR" err="1">
                <a:solidFill>
                  <a:srgbClr val="0D904F"/>
                </a:solidFill>
              </a:rPr>
              <a:t>match_parent</a:t>
            </a:r>
            <a:r>
              <a:rPr lang="fr-FR">
                <a:solidFill>
                  <a:srgbClr val="0D904F"/>
                </a:solidFill>
              </a:rPr>
              <a:t>"</a:t>
            </a:r>
            <a:br>
              <a:rPr lang="fr-FR"/>
            </a:br>
            <a:r>
              <a:rPr lang="fr-FR"/>
              <a:t>    </a:t>
            </a:r>
            <a:r>
              <a:rPr lang="fr-FR" err="1">
                <a:solidFill>
                  <a:srgbClr val="9C27B0"/>
                </a:solidFill>
              </a:rPr>
              <a:t>tools:context</a:t>
            </a:r>
            <a:r>
              <a:rPr lang="fr-FR"/>
              <a:t>=</a:t>
            </a:r>
            <a:r>
              <a:rPr lang="fr-FR">
                <a:solidFill>
                  <a:srgbClr val="0D904F"/>
                </a:solidFill>
              </a:rPr>
              <a:t>"</a:t>
            </a:r>
            <a:r>
              <a:rPr lang="fr-FR" err="1">
                <a:solidFill>
                  <a:srgbClr val="0D904F"/>
                </a:solidFill>
              </a:rPr>
              <a:t>com.example.mapwithmarker.MapsMarkerActivity</a:t>
            </a:r>
            <a:r>
              <a:rPr lang="fr-FR">
                <a:solidFill>
                  <a:srgbClr val="0D904F"/>
                </a:solidFill>
              </a:rPr>
              <a:t>"</a:t>
            </a:r>
            <a:r>
              <a:rPr lang="fr-FR"/>
              <a:t> </a:t>
            </a:r>
            <a:r>
              <a:rPr lang="fr-FR">
                <a:solidFill>
                  <a:srgbClr val="3B78E7"/>
                </a:solidFill>
              </a:rPr>
              <a:t>/&gt;</a:t>
            </a:r>
            <a:endParaRPr lang="fr-FR"/>
          </a:p>
        </p:txBody>
      </p:sp>
    </p:spTree>
    <p:extLst>
      <p:ext uri="{BB962C8B-B14F-4D97-AF65-F5344CB8AC3E}">
        <p14:creationId xmlns:p14="http://schemas.microsoft.com/office/powerpoint/2010/main" val="3118898653"/>
      </p:ext>
    </p:extLst>
  </p:cSld>
  <p:clrMapOvr>
    <a:masterClrMapping/>
  </p:clrMapOvr>
  <p:transition spd="slow">
    <p:dissolv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225</a:t>
            </a:fld>
            <a:endParaRPr/>
          </a:p>
        </p:txBody>
      </p:sp>
      <p:sp>
        <p:nvSpPr>
          <p:cNvPr id="1727" name="Shape 1727"/>
          <p:cNvSpPr/>
          <p:nvPr/>
        </p:nvSpPr>
        <p:spPr>
          <a:xfrm>
            <a:off x="506436" y="2346906"/>
            <a:ext cx="11324494"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Dans l’activité, demandez à être notifié quand la </a:t>
            </a:r>
            <a:r>
              <a:rPr lang="fr-FR" err="1"/>
              <a:t>map</a:t>
            </a:r>
            <a:r>
              <a:rPr lang="fr-FR"/>
              <a:t> sera prête à être utilisée </a:t>
            </a:r>
          </a:p>
        </p:txBody>
      </p:sp>
      <p:sp>
        <p:nvSpPr>
          <p:cNvPr id="2" name="Rectangle 1">
            <a:extLst>
              <a:ext uri="{FF2B5EF4-FFF2-40B4-BE49-F238E27FC236}">
                <a16:creationId xmlns:a16="http://schemas.microsoft.com/office/drawing/2014/main" id="{C85F77EF-CFC4-4C41-B4DC-8488B17128BC}"/>
              </a:ext>
            </a:extLst>
          </p:cNvPr>
          <p:cNvSpPr/>
          <p:nvPr/>
        </p:nvSpPr>
        <p:spPr>
          <a:xfrm>
            <a:off x="847516" y="3608790"/>
            <a:ext cx="10046262"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C53929"/>
                </a:solidFill>
              </a:rPr>
              <a:t>@</a:t>
            </a:r>
            <a:r>
              <a:rPr lang="fr-FR" err="1">
                <a:solidFill>
                  <a:srgbClr val="C53929"/>
                </a:solidFill>
              </a:rPr>
              <a:t>Override</a:t>
            </a:r>
            <a:br>
              <a:rPr lang="fr-FR"/>
            </a:br>
            <a:r>
              <a:rPr lang="fr-FR" err="1">
                <a:solidFill>
                  <a:srgbClr val="3B78E7"/>
                </a:solidFill>
              </a:rPr>
              <a:t>protected</a:t>
            </a:r>
            <a:r>
              <a:rPr lang="fr-FR"/>
              <a:t> </a:t>
            </a:r>
            <a:r>
              <a:rPr lang="fr-FR" err="1">
                <a:solidFill>
                  <a:srgbClr val="3B78E7"/>
                </a:solidFill>
              </a:rPr>
              <a:t>void</a:t>
            </a:r>
            <a:r>
              <a:rPr lang="fr-FR"/>
              <a:t> </a:t>
            </a:r>
            <a:r>
              <a:rPr lang="fr-FR" err="1"/>
              <a:t>onCreate</a:t>
            </a:r>
            <a:r>
              <a:rPr lang="fr-FR"/>
              <a:t>(</a:t>
            </a:r>
            <a:r>
              <a:rPr lang="fr-FR">
                <a:solidFill>
                  <a:srgbClr val="9C27B0"/>
                </a:solidFill>
              </a:rPr>
              <a:t>Bundle</a:t>
            </a:r>
            <a:r>
              <a:rPr lang="fr-FR"/>
              <a:t> </a:t>
            </a:r>
            <a:r>
              <a:rPr lang="fr-FR" err="1"/>
              <a:t>savedInstanceState</a:t>
            </a:r>
            <a:r>
              <a:rPr lang="fr-FR"/>
              <a:t>) {</a:t>
            </a:r>
            <a:br>
              <a:rPr lang="fr-FR"/>
            </a:br>
            <a:r>
              <a:rPr lang="fr-FR"/>
              <a:t>    </a:t>
            </a:r>
            <a:r>
              <a:rPr lang="fr-FR" err="1">
                <a:solidFill>
                  <a:srgbClr val="3B78E7"/>
                </a:solidFill>
              </a:rPr>
              <a:t>super</a:t>
            </a:r>
            <a:r>
              <a:rPr lang="fr-FR" err="1"/>
              <a:t>.onCreate</a:t>
            </a:r>
            <a:r>
              <a:rPr lang="fr-FR"/>
              <a:t>(</a:t>
            </a:r>
            <a:r>
              <a:rPr lang="fr-FR" err="1"/>
              <a:t>savedInstanceState</a:t>
            </a:r>
            <a:r>
              <a:rPr lang="fr-FR"/>
              <a:t>);</a:t>
            </a:r>
            <a:br>
              <a:rPr lang="fr-FR"/>
            </a:br>
            <a:r>
              <a:rPr lang="fr-FR"/>
              <a:t>    </a:t>
            </a:r>
            <a:r>
              <a:rPr lang="fr-FR">
                <a:solidFill>
                  <a:srgbClr val="D81B60"/>
                </a:solidFill>
              </a:rPr>
              <a:t>// </a:t>
            </a:r>
            <a:r>
              <a:rPr lang="fr-FR" err="1">
                <a:solidFill>
                  <a:srgbClr val="D81B60"/>
                </a:solidFill>
              </a:rPr>
              <a:t>Retrieve</a:t>
            </a:r>
            <a:r>
              <a:rPr lang="fr-FR">
                <a:solidFill>
                  <a:srgbClr val="D81B60"/>
                </a:solidFill>
              </a:rPr>
              <a:t> the content </a:t>
            </a:r>
            <a:r>
              <a:rPr lang="fr-FR" err="1">
                <a:solidFill>
                  <a:srgbClr val="D81B60"/>
                </a:solidFill>
              </a:rPr>
              <a:t>view</a:t>
            </a:r>
            <a:r>
              <a:rPr lang="fr-FR">
                <a:solidFill>
                  <a:srgbClr val="D81B60"/>
                </a:solidFill>
              </a:rPr>
              <a:t> </a:t>
            </a:r>
            <a:r>
              <a:rPr lang="fr-FR" err="1">
                <a:solidFill>
                  <a:srgbClr val="D81B60"/>
                </a:solidFill>
              </a:rPr>
              <a:t>that</a:t>
            </a:r>
            <a:r>
              <a:rPr lang="fr-FR">
                <a:solidFill>
                  <a:srgbClr val="D81B60"/>
                </a:solidFill>
              </a:rPr>
              <a:t> </a:t>
            </a:r>
            <a:r>
              <a:rPr lang="fr-FR" err="1">
                <a:solidFill>
                  <a:srgbClr val="D81B60"/>
                </a:solidFill>
              </a:rPr>
              <a:t>renders</a:t>
            </a:r>
            <a:r>
              <a:rPr lang="fr-FR">
                <a:solidFill>
                  <a:srgbClr val="D81B60"/>
                </a:solidFill>
              </a:rPr>
              <a:t> the </a:t>
            </a:r>
            <a:r>
              <a:rPr lang="fr-FR" err="1">
                <a:solidFill>
                  <a:srgbClr val="D81B60"/>
                </a:solidFill>
              </a:rPr>
              <a:t>map</a:t>
            </a:r>
            <a:r>
              <a:rPr lang="fr-FR">
                <a:solidFill>
                  <a:srgbClr val="D81B60"/>
                </a:solidFill>
              </a:rPr>
              <a:t>.</a:t>
            </a:r>
            <a:br>
              <a:rPr lang="fr-FR"/>
            </a:br>
            <a:r>
              <a:rPr lang="fr-FR"/>
              <a:t>    </a:t>
            </a:r>
            <a:r>
              <a:rPr lang="fr-FR" err="1"/>
              <a:t>setContentView</a:t>
            </a:r>
            <a:r>
              <a:rPr lang="fr-FR"/>
              <a:t>(</a:t>
            </a:r>
            <a:r>
              <a:rPr lang="fr-FR" err="1"/>
              <a:t>R.layout.activity_maps</a:t>
            </a:r>
            <a:r>
              <a:rPr lang="fr-FR"/>
              <a:t>);</a:t>
            </a:r>
            <a:br>
              <a:rPr lang="fr-FR"/>
            </a:br>
            <a:r>
              <a:rPr lang="fr-FR"/>
              <a:t>    </a:t>
            </a:r>
            <a:r>
              <a:rPr lang="fr-FR">
                <a:solidFill>
                  <a:srgbClr val="D81B60"/>
                </a:solidFill>
              </a:rPr>
              <a:t>// </a:t>
            </a:r>
            <a:r>
              <a:rPr lang="fr-FR" err="1">
                <a:solidFill>
                  <a:srgbClr val="D81B60"/>
                </a:solidFill>
              </a:rPr>
              <a:t>Get</a:t>
            </a:r>
            <a:r>
              <a:rPr lang="fr-FR">
                <a:solidFill>
                  <a:srgbClr val="D81B60"/>
                </a:solidFill>
              </a:rPr>
              <a:t> the </a:t>
            </a:r>
            <a:r>
              <a:rPr lang="fr-FR" err="1">
                <a:solidFill>
                  <a:srgbClr val="D81B60"/>
                </a:solidFill>
              </a:rPr>
              <a:t>SupportMapFragment</a:t>
            </a:r>
            <a:r>
              <a:rPr lang="fr-FR">
                <a:solidFill>
                  <a:srgbClr val="D81B60"/>
                </a:solidFill>
              </a:rPr>
              <a:t> and </a:t>
            </a:r>
            <a:r>
              <a:rPr lang="fr-FR" err="1">
                <a:solidFill>
                  <a:srgbClr val="D81B60"/>
                </a:solidFill>
              </a:rPr>
              <a:t>request</a:t>
            </a:r>
            <a:r>
              <a:rPr lang="fr-FR">
                <a:solidFill>
                  <a:srgbClr val="D81B60"/>
                </a:solidFill>
              </a:rPr>
              <a:t> notification</a:t>
            </a:r>
            <a:br>
              <a:rPr lang="fr-FR"/>
            </a:br>
            <a:r>
              <a:rPr lang="fr-FR"/>
              <a:t>    </a:t>
            </a:r>
            <a:r>
              <a:rPr lang="fr-FR">
                <a:solidFill>
                  <a:srgbClr val="D81B60"/>
                </a:solidFill>
              </a:rPr>
              <a:t>// </a:t>
            </a:r>
            <a:r>
              <a:rPr lang="fr-FR" err="1">
                <a:solidFill>
                  <a:srgbClr val="D81B60"/>
                </a:solidFill>
              </a:rPr>
              <a:t>when</a:t>
            </a:r>
            <a:r>
              <a:rPr lang="fr-FR">
                <a:solidFill>
                  <a:srgbClr val="D81B60"/>
                </a:solidFill>
              </a:rPr>
              <a:t> the </a:t>
            </a:r>
            <a:r>
              <a:rPr lang="fr-FR" err="1">
                <a:solidFill>
                  <a:srgbClr val="D81B60"/>
                </a:solidFill>
              </a:rPr>
              <a:t>map</a:t>
            </a:r>
            <a:r>
              <a:rPr lang="fr-FR">
                <a:solidFill>
                  <a:srgbClr val="D81B60"/>
                </a:solidFill>
              </a:rPr>
              <a:t> </a:t>
            </a:r>
            <a:r>
              <a:rPr lang="fr-FR" err="1">
                <a:solidFill>
                  <a:srgbClr val="D81B60"/>
                </a:solidFill>
              </a:rPr>
              <a:t>is</a:t>
            </a:r>
            <a:r>
              <a:rPr lang="fr-FR">
                <a:solidFill>
                  <a:srgbClr val="D81B60"/>
                </a:solidFill>
              </a:rPr>
              <a:t> </a:t>
            </a:r>
            <a:r>
              <a:rPr lang="fr-FR" err="1">
                <a:solidFill>
                  <a:srgbClr val="D81B60"/>
                </a:solidFill>
              </a:rPr>
              <a:t>ready</a:t>
            </a:r>
            <a:r>
              <a:rPr lang="fr-FR">
                <a:solidFill>
                  <a:srgbClr val="D81B60"/>
                </a:solidFill>
              </a:rPr>
              <a:t> to </a:t>
            </a:r>
            <a:r>
              <a:rPr lang="fr-FR" err="1">
                <a:solidFill>
                  <a:srgbClr val="D81B60"/>
                </a:solidFill>
              </a:rPr>
              <a:t>be</a:t>
            </a:r>
            <a:r>
              <a:rPr lang="fr-FR">
                <a:solidFill>
                  <a:srgbClr val="D81B60"/>
                </a:solidFill>
              </a:rPr>
              <a:t> </a:t>
            </a:r>
            <a:r>
              <a:rPr lang="fr-FR" err="1">
                <a:solidFill>
                  <a:srgbClr val="D81B60"/>
                </a:solidFill>
              </a:rPr>
              <a:t>used</a:t>
            </a:r>
            <a:r>
              <a:rPr lang="fr-FR">
                <a:solidFill>
                  <a:srgbClr val="D81B60"/>
                </a:solidFill>
              </a:rPr>
              <a:t>.</a:t>
            </a:r>
            <a:br>
              <a:rPr lang="fr-FR"/>
            </a:br>
            <a:r>
              <a:rPr lang="fr-FR"/>
              <a:t>    </a:t>
            </a:r>
            <a:r>
              <a:rPr lang="fr-FR" err="1">
                <a:solidFill>
                  <a:srgbClr val="9C27B0"/>
                </a:solidFill>
              </a:rPr>
              <a:t>SupportMapFragment</a:t>
            </a:r>
            <a:r>
              <a:rPr lang="fr-FR"/>
              <a:t> </a:t>
            </a:r>
            <a:r>
              <a:rPr lang="fr-FR" err="1"/>
              <a:t>mapFragment</a:t>
            </a:r>
            <a:r>
              <a:rPr lang="fr-FR"/>
              <a:t> = (</a:t>
            </a:r>
            <a:r>
              <a:rPr lang="fr-FR" err="1">
                <a:solidFill>
                  <a:srgbClr val="9C27B0"/>
                </a:solidFill>
              </a:rPr>
              <a:t>SupportMapFragment</a:t>
            </a:r>
            <a:r>
              <a:rPr lang="fr-FR"/>
              <a:t>) </a:t>
            </a:r>
            <a:r>
              <a:rPr lang="fr-FR" err="1"/>
              <a:t>getSupportFragmentManager</a:t>
            </a:r>
            <a:r>
              <a:rPr lang="fr-FR"/>
              <a:t>()</a:t>
            </a:r>
            <a:br>
              <a:rPr lang="fr-FR"/>
            </a:br>
            <a:r>
              <a:rPr lang="fr-FR"/>
              <a:t>            .</a:t>
            </a:r>
            <a:r>
              <a:rPr lang="fr-FR" err="1"/>
              <a:t>findFragmentById</a:t>
            </a:r>
            <a:r>
              <a:rPr lang="fr-FR"/>
              <a:t>(</a:t>
            </a:r>
            <a:r>
              <a:rPr lang="fr-FR" err="1"/>
              <a:t>R.id.map</a:t>
            </a:r>
            <a:r>
              <a:rPr lang="fr-FR"/>
              <a:t>);</a:t>
            </a:r>
            <a:br>
              <a:rPr lang="fr-FR"/>
            </a:br>
            <a:r>
              <a:rPr lang="fr-FR"/>
              <a:t>    </a:t>
            </a:r>
            <a:r>
              <a:rPr lang="fr-FR" err="1"/>
              <a:t>mapFragment.getMapAsync</a:t>
            </a:r>
            <a:r>
              <a:rPr lang="fr-FR"/>
              <a:t>(</a:t>
            </a:r>
            <a:r>
              <a:rPr lang="fr-FR" err="1">
                <a:solidFill>
                  <a:srgbClr val="3B78E7"/>
                </a:solidFill>
              </a:rPr>
              <a:t>this</a:t>
            </a:r>
            <a:r>
              <a:rPr lang="fr-FR"/>
              <a:t>);</a:t>
            </a:r>
            <a:br>
              <a:rPr lang="fr-FR"/>
            </a:br>
            <a:r>
              <a:rPr lang="fr-FR"/>
              <a:t>}</a:t>
            </a:r>
          </a:p>
        </p:txBody>
      </p:sp>
    </p:spTree>
    <p:extLst>
      <p:ext uri="{BB962C8B-B14F-4D97-AF65-F5344CB8AC3E}">
        <p14:creationId xmlns:p14="http://schemas.microsoft.com/office/powerpoint/2010/main" val="437679699"/>
      </p:ext>
    </p:extLst>
  </p:cSld>
  <p:clrMapOvr>
    <a:masterClrMapping/>
  </p:clrMapOvr>
  <p:transition spd="slow">
    <p:dissolv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80319" y="753229"/>
            <a:ext cx="9613863" cy="1080938"/>
          </a:xfrm>
          <a:prstGeom prst="rect">
            <a:avLst/>
          </a:prstGeom>
        </p:spPr>
        <p:txBody>
          <a:bodyPr/>
          <a:lstStyle/>
          <a:p>
            <a:r>
              <a:rPr lang="fr-FR" err="1"/>
              <a:t>Map</a:t>
            </a:r>
            <a:endParaRPr/>
          </a:p>
        </p:txBody>
      </p:sp>
      <p:sp>
        <p:nvSpPr>
          <p:cNvPr id="1726" name="Shape 1726"/>
          <p:cNvSpPr>
            <a:spLocks noGrp="1"/>
          </p:cNvSpPr>
          <p:nvPr>
            <p:ph type="sldNum" sz="quarter" idx="2"/>
          </p:nvPr>
        </p:nvSpPr>
        <p:spPr>
          <a:xfrm>
            <a:off x="10729455" y="986201"/>
            <a:ext cx="823427"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226</a:t>
            </a:fld>
            <a:endParaRPr/>
          </a:p>
        </p:txBody>
      </p:sp>
      <p:sp>
        <p:nvSpPr>
          <p:cNvPr id="1727" name="Shape 1727"/>
          <p:cNvSpPr/>
          <p:nvPr/>
        </p:nvSpPr>
        <p:spPr>
          <a:xfrm>
            <a:off x="506436" y="2346906"/>
            <a:ext cx="3907520" cy="163121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800" b="1" i="1" u="sng">
                <a:solidFill>
                  <a:srgbClr val="FFFFFF"/>
                </a:solidFill>
              </a:defRPr>
            </a:pPr>
            <a:r>
              <a:rPr lang="fr-FR"/>
              <a:t>Google </a:t>
            </a:r>
            <a:r>
              <a:rPr lang="fr-FR" err="1"/>
              <a:t>Map</a:t>
            </a:r>
            <a:r>
              <a:rPr lang="fr-FR"/>
              <a:t> </a:t>
            </a:r>
            <a:endParaRPr/>
          </a:p>
          <a:p>
            <a:pPr>
              <a:defRPr sz="2400">
                <a:solidFill>
                  <a:srgbClr val="FFFFFF"/>
                </a:solidFill>
              </a:defRPr>
            </a:pPr>
            <a:endParaRPr lang="fr-FR"/>
          </a:p>
          <a:p>
            <a:pPr>
              <a:defRPr sz="2400">
                <a:solidFill>
                  <a:srgbClr val="FFFFFF"/>
                </a:solidFill>
              </a:defRPr>
            </a:pPr>
            <a:r>
              <a:rPr lang="fr-FR"/>
              <a:t>Et implémentez l’interface </a:t>
            </a:r>
            <a:r>
              <a:rPr lang="fr-FR" err="1"/>
              <a:t>OnMapReadyCallback</a:t>
            </a:r>
            <a:endParaRPr lang="fr-FR"/>
          </a:p>
        </p:txBody>
      </p:sp>
      <p:sp>
        <p:nvSpPr>
          <p:cNvPr id="2" name="Rectangle 1">
            <a:extLst>
              <a:ext uri="{FF2B5EF4-FFF2-40B4-BE49-F238E27FC236}">
                <a16:creationId xmlns:a16="http://schemas.microsoft.com/office/drawing/2014/main" id="{C85F77EF-CFC4-4C41-B4DC-8488B17128BC}"/>
              </a:ext>
            </a:extLst>
          </p:cNvPr>
          <p:cNvSpPr/>
          <p:nvPr/>
        </p:nvSpPr>
        <p:spPr>
          <a:xfrm>
            <a:off x="4505116" y="2570031"/>
            <a:ext cx="7235328"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3B78E7"/>
                </a:solidFill>
              </a:rPr>
              <a:t>public</a:t>
            </a:r>
            <a:r>
              <a:rPr lang="fr-FR"/>
              <a:t> </a:t>
            </a:r>
            <a:r>
              <a:rPr lang="fr-FR">
                <a:solidFill>
                  <a:srgbClr val="3B78E7"/>
                </a:solidFill>
              </a:rPr>
              <a:t>class</a:t>
            </a:r>
            <a:r>
              <a:rPr lang="fr-FR"/>
              <a:t> </a:t>
            </a:r>
            <a:r>
              <a:rPr lang="fr-FR" err="1">
                <a:solidFill>
                  <a:srgbClr val="9C27B0"/>
                </a:solidFill>
              </a:rPr>
              <a:t>MapsMarkerActivity</a:t>
            </a:r>
            <a:r>
              <a:rPr lang="fr-FR"/>
              <a:t> </a:t>
            </a:r>
            <a:r>
              <a:rPr lang="fr-FR" err="1">
                <a:solidFill>
                  <a:srgbClr val="3B78E7"/>
                </a:solidFill>
              </a:rPr>
              <a:t>extends</a:t>
            </a:r>
            <a:r>
              <a:rPr lang="fr-FR"/>
              <a:t> </a:t>
            </a:r>
            <a:r>
              <a:rPr lang="fr-FR" err="1">
                <a:solidFill>
                  <a:srgbClr val="9C27B0"/>
                </a:solidFill>
              </a:rPr>
              <a:t>AppCompatActivity</a:t>
            </a:r>
            <a:br>
              <a:rPr lang="fr-FR"/>
            </a:br>
            <a:r>
              <a:rPr lang="fr-FR"/>
              <a:t>        </a:t>
            </a:r>
            <a:r>
              <a:rPr lang="fr-FR" err="1">
                <a:solidFill>
                  <a:srgbClr val="3B78E7"/>
                </a:solidFill>
              </a:rPr>
              <a:t>implements</a:t>
            </a:r>
            <a:r>
              <a:rPr lang="fr-FR"/>
              <a:t> </a:t>
            </a:r>
            <a:r>
              <a:rPr lang="fr-FR" err="1">
                <a:solidFill>
                  <a:srgbClr val="9C27B0"/>
                </a:solidFill>
              </a:rPr>
              <a:t>OnMapReadyCallback</a:t>
            </a:r>
            <a:r>
              <a:rPr lang="fr-FR"/>
              <a:t> {</a:t>
            </a:r>
            <a:br>
              <a:rPr lang="fr-FR"/>
            </a:br>
            <a:r>
              <a:rPr lang="fr-FR"/>
              <a:t>    </a:t>
            </a:r>
            <a:r>
              <a:rPr lang="fr-FR">
                <a:solidFill>
                  <a:srgbClr val="D81B60"/>
                </a:solidFill>
              </a:rPr>
              <a:t>// </a:t>
            </a:r>
            <a:r>
              <a:rPr lang="fr-FR" err="1">
                <a:solidFill>
                  <a:srgbClr val="D81B60"/>
                </a:solidFill>
              </a:rPr>
              <a:t>Include</a:t>
            </a:r>
            <a:r>
              <a:rPr lang="fr-FR">
                <a:solidFill>
                  <a:srgbClr val="D81B60"/>
                </a:solidFill>
              </a:rPr>
              <a:t> the </a:t>
            </a:r>
            <a:r>
              <a:rPr lang="fr-FR" err="1">
                <a:solidFill>
                  <a:srgbClr val="D81B60"/>
                </a:solidFill>
              </a:rPr>
              <a:t>OnCreate</a:t>
            </a:r>
            <a:r>
              <a:rPr lang="fr-FR">
                <a:solidFill>
                  <a:srgbClr val="D81B60"/>
                </a:solidFill>
              </a:rPr>
              <a:t>() </a:t>
            </a:r>
            <a:r>
              <a:rPr lang="fr-FR" err="1">
                <a:solidFill>
                  <a:srgbClr val="D81B60"/>
                </a:solidFill>
              </a:rPr>
              <a:t>method</a:t>
            </a:r>
            <a:r>
              <a:rPr lang="fr-FR">
                <a:solidFill>
                  <a:srgbClr val="D81B60"/>
                </a:solidFill>
              </a:rPr>
              <a:t> </a:t>
            </a:r>
            <a:r>
              <a:rPr lang="fr-FR" err="1">
                <a:solidFill>
                  <a:srgbClr val="D81B60"/>
                </a:solidFill>
              </a:rPr>
              <a:t>here</a:t>
            </a:r>
            <a:r>
              <a:rPr lang="fr-FR">
                <a:solidFill>
                  <a:srgbClr val="D81B60"/>
                </a:solidFill>
              </a:rPr>
              <a:t> </a:t>
            </a:r>
            <a:r>
              <a:rPr lang="fr-FR" err="1">
                <a:solidFill>
                  <a:srgbClr val="D81B60"/>
                </a:solidFill>
              </a:rPr>
              <a:t>too</a:t>
            </a:r>
            <a:r>
              <a:rPr lang="fr-FR">
                <a:solidFill>
                  <a:srgbClr val="D81B60"/>
                </a:solidFill>
              </a:rPr>
              <a:t>, as </a:t>
            </a:r>
            <a:r>
              <a:rPr lang="fr-FR" err="1">
                <a:solidFill>
                  <a:srgbClr val="D81B60"/>
                </a:solidFill>
              </a:rPr>
              <a:t>described</a:t>
            </a:r>
            <a:r>
              <a:rPr lang="fr-FR">
                <a:solidFill>
                  <a:srgbClr val="D81B60"/>
                </a:solidFill>
              </a:rPr>
              <a:t> </a:t>
            </a:r>
            <a:r>
              <a:rPr lang="fr-FR" err="1">
                <a:solidFill>
                  <a:srgbClr val="D81B60"/>
                </a:solidFill>
              </a:rPr>
              <a:t>above</a:t>
            </a:r>
            <a:r>
              <a:rPr lang="fr-FR">
                <a:solidFill>
                  <a:srgbClr val="D81B60"/>
                </a:solidFill>
              </a:rPr>
              <a:t>.</a:t>
            </a:r>
            <a:br>
              <a:rPr lang="fr-FR"/>
            </a:br>
            <a:r>
              <a:rPr lang="fr-FR"/>
              <a:t>    </a:t>
            </a:r>
            <a:r>
              <a:rPr lang="fr-FR">
                <a:solidFill>
                  <a:srgbClr val="C53929"/>
                </a:solidFill>
              </a:rPr>
              <a:t>@</a:t>
            </a:r>
            <a:r>
              <a:rPr lang="fr-FR" err="1">
                <a:solidFill>
                  <a:srgbClr val="C53929"/>
                </a:solidFill>
              </a:rPr>
              <a:t>Override</a:t>
            </a:r>
            <a:br>
              <a:rPr lang="fr-FR"/>
            </a:br>
            <a:r>
              <a:rPr lang="fr-FR"/>
              <a:t>    </a:t>
            </a:r>
            <a:r>
              <a:rPr lang="fr-FR">
                <a:solidFill>
                  <a:srgbClr val="3B78E7"/>
                </a:solidFill>
              </a:rPr>
              <a:t>public</a:t>
            </a:r>
            <a:r>
              <a:rPr lang="fr-FR"/>
              <a:t> </a:t>
            </a:r>
            <a:r>
              <a:rPr lang="fr-FR" err="1">
                <a:solidFill>
                  <a:srgbClr val="3B78E7"/>
                </a:solidFill>
              </a:rPr>
              <a:t>void</a:t>
            </a:r>
            <a:r>
              <a:rPr lang="fr-FR"/>
              <a:t> </a:t>
            </a:r>
            <a:r>
              <a:rPr lang="fr-FR" err="1"/>
              <a:t>onMapReady</a:t>
            </a:r>
            <a:r>
              <a:rPr lang="fr-FR"/>
              <a:t>(</a:t>
            </a:r>
            <a:r>
              <a:rPr lang="fr-FR" err="1">
                <a:solidFill>
                  <a:srgbClr val="9C27B0"/>
                </a:solidFill>
              </a:rPr>
              <a:t>GoogleMap</a:t>
            </a:r>
            <a:r>
              <a:rPr lang="fr-FR"/>
              <a:t> </a:t>
            </a:r>
            <a:r>
              <a:rPr lang="fr-FR" err="1"/>
              <a:t>googleMap</a:t>
            </a:r>
            <a:r>
              <a:rPr lang="fr-FR"/>
              <a:t>) {</a:t>
            </a:r>
            <a:br>
              <a:rPr lang="fr-FR"/>
            </a:br>
            <a:r>
              <a:rPr lang="fr-FR"/>
              <a:t>        </a:t>
            </a:r>
            <a:r>
              <a:rPr lang="fr-FR">
                <a:solidFill>
                  <a:srgbClr val="D81B60"/>
                </a:solidFill>
              </a:rPr>
              <a:t>// </a:t>
            </a:r>
            <a:r>
              <a:rPr lang="fr-FR" err="1">
                <a:solidFill>
                  <a:srgbClr val="D81B60"/>
                </a:solidFill>
              </a:rPr>
              <a:t>Add</a:t>
            </a:r>
            <a:r>
              <a:rPr lang="fr-FR">
                <a:solidFill>
                  <a:srgbClr val="D81B60"/>
                </a:solidFill>
              </a:rPr>
              <a:t> a marker in Sydney, </a:t>
            </a:r>
            <a:r>
              <a:rPr lang="fr-FR" err="1">
                <a:solidFill>
                  <a:srgbClr val="D81B60"/>
                </a:solidFill>
              </a:rPr>
              <a:t>Australia</a:t>
            </a:r>
            <a:r>
              <a:rPr lang="fr-FR">
                <a:solidFill>
                  <a:srgbClr val="D81B60"/>
                </a:solidFill>
              </a:rPr>
              <a:t>,</a:t>
            </a:r>
            <a:br>
              <a:rPr lang="fr-FR"/>
            </a:br>
            <a:r>
              <a:rPr lang="fr-FR"/>
              <a:t>        </a:t>
            </a:r>
            <a:r>
              <a:rPr lang="fr-FR">
                <a:solidFill>
                  <a:srgbClr val="D81B60"/>
                </a:solidFill>
              </a:rPr>
              <a:t>// and move the </a:t>
            </a:r>
            <a:r>
              <a:rPr lang="fr-FR" err="1">
                <a:solidFill>
                  <a:srgbClr val="D81B60"/>
                </a:solidFill>
              </a:rPr>
              <a:t>map's</a:t>
            </a:r>
            <a:r>
              <a:rPr lang="fr-FR">
                <a:solidFill>
                  <a:srgbClr val="D81B60"/>
                </a:solidFill>
              </a:rPr>
              <a:t> camera to the </a:t>
            </a:r>
            <a:r>
              <a:rPr lang="fr-FR" err="1">
                <a:solidFill>
                  <a:srgbClr val="D81B60"/>
                </a:solidFill>
              </a:rPr>
              <a:t>same</a:t>
            </a:r>
            <a:r>
              <a:rPr lang="fr-FR">
                <a:solidFill>
                  <a:srgbClr val="D81B60"/>
                </a:solidFill>
              </a:rPr>
              <a:t> location.</a:t>
            </a:r>
            <a:br>
              <a:rPr lang="fr-FR"/>
            </a:br>
            <a:r>
              <a:rPr lang="fr-FR"/>
              <a:t>        </a:t>
            </a:r>
            <a:r>
              <a:rPr lang="fr-FR" err="1">
                <a:solidFill>
                  <a:srgbClr val="9C27B0"/>
                </a:solidFill>
              </a:rPr>
              <a:t>LatLng</a:t>
            </a:r>
            <a:r>
              <a:rPr lang="fr-FR"/>
              <a:t> </a:t>
            </a:r>
            <a:r>
              <a:rPr lang="fr-FR" err="1"/>
              <a:t>sydney</a:t>
            </a:r>
            <a:r>
              <a:rPr lang="fr-FR"/>
              <a:t> = </a:t>
            </a:r>
            <a:r>
              <a:rPr lang="fr-FR">
                <a:solidFill>
                  <a:srgbClr val="3B78E7"/>
                </a:solidFill>
              </a:rPr>
              <a:t>new</a:t>
            </a:r>
            <a:r>
              <a:rPr lang="fr-FR"/>
              <a:t> </a:t>
            </a:r>
            <a:r>
              <a:rPr lang="fr-FR" err="1">
                <a:solidFill>
                  <a:srgbClr val="9C27B0"/>
                </a:solidFill>
              </a:rPr>
              <a:t>LatLng</a:t>
            </a:r>
            <a:r>
              <a:rPr lang="fr-FR"/>
              <a:t>(-</a:t>
            </a:r>
            <a:r>
              <a:rPr lang="fr-FR">
                <a:solidFill>
                  <a:srgbClr val="C53929"/>
                </a:solidFill>
              </a:rPr>
              <a:t>33.852</a:t>
            </a:r>
            <a:r>
              <a:rPr lang="fr-FR"/>
              <a:t>, </a:t>
            </a:r>
            <a:r>
              <a:rPr lang="fr-FR">
                <a:solidFill>
                  <a:srgbClr val="C53929"/>
                </a:solidFill>
              </a:rPr>
              <a:t>151.211</a:t>
            </a:r>
            <a:r>
              <a:rPr lang="fr-FR"/>
              <a:t>);</a:t>
            </a:r>
            <a:br>
              <a:rPr lang="fr-FR"/>
            </a:br>
            <a:r>
              <a:rPr lang="fr-FR"/>
              <a:t>        </a:t>
            </a:r>
            <a:r>
              <a:rPr lang="fr-FR" err="1"/>
              <a:t>googleMap.addMarker</a:t>
            </a:r>
            <a:r>
              <a:rPr lang="fr-FR"/>
              <a:t>(</a:t>
            </a:r>
            <a:r>
              <a:rPr lang="fr-FR">
                <a:solidFill>
                  <a:srgbClr val="3B78E7"/>
                </a:solidFill>
              </a:rPr>
              <a:t>new</a:t>
            </a:r>
            <a:r>
              <a:rPr lang="fr-FR"/>
              <a:t> </a:t>
            </a:r>
            <a:r>
              <a:rPr lang="fr-FR" err="1">
                <a:solidFill>
                  <a:srgbClr val="9C27B0"/>
                </a:solidFill>
              </a:rPr>
              <a:t>MarkerOptions</a:t>
            </a:r>
            <a:r>
              <a:rPr lang="fr-FR"/>
              <a:t>().position(</a:t>
            </a:r>
            <a:r>
              <a:rPr lang="fr-FR" err="1"/>
              <a:t>sydney</a:t>
            </a:r>
            <a:r>
              <a:rPr lang="fr-FR"/>
              <a:t>)</a:t>
            </a:r>
            <a:br>
              <a:rPr lang="fr-FR"/>
            </a:br>
            <a:r>
              <a:rPr lang="fr-FR"/>
              <a:t>                .</a:t>
            </a:r>
            <a:r>
              <a:rPr lang="fr-FR" err="1"/>
              <a:t>title</a:t>
            </a:r>
            <a:r>
              <a:rPr lang="fr-FR"/>
              <a:t>(</a:t>
            </a:r>
            <a:r>
              <a:rPr lang="fr-FR">
                <a:solidFill>
                  <a:srgbClr val="0D904F"/>
                </a:solidFill>
              </a:rPr>
              <a:t>"Marker in Sydney"</a:t>
            </a:r>
            <a:r>
              <a:rPr lang="fr-FR"/>
              <a:t>));</a:t>
            </a:r>
            <a:br>
              <a:rPr lang="fr-FR"/>
            </a:br>
            <a:r>
              <a:rPr lang="fr-FR"/>
              <a:t>        </a:t>
            </a:r>
            <a:r>
              <a:rPr lang="fr-FR" err="1"/>
              <a:t>googleMap.moveCamera</a:t>
            </a:r>
            <a:r>
              <a:rPr lang="fr-FR"/>
              <a:t>(</a:t>
            </a:r>
            <a:r>
              <a:rPr lang="fr-FR" err="1">
                <a:solidFill>
                  <a:srgbClr val="9C27B0"/>
                </a:solidFill>
              </a:rPr>
              <a:t>CameraUpdateFactory</a:t>
            </a:r>
            <a:r>
              <a:rPr lang="fr-FR" err="1"/>
              <a:t>.newLatLng</a:t>
            </a:r>
            <a:r>
              <a:rPr lang="fr-FR"/>
              <a:t>(</a:t>
            </a:r>
            <a:r>
              <a:rPr lang="fr-FR" err="1"/>
              <a:t>sydney</a:t>
            </a:r>
            <a:r>
              <a:rPr lang="fr-FR"/>
              <a:t>));</a:t>
            </a:r>
            <a:br>
              <a:rPr lang="fr-FR"/>
            </a:br>
            <a:r>
              <a:rPr lang="fr-FR"/>
              <a:t>    }</a:t>
            </a:r>
            <a:br>
              <a:rPr lang="fr-FR"/>
            </a:br>
            <a:r>
              <a:rPr lang="fr-FR"/>
              <a:t>}</a:t>
            </a:r>
          </a:p>
        </p:txBody>
      </p:sp>
    </p:spTree>
    <p:extLst>
      <p:ext uri="{BB962C8B-B14F-4D97-AF65-F5344CB8AC3E}">
        <p14:creationId xmlns:p14="http://schemas.microsoft.com/office/powerpoint/2010/main" val="408372717"/>
      </p:ext>
    </p:extLst>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Shape 858"/>
          <p:cNvSpPr>
            <a:spLocks noGrp="1"/>
          </p:cNvSpPr>
          <p:nvPr>
            <p:ph type="title"/>
          </p:nvPr>
        </p:nvSpPr>
        <p:spPr>
          <a:xfrm>
            <a:off x="680319" y="753229"/>
            <a:ext cx="9613863" cy="1080938"/>
          </a:xfrm>
          <a:prstGeom prst="rect">
            <a:avLst/>
          </a:prstGeom>
        </p:spPr>
        <p:txBody>
          <a:bodyPr/>
          <a:lstStyle/>
          <a:p>
            <a:r>
              <a:rPr lang="fr-FR"/>
              <a:t>Vue : Exemples</a:t>
            </a:r>
            <a:endParaRPr/>
          </a:p>
        </p:txBody>
      </p:sp>
      <p:sp>
        <p:nvSpPr>
          <p:cNvPr id="859" name="Shape 859"/>
          <p:cNvSpPr>
            <a:spLocks noGrp="1"/>
          </p:cNvSpPr>
          <p:nvPr>
            <p:ph type="body" idx="1"/>
          </p:nvPr>
        </p:nvSpPr>
        <p:spPr>
          <a:xfrm>
            <a:off x="722523" y="2308736"/>
            <a:ext cx="10967729" cy="4162402"/>
          </a:xfrm>
          <a:prstGeom prst="rect">
            <a:avLst/>
          </a:prstGeom>
        </p:spPr>
        <p:txBody>
          <a:bodyPr anchor="t"/>
          <a:lstStyle/>
          <a:p>
            <a:pPr marL="457200" indent="-457200">
              <a:buSzPct val="100000"/>
              <a:buFont typeface="Arial"/>
              <a:buChar char="•"/>
              <a:defRPr sz="3600" b="0"/>
            </a:pPr>
            <a:r>
              <a:t>&lt;requestFocus /&gt; </a:t>
            </a:r>
            <a:br/>
            <a:endParaRPr sz="2800"/>
          </a:p>
          <a:p>
            <a:pPr>
              <a:defRPr b="0"/>
            </a:pPr>
            <a:r>
              <a:t>Set the focus on this view after Layout is loaded</a:t>
            </a:r>
          </a:p>
          <a:p>
            <a:pPr>
              <a:defRPr b="0"/>
            </a:pPr>
            <a:endParaRPr/>
          </a:p>
          <a:p>
            <a:pPr marL="342900" indent="-342900">
              <a:buSzPct val="100000"/>
              <a:buFont typeface="Arial"/>
              <a:buChar char="•"/>
              <a:defRPr sz="3600" b="0"/>
            </a:pPr>
            <a:r>
              <a:t>android:text</a:t>
            </a:r>
          </a:p>
          <a:p>
            <a:pPr>
              <a:defRPr b="0"/>
            </a:pPr>
            <a:endParaRPr/>
          </a:p>
          <a:p>
            <a:pPr>
              <a:defRPr b="0"/>
            </a:pPr>
            <a:r>
              <a:t>Caption on the Layout</a:t>
            </a:r>
          </a:p>
        </p:txBody>
      </p:sp>
      <p:sp>
        <p:nvSpPr>
          <p:cNvPr id="860" name="Shape 86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Tree>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Shape 862"/>
          <p:cNvSpPr>
            <a:spLocks noGrp="1"/>
          </p:cNvSpPr>
          <p:nvPr>
            <p:ph type="title"/>
          </p:nvPr>
        </p:nvSpPr>
        <p:spPr>
          <a:xfrm>
            <a:off x="680319" y="753229"/>
            <a:ext cx="9613863" cy="1080938"/>
          </a:xfrm>
          <a:prstGeom prst="rect">
            <a:avLst/>
          </a:prstGeom>
        </p:spPr>
        <p:txBody>
          <a:bodyPr/>
          <a:lstStyle/>
          <a:p>
            <a:r>
              <a:t>Layout</a:t>
            </a:r>
          </a:p>
        </p:txBody>
      </p:sp>
      <p:sp>
        <p:nvSpPr>
          <p:cNvPr id="863" name="Shape 863"/>
          <p:cNvSpPr>
            <a:spLocks noGrp="1"/>
          </p:cNvSpPr>
          <p:nvPr>
            <p:ph type="body" idx="1"/>
          </p:nvPr>
        </p:nvSpPr>
        <p:spPr>
          <a:xfrm>
            <a:off x="708454" y="2576022"/>
            <a:ext cx="8756833" cy="4162402"/>
          </a:xfrm>
          <a:prstGeom prst="rect">
            <a:avLst/>
          </a:prstGeom>
        </p:spPr>
        <p:txBody>
          <a:bodyPr/>
          <a:lstStyle/>
          <a:p>
            <a:pPr marL="483488" indent="-483488" defTabSz="859536">
              <a:spcBef>
                <a:spcPts val="900"/>
              </a:spcBef>
              <a:buSzPct val="100000"/>
              <a:buFont typeface="Arial"/>
              <a:buChar char="•"/>
              <a:defRPr sz="2632"/>
            </a:pPr>
            <a:r>
              <a:t>XML file</a:t>
            </a:r>
            <a:br>
              <a:rPr/>
            </a:br>
            <a:endParaRPr b="0"/>
          </a:p>
          <a:p>
            <a:pPr marL="483488" indent="-483488" defTabSz="859536">
              <a:spcBef>
                <a:spcPts val="900"/>
              </a:spcBef>
              <a:buSzPct val="100000"/>
              <a:buFont typeface="Arial"/>
              <a:buChar char="•"/>
              <a:defRPr sz="2632" b="0"/>
            </a:pPr>
            <a:r>
              <a:rPr lang="fr-FR"/>
              <a:t>Définir la hiérarchie et la position entre les vues sur un écran</a:t>
            </a:r>
            <a:br>
              <a:rPr/>
            </a:br>
            <a:endParaRPr/>
          </a:p>
          <a:p>
            <a:pPr marL="483488" indent="-483488" defTabSz="859536">
              <a:spcBef>
                <a:spcPts val="900"/>
              </a:spcBef>
              <a:buSzPct val="100000"/>
              <a:buFont typeface="Arial"/>
              <a:buChar char="•"/>
              <a:defRPr sz="2632"/>
            </a:pPr>
            <a:r>
              <a:rPr lang="fr-FR"/>
              <a:t>Styliser un écran</a:t>
            </a:r>
          </a:p>
          <a:p>
            <a:pPr marL="483488" indent="-483488" defTabSz="859536">
              <a:spcBef>
                <a:spcPts val="900"/>
              </a:spcBef>
              <a:buSzPct val="100000"/>
              <a:buFont typeface="Arial"/>
              <a:buChar char="•"/>
              <a:defRPr sz="2632"/>
            </a:pPr>
            <a:endParaRPr b="0"/>
          </a:p>
          <a:p>
            <a:pPr marL="429768" indent="-429768" defTabSz="859536">
              <a:spcBef>
                <a:spcPts val="900"/>
              </a:spcBef>
              <a:buSzPct val="100000"/>
              <a:buFont typeface="Arial"/>
              <a:buChar char="•"/>
              <a:defRPr sz="2632" b="0"/>
            </a:pPr>
            <a:r>
              <a:rPr lang="fr-FR"/>
              <a:t>Peut contenir des vues et d’autres </a:t>
            </a:r>
            <a:r>
              <a:rPr lang="fr-FR" err="1"/>
              <a:t>Layouts</a:t>
            </a:r>
            <a:br>
              <a:rPr b="1"/>
            </a:br>
            <a:endParaRPr b="1"/>
          </a:p>
        </p:txBody>
      </p:sp>
      <p:sp>
        <p:nvSpPr>
          <p:cNvPr id="864" name="Shape 86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Shape 866"/>
          <p:cNvSpPr>
            <a:spLocks noGrp="1"/>
          </p:cNvSpPr>
          <p:nvPr>
            <p:ph type="title"/>
          </p:nvPr>
        </p:nvSpPr>
        <p:spPr>
          <a:xfrm>
            <a:off x="680319" y="753229"/>
            <a:ext cx="9613863" cy="1080938"/>
          </a:xfrm>
          <a:prstGeom prst="rect">
            <a:avLst/>
          </a:prstGeom>
        </p:spPr>
        <p:txBody>
          <a:bodyPr/>
          <a:lstStyle/>
          <a:p>
            <a:r>
              <a:t>Layout : LinearLayout</a:t>
            </a:r>
          </a:p>
        </p:txBody>
      </p:sp>
      <p:sp>
        <p:nvSpPr>
          <p:cNvPr id="867" name="Shape 867"/>
          <p:cNvSpPr>
            <a:spLocks noGrp="1"/>
          </p:cNvSpPr>
          <p:nvPr>
            <p:ph type="body" idx="1"/>
          </p:nvPr>
        </p:nvSpPr>
        <p:spPr>
          <a:xfrm>
            <a:off x="708454" y="2576022"/>
            <a:ext cx="8756833" cy="4162402"/>
          </a:xfrm>
          <a:prstGeom prst="rect">
            <a:avLst/>
          </a:prstGeom>
        </p:spPr>
        <p:txBody>
          <a:bodyPr anchor="t"/>
          <a:lstStyle>
            <a:lvl1pPr>
              <a:defRPr sz="2800">
                <a:latin typeface="Times New Roman"/>
                <a:ea typeface="Times New Roman"/>
                <a:cs typeface="Times New Roman"/>
                <a:sym typeface="Times New Roman"/>
              </a:defRPr>
            </a:lvl1pPr>
          </a:lstStyle>
          <a:p>
            <a:r>
              <a:rPr lang="fr-FR">
                <a:latin typeface="Trebuchet MS" panose="020B0703020202090204" pitchFamily="34" charset="0"/>
              </a:rPr>
              <a:t>Les éléments sont verticales ou horizontales
</a:t>
            </a:r>
            <a:endParaRPr>
              <a:latin typeface="Trebuchet MS" panose="020B0703020202090204" pitchFamily="34" charset="0"/>
            </a:endParaRPr>
          </a:p>
        </p:txBody>
      </p:sp>
      <p:pic>
        <p:nvPicPr>
          <p:cNvPr id="868" name="image6.png"/>
          <p:cNvPicPr>
            <a:picLocks noChangeAspect="1"/>
          </p:cNvPicPr>
          <p:nvPr/>
        </p:nvPicPr>
        <p:blipFill>
          <a:blip r:embed="rId2"/>
          <a:stretch>
            <a:fillRect/>
          </a:stretch>
        </p:blipFill>
        <p:spPr>
          <a:xfrm>
            <a:off x="1646770" y="3205662"/>
            <a:ext cx="5744025" cy="3532621"/>
          </a:xfrm>
          <a:prstGeom prst="rect">
            <a:avLst/>
          </a:prstGeom>
          <a:ln w="12700">
            <a:miter lim="400000"/>
          </a:ln>
        </p:spPr>
      </p:pic>
      <p:pic>
        <p:nvPicPr>
          <p:cNvPr id="869" name="image7.png"/>
          <p:cNvPicPr>
            <a:picLocks noChangeAspect="1"/>
          </p:cNvPicPr>
          <p:nvPr/>
        </p:nvPicPr>
        <p:blipFill>
          <a:blip r:embed="rId3"/>
          <a:stretch>
            <a:fillRect/>
          </a:stretch>
        </p:blipFill>
        <p:spPr>
          <a:xfrm>
            <a:off x="7016222" y="3456675"/>
            <a:ext cx="1805250" cy="3281608"/>
          </a:xfrm>
          <a:prstGeom prst="rect">
            <a:avLst/>
          </a:prstGeom>
          <a:ln w="12700">
            <a:miter lim="400000"/>
          </a:ln>
        </p:spPr>
      </p:pic>
      <p:sp>
        <p:nvSpPr>
          <p:cNvPr id="870" name="Shape 87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Shape 872"/>
          <p:cNvSpPr>
            <a:spLocks noGrp="1"/>
          </p:cNvSpPr>
          <p:nvPr>
            <p:ph type="title"/>
          </p:nvPr>
        </p:nvSpPr>
        <p:spPr>
          <a:xfrm>
            <a:off x="680319" y="753229"/>
            <a:ext cx="9613863" cy="1080938"/>
          </a:xfrm>
          <a:prstGeom prst="rect">
            <a:avLst/>
          </a:prstGeom>
        </p:spPr>
        <p:txBody>
          <a:bodyPr/>
          <a:lstStyle/>
          <a:p>
            <a:r>
              <a:t>Layout : LinearLayout</a:t>
            </a:r>
          </a:p>
        </p:txBody>
      </p:sp>
      <p:sp>
        <p:nvSpPr>
          <p:cNvPr id="873" name="Shape 873"/>
          <p:cNvSpPr>
            <a:spLocks noGrp="1"/>
          </p:cNvSpPr>
          <p:nvPr>
            <p:ph type="body" idx="1"/>
          </p:nvPr>
        </p:nvSpPr>
        <p:spPr>
          <a:xfrm>
            <a:off x="722523" y="2308736"/>
            <a:ext cx="10967729" cy="4162402"/>
          </a:xfrm>
          <a:prstGeom prst="rect">
            <a:avLst/>
          </a:prstGeom>
        </p:spPr>
        <p:txBody>
          <a:bodyPr anchor="t"/>
          <a:lstStyle/>
          <a:p>
            <a:pPr marL="457200" indent="-457200">
              <a:buSzPct val="100000"/>
              <a:buFont typeface="Arial"/>
              <a:buChar char="•"/>
              <a:defRPr sz="3600" b="0"/>
            </a:pPr>
            <a:r>
              <a:rPr err="1"/>
              <a:t>android:layout_width</a:t>
            </a:r>
            <a:br>
              <a:rPr/>
            </a:br>
            <a:r>
              <a:rPr err="1"/>
              <a:t>android:layout_height</a:t>
            </a:r>
            <a:br>
              <a:rPr/>
            </a:br>
            <a:endParaRPr sz="2800"/>
          </a:p>
          <a:p>
            <a:pPr>
              <a:defRPr b="0"/>
            </a:pPr>
            <a:r>
              <a:rPr lang="fr-FR"/>
              <a:t>Définir la largeur et la hauteur de votre mise en page. Par défaut, la taille a été fixée « </a:t>
            </a:r>
            <a:r>
              <a:rPr lang="fr-FR" err="1"/>
              <a:t>match_parent</a:t>
            </a:r>
            <a:r>
              <a:rPr lang="fr-FR"/>
              <a:t> » pour la largeur et pour la hauteur.
</a:t>
            </a:r>
            <a:endParaRPr/>
          </a:p>
          <a:p>
            <a:pPr>
              <a:defRPr i="1"/>
            </a:pPr>
            <a:r>
              <a:rPr err="1"/>
              <a:t>match_parent</a:t>
            </a:r>
            <a:r>
              <a:t> </a:t>
            </a:r>
            <a:r>
              <a:rPr b="0" i="0"/>
              <a:t>: match the parent layout or the screen size (if no parent) </a:t>
            </a:r>
            <a:br>
              <a:rPr b="0" i="0"/>
            </a:br>
            <a:r>
              <a:rPr err="1"/>
              <a:t>wrap_content</a:t>
            </a:r>
            <a:r>
              <a:rPr b="0" i="0"/>
              <a:t>: wrap the content of the layout</a:t>
            </a:r>
          </a:p>
        </p:txBody>
      </p:sp>
      <p:sp>
        <p:nvSpPr>
          <p:cNvPr id="874" name="Shape 87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Shape 876"/>
          <p:cNvSpPr>
            <a:spLocks noGrp="1"/>
          </p:cNvSpPr>
          <p:nvPr>
            <p:ph type="title"/>
          </p:nvPr>
        </p:nvSpPr>
        <p:spPr>
          <a:xfrm>
            <a:off x="680319" y="753229"/>
            <a:ext cx="9613863" cy="1080938"/>
          </a:xfrm>
          <a:prstGeom prst="rect">
            <a:avLst/>
          </a:prstGeom>
        </p:spPr>
        <p:txBody>
          <a:bodyPr/>
          <a:lstStyle/>
          <a:p>
            <a:r>
              <a:t>Bonus : unit of measurement</a:t>
            </a:r>
          </a:p>
        </p:txBody>
      </p:sp>
      <p:graphicFrame>
        <p:nvGraphicFramePr>
          <p:cNvPr id="877" name="Table 877" descr="Sample table with 4 columns and 5 rows"/>
          <p:cNvGraphicFramePr/>
          <p:nvPr>
            <p:extLst>
              <p:ext uri="{D42A27DB-BD31-4B8C-83A1-F6EECF244321}">
                <p14:modId xmlns:p14="http://schemas.microsoft.com/office/powerpoint/2010/main" val="659023354"/>
              </p:ext>
            </p:extLst>
          </p:nvPr>
        </p:nvGraphicFramePr>
        <p:xfrm>
          <a:off x="596631" y="2166423"/>
          <a:ext cx="10727860" cy="4648909"/>
        </p:xfrm>
        <a:graphic>
          <a:graphicData uri="http://schemas.openxmlformats.org/drawingml/2006/table">
            <a:tbl>
              <a:tblPr firstRow="1" bandRow="1">
                <a:tableStyleId>{4C3C2611-4C71-4FC5-86AE-919BDF0F9419}</a:tableStyleId>
              </a:tblPr>
              <a:tblGrid>
                <a:gridCol w="2529522">
                  <a:extLst>
                    <a:ext uri="{9D8B030D-6E8A-4147-A177-3AD203B41FA5}">
                      <a16:colId xmlns:a16="http://schemas.microsoft.com/office/drawing/2014/main" val="20000"/>
                    </a:ext>
                  </a:extLst>
                </a:gridCol>
                <a:gridCol w="8198338">
                  <a:extLst>
                    <a:ext uri="{9D8B030D-6E8A-4147-A177-3AD203B41FA5}">
                      <a16:colId xmlns:a16="http://schemas.microsoft.com/office/drawing/2014/main" val="20001"/>
                    </a:ext>
                  </a:extLst>
                </a:gridCol>
              </a:tblGrid>
              <a:tr h="404499">
                <a:tc>
                  <a:txBody>
                    <a:bodyPr/>
                    <a:lstStyle/>
                    <a:p>
                      <a:pPr algn="ctr" defTabSz="914400">
                        <a:defRPr sz="1800" b="0">
                          <a:solidFill>
                            <a:srgbClr val="000000"/>
                          </a:solidFill>
                        </a:defRPr>
                      </a:pPr>
                      <a:r>
                        <a:rPr sz="1600" b="1">
                          <a:solidFill>
                            <a:srgbClr val="FFFFFF"/>
                          </a:solidFill>
                        </a:rPr>
                        <a:t>Unity</a:t>
                      </a:r>
                    </a:p>
                  </a:txBody>
                  <a:tcPr marL="45720" marR="45720" anchor="ctr" horzOverflow="overflow">
                    <a:lnL w="12700">
                      <a:miter lim="400000"/>
                    </a:lnL>
                    <a:lnR w="12700">
                      <a:miter lim="400000"/>
                    </a:lnR>
                    <a:lnT w="12700">
                      <a:miter lim="400000"/>
                    </a:lnT>
                    <a:lnB w="12700">
                      <a:miter lim="400000"/>
                    </a:lnB>
                    <a:solidFill>
                      <a:srgbClr val="000000"/>
                    </a:solidFill>
                  </a:tcPr>
                </a:tc>
                <a:tc>
                  <a:txBody>
                    <a:bodyPr/>
                    <a:lstStyle/>
                    <a:p>
                      <a:pPr algn="ctr" defTabSz="914400">
                        <a:defRPr sz="1800" b="0">
                          <a:solidFill>
                            <a:srgbClr val="000000"/>
                          </a:solidFill>
                        </a:defRPr>
                      </a:pPr>
                      <a:r>
                        <a:rPr sz="1600" b="1">
                          <a:solidFill>
                            <a:srgbClr val="FFFFFF"/>
                          </a:solidFill>
                        </a:rPr>
                        <a:t>Utility</a:t>
                      </a:r>
                    </a:p>
                  </a:txBody>
                  <a:tcPr marL="45720" marR="45720" anchor="ctr" horzOverflow="overflow">
                    <a:lnL w="12700">
                      <a:miter lim="400000"/>
                    </a:lnL>
                    <a:lnR w="12700">
                      <a:miter lim="400000"/>
                    </a:lnR>
                    <a:lnT w="12700">
                      <a:miter lim="400000"/>
                    </a:lnT>
                    <a:lnB w="12700">
                      <a:miter lim="400000"/>
                    </a:lnB>
                    <a:solidFill>
                      <a:srgbClr val="000000"/>
                    </a:solidFill>
                  </a:tcPr>
                </a:tc>
                <a:extLst>
                  <a:ext uri="{0D108BD9-81ED-4DB2-BD59-A6C34878D82A}">
                    <a16:rowId xmlns:a16="http://schemas.microsoft.com/office/drawing/2014/main" val="10000"/>
                  </a:ext>
                </a:extLst>
              </a:tr>
              <a:tr h="684290">
                <a:tc>
                  <a:txBody>
                    <a:bodyPr/>
                    <a:lstStyle/>
                    <a:p>
                      <a:pPr algn="ctr" defTabSz="914400">
                        <a:defRPr sz="1800"/>
                      </a:pPr>
                      <a:r>
                        <a:rPr sz="1600" b="1"/>
                        <a:t>dp</a:t>
                      </a:r>
                    </a:p>
                  </a:txBody>
                  <a:tcPr marL="45720" marR="45720" anchor="ctr" horzOverflow="overflow">
                    <a:lnL w="12700">
                      <a:miter lim="400000"/>
                    </a:lnL>
                    <a:lnR w="12700">
                      <a:miter lim="400000"/>
                    </a:lnR>
                    <a:lnT w="12700">
                      <a:miter lim="400000"/>
                    </a:lnT>
                    <a:lnB w="12700">
                      <a:miter lim="400000"/>
                    </a:lnB>
                    <a:solidFill>
                      <a:srgbClr val="CACACA"/>
                    </a:solidFill>
                  </a:tcPr>
                </a:tc>
                <a:tc>
                  <a:txBody>
                    <a:bodyPr/>
                    <a:lstStyle/>
                    <a:p>
                      <a:pPr defTabSz="914400">
                        <a:defRPr sz="1600" b="1"/>
                      </a:pPr>
                      <a:r>
                        <a:t>Density independent Pixel</a:t>
                      </a:r>
                      <a:r>
                        <a:rPr b="0"/>
                        <a:t>: </a:t>
                      </a:r>
                      <a:r>
                        <a:rPr lang="fr-FR" b="0"/>
                        <a:t>Unité abstraite qui est basée sur la densité de l'écran physique. Cette dimension est utilisée pour la disposition des éléments.</a:t>
                      </a:r>
                      <a:endParaRPr b="0"/>
                    </a:p>
                  </a:txBody>
                  <a:tcPr marL="45720" marR="45720" anchor="ctr" horzOverflow="overflow">
                    <a:lnL w="12700">
                      <a:miter lim="400000"/>
                    </a:lnL>
                    <a:lnR w="12700">
                      <a:miter lim="400000"/>
                    </a:lnR>
                    <a:lnT w="12700">
                      <a:miter lim="400000"/>
                    </a:lnT>
                    <a:lnB w="12700">
                      <a:miter lim="400000"/>
                    </a:lnB>
                    <a:solidFill>
                      <a:srgbClr val="CACACA"/>
                    </a:solidFill>
                  </a:tcPr>
                </a:tc>
                <a:extLst>
                  <a:ext uri="{0D108BD9-81ED-4DB2-BD59-A6C34878D82A}">
                    <a16:rowId xmlns:a16="http://schemas.microsoft.com/office/drawing/2014/main" val="10001"/>
                  </a:ext>
                </a:extLst>
              </a:tr>
              <a:tr h="684290">
                <a:tc>
                  <a:txBody>
                    <a:bodyPr/>
                    <a:lstStyle/>
                    <a:p>
                      <a:pPr algn="ctr" defTabSz="914400">
                        <a:defRPr sz="1800"/>
                      </a:pPr>
                      <a:r>
                        <a:rPr sz="1600" b="1"/>
                        <a:t>sp</a:t>
                      </a:r>
                    </a:p>
                  </a:txBody>
                  <a:tcPr marL="45720" marR="45720" anchor="ctr" horzOverflow="overflow">
                    <a:lnL w="12700">
                      <a:miter lim="400000"/>
                    </a:lnL>
                    <a:lnR w="12700">
                      <a:miter lim="400000"/>
                    </a:lnR>
                    <a:lnT w="12700">
                      <a:miter lim="400000"/>
                    </a:lnT>
                    <a:lnB w="12700">
                      <a:miter lim="400000"/>
                    </a:lnB>
                    <a:solidFill>
                      <a:srgbClr val="E6E6E6"/>
                    </a:solidFill>
                  </a:tcPr>
                </a:tc>
                <a:tc>
                  <a:txBody>
                    <a:bodyPr/>
                    <a:lstStyle/>
                    <a:p>
                      <a:pPr defTabSz="914400">
                        <a:defRPr sz="1600" b="1"/>
                      </a:pPr>
                      <a:r>
                        <a:t>Scale independent pixels: </a:t>
                      </a:r>
                      <a:r>
                        <a:rPr lang="fr-FR" b="0"/>
                        <a:t>Utilisé pour les tailles de police. On pourrait comparer cette unité à </a:t>
                      </a:r>
                      <a:r>
                        <a:rPr lang="fr-FR" b="0" err="1"/>
                        <a:t>em</a:t>
                      </a:r>
                      <a:r>
                        <a:rPr lang="fr-FR" b="0"/>
                        <a:t> en développement web. La police peut être plus ou moins grande selon les préférences des utilisateurs</a:t>
                      </a:r>
                      <a:endParaRPr b="0"/>
                    </a:p>
                  </a:txBody>
                  <a:tcPr marL="45720" marR="45720" anchor="ctr"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2"/>
                  </a:ext>
                </a:extLst>
              </a:tr>
              <a:tr h="684290">
                <a:tc>
                  <a:txBody>
                    <a:bodyPr/>
                    <a:lstStyle/>
                    <a:p>
                      <a:pPr algn="ctr" defTabSz="914400">
                        <a:defRPr sz="1800"/>
                      </a:pPr>
                      <a:r>
                        <a:rPr sz="1600" b="1" strike="sngStrike" err="1"/>
                        <a:t>pt</a:t>
                      </a:r>
                      <a:endParaRPr sz="1600" b="1" strike="sngStrike"/>
                    </a:p>
                  </a:txBody>
                  <a:tcPr marL="45720" marR="45720" anchor="ctr" horzOverflow="overflow">
                    <a:lnL w="12700">
                      <a:miter lim="400000"/>
                    </a:lnL>
                    <a:lnR w="12700">
                      <a:miter lim="400000"/>
                    </a:lnR>
                    <a:lnT w="12700">
                      <a:miter lim="400000"/>
                    </a:lnT>
                    <a:lnB w="12700">
                      <a:miter lim="400000"/>
                    </a:lnB>
                    <a:solidFill>
                      <a:srgbClr val="CACACA"/>
                    </a:solidFill>
                  </a:tcPr>
                </a:tc>
                <a:tc>
                  <a:txBody>
                    <a:bodyPr/>
                    <a:lstStyle/>
                    <a:p>
                      <a:pPr defTabSz="914400">
                        <a:defRPr sz="1600" b="1"/>
                      </a:pPr>
                      <a:r>
                        <a:rPr strike="sngStrike"/>
                        <a:t>Point</a:t>
                      </a:r>
                      <a:r>
                        <a:rPr lang="fr-FR" b="0" strike="sngStrike"/>
                        <a:t>: 72 points par pouce. En fonction de la taille physique de l'écran.</a:t>
                      </a:r>
                      <a:endParaRPr b="0" strike="sngStrike"/>
                    </a:p>
                  </a:txBody>
                  <a:tcPr marL="45720" marR="45720" anchor="ctr" horzOverflow="overflow">
                    <a:lnL w="12700">
                      <a:miter lim="400000"/>
                    </a:lnL>
                    <a:lnR w="12700">
                      <a:miter lim="400000"/>
                    </a:lnR>
                    <a:lnT w="12700">
                      <a:miter lim="400000"/>
                    </a:lnT>
                    <a:lnB w="12700">
                      <a:miter lim="400000"/>
                    </a:lnB>
                    <a:solidFill>
                      <a:srgbClr val="CACACA"/>
                    </a:solidFill>
                  </a:tcPr>
                </a:tc>
                <a:extLst>
                  <a:ext uri="{0D108BD9-81ED-4DB2-BD59-A6C34878D82A}">
                    <a16:rowId xmlns:a16="http://schemas.microsoft.com/office/drawing/2014/main" val="10003"/>
                  </a:ext>
                </a:extLst>
              </a:tr>
              <a:tr h="684290">
                <a:tc>
                  <a:txBody>
                    <a:bodyPr/>
                    <a:lstStyle/>
                    <a:p>
                      <a:pPr algn="ctr" defTabSz="914400">
                        <a:defRPr sz="1800"/>
                      </a:pPr>
                      <a:r>
                        <a:rPr sz="1600" b="1" strike="sngStrike" err="1"/>
                        <a:t>px</a:t>
                      </a:r>
                      <a:endParaRPr sz="1600" b="1" strike="sngStrike"/>
                    </a:p>
                  </a:txBody>
                  <a:tcPr marL="45720" marR="45720" anchor="ctr" horzOverflow="overflow">
                    <a:lnL w="12700">
                      <a:miter lim="400000"/>
                    </a:lnL>
                    <a:lnR w="12700">
                      <a:miter lim="400000"/>
                    </a:lnR>
                    <a:lnT w="12700">
                      <a:miter lim="400000"/>
                    </a:lnT>
                    <a:lnB w="12700">
                      <a:miter lim="400000"/>
                    </a:lnB>
                    <a:solidFill>
                      <a:srgbClr val="E6E6E6"/>
                    </a:solidFill>
                  </a:tcPr>
                </a:tc>
                <a:tc>
                  <a:txBody>
                    <a:bodyPr/>
                    <a:lstStyle/>
                    <a:p>
                      <a:pPr defTabSz="914400">
                        <a:defRPr sz="1600" b="1"/>
                      </a:pPr>
                      <a:r>
                        <a:rPr strike="sngStrike"/>
                        <a:t>Pixels</a:t>
                      </a:r>
                      <a:r>
                        <a:rPr b="0" strike="sngStrike"/>
                        <a:t>: </a:t>
                      </a:r>
                      <a:r>
                        <a:rPr lang="fr-FR" b="0" strike="sngStrike"/>
                        <a:t>Correspond aux pixels réels de l'écran. Cette unité de mesure n'est pas recommandée pour le rendu sur différents types d'écran peut être différent.</a:t>
                      </a:r>
                      <a:endParaRPr b="0" strike="sngStrike"/>
                    </a:p>
                  </a:txBody>
                  <a:tcPr marL="45720" marR="45720" anchor="ctr"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4"/>
                  </a:ext>
                </a:extLst>
              </a:tr>
              <a:tr h="684290">
                <a:tc>
                  <a:txBody>
                    <a:bodyPr/>
                    <a:lstStyle/>
                    <a:p>
                      <a:pPr algn="ctr" defTabSz="914400">
                        <a:defRPr sz="1800"/>
                      </a:pPr>
                      <a:r>
                        <a:rPr sz="1600" b="1" strike="sngStrike"/>
                        <a:t>mm</a:t>
                      </a:r>
                    </a:p>
                  </a:txBody>
                  <a:tcPr marL="45720" marR="45720" anchor="ctr" horzOverflow="overflow">
                    <a:lnL w="12700">
                      <a:miter lim="400000"/>
                    </a:lnL>
                    <a:lnR w="12700">
                      <a:miter lim="400000"/>
                    </a:lnR>
                    <a:lnT w="12700">
                      <a:miter lim="400000"/>
                    </a:lnT>
                    <a:lnB w="12700">
                      <a:miter lim="400000"/>
                    </a:lnB>
                    <a:solidFill>
                      <a:srgbClr val="CACACA"/>
                    </a:solidFill>
                  </a:tcPr>
                </a:tc>
                <a:tc>
                  <a:txBody>
                    <a:bodyPr/>
                    <a:lstStyle/>
                    <a:p>
                      <a:pPr defTabSz="914400">
                        <a:defRPr sz="1600" b="1"/>
                      </a:pPr>
                      <a:r>
                        <a:rPr strike="sngStrike"/>
                        <a:t>Millimeter</a:t>
                      </a:r>
                      <a:r>
                        <a:rPr b="0" strike="sngStrike"/>
                        <a:t>: </a:t>
                      </a:r>
                      <a:r>
                        <a:rPr lang="fr-FR" b="0" strike="sngStrike"/>
                        <a:t>Basé sur la taille physique de l'écran</a:t>
                      </a:r>
                      <a:endParaRPr b="0" strike="sngStrike"/>
                    </a:p>
                  </a:txBody>
                  <a:tcPr marL="45720" marR="45720" anchor="ctr" horzOverflow="overflow">
                    <a:lnL w="12700">
                      <a:miter lim="400000"/>
                    </a:lnL>
                    <a:lnR w="12700">
                      <a:miter lim="400000"/>
                    </a:lnR>
                    <a:lnT w="12700">
                      <a:miter lim="400000"/>
                    </a:lnT>
                    <a:lnB w="12700">
                      <a:miter lim="400000"/>
                    </a:lnB>
                    <a:solidFill>
                      <a:srgbClr val="CACACA"/>
                    </a:solidFill>
                  </a:tcPr>
                </a:tc>
                <a:extLst>
                  <a:ext uri="{0D108BD9-81ED-4DB2-BD59-A6C34878D82A}">
                    <a16:rowId xmlns:a16="http://schemas.microsoft.com/office/drawing/2014/main" val="10005"/>
                  </a:ext>
                </a:extLst>
              </a:tr>
              <a:tr h="684290">
                <a:tc>
                  <a:txBody>
                    <a:bodyPr/>
                    <a:lstStyle/>
                    <a:p>
                      <a:pPr algn="ctr" defTabSz="914400">
                        <a:defRPr sz="1800"/>
                      </a:pPr>
                      <a:r>
                        <a:rPr sz="1600" b="1" strike="sngStrike"/>
                        <a:t>In</a:t>
                      </a:r>
                    </a:p>
                  </a:txBody>
                  <a:tcPr marL="45720" marR="45720" anchor="ctr" horzOverflow="overflow">
                    <a:lnL w="12700">
                      <a:miter lim="400000"/>
                    </a:lnL>
                    <a:lnR w="12700">
                      <a:miter lim="400000"/>
                    </a:lnR>
                    <a:lnT w="12700">
                      <a:miter lim="400000"/>
                    </a:lnT>
                    <a:lnB w="12700">
                      <a:miter lim="400000"/>
                    </a:lnB>
                    <a:solidFill>
                      <a:srgbClr val="E6E6E6"/>
                    </a:solidFill>
                  </a:tcPr>
                </a:tc>
                <a:tc>
                  <a:txBody>
                    <a:bodyPr/>
                    <a:lstStyle/>
                    <a:p>
                      <a:pPr defTabSz="914400">
                        <a:defRPr sz="1600" b="1"/>
                      </a:pPr>
                      <a:r>
                        <a:rPr strike="sngStrike"/>
                        <a:t>Inches</a:t>
                      </a:r>
                      <a:r>
                        <a:rPr b="0" strike="sngStrike"/>
                        <a:t>: </a:t>
                      </a:r>
                      <a:r>
                        <a:rPr lang="fr-FR" b="0" strike="sngStrike"/>
                        <a:t>Basé sur la taille physique de l'écran</a:t>
                      </a:r>
                      <a:endParaRPr b="0" strike="sngStrike"/>
                    </a:p>
                  </a:txBody>
                  <a:tcPr marL="45720" marR="45720" anchor="ctr"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6"/>
                  </a:ext>
                </a:extLst>
              </a:tr>
            </a:tbl>
          </a:graphicData>
        </a:graphic>
      </p:graphicFrame>
      <p:sp>
        <p:nvSpPr>
          <p:cNvPr id="878" name="Shape 87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Shape 880"/>
          <p:cNvSpPr>
            <a:spLocks noGrp="1"/>
          </p:cNvSpPr>
          <p:nvPr>
            <p:ph type="title"/>
          </p:nvPr>
        </p:nvSpPr>
        <p:spPr>
          <a:xfrm>
            <a:off x="680319" y="753229"/>
            <a:ext cx="9613863" cy="1080938"/>
          </a:xfrm>
          <a:prstGeom prst="rect">
            <a:avLst/>
          </a:prstGeom>
        </p:spPr>
        <p:txBody>
          <a:bodyPr/>
          <a:lstStyle/>
          <a:p>
            <a:r>
              <a:t>Layout : LinearLayout</a:t>
            </a:r>
          </a:p>
        </p:txBody>
      </p:sp>
      <p:sp>
        <p:nvSpPr>
          <p:cNvPr id="881" name="Shape 881"/>
          <p:cNvSpPr>
            <a:spLocks noGrp="1"/>
          </p:cNvSpPr>
          <p:nvPr>
            <p:ph type="body" idx="1"/>
          </p:nvPr>
        </p:nvSpPr>
        <p:spPr>
          <a:xfrm>
            <a:off x="722523" y="2308736"/>
            <a:ext cx="10967729" cy="4162402"/>
          </a:xfrm>
          <a:prstGeom prst="rect">
            <a:avLst/>
          </a:prstGeom>
        </p:spPr>
        <p:txBody>
          <a:bodyPr anchor="t"/>
          <a:lstStyle/>
          <a:p>
            <a:pPr marL="457200" indent="-457200">
              <a:buSzPct val="100000"/>
              <a:buFont typeface="Arial"/>
              <a:buChar char="•"/>
              <a:defRPr sz="3600" b="0"/>
            </a:pPr>
            <a:r>
              <a:rPr err="1"/>
              <a:t>android:orientation</a:t>
            </a:r>
            <a:br>
              <a:rPr/>
            </a:br>
            <a:endParaRPr sz="2800"/>
          </a:p>
          <a:p>
            <a:pPr>
              <a:defRPr b="0"/>
            </a:pPr>
            <a:r>
              <a:rPr lang="fr-FR"/>
              <a:t>Précise l’orientation des vues : horizontalement ou verticalement.
</a:t>
            </a:r>
            <a:endParaRPr/>
          </a:p>
          <a:p>
            <a:pPr>
              <a:defRPr b="0"/>
            </a:pPr>
            <a:r>
              <a:rPr lang="fr-FR"/>
              <a:t>Valeurs possibles :</a:t>
            </a:r>
            <a:endParaRPr/>
          </a:p>
          <a:p>
            <a:pPr marL="342900" indent="-342900">
              <a:buSzPct val="100000"/>
              <a:buFont typeface="Arial"/>
              <a:buChar char="•"/>
            </a:pPr>
            <a:r>
              <a:t>vertical</a:t>
            </a:r>
          </a:p>
          <a:p>
            <a:pPr marL="342900" indent="-342900">
              <a:buSzPct val="100000"/>
              <a:buFont typeface="Arial"/>
              <a:buChar char="•"/>
            </a:pPr>
            <a:r>
              <a:t>horizontal</a:t>
            </a:r>
          </a:p>
        </p:txBody>
      </p:sp>
      <p:sp>
        <p:nvSpPr>
          <p:cNvPr id="882" name="Shape 88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p:cNvSpPr>
          <p:nvPr>
            <p:ph type="title"/>
          </p:nvPr>
        </p:nvSpPr>
        <p:spPr>
          <a:xfrm>
            <a:off x="680319" y="753229"/>
            <a:ext cx="9613863" cy="1080938"/>
          </a:xfrm>
          <a:prstGeom prst="rect">
            <a:avLst/>
          </a:prstGeom>
        </p:spPr>
        <p:txBody>
          <a:bodyPr/>
          <a:lstStyle/>
          <a:p>
            <a:r>
              <a:t>Layout : RelativeLayout</a:t>
            </a:r>
          </a:p>
        </p:txBody>
      </p:sp>
      <p:sp>
        <p:nvSpPr>
          <p:cNvPr id="885" name="Shape 885"/>
          <p:cNvSpPr>
            <a:spLocks noGrp="1"/>
          </p:cNvSpPr>
          <p:nvPr>
            <p:ph type="body" idx="1"/>
          </p:nvPr>
        </p:nvSpPr>
        <p:spPr>
          <a:xfrm>
            <a:off x="680319" y="2305089"/>
            <a:ext cx="10902081" cy="4162402"/>
          </a:xfrm>
          <a:prstGeom prst="rect">
            <a:avLst/>
          </a:prstGeom>
        </p:spPr>
        <p:txBody>
          <a:bodyPr anchor="t"/>
          <a:lstStyle/>
          <a:p>
            <a:pPr>
              <a:defRPr sz="2800">
                <a:latin typeface="Times New Roman"/>
                <a:ea typeface="Times New Roman"/>
                <a:cs typeface="Times New Roman"/>
                <a:sym typeface="Times New Roman"/>
              </a:defRPr>
            </a:pPr>
            <a:r>
              <a:rPr lang="fr-FR">
                <a:latin typeface="Trebuchet MS" panose="020B0703020202090204" pitchFamily="34" charset="0"/>
              </a:rPr>
              <a:t>Les éléments sont positionnés en fonction d'autres éléments </a:t>
            </a:r>
            <a:br>
              <a:rPr lang="fr-FR">
                <a:latin typeface="Trebuchet MS" panose="020B0703020202090204" pitchFamily="34" charset="0"/>
              </a:rPr>
            </a:br>
            <a:r>
              <a:rPr lang="fr-FR">
                <a:latin typeface="Trebuchet MS" panose="020B0703020202090204" pitchFamily="34" charset="0"/>
              </a:rPr>
              <a:t>
</a:t>
            </a:r>
            <a:endParaRPr>
              <a:latin typeface="Trebuchet MS" panose="020B0703020202090204" pitchFamily="34" charset="0"/>
            </a:endParaRPr>
          </a:p>
        </p:txBody>
      </p:sp>
      <p:pic>
        <p:nvPicPr>
          <p:cNvPr id="886" name="image8.png"/>
          <p:cNvPicPr>
            <a:picLocks noChangeAspect="1"/>
          </p:cNvPicPr>
          <p:nvPr/>
        </p:nvPicPr>
        <p:blipFill>
          <a:blip r:embed="rId2"/>
          <a:stretch>
            <a:fillRect/>
          </a:stretch>
        </p:blipFill>
        <p:spPr>
          <a:xfrm>
            <a:off x="1711854" y="3187492"/>
            <a:ext cx="4942166" cy="3501696"/>
          </a:xfrm>
          <a:prstGeom prst="rect">
            <a:avLst/>
          </a:prstGeom>
          <a:ln w="12700">
            <a:miter lim="400000"/>
          </a:ln>
        </p:spPr>
      </p:pic>
      <p:pic>
        <p:nvPicPr>
          <p:cNvPr id="887" name="image9.png"/>
          <p:cNvPicPr>
            <a:picLocks noChangeAspect="1"/>
          </p:cNvPicPr>
          <p:nvPr/>
        </p:nvPicPr>
        <p:blipFill>
          <a:blip r:embed="rId3"/>
          <a:stretch>
            <a:fillRect/>
          </a:stretch>
        </p:blipFill>
        <p:spPr>
          <a:xfrm>
            <a:off x="6136652" y="3420169"/>
            <a:ext cx="1798325" cy="3269019"/>
          </a:xfrm>
          <a:prstGeom prst="rect">
            <a:avLst/>
          </a:prstGeom>
          <a:ln w="12700">
            <a:miter lim="400000"/>
          </a:ln>
        </p:spPr>
      </p:pic>
      <p:sp>
        <p:nvSpPr>
          <p:cNvPr id="888" name="Shape 88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Shape 792"/>
          <p:cNvSpPr>
            <a:spLocks noGrp="1"/>
          </p:cNvSpPr>
          <p:nvPr>
            <p:ph type="title"/>
          </p:nvPr>
        </p:nvSpPr>
        <p:spPr>
          <a:xfrm>
            <a:off x="680320" y="753228"/>
            <a:ext cx="9613863" cy="1080938"/>
          </a:xfrm>
          <a:prstGeom prst="rect">
            <a:avLst/>
          </a:prstGeom>
        </p:spPr>
        <p:txBody>
          <a:bodyPr/>
          <a:lstStyle/>
          <a:p>
            <a:r>
              <a:rPr lang="fr-FR"/>
              <a:t>Puis-je utiliser mon propre téléphone ?</a:t>
            </a:r>
            <a:endParaRPr/>
          </a:p>
        </p:txBody>
      </p:sp>
      <p:sp>
        <p:nvSpPr>
          <p:cNvPr id="793" name="Shape 793"/>
          <p:cNvSpPr>
            <a:spLocks noGrp="1"/>
          </p:cNvSpPr>
          <p:nvPr>
            <p:ph type="body" idx="1"/>
          </p:nvPr>
        </p:nvSpPr>
        <p:spPr>
          <a:xfrm>
            <a:off x="680320" y="2336872"/>
            <a:ext cx="9613863" cy="4162402"/>
          </a:xfrm>
          <a:prstGeom prst="rect">
            <a:avLst/>
          </a:prstGeom>
        </p:spPr>
        <p:txBody>
          <a:bodyPr>
            <a:normAutofit/>
          </a:bodyPr>
          <a:lstStyle/>
          <a:p>
            <a:pPr>
              <a:lnSpc>
                <a:spcPct val="72000"/>
              </a:lnSpc>
              <a:defRPr sz="3700" b="1" i="1" u="sng"/>
            </a:pPr>
            <a:r>
              <a:rPr lang="fr-FR"/>
              <a:t>Oui et c’est même recommandé !</a:t>
            </a:r>
            <a:endParaRPr sz="2200"/>
          </a:p>
          <a:p>
            <a:pPr>
              <a:lnSpc>
                <a:spcPct val="72000"/>
              </a:lnSpc>
              <a:defRPr sz="2200"/>
            </a:pPr>
            <a:endParaRPr sz="2200"/>
          </a:p>
          <a:p>
            <a:pPr marL="514350" indent="-514350">
              <a:lnSpc>
                <a:spcPct val="72000"/>
              </a:lnSpc>
              <a:buFontTx/>
              <a:buAutoNum type="arabicPeriod"/>
              <a:defRPr sz="3200"/>
            </a:pPr>
            <a:r>
              <a:rPr lang="fr-FR"/>
              <a:t>Active</a:t>
            </a:r>
            <a:r>
              <a:t> </a:t>
            </a:r>
            <a:r>
              <a:rPr b="1"/>
              <a:t>USB debugging</a:t>
            </a:r>
            <a:r>
              <a:t> </a:t>
            </a:r>
            <a:r>
              <a:rPr lang="fr-FR"/>
              <a:t>sur le téléphone</a:t>
            </a:r>
            <a:r>
              <a:t>.</a:t>
            </a:r>
            <a:br>
              <a:rPr/>
            </a:br>
            <a:endParaRPr sz="3500">
              <a:latin typeface="Times New Roman"/>
              <a:ea typeface="Times New Roman"/>
              <a:cs typeface="Times New Roman"/>
              <a:sym typeface="Times New Roman"/>
            </a:endParaRPr>
          </a:p>
          <a:p>
            <a:pPr marL="514350" indent="-514350">
              <a:lnSpc>
                <a:spcPct val="72000"/>
              </a:lnSpc>
              <a:buFontTx/>
              <a:buAutoNum type="arabicPeriod"/>
              <a:defRPr sz="3200">
                <a:latin typeface="Times New Roman"/>
                <a:ea typeface="Times New Roman"/>
                <a:cs typeface="Times New Roman"/>
                <a:sym typeface="Times New Roman"/>
              </a:defRPr>
            </a:pPr>
            <a:r>
              <a:rPr lang="fr-FR" sz="3200">
                <a:latin typeface="Trebuchet MS" panose="020B0703020202090204" pitchFamily="34" charset="0"/>
              </a:rPr>
              <a:t>Installe les drivers</a:t>
            </a:r>
            <a:endParaRPr sz="3200">
              <a:latin typeface="Trebuchet MS" panose="020B0703020202090204" pitchFamily="34" charset="0"/>
            </a:endParaRPr>
          </a:p>
          <a:p>
            <a:pPr marL="971550" lvl="1" indent="-514350">
              <a:lnSpc>
                <a:spcPct val="72000"/>
              </a:lnSpc>
              <a:spcBef>
                <a:spcPts val="500"/>
              </a:spcBef>
              <a:defRPr sz="3200">
                <a:latin typeface="Times New Roman"/>
                <a:ea typeface="Times New Roman"/>
                <a:cs typeface="Times New Roman"/>
                <a:sym typeface="Times New Roman"/>
              </a:defRPr>
            </a:pPr>
            <a:r>
              <a:rPr lang="fr-FR">
                <a:latin typeface="Trebuchet MS" panose="020B0703020202090204" pitchFamily="34" charset="0"/>
              </a:rPr>
              <a:t>Pour</a:t>
            </a:r>
            <a:r>
              <a:rPr>
                <a:latin typeface="Trebuchet MS" panose="020B0703020202090204" pitchFamily="34" charset="0"/>
              </a:rPr>
              <a:t> Mac OS X</a:t>
            </a:r>
            <a:r>
              <a:rPr lang="fr-FR">
                <a:latin typeface="Trebuchet MS" panose="020B0703020202090204" pitchFamily="34" charset="0"/>
              </a:rPr>
              <a:t> / Linux</a:t>
            </a:r>
            <a:r>
              <a:rPr>
                <a:latin typeface="Trebuchet MS" panose="020B0703020202090204" pitchFamily="34" charset="0"/>
              </a:rPr>
              <a:t> : </a:t>
            </a:r>
            <a:r>
              <a:rPr lang="fr-FR">
                <a:latin typeface="Trebuchet MS" panose="020B0703020202090204" pitchFamily="34" charset="0"/>
              </a:rPr>
              <a:t>Ca fonctionne sans !</a:t>
            </a:r>
            <a:endParaRPr sz="1800">
              <a:latin typeface="Trebuchet MS" panose="020B0703020202090204" pitchFamily="34" charset="0"/>
            </a:endParaRPr>
          </a:p>
          <a:p>
            <a:pPr marL="971550" lvl="1" indent="-514350">
              <a:lnSpc>
                <a:spcPct val="72000"/>
              </a:lnSpc>
              <a:spcBef>
                <a:spcPts val="500"/>
              </a:spcBef>
              <a:defRPr sz="3200">
                <a:latin typeface="Times New Roman"/>
                <a:ea typeface="Times New Roman"/>
                <a:cs typeface="Times New Roman"/>
                <a:sym typeface="Times New Roman"/>
              </a:defRPr>
            </a:pPr>
            <a:r>
              <a:rPr lang="fr-FR">
                <a:latin typeface="Trebuchet MS" panose="020B0703020202090204" pitchFamily="34" charset="0"/>
              </a:rPr>
              <a:t>Pour</a:t>
            </a:r>
            <a:r>
              <a:rPr>
                <a:latin typeface="Trebuchet MS" panose="020B0703020202090204" pitchFamily="34" charset="0"/>
              </a:rPr>
              <a:t> Windows </a:t>
            </a:r>
            <a:r>
              <a:rPr lang="fr-FR">
                <a:latin typeface="Trebuchet MS" panose="020B0703020202090204" pitchFamily="34" charset="0"/>
              </a:rPr>
              <a:t>: Pour certaines téléphones, il faut installer les </a:t>
            </a:r>
            <a:r>
              <a:rPr>
                <a:latin typeface="Trebuchet MS" panose="020B0703020202090204" pitchFamily="34" charset="0"/>
              </a:rPr>
              <a:t>OEM USB driver</a:t>
            </a:r>
            <a:endParaRPr lang="fr-FR">
              <a:latin typeface="Trebuchet MS" panose="020B0703020202090204" pitchFamily="34" charset="0"/>
            </a:endParaRPr>
          </a:p>
          <a:p>
            <a:pPr marL="0" indent="0">
              <a:lnSpc>
                <a:spcPct val="72000"/>
              </a:lnSpc>
              <a:buNone/>
              <a:defRPr sz="3500">
                <a:latin typeface="Times New Roman"/>
                <a:ea typeface="Times New Roman"/>
                <a:cs typeface="Times New Roman"/>
                <a:sym typeface="Times New Roman"/>
              </a:defRPr>
            </a:pPr>
            <a:endParaRPr lang="fr-FR" sz="1800">
              <a:latin typeface="Trebuchet MS" panose="020B0703020202090204" pitchFamily="34" charset="0"/>
            </a:endParaRPr>
          </a:p>
        </p:txBody>
      </p:sp>
      <p:sp>
        <p:nvSpPr>
          <p:cNvPr id="794" name="Shape 794"/>
          <p:cNvSpPr>
            <a:spLocks noGrp="1"/>
          </p:cNvSpPr>
          <p:nvPr>
            <p:ph type="sldNum" sz="quarter" idx="2"/>
          </p:nvPr>
        </p:nvSpPr>
        <p:spPr>
          <a:xfrm>
            <a:off x="10729455" y="986201"/>
            <a:ext cx="343903"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cSld>
  <p:clrMapOvr>
    <a:masterClrMapping/>
  </p:clrMapOvr>
  <p:transition spd="slow">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Shape 890"/>
          <p:cNvSpPr>
            <a:spLocks noGrp="1"/>
          </p:cNvSpPr>
          <p:nvPr>
            <p:ph type="title"/>
          </p:nvPr>
        </p:nvSpPr>
        <p:spPr>
          <a:xfrm>
            <a:off x="680319" y="753229"/>
            <a:ext cx="9613863" cy="1080938"/>
          </a:xfrm>
          <a:prstGeom prst="rect">
            <a:avLst/>
          </a:prstGeom>
        </p:spPr>
        <p:txBody>
          <a:bodyPr/>
          <a:lstStyle/>
          <a:p>
            <a:r>
              <a:t>Layout : RelativeLayout</a:t>
            </a:r>
          </a:p>
        </p:txBody>
      </p:sp>
      <p:graphicFrame>
        <p:nvGraphicFramePr>
          <p:cNvPr id="891" name="Table 891" descr="Sample table with 4 columns and 5 rows"/>
          <p:cNvGraphicFramePr/>
          <p:nvPr>
            <p:extLst>
              <p:ext uri="{D42A27DB-BD31-4B8C-83A1-F6EECF244321}">
                <p14:modId xmlns:p14="http://schemas.microsoft.com/office/powerpoint/2010/main" val="2923313484"/>
              </p:ext>
            </p:extLst>
          </p:nvPr>
        </p:nvGraphicFramePr>
        <p:xfrm>
          <a:off x="596631" y="2166423"/>
          <a:ext cx="10727861" cy="4135564"/>
        </p:xfrm>
        <a:graphic>
          <a:graphicData uri="http://schemas.openxmlformats.org/drawingml/2006/table">
            <a:tbl>
              <a:tblPr firstRow="1" bandRow="1">
                <a:tableStyleId>{4C3C2611-4C71-4FC5-86AE-919BDF0F9419}</a:tableStyleId>
              </a:tblPr>
              <a:tblGrid>
                <a:gridCol w="3032833">
                  <a:extLst>
                    <a:ext uri="{9D8B030D-6E8A-4147-A177-3AD203B41FA5}">
                      <a16:colId xmlns:a16="http://schemas.microsoft.com/office/drawing/2014/main" val="20000"/>
                    </a:ext>
                  </a:extLst>
                </a:gridCol>
                <a:gridCol w="5964701">
                  <a:extLst>
                    <a:ext uri="{9D8B030D-6E8A-4147-A177-3AD203B41FA5}">
                      <a16:colId xmlns:a16="http://schemas.microsoft.com/office/drawing/2014/main" val="20001"/>
                    </a:ext>
                  </a:extLst>
                </a:gridCol>
                <a:gridCol w="1730327">
                  <a:extLst>
                    <a:ext uri="{9D8B030D-6E8A-4147-A177-3AD203B41FA5}">
                      <a16:colId xmlns:a16="http://schemas.microsoft.com/office/drawing/2014/main" val="20002"/>
                    </a:ext>
                  </a:extLst>
                </a:gridCol>
              </a:tblGrid>
              <a:tr h="404499">
                <a:tc>
                  <a:txBody>
                    <a:bodyPr/>
                    <a:lstStyle/>
                    <a:p>
                      <a:pPr algn="ctr" defTabSz="914400">
                        <a:defRPr sz="1800" b="0">
                          <a:solidFill>
                            <a:srgbClr val="000000"/>
                          </a:solidFill>
                        </a:defRPr>
                      </a:pPr>
                      <a:r>
                        <a:rPr sz="1600" b="1">
                          <a:solidFill>
                            <a:srgbClr val="FFFFFF"/>
                          </a:solidFill>
                        </a:rPr>
                        <a:t>Function</a:t>
                      </a:r>
                    </a:p>
                  </a:txBody>
                  <a:tcPr marL="45720" marR="45720" anchor="ctr" horzOverflow="overflow">
                    <a:lnL w="12700">
                      <a:miter lim="400000"/>
                    </a:lnL>
                    <a:lnR w="12700">
                      <a:miter lim="400000"/>
                    </a:lnR>
                    <a:lnT w="12700">
                      <a:miter lim="400000"/>
                    </a:lnT>
                    <a:lnB w="12700">
                      <a:miter lim="400000"/>
                    </a:lnB>
                    <a:solidFill>
                      <a:srgbClr val="000000"/>
                    </a:solidFill>
                  </a:tcPr>
                </a:tc>
                <a:tc>
                  <a:txBody>
                    <a:bodyPr/>
                    <a:lstStyle/>
                    <a:p>
                      <a:pPr algn="ctr" defTabSz="914400">
                        <a:defRPr sz="1800" b="0">
                          <a:solidFill>
                            <a:srgbClr val="000000"/>
                          </a:solidFill>
                        </a:defRPr>
                      </a:pPr>
                      <a:r>
                        <a:rPr sz="1600" b="1">
                          <a:solidFill>
                            <a:srgbClr val="FFFFFF"/>
                          </a:solidFill>
                        </a:rPr>
                        <a:t>Utility</a:t>
                      </a:r>
                    </a:p>
                  </a:txBody>
                  <a:tcPr marL="45720" marR="45720" anchor="ctr" horzOverflow="overflow">
                    <a:lnL w="12700">
                      <a:miter lim="400000"/>
                    </a:lnL>
                    <a:lnR w="12700">
                      <a:miter lim="400000"/>
                    </a:lnR>
                    <a:lnT w="12700">
                      <a:miter lim="400000"/>
                    </a:lnT>
                    <a:lnB w="12700">
                      <a:miter lim="400000"/>
                    </a:lnB>
                    <a:solidFill>
                      <a:srgbClr val="000000"/>
                    </a:solidFill>
                  </a:tcPr>
                </a:tc>
                <a:tc>
                  <a:txBody>
                    <a:bodyPr/>
                    <a:lstStyle/>
                    <a:p>
                      <a:pPr algn="ctr" defTabSz="914400">
                        <a:defRPr sz="1800" b="0">
                          <a:solidFill>
                            <a:srgbClr val="000000"/>
                          </a:solidFill>
                        </a:defRPr>
                      </a:pPr>
                      <a:r>
                        <a:rPr sz="1600" b="1">
                          <a:solidFill>
                            <a:srgbClr val="FFFFFF"/>
                          </a:solidFill>
                        </a:rPr>
                        <a:t>Values</a:t>
                      </a:r>
                    </a:p>
                  </a:txBody>
                  <a:tcPr marL="45720" marR="45720" anchor="ctr" horzOverflow="overflow">
                    <a:lnL w="12700">
                      <a:miter lim="400000"/>
                    </a:lnL>
                    <a:lnR w="12700">
                      <a:miter lim="400000"/>
                    </a:lnR>
                    <a:lnT w="12700">
                      <a:miter lim="400000"/>
                    </a:lnT>
                    <a:lnB w="12700">
                      <a:miter lim="400000"/>
                    </a:lnB>
                    <a:solidFill>
                      <a:srgbClr val="000000"/>
                    </a:solidFill>
                  </a:tcPr>
                </a:tc>
                <a:extLst>
                  <a:ext uri="{0D108BD9-81ED-4DB2-BD59-A6C34878D82A}">
                    <a16:rowId xmlns:a16="http://schemas.microsoft.com/office/drawing/2014/main" val="10000"/>
                  </a:ext>
                </a:extLst>
              </a:tr>
              <a:tr h="1157015">
                <a:tc>
                  <a:txBody>
                    <a:bodyPr/>
                    <a:lstStyle/>
                    <a:p>
                      <a:pPr algn="ctr" defTabSz="914400">
                        <a:defRPr sz="1600" b="1"/>
                      </a:pPr>
                      <a:r>
                        <a:t>layout_alignParentTop</a:t>
                      </a:r>
                      <a:br/>
                      <a:r>
                        <a:t>layout_alignParentBottom</a:t>
                      </a:r>
                    </a:p>
                    <a:p>
                      <a:pPr algn="ctr" defTabSz="914400">
                        <a:defRPr sz="1600" b="1"/>
                      </a:pPr>
                      <a:r>
                        <a:t>layout_alignParentLeft</a:t>
                      </a:r>
                    </a:p>
                    <a:p>
                      <a:pPr algn="ctr" defTabSz="914400">
                        <a:defRPr sz="1600" b="1"/>
                      </a:pPr>
                      <a:r>
                        <a:t>layout_alignParentRight</a:t>
                      </a:r>
                    </a:p>
                  </a:txBody>
                  <a:tcPr marL="45720" marR="45720" horzOverflow="overflow">
                    <a:lnL w="12700">
                      <a:miter lim="400000"/>
                    </a:lnL>
                    <a:lnR w="12700">
                      <a:miter lim="400000"/>
                    </a:lnR>
                    <a:lnT w="12700">
                      <a:miter lim="400000"/>
                    </a:lnT>
                    <a:lnB w="12700">
                      <a:miter lim="400000"/>
                    </a:lnB>
                    <a:solidFill>
                      <a:srgbClr val="CACACA"/>
                    </a:solidFill>
                  </a:tcPr>
                </a:tc>
                <a:tc>
                  <a:txBody>
                    <a:bodyPr/>
                    <a:lstStyle/>
                    <a:p>
                      <a:pPr defTabSz="914400">
                        <a:defRPr sz="1600"/>
                      </a:pPr>
                      <a:r>
                        <a:rPr lang="fr-FR"/>
                        <a:t>Aligner le contenu en haut du </a:t>
                      </a:r>
                      <a:r>
                        <a:rPr lang="fr-FR" err="1"/>
                        <a:t>layout</a:t>
                      </a:r>
                      <a:r>
                        <a:rPr lang="fr-FR"/>
                        <a:t> parent</a:t>
                      </a:r>
                      <a:br>
                        <a:rPr lang="fr-FR"/>
                      </a:br>
                      <a:r>
                        <a:rPr lang="fr-FR"/>
                        <a:t>Aligner le contenu en bas du </a:t>
                      </a:r>
                      <a:r>
                        <a:rPr lang="fr-FR" err="1"/>
                        <a:t>layout</a:t>
                      </a:r>
                      <a:r>
                        <a:rPr lang="fr-FR"/>
                        <a:t> parent
Aligner le contenu à gauche du </a:t>
                      </a:r>
                      <a:r>
                        <a:rPr lang="fr-FR" err="1"/>
                        <a:t>layout</a:t>
                      </a:r>
                      <a:r>
                        <a:rPr lang="fr-FR"/>
                        <a:t> parent
Aligner le contenu à droite du </a:t>
                      </a:r>
                      <a:r>
                        <a:rPr lang="fr-FR" err="1"/>
                        <a:t>layout</a:t>
                      </a:r>
                      <a:r>
                        <a:rPr lang="fr-FR"/>
                        <a:t> parent</a:t>
                      </a:r>
                      <a:endParaRPr/>
                    </a:p>
                  </a:txBody>
                  <a:tcPr marL="45720" marR="45720" horzOverflow="overflow">
                    <a:lnL w="12700">
                      <a:miter lim="400000"/>
                    </a:lnL>
                    <a:lnR w="12700">
                      <a:miter lim="400000"/>
                    </a:lnR>
                    <a:lnT w="12700">
                      <a:miter lim="400000"/>
                    </a:lnT>
                    <a:lnB w="12700">
                      <a:miter lim="400000"/>
                    </a:lnB>
                    <a:solidFill>
                      <a:srgbClr val="CACACA"/>
                    </a:solidFill>
                  </a:tcPr>
                </a:tc>
                <a:tc>
                  <a:txBody>
                    <a:bodyPr/>
                    <a:lstStyle/>
                    <a:p>
                      <a:pPr defTabSz="914400">
                        <a:defRPr sz="1800"/>
                      </a:pPr>
                      <a:r>
                        <a:rPr sz="1600"/>
                        <a:t>“true” or “false” </a:t>
                      </a:r>
                    </a:p>
                  </a:txBody>
                  <a:tcPr marL="45720" marR="45720" horzOverflow="overflow">
                    <a:lnL w="12700">
                      <a:miter lim="400000"/>
                    </a:lnL>
                    <a:lnR w="12700">
                      <a:miter lim="400000"/>
                    </a:lnR>
                    <a:lnT w="12700">
                      <a:miter lim="400000"/>
                    </a:lnT>
                    <a:lnB w="12700">
                      <a:miter lim="400000"/>
                    </a:lnB>
                    <a:solidFill>
                      <a:srgbClr val="CACACA"/>
                    </a:solidFill>
                  </a:tcPr>
                </a:tc>
                <a:extLst>
                  <a:ext uri="{0D108BD9-81ED-4DB2-BD59-A6C34878D82A}">
                    <a16:rowId xmlns:a16="http://schemas.microsoft.com/office/drawing/2014/main" val="10001"/>
                  </a:ext>
                </a:extLst>
              </a:tr>
              <a:tr h="684290">
                <a:tc>
                  <a:txBody>
                    <a:bodyPr/>
                    <a:lstStyle/>
                    <a:p>
                      <a:pPr algn="ctr" defTabSz="914400">
                        <a:defRPr sz="1600" b="1"/>
                      </a:pPr>
                      <a:r>
                        <a:t>layout_centerHorizontal</a:t>
                      </a:r>
                    </a:p>
                    <a:p>
                      <a:pPr algn="ctr" defTabSz="914400">
                        <a:defRPr sz="1600" b="1"/>
                      </a:pPr>
                      <a:r>
                        <a:t>layout_centerVertical</a:t>
                      </a: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defTabSz="914400">
                        <a:defRPr sz="1800"/>
                      </a:pPr>
                      <a:r>
                        <a:rPr lang="fr-FR" sz="1600"/>
                        <a:t>Aligner le contenu au centre horizontalement
Aligner le contenu au centre verticalement</a:t>
                      </a:r>
                      <a:endParaRPr sz="1600"/>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defTabSz="914400">
                        <a:defRPr sz="1800"/>
                      </a:pPr>
                      <a:r>
                        <a:rPr sz="1600"/>
                        <a:t>“true” or “false”</a:t>
                      </a:r>
                    </a:p>
                  </a:txBody>
                  <a:tcPr marL="45720" marR="45720"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2"/>
                  </a:ext>
                </a:extLst>
              </a:tr>
              <a:tr h="684290">
                <a:tc>
                  <a:txBody>
                    <a:bodyPr/>
                    <a:lstStyle/>
                    <a:p>
                      <a:pPr algn="ctr" defTabSz="914400">
                        <a:defRPr sz="1600" b="1"/>
                      </a:pPr>
                      <a:r>
                        <a:t>layout_marginTop</a:t>
                      </a:r>
                    </a:p>
                    <a:p>
                      <a:pPr algn="ctr" defTabSz="914400">
                        <a:defRPr sz="1600" b="1"/>
                      </a:pPr>
                      <a:r>
                        <a:t>layout_marginBottom</a:t>
                      </a:r>
                    </a:p>
                    <a:p>
                      <a:pPr algn="ctr" defTabSz="914400">
                        <a:defRPr sz="1600" b="1"/>
                      </a:pPr>
                      <a:r>
                        <a:t>layout_marginLeft</a:t>
                      </a:r>
                    </a:p>
                    <a:p>
                      <a:pPr algn="ctr" defTabSz="914400">
                        <a:defRPr sz="1600" b="1"/>
                      </a:pPr>
                      <a:r>
                        <a:t>layout_marginRight</a:t>
                      </a:r>
                    </a:p>
                  </a:txBody>
                  <a:tcPr marL="45720" marR="45720" horzOverflow="overflow">
                    <a:lnL w="12700">
                      <a:miter lim="400000"/>
                    </a:lnL>
                    <a:lnR w="12700">
                      <a:miter lim="400000"/>
                    </a:lnR>
                    <a:lnT w="12700">
                      <a:miter lim="400000"/>
                    </a:lnT>
                    <a:lnB w="12700">
                      <a:miter lim="400000"/>
                    </a:lnB>
                    <a:solidFill>
                      <a:srgbClr val="CACACA"/>
                    </a:solidFill>
                  </a:tcPr>
                </a:tc>
                <a:tc>
                  <a:txBody>
                    <a:bodyPr/>
                    <a:lstStyle/>
                    <a:p>
                      <a:pPr defTabSz="914400">
                        <a:defRPr sz="1800"/>
                      </a:pPr>
                      <a:r>
                        <a:rPr lang="fr-FR" sz="1600"/>
                        <a:t>Définir une marge supérieure
Définir une marge inférieure
Définir une marge de gauche
Définir une marge de droite</a:t>
                      </a:r>
                      <a:endParaRPr sz="1600"/>
                    </a:p>
                  </a:txBody>
                  <a:tcPr marL="45720" marR="45720" horzOverflow="overflow">
                    <a:lnL w="12700">
                      <a:miter lim="400000"/>
                    </a:lnL>
                    <a:lnR w="12700">
                      <a:miter lim="400000"/>
                    </a:lnR>
                    <a:lnT w="12700">
                      <a:miter lim="400000"/>
                    </a:lnT>
                    <a:lnB w="12700">
                      <a:miter lim="400000"/>
                    </a:lnB>
                    <a:solidFill>
                      <a:srgbClr val="CACACA"/>
                    </a:solidFill>
                  </a:tcPr>
                </a:tc>
                <a:tc>
                  <a:txBody>
                    <a:bodyPr/>
                    <a:lstStyle/>
                    <a:p>
                      <a:pPr defTabSz="914400">
                        <a:defRPr sz="1800"/>
                      </a:pPr>
                      <a:r>
                        <a:rPr sz="1600"/>
                        <a:t>“200dp” </a:t>
                      </a:r>
                    </a:p>
                  </a:txBody>
                  <a:tcPr marL="45720" marR="45720" horzOverflow="overflow">
                    <a:lnL w="12700">
                      <a:miter lim="400000"/>
                    </a:lnL>
                    <a:lnR w="12700">
                      <a:miter lim="400000"/>
                    </a:lnR>
                    <a:lnT w="12700">
                      <a:miter lim="400000"/>
                    </a:lnT>
                    <a:lnB w="12700">
                      <a:miter lim="400000"/>
                    </a:lnB>
                    <a:solidFill>
                      <a:srgbClr val="CACACA"/>
                    </a:solidFill>
                  </a:tcPr>
                </a:tc>
                <a:extLst>
                  <a:ext uri="{0D108BD9-81ED-4DB2-BD59-A6C34878D82A}">
                    <a16:rowId xmlns:a16="http://schemas.microsoft.com/office/drawing/2014/main" val="10003"/>
                  </a:ext>
                </a:extLst>
              </a:tr>
              <a:tr h="684290">
                <a:tc>
                  <a:txBody>
                    <a:bodyPr/>
                    <a:lstStyle/>
                    <a:p>
                      <a:pPr algn="ctr" defTabSz="914400">
                        <a:defRPr sz="1600" b="1"/>
                      </a:pPr>
                      <a:r>
                        <a:t>layout_below</a:t>
                      </a:r>
                    </a:p>
                    <a:p>
                      <a:pPr algn="ctr" defTabSz="914400">
                        <a:defRPr sz="1600" b="1"/>
                      </a:pPr>
                      <a:r>
                        <a:t>layout_above</a:t>
                      </a:r>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defTabSz="914400">
                        <a:defRPr sz="1800"/>
                      </a:pPr>
                      <a:r>
                        <a:rPr lang="fr-FR" sz="1600"/>
                        <a:t>Dessous une autre vue
Au-dessus d’une autre vue
</a:t>
                      </a:r>
                      <a:endParaRPr sz="1600"/>
                    </a:p>
                  </a:txBody>
                  <a:tcPr marL="45720" marR="45720" horzOverflow="overflow">
                    <a:lnL w="12700">
                      <a:miter lim="400000"/>
                    </a:lnL>
                    <a:lnR w="12700">
                      <a:miter lim="400000"/>
                    </a:lnR>
                    <a:lnT w="12700">
                      <a:miter lim="400000"/>
                    </a:lnT>
                    <a:lnB w="12700">
                      <a:miter lim="400000"/>
                    </a:lnB>
                    <a:solidFill>
                      <a:srgbClr val="E6E6E6"/>
                    </a:solidFill>
                  </a:tcPr>
                </a:tc>
                <a:tc>
                  <a:txBody>
                    <a:bodyPr/>
                    <a:lstStyle/>
                    <a:p>
                      <a:pPr defTabSz="914400">
                        <a:defRPr sz="1800"/>
                      </a:pPr>
                      <a:r>
                        <a:rPr sz="1600"/>
                        <a:t>“@+id/text1”</a:t>
                      </a:r>
                    </a:p>
                  </a:txBody>
                  <a:tcPr marL="45720" marR="45720" horzOverflow="overflow">
                    <a:lnL w="12700">
                      <a:miter lim="400000"/>
                    </a:lnL>
                    <a:lnR w="12700">
                      <a:miter lim="400000"/>
                    </a:lnR>
                    <a:lnT w="12700">
                      <a:miter lim="400000"/>
                    </a:lnT>
                    <a:lnB w="12700">
                      <a:miter lim="400000"/>
                    </a:lnB>
                    <a:solidFill>
                      <a:srgbClr val="E6E6E6"/>
                    </a:solidFill>
                  </a:tcPr>
                </a:tc>
                <a:extLst>
                  <a:ext uri="{0D108BD9-81ED-4DB2-BD59-A6C34878D82A}">
                    <a16:rowId xmlns:a16="http://schemas.microsoft.com/office/drawing/2014/main" val="10004"/>
                  </a:ext>
                </a:extLst>
              </a:tr>
            </a:tbl>
          </a:graphicData>
        </a:graphic>
      </p:graphicFrame>
      <p:sp>
        <p:nvSpPr>
          <p:cNvPr id="892" name="Shape 89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p:cNvSpPr>
          <p:nvPr>
            <p:ph type="title"/>
          </p:nvPr>
        </p:nvSpPr>
        <p:spPr>
          <a:xfrm>
            <a:off x="680319" y="753229"/>
            <a:ext cx="9613863" cy="1080938"/>
          </a:xfrm>
          <a:prstGeom prst="rect">
            <a:avLst/>
          </a:prstGeom>
        </p:spPr>
        <p:txBody>
          <a:bodyPr/>
          <a:lstStyle/>
          <a:p>
            <a:r>
              <a:t>Layout : TableLayout</a:t>
            </a:r>
          </a:p>
        </p:txBody>
      </p:sp>
      <p:sp>
        <p:nvSpPr>
          <p:cNvPr id="895" name="Shape 895"/>
          <p:cNvSpPr>
            <a:spLocks noGrp="1"/>
          </p:cNvSpPr>
          <p:nvPr>
            <p:ph type="body" idx="1"/>
          </p:nvPr>
        </p:nvSpPr>
        <p:spPr>
          <a:xfrm>
            <a:off x="708454" y="2576022"/>
            <a:ext cx="8756833" cy="4162402"/>
          </a:xfrm>
          <a:prstGeom prst="rect">
            <a:avLst/>
          </a:prstGeom>
        </p:spPr>
        <p:txBody>
          <a:bodyPr anchor="t"/>
          <a:lstStyle/>
          <a:p>
            <a:pPr>
              <a:defRPr sz="2800">
                <a:latin typeface="Times New Roman"/>
                <a:ea typeface="Times New Roman"/>
                <a:cs typeface="Times New Roman"/>
                <a:sym typeface="Times New Roman"/>
              </a:defRPr>
            </a:pPr>
            <a:r>
              <a:rPr lang="fr-FR">
                <a:latin typeface="Trebuchet MS" panose="020B0703020202090204" pitchFamily="34" charset="0"/>
              </a:rPr>
              <a:t>Les éléments sont placés dans une table
</a:t>
            </a:r>
            <a:br>
              <a:rPr/>
            </a:br>
            <a:endParaRPr/>
          </a:p>
        </p:txBody>
      </p:sp>
      <p:pic>
        <p:nvPicPr>
          <p:cNvPr id="896" name="image10.png"/>
          <p:cNvPicPr>
            <a:picLocks noChangeAspect="1"/>
          </p:cNvPicPr>
          <p:nvPr/>
        </p:nvPicPr>
        <p:blipFill>
          <a:blip r:embed="rId2"/>
          <a:stretch>
            <a:fillRect/>
          </a:stretch>
        </p:blipFill>
        <p:spPr>
          <a:xfrm>
            <a:off x="1574996" y="3224930"/>
            <a:ext cx="4825804" cy="3567248"/>
          </a:xfrm>
          <a:prstGeom prst="rect">
            <a:avLst/>
          </a:prstGeom>
          <a:ln w="12700">
            <a:miter lim="400000"/>
          </a:ln>
        </p:spPr>
      </p:pic>
      <p:pic>
        <p:nvPicPr>
          <p:cNvPr id="897" name="image11.png"/>
          <p:cNvPicPr>
            <a:picLocks noChangeAspect="1"/>
          </p:cNvPicPr>
          <p:nvPr/>
        </p:nvPicPr>
        <p:blipFill>
          <a:blip r:embed="rId3"/>
          <a:stretch>
            <a:fillRect/>
          </a:stretch>
        </p:blipFill>
        <p:spPr>
          <a:xfrm>
            <a:off x="5700576" y="3479248"/>
            <a:ext cx="1822480" cy="3312928"/>
          </a:xfrm>
          <a:prstGeom prst="rect">
            <a:avLst/>
          </a:prstGeom>
          <a:ln w="12700">
            <a:miter lim="400000"/>
          </a:ln>
        </p:spPr>
      </p:pic>
      <p:sp>
        <p:nvSpPr>
          <p:cNvPr id="898" name="Shape 89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Tree>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p:cNvSpPr>
          <p:nvPr>
            <p:ph type="title"/>
          </p:nvPr>
        </p:nvSpPr>
        <p:spPr>
          <a:xfrm>
            <a:off x="680319" y="753229"/>
            <a:ext cx="9613863" cy="1080938"/>
          </a:xfrm>
          <a:prstGeom prst="rect">
            <a:avLst/>
          </a:prstGeom>
        </p:spPr>
        <p:txBody>
          <a:bodyPr/>
          <a:lstStyle/>
          <a:p>
            <a:r>
              <a:t>Layout : </a:t>
            </a:r>
            <a:r>
              <a:rPr lang="fr-FR" err="1"/>
              <a:t>ConstraintLayout</a:t>
            </a:r>
            <a:endParaRPr/>
          </a:p>
        </p:txBody>
      </p:sp>
      <p:sp>
        <p:nvSpPr>
          <p:cNvPr id="885" name="Shape 885"/>
          <p:cNvSpPr>
            <a:spLocks noGrp="1"/>
          </p:cNvSpPr>
          <p:nvPr>
            <p:ph type="body" idx="1"/>
          </p:nvPr>
        </p:nvSpPr>
        <p:spPr>
          <a:xfrm>
            <a:off x="708454" y="2576022"/>
            <a:ext cx="11193034" cy="4162402"/>
          </a:xfrm>
          <a:prstGeom prst="rect">
            <a:avLst/>
          </a:prstGeom>
        </p:spPr>
        <p:txBody>
          <a:bodyPr anchor="t"/>
          <a:lstStyle/>
          <a:p>
            <a:pPr>
              <a:defRPr sz="2800">
                <a:latin typeface="Times New Roman"/>
                <a:ea typeface="Times New Roman"/>
                <a:cs typeface="Times New Roman"/>
                <a:sym typeface="Times New Roman"/>
              </a:defRPr>
            </a:pPr>
            <a:r>
              <a:rPr lang="fr-FR">
                <a:latin typeface="Trebuchet MS" panose="020B0703020202090204" pitchFamily="34" charset="0"/>
              </a:rPr>
              <a:t>Les éléments sont positionnés en fonction d'autres éléments avec des pourcentages </a:t>
            </a:r>
            <a:br>
              <a:rPr lang="fr-FR">
                <a:latin typeface="Trebuchet MS" panose="020B0703020202090204" pitchFamily="34" charset="0"/>
              </a:rPr>
            </a:br>
            <a:r>
              <a:rPr lang="fr-FR">
                <a:latin typeface="Trebuchet MS" panose="020B0703020202090204" pitchFamily="34" charset="0"/>
              </a:rPr>
              <a:t>
</a:t>
            </a:r>
            <a:endParaRPr>
              <a:latin typeface="Trebuchet MS" panose="020B0703020202090204" pitchFamily="34" charset="0"/>
            </a:endParaRPr>
          </a:p>
        </p:txBody>
      </p:sp>
      <p:sp>
        <p:nvSpPr>
          <p:cNvPr id="888" name="Shape 88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pic>
        <p:nvPicPr>
          <p:cNvPr id="2" name="Image 1"/>
          <p:cNvPicPr>
            <a:picLocks noChangeAspect="1"/>
          </p:cNvPicPr>
          <p:nvPr/>
        </p:nvPicPr>
        <p:blipFill>
          <a:blip r:embed="rId2"/>
          <a:stretch>
            <a:fillRect/>
          </a:stretch>
        </p:blipFill>
        <p:spPr>
          <a:xfrm>
            <a:off x="1226247" y="3666406"/>
            <a:ext cx="4392613" cy="2776544"/>
          </a:xfrm>
          <a:prstGeom prst="rect">
            <a:avLst/>
          </a:prstGeom>
        </p:spPr>
      </p:pic>
      <p:pic>
        <p:nvPicPr>
          <p:cNvPr id="3" name="Image 2"/>
          <p:cNvPicPr>
            <a:picLocks noChangeAspect="1"/>
          </p:cNvPicPr>
          <p:nvPr/>
        </p:nvPicPr>
        <p:blipFill>
          <a:blip r:embed="rId3"/>
          <a:stretch>
            <a:fillRect/>
          </a:stretch>
        </p:blipFill>
        <p:spPr>
          <a:xfrm>
            <a:off x="6304971" y="3188774"/>
            <a:ext cx="2288686" cy="3549650"/>
          </a:xfrm>
          <a:prstGeom prst="rect">
            <a:avLst/>
          </a:prstGeom>
        </p:spPr>
      </p:pic>
    </p:spTree>
    <p:extLst>
      <p:ext uri="{BB962C8B-B14F-4D97-AF65-F5344CB8AC3E}">
        <p14:creationId xmlns:p14="http://schemas.microsoft.com/office/powerpoint/2010/main" val="884037836"/>
      </p:ext>
    </p:extLst>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p:cNvSpPr>
          <p:nvPr>
            <p:ph type="title"/>
          </p:nvPr>
        </p:nvSpPr>
        <p:spPr>
          <a:xfrm>
            <a:off x="680319" y="753229"/>
            <a:ext cx="9613863" cy="1080938"/>
          </a:xfrm>
          <a:prstGeom prst="rect">
            <a:avLst/>
          </a:prstGeom>
        </p:spPr>
        <p:txBody>
          <a:bodyPr/>
          <a:lstStyle/>
          <a:p>
            <a:r>
              <a:t>Layout : </a:t>
            </a:r>
            <a:r>
              <a:rPr lang="fr-FR" err="1"/>
              <a:t>ConstraintLayout</a:t>
            </a:r>
            <a:endParaRPr/>
          </a:p>
        </p:txBody>
      </p:sp>
      <p:sp>
        <p:nvSpPr>
          <p:cNvPr id="885" name="Shape 885"/>
          <p:cNvSpPr>
            <a:spLocks noGrp="1"/>
          </p:cNvSpPr>
          <p:nvPr>
            <p:ph type="body" idx="1"/>
          </p:nvPr>
        </p:nvSpPr>
        <p:spPr>
          <a:xfrm>
            <a:off x="708454" y="2576022"/>
            <a:ext cx="11193034" cy="4162402"/>
          </a:xfrm>
          <a:prstGeom prst="rect">
            <a:avLst/>
          </a:prstGeom>
        </p:spPr>
        <p:txBody>
          <a:bodyPr anchor="t"/>
          <a:lstStyle/>
          <a:p>
            <a:pPr>
              <a:defRPr sz="2800">
                <a:latin typeface="Times New Roman"/>
                <a:ea typeface="Times New Roman"/>
                <a:cs typeface="Times New Roman"/>
                <a:sym typeface="Times New Roman"/>
              </a:defRPr>
            </a:pPr>
            <a:r>
              <a:rPr lang="fr-FR" err="1">
                <a:latin typeface="Trebuchet MS" panose="020B0703020202090204" pitchFamily="34" charset="0"/>
              </a:rPr>
              <a:t>ConstraintLayout</a:t>
            </a:r>
            <a:r>
              <a:rPr lang="fr-FR">
                <a:latin typeface="Trebuchet MS" panose="020B0703020202090204" pitchFamily="34" charset="0"/>
              </a:rPr>
              <a:t> </a:t>
            </a:r>
            <a:r>
              <a:rPr lang="fr-FR" b="0">
                <a:latin typeface="Trebuchet MS" panose="020B0703020202090204" pitchFamily="34" charset="0"/>
              </a:rPr>
              <a:t>vous permet de créer des mises en page complexes avec une hiérarchie de vue plate. Il est similaire à </a:t>
            </a:r>
            <a:r>
              <a:rPr lang="fr-FR" b="0" err="1">
                <a:latin typeface="Trebuchet MS" panose="020B0703020202090204" pitchFamily="34" charset="0"/>
              </a:rPr>
              <a:t>RelativeLayout</a:t>
            </a:r>
            <a:r>
              <a:rPr lang="fr-FR" b="0">
                <a:latin typeface="Trebuchet MS" panose="020B0703020202090204" pitchFamily="34" charset="0"/>
              </a:rPr>
              <a:t> par le fait que toutes les vues sont placées en fonction des relations entre les autres vues et le </a:t>
            </a:r>
            <a:r>
              <a:rPr lang="fr-FR" b="0" err="1">
                <a:latin typeface="Trebuchet MS" panose="020B0703020202090204" pitchFamily="34" charset="0"/>
              </a:rPr>
              <a:t>layout</a:t>
            </a:r>
            <a:r>
              <a:rPr lang="fr-FR" b="0">
                <a:latin typeface="Trebuchet MS" panose="020B0703020202090204" pitchFamily="34" charset="0"/>
              </a:rPr>
              <a:t> parent, mais il est plus flexible que </a:t>
            </a:r>
            <a:r>
              <a:rPr lang="fr-FR" b="0" err="1">
                <a:latin typeface="Trebuchet MS" panose="020B0703020202090204" pitchFamily="34" charset="0"/>
              </a:rPr>
              <a:t>RelativeLayout</a:t>
            </a:r>
            <a:r>
              <a:rPr lang="fr-FR" b="0">
                <a:latin typeface="Trebuchet MS" panose="020B0703020202090204" pitchFamily="34" charset="0"/>
              </a:rPr>
              <a:t> et plus facile à utiliser avec l'éditeur de </a:t>
            </a:r>
            <a:r>
              <a:rPr lang="fr-FR" b="0" err="1">
                <a:latin typeface="Trebuchet MS" panose="020B0703020202090204" pitchFamily="34" charset="0"/>
              </a:rPr>
              <a:t>layout</a:t>
            </a:r>
            <a:r>
              <a:rPr lang="fr-FR" b="0">
                <a:latin typeface="Trebuchet MS" panose="020B0703020202090204" pitchFamily="34" charset="0"/>
              </a:rPr>
              <a:t> d'Android Studio.</a:t>
            </a:r>
            <a:br>
              <a:rPr lang="fr-FR" b="0">
                <a:latin typeface="Trebuchet MS" panose="020B0703020202090204" pitchFamily="34" charset="0"/>
              </a:rPr>
            </a:br>
            <a:br>
              <a:rPr lang="fr-FR" b="0">
                <a:latin typeface="Trebuchet MS" panose="020B0703020202090204" pitchFamily="34" charset="0"/>
              </a:rPr>
            </a:br>
            <a:r>
              <a:rPr lang="fr-FR" b="0">
                <a:latin typeface="Trebuchet MS" panose="020B0703020202090204" pitchFamily="34" charset="0"/>
              </a:rPr>
              <a:t>Il permet également d’être encore plus « responsive » que Relative </a:t>
            </a:r>
            <a:r>
              <a:rPr lang="fr-FR" b="0" err="1">
                <a:latin typeface="Trebuchet MS" panose="020B0703020202090204" pitchFamily="34" charset="0"/>
              </a:rPr>
              <a:t>Layout</a:t>
            </a:r>
            <a:r>
              <a:rPr lang="fr-FR">
                <a:latin typeface="Trebuchet MS" panose="020B0703020202090204" pitchFamily="34" charset="0"/>
              </a:rPr>
              <a:t>
</a:t>
            </a:r>
            <a:endParaRPr b="0">
              <a:latin typeface="Trebuchet MS" panose="020B0703020202090204" pitchFamily="34" charset="0"/>
            </a:endParaRPr>
          </a:p>
        </p:txBody>
      </p:sp>
      <p:sp>
        <p:nvSpPr>
          <p:cNvPr id="888" name="Shape 88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Tree>
    <p:extLst>
      <p:ext uri="{BB962C8B-B14F-4D97-AF65-F5344CB8AC3E}">
        <p14:creationId xmlns:p14="http://schemas.microsoft.com/office/powerpoint/2010/main" val="1939993657"/>
      </p:ext>
    </p:extLst>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p:cNvSpPr>
          <p:nvPr>
            <p:ph type="title"/>
          </p:nvPr>
        </p:nvSpPr>
        <p:spPr>
          <a:xfrm>
            <a:off x="680319" y="753229"/>
            <a:ext cx="9613863" cy="1080938"/>
          </a:xfrm>
          <a:prstGeom prst="rect">
            <a:avLst/>
          </a:prstGeom>
        </p:spPr>
        <p:txBody>
          <a:bodyPr/>
          <a:lstStyle/>
          <a:p>
            <a:r>
              <a:t>Activity</a:t>
            </a:r>
          </a:p>
        </p:txBody>
      </p:sp>
      <p:sp>
        <p:nvSpPr>
          <p:cNvPr id="905" name="Shape 905"/>
          <p:cNvSpPr>
            <a:spLocks noGrp="1"/>
          </p:cNvSpPr>
          <p:nvPr>
            <p:ph type="body" idx="1"/>
          </p:nvPr>
        </p:nvSpPr>
        <p:spPr>
          <a:xfrm>
            <a:off x="358498" y="2485710"/>
            <a:ext cx="11460969" cy="4162402"/>
          </a:xfrm>
          <a:prstGeom prst="rect">
            <a:avLst/>
          </a:prstGeom>
        </p:spPr>
        <p:txBody>
          <a:bodyPr anchor="t"/>
          <a:lstStyle/>
          <a:p>
            <a:pPr marL="514350" indent="-514350">
              <a:buSzPct val="100000"/>
              <a:buFont typeface="Arial"/>
              <a:buChar char="•"/>
              <a:defRPr sz="2800" b="0"/>
            </a:pPr>
            <a:r>
              <a:t>“</a:t>
            </a:r>
            <a:r>
              <a:rPr lang="fr-FR"/>
              <a:t> Peut être considérée comme le cœur d'une application Android </a:t>
            </a:r>
            <a:r>
              <a:t>”</a:t>
            </a:r>
            <a:br>
              <a:rPr/>
            </a:br>
            <a:endParaRPr>
              <a:latin typeface="Times New Roman"/>
              <a:ea typeface="Times New Roman"/>
              <a:cs typeface="Times New Roman"/>
              <a:sym typeface="Times New Roman"/>
            </a:endParaRPr>
          </a:p>
          <a:p>
            <a:pPr marL="514350" indent="-514350">
              <a:buSzPct val="100000"/>
              <a:buFont typeface="Arial"/>
              <a:buChar char="•"/>
              <a:defRPr sz="2800"/>
            </a:pPr>
            <a:r>
              <a:rPr lang="fr-FR"/>
              <a:t>Contexte + interface graphique</a:t>
            </a:r>
            <a:br>
              <a:rPr lang="fr-FR"/>
            </a:br>
            <a:r>
              <a:rPr lang="fr-FR"/>
              <a:t>
Nous pouvons comparer l'activité avec le contrôleur dans le modèle MVC</a:t>
            </a:r>
            <a:endParaRPr/>
          </a:p>
        </p:txBody>
      </p:sp>
      <p:sp>
        <p:nvSpPr>
          <p:cNvPr id="906" name="Shape 90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Shape 908"/>
          <p:cNvSpPr>
            <a:spLocks noGrp="1"/>
          </p:cNvSpPr>
          <p:nvPr>
            <p:ph type="title"/>
          </p:nvPr>
        </p:nvSpPr>
        <p:spPr>
          <a:xfrm>
            <a:off x="680319" y="753229"/>
            <a:ext cx="9613863" cy="1080938"/>
          </a:xfrm>
          <a:prstGeom prst="rect">
            <a:avLst/>
          </a:prstGeom>
        </p:spPr>
        <p:txBody>
          <a:bodyPr/>
          <a:lstStyle/>
          <a:p>
            <a:r>
              <a:t>Activity</a:t>
            </a:r>
          </a:p>
        </p:txBody>
      </p:sp>
      <p:pic>
        <p:nvPicPr>
          <p:cNvPr id="909" name="image12.png" descr="http://developer.android.com/images/activity_lifecycle.png"/>
          <p:cNvPicPr>
            <a:picLocks noChangeAspect="1"/>
          </p:cNvPicPr>
          <p:nvPr/>
        </p:nvPicPr>
        <p:blipFill>
          <a:blip r:embed="rId2"/>
          <a:stretch>
            <a:fillRect/>
          </a:stretch>
        </p:blipFill>
        <p:spPr>
          <a:xfrm>
            <a:off x="3484109" y="438223"/>
            <a:ext cx="4886169" cy="6314875"/>
          </a:xfrm>
          <a:prstGeom prst="rect">
            <a:avLst/>
          </a:prstGeom>
          <a:ln w="12700">
            <a:miter lim="400000"/>
          </a:ln>
        </p:spPr>
      </p:pic>
      <p:sp>
        <p:nvSpPr>
          <p:cNvPr id="910" name="Shape 91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Tree>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Shape 912"/>
          <p:cNvSpPr>
            <a:spLocks noGrp="1"/>
          </p:cNvSpPr>
          <p:nvPr>
            <p:ph type="title"/>
          </p:nvPr>
        </p:nvSpPr>
        <p:spPr>
          <a:xfrm>
            <a:off x="680319" y="753229"/>
            <a:ext cx="9613863" cy="1080938"/>
          </a:xfrm>
          <a:prstGeom prst="rect">
            <a:avLst/>
          </a:prstGeom>
        </p:spPr>
        <p:txBody>
          <a:bodyPr/>
          <a:lstStyle/>
          <a:p>
            <a:r>
              <a:t>Activity</a:t>
            </a:r>
          </a:p>
        </p:txBody>
      </p:sp>
      <p:sp>
        <p:nvSpPr>
          <p:cNvPr id="913" name="Shape 913"/>
          <p:cNvSpPr>
            <a:spLocks noGrp="1"/>
          </p:cNvSpPr>
          <p:nvPr>
            <p:ph type="body" idx="1"/>
          </p:nvPr>
        </p:nvSpPr>
        <p:spPr>
          <a:xfrm>
            <a:off x="708454" y="2576022"/>
            <a:ext cx="10827055" cy="4162402"/>
          </a:xfrm>
          <a:prstGeom prst="rect">
            <a:avLst/>
          </a:prstGeom>
        </p:spPr>
        <p:txBody>
          <a:bodyPr anchor="t">
            <a:normAutofit/>
          </a:bodyPr>
          <a:lstStyle/>
          <a:p>
            <a:pPr marL="514350" indent="-514350">
              <a:buSzPct val="100000"/>
              <a:buFont typeface="Arial"/>
              <a:buChar char="•"/>
              <a:defRPr sz="3700" b="0" u="sng"/>
            </a:pPr>
            <a:r>
              <a:rPr err="1"/>
              <a:t>onCreate</a:t>
            </a:r>
            <a:endParaRPr/>
          </a:p>
          <a:p>
            <a:pPr>
              <a:defRPr sz="3600" b="0" u="sng"/>
            </a:pPr>
            <a:endParaRPr/>
          </a:p>
          <a:p>
            <a:pPr>
              <a:defRPr sz="3000" b="0"/>
            </a:pPr>
            <a:r>
              <a:rPr lang="fr-FR"/>
              <a:t>Cette méthode est appelée pendant la création de votre Activité. Il est utilisé pour initialiser votre activité avec toutes les données nécessaires.
</a:t>
            </a:r>
            <a:endParaRPr/>
          </a:p>
        </p:txBody>
      </p:sp>
      <p:sp>
        <p:nvSpPr>
          <p:cNvPr id="914" name="Shape 91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Tree>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a:spLocks noGrp="1"/>
          </p:cNvSpPr>
          <p:nvPr>
            <p:ph type="title"/>
          </p:nvPr>
        </p:nvSpPr>
        <p:spPr>
          <a:xfrm>
            <a:off x="680319" y="753229"/>
            <a:ext cx="9613863" cy="1080938"/>
          </a:xfrm>
          <a:prstGeom prst="rect">
            <a:avLst/>
          </a:prstGeom>
        </p:spPr>
        <p:txBody>
          <a:bodyPr/>
          <a:lstStyle/>
          <a:p>
            <a:r>
              <a:t>Activity</a:t>
            </a:r>
          </a:p>
        </p:txBody>
      </p:sp>
      <p:sp>
        <p:nvSpPr>
          <p:cNvPr id="917" name="Shape 917"/>
          <p:cNvSpPr>
            <a:spLocks noGrp="1"/>
          </p:cNvSpPr>
          <p:nvPr>
            <p:ph type="body" idx="1"/>
          </p:nvPr>
        </p:nvSpPr>
        <p:spPr>
          <a:xfrm>
            <a:off x="708454" y="2576022"/>
            <a:ext cx="10827055" cy="4162402"/>
          </a:xfrm>
          <a:prstGeom prst="rect">
            <a:avLst/>
          </a:prstGeom>
        </p:spPr>
        <p:txBody>
          <a:bodyPr anchor="t">
            <a:normAutofit/>
          </a:bodyPr>
          <a:lstStyle/>
          <a:p>
            <a:pPr marL="514350" indent="-514350">
              <a:buSzPct val="100000"/>
              <a:buFont typeface="Arial"/>
              <a:buChar char="•"/>
              <a:defRPr sz="3700" b="0" u="sng"/>
            </a:pPr>
            <a:r>
              <a:rPr err="1"/>
              <a:t>onStart</a:t>
            </a:r>
            <a:endParaRPr/>
          </a:p>
          <a:p>
            <a:pPr>
              <a:defRPr sz="3600" b="0" u="sng"/>
            </a:pPr>
            <a:endParaRPr/>
          </a:p>
          <a:p>
            <a:pPr>
              <a:defRPr sz="3000" b="0"/>
            </a:pPr>
            <a:r>
              <a:rPr lang="fr-FR"/>
              <a:t>Cette méthode est appelée lorsque votre application est démarrée mais pas encore en premier plan.
Si votre activité ne peut pas aller au premier plan quelle que soit la raison, l'activité appellera alors </a:t>
            </a:r>
            <a:r>
              <a:rPr lang="fr-FR" err="1"/>
              <a:t>onStop</a:t>
            </a:r>
            <a:r>
              <a:rPr lang="fr-FR"/>
              <a:t>.</a:t>
            </a:r>
            <a:endParaRPr/>
          </a:p>
        </p:txBody>
      </p:sp>
      <p:sp>
        <p:nvSpPr>
          <p:cNvPr id="918" name="Shape 91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37</a:t>
            </a:fld>
            <a:endParaRPr/>
          </a:p>
        </p:txBody>
      </p:sp>
    </p:spTree>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p:cNvSpPr>
          <p:nvPr>
            <p:ph type="title"/>
          </p:nvPr>
        </p:nvSpPr>
        <p:spPr>
          <a:xfrm>
            <a:off x="680319" y="753229"/>
            <a:ext cx="9613863" cy="1080938"/>
          </a:xfrm>
          <a:prstGeom prst="rect">
            <a:avLst/>
          </a:prstGeom>
        </p:spPr>
        <p:txBody>
          <a:bodyPr/>
          <a:lstStyle/>
          <a:p>
            <a:r>
              <a:t>Activity</a:t>
            </a:r>
          </a:p>
        </p:txBody>
      </p:sp>
      <p:sp>
        <p:nvSpPr>
          <p:cNvPr id="921" name="Shape 921"/>
          <p:cNvSpPr>
            <a:spLocks noGrp="1"/>
          </p:cNvSpPr>
          <p:nvPr>
            <p:ph type="body" idx="1"/>
          </p:nvPr>
        </p:nvSpPr>
        <p:spPr>
          <a:xfrm>
            <a:off x="708454" y="2576022"/>
            <a:ext cx="10827055" cy="4162402"/>
          </a:xfrm>
          <a:prstGeom prst="rect">
            <a:avLst/>
          </a:prstGeom>
        </p:spPr>
        <p:txBody>
          <a:bodyPr anchor="t">
            <a:normAutofit/>
          </a:bodyPr>
          <a:lstStyle/>
          <a:p>
            <a:pPr marL="514350" indent="-514350">
              <a:buSzPct val="100000"/>
              <a:buFont typeface="Arial"/>
              <a:buChar char="•"/>
              <a:defRPr sz="3700" b="0" u="sng"/>
            </a:pPr>
            <a:r>
              <a:rPr err="1"/>
              <a:t>onResume</a:t>
            </a:r>
            <a:endParaRPr/>
          </a:p>
          <a:p>
            <a:pPr>
              <a:defRPr sz="3600" b="0" u="sng"/>
            </a:pPr>
            <a:endParaRPr/>
          </a:p>
          <a:p>
            <a:pPr>
              <a:defRPr sz="3000" b="0"/>
            </a:pPr>
            <a:r>
              <a:rPr lang="fr-FR"/>
              <a:t>Cette méthode est appelée après </a:t>
            </a:r>
            <a:r>
              <a:rPr lang="fr-FR" err="1"/>
              <a:t>onStart</a:t>
            </a:r>
            <a:r>
              <a:rPr lang="fr-FR"/>
              <a:t> (lorsque votre application arrive au premier plan).
</a:t>
            </a:r>
            <a:endParaRPr/>
          </a:p>
          <a:p>
            <a:pPr>
              <a:defRPr sz="3000"/>
            </a:pPr>
            <a:r>
              <a:rPr lang="fr-FR" err="1"/>
              <a:t>onResume</a:t>
            </a:r>
            <a:r>
              <a:rPr lang="fr-FR"/>
              <a:t> est également appelé lorsque votre application entre en arrière-plan et revient au premier plan.</a:t>
            </a:r>
            <a:endParaRPr/>
          </a:p>
        </p:txBody>
      </p:sp>
      <p:sp>
        <p:nvSpPr>
          <p:cNvPr id="922" name="Shape 92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38</a:t>
            </a:fld>
            <a:endParaRPr/>
          </a:p>
        </p:txBody>
      </p:sp>
    </p:spTree>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a:spLocks noGrp="1"/>
          </p:cNvSpPr>
          <p:nvPr>
            <p:ph type="title"/>
          </p:nvPr>
        </p:nvSpPr>
        <p:spPr>
          <a:xfrm>
            <a:off x="680319" y="753229"/>
            <a:ext cx="9613863" cy="1080938"/>
          </a:xfrm>
          <a:prstGeom prst="rect">
            <a:avLst/>
          </a:prstGeom>
        </p:spPr>
        <p:txBody>
          <a:bodyPr/>
          <a:lstStyle/>
          <a:p>
            <a:r>
              <a:t>Activity</a:t>
            </a:r>
          </a:p>
        </p:txBody>
      </p:sp>
      <p:sp>
        <p:nvSpPr>
          <p:cNvPr id="925" name="Shape 925"/>
          <p:cNvSpPr>
            <a:spLocks noGrp="1"/>
          </p:cNvSpPr>
          <p:nvPr>
            <p:ph type="body" idx="1"/>
          </p:nvPr>
        </p:nvSpPr>
        <p:spPr>
          <a:xfrm>
            <a:off x="708454" y="2576022"/>
            <a:ext cx="10827055" cy="4162402"/>
          </a:xfrm>
          <a:prstGeom prst="rect">
            <a:avLst/>
          </a:prstGeom>
        </p:spPr>
        <p:txBody>
          <a:bodyPr anchor="t">
            <a:normAutofit fontScale="92500" lnSpcReduction="10000"/>
          </a:bodyPr>
          <a:lstStyle/>
          <a:p>
            <a:pPr marL="514350" indent="-514350">
              <a:buSzPct val="100000"/>
              <a:buFont typeface="Arial"/>
              <a:buChar char="•"/>
              <a:defRPr sz="3700" b="0" u="sng"/>
            </a:pPr>
            <a:r>
              <a:rPr err="1"/>
              <a:t>onPause</a:t>
            </a:r>
            <a:endParaRPr/>
          </a:p>
          <a:p>
            <a:pPr>
              <a:defRPr sz="3600" b="0" u="sng"/>
            </a:pPr>
            <a:endParaRPr/>
          </a:p>
          <a:p>
            <a:pPr>
              <a:defRPr sz="3000" b="0"/>
            </a:pPr>
            <a:r>
              <a:rPr lang="fr-FR"/>
              <a:t>Appelé juste avant un autre appel d'activité </a:t>
            </a:r>
            <a:r>
              <a:rPr lang="fr-FR" err="1"/>
              <a:t>onResume</a:t>
            </a:r>
            <a:r>
              <a:rPr lang="fr-FR"/>
              <a:t>. À ce stade, votre activité n'a plus accès à l'écran, vous devez cesser toute action demandant l'interaction de l’utilisateur.</a:t>
            </a:r>
          </a:p>
          <a:p>
            <a:pPr>
              <a:defRPr sz="3000" b="0"/>
            </a:pPr>
            <a:endParaRPr lang="fr-FR"/>
          </a:p>
          <a:p>
            <a:pPr>
              <a:defRPr sz="3000" b="0"/>
            </a:pPr>
            <a:r>
              <a:rPr lang="fr-FR"/>
              <a:t>Sur les versions récentes d’Android, toute action en cours sur l’activité est coupée après un délai de quelques secondes. Sur les anciennes versions, il était possible de continuer à exécuter des taches de fond.</a:t>
            </a:r>
            <a:endParaRPr/>
          </a:p>
        </p:txBody>
      </p:sp>
      <p:sp>
        <p:nvSpPr>
          <p:cNvPr id="926" name="Shape 92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err="1"/>
              <a:t>Gradle</a:t>
            </a:r>
            <a:endParaRPr lang="fr-FR"/>
          </a:p>
        </p:txBody>
      </p:sp>
      <p:sp>
        <p:nvSpPr>
          <p:cNvPr id="3" name="Espace réservé du texte 2"/>
          <p:cNvSpPr>
            <a:spLocks noGrp="1"/>
          </p:cNvSpPr>
          <p:nvPr>
            <p:ph type="body" sz="quarter" idx="1"/>
          </p:nvPr>
        </p:nvSpPr>
        <p:spPr/>
        <p:txBody>
          <a:bodyPr/>
          <a:lstStyle/>
          <a:p>
            <a:endParaRPr lang="fr-FR"/>
          </a:p>
        </p:txBody>
      </p:sp>
    </p:spTree>
    <p:extLst>
      <p:ext uri="{BB962C8B-B14F-4D97-AF65-F5344CB8AC3E}">
        <p14:creationId xmlns:p14="http://schemas.microsoft.com/office/powerpoint/2010/main" val="53747110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Shape 928"/>
          <p:cNvSpPr>
            <a:spLocks noGrp="1"/>
          </p:cNvSpPr>
          <p:nvPr>
            <p:ph type="title"/>
          </p:nvPr>
        </p:nvSpPr>
        <p:spPr>
          <a:xfrm>
            <a:off x="680319" y="753229"/>
            <a:ext cx="9613863" cy="1080938"/>
          </a:xfrm>
          <a:prstGeom prst="rect">
            <a:avLst/>
          </a:prstGeom>
        </p:spPr>
        <p:txBody>
          <a:bodyPr/>
          <a:lstStyle/>
          <a:p>
            <a:r>
              <a:t>Activity</a:t>
            </a:r>
          </a:p>
        </p:txBody>
      </p:sp>
      <p:sp>
        <p:nvSpPr>
          <p:cNvPr id="929" name="Shape 929"/>
          <p:cNvSpPr>
            <a:spLocks noGrp="1"/>
          </p:cNvSpPr>
          <p:nvPr>
            <p:ph type="body" idx="1"/>
          </p:nvPr>
        </p:nvSpPr>
        <p:spPr>
          <a:xfrm>
            <a:off x="708454" y="2576022"/>
            <a:ext cx="10827055" cy="4162402"/>
          </a:xfrm>
          <a:prstGeom prst="rect">
            <a:avLst/>
          </a:prstGeom>
        </p:spPr>
        <p:txBody>
          <a:bodyPr anchor="t"/>
          <a:lstStyle/>
          <a:p>
            <a:pPr marL="514350" indent="-514350">
              <a:buSzPct val="100000"/>
              <a:buFont typeface="Arial"/>
              <a:buChar char="•"/>
              <a:defRPr sz="3700" b="0" u="sng"/>
            </a:pPr>
            <a:r>
              <a:rPr err="1"/>
              <a:t>onStop</a:t>
            </a:r>
            <a:endParaRPr/>
          </a:p>
          <a:p>
            <a:pPr>
              <a:defRPr sz="3600" b="0" u="sng"/>
            </a:pPr>
            <a:endParaRPr/>
          </a:p>
          <a:p>
            <a:pPr>
              <a:defRPr sz="3000" b="0"/>
            </a:pPr>
            <a:r>
              <a:rPr lang="fr-FR"/>
              <a:t>Appelé lorsque votre activité n'est plus visible quelle que soit la raison.
</a:t>
            </a:r>
            <a:endParaRPr/>
          </a:p>
        </p:txBody>
      </p:sp>
      <p:sp>
        <p:nvSpPr>
          <p:cNvPr id="930" name="Shape 93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40</a:t>
            </a:fld>
            <a:endParaRPr/>
          </a:p>
        </p:txBody>
      </p:sp>
    </p:spTree>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Shape 932"/>
          <p:cNvSpPr>
            <a:spLocks noGrp="1"/>
          </p:cNvSpPr>
          <p:nvPr>
            <p:ph type="title"/>
          </p:nvPr>
        </p:nvSpPr>
        <p:spPr>
          <a:xfrm>
            <a:off x="680319" y="753229"/>
            <a:ext cx="9613863" cy="1080938"/>
          </a:xfrm>
          <a:prstGeom prst="rect">
            <a:avLst/>
          </a:prstGeom>
        </p:spPr>
        <p:txBody>
          <a:bodyPr/>
          <a:lstStyle/>
          <a:p>
            <a:r>
              <a:t>Activity</a:t>
            </a:r>
          </a:p>
        </p:txBody>
      </p:sp>
      <p:sp>
        <p:nvSpPr>
          <p:cNvPr id="933" name="Shape 933"/>
          <p:cNvSpPr>
            <a:spLocks noGrp="1"/>
          </p:cNvSpPr>
          <p:nvPr>
            <p:ph type="body" idx="1"/>
          </p:nvPr>
        </p:nvSpPr>
        <p:spPr>
          <a:xfrm>
            <a:off x="708454" y="2576022"/>
            <a:ext cx="10827055" cy="4162402"/>
          </a:xfrm>
          <a:prstGeom prst="rect">
            <a:avLst/>
          </a:prstGeom>
        </p:spPr>
        <p:txBody>
          <a:bodyPr anchor="t"/>
          <a:lstStyle/>
          <a:p>
            <a:pPr marL="514350" indent="-514350">
              <a:buSzPct val="100000"/>
              <a:buFont typeface="Arial"/>
              <a:buChar char="•"/>
              <a:defRPr sz="3700" b="0" u="sng"/>
            </a:pPr>
            <a:r>
              <a:rPr err="1"/>
              <a:t>onDestroy</a:t>
            </a:r>
            <a:endParaRPr/>
          </a:p>
          <a:p>
            <a:pPr>
              <a:defRPr sz="3600" b="0" u="sng"/>
            </a:pPr>
            <a:endParaRPr/>
          </a:p>
          <a:p>
            <a:pPr>
              <a:defRPr sz="3000" b="0"/>
            </a:pPr>
            <a:r>
              <a:rPr lang="fr-FR"/>
              <a:t>Appelé lorsque votre demande est complètement fermée (processus terminé).
</a:t>
            </a:r>
            <a:endParaRPr/>
          </a:p>
        </p:txBody>
      </p:sp>
      <p:sp>
        <p:nvSpPr>
          <p:cNvPr id="934" name="Shape 93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41</a:t>
            </a:fld>
            <a:endParaRPr/>
          </a:p>
        </p:txBody>
      </p:sp>
    </p:spTree>
  </p:cSld>
  <p:clrMapOvr>
    <a:masterClrMapping/>
  </p:clrMapOvr>
  <p:transition spd="slow">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Shape 936"/>
          <p:cNvSpPr>
            <a:spLocks noGrp="1"/>
          </p:cNvSpPr>
          <p:nvPr>
            <p:ph type="title"/>
          </p:nvPr>
        </p:nvSpPr>
        <p:spPr>
          <a:xfrm>
            <a:off x="680319" y="753229"/>
            <a:ext cx="9613863" cy="1080938"/>
          </a:xfrm>
          <a:prstGeom prst="rect">
            <a:avLst/>
          </a:prstGeom>
        </p:spPr>
        <p:txBody>
          <a:bodyPr/>
          <a:lstStyle/>
          <a:p>
            <a:r>
              <a:t>Activity</a:t>
            </a:r>
          </a:p>
        </p:txBody>
      </p:sp>
      <p:sp>
        <p:nvSpPr>
          <p:cNvPr id="937" name="Shape 937"/>
          <p:cNvSpPr/>
          <p:nvPr/>
        </p:nvSpPr>
        <p:spPr>
          <a:xfrm>
            <a:off x="1909961" y="2604478"/>
            <a:ext cx="8064033" cy="2510791"/>
          </a:xfrm>
          <a:prstGeom prst="rect">
            <a:avLst/>
          </a:prstGeom>
          <a:solidFill>
            <a:schemeClr val="accent2"/>
          </a:solidFill>
          <a:ln w="19050">
            <a:solidFill>
              <a:srgbClr val="FFFFFF"/>
            </a:solidFill>
          </a:ln>
          <a:extLst>
            <a:ext uri="{C572A759-6A51-4108-AA02-DFA0A04FC94B}">
              <ma14:wrappingTextBoxFlag xmlns:ma14="http://schemas.microsoft.com/office/mac/drawingml/2011/main" xmlns="" val="1"/>
            </a:ext>
          </a:extLst>
        </p:spPr>
        <p:txBody>
          <a:bodyPr lIns="45719" rIns="45719">
            <a:spAutoFit/>
          </a:bodyPr>
          <a:lstStyle/>
          <a:p>
            <a:pPr>
              <a:defRPr b="1">
                <a:solidFill>
                  <a:srgbClr val="FFFFFF"/>
                </a:solidFill>
              </a:defRPr>
            </a:pPr>
            <a:r>
              <a:t>public class MainActivity extends Activity {</a:t>
            </a:r>
          </a:p>
          <a:p>
            <a:pPr>
              <a:defRPr>
                <a:solidFill>
                  <a:srgbClr val="FFFFFF"/>
                </a:solidFill>
              </a:defRPr>
            </a:pPr>
            <a:endParaRPr/>
          </a:p>
          <a:p>
            <a:pPr>
              <a:defRPr>
                <a:solidFill>
                  <a:srgbClr val="FFFFFF"/>
                </a:solidFill>
              </a:defRPr>
            </a:pPr>
            <a:r>
              <a:t>   @Override</a:t>
            </a:r>
          </a:p>
          <a:p>
            <a:pPr>
              <a:defRPr b="1">
                <a:solidFill>
                  <a:srgbClr val="FFFFFF"/>
                </a:solidFill>
              </a:defRPr>
            </a:pPr>
            <a:r>
              <a:t>   protected void onCreate(Bundle savedInstanceState) {</a:t>
            </a:r>
          </a:p>
          <a:p>
            <a:pPr>
              <a:defRPr b="1">
                <a:solidFill>
                  <a:srgbClr val="FFFFFF"/>
                </a:solidFill>
              </a:defRPr>
            </a:pPr>
            <a:r>
              <a:t>      super.onCreate(savedInstanceState);</a:t>
            </a:r>
          </a:p>
          <a:p>
            <a:pPr>
              <a:defRPr>
                <a:solidFill>
                  <a:srgbClr val="FFFFFF"/>
                </a:solidFill>
              </a:defRPr>
            </a:pPr>
            <a:r>
              <a:t>      setContentView(R.layout.</a:t>
            </a:r>
            <a:r>
              <a:rPr i="1"/>
              <a:t>activity_main);</a:t>
            </a:r>
          </a:p>
          <a:p>
            <a:pPr>
              <a:defRPr>
                <a:solidFill>
                  <a:srgbClr val="FFFFFF"/>
                </a:solidFill>
              </a:defRPr>
            </a:pPr>
            <a:r>
              <a:t>   }</a:t>
            </a:r>
          </a:p>
          <a:p>
            <a:pPr>
              <a:defRPr>
                <a:solidFill>
                  <a:srgbClr val="FFFFFF"/>
                </a:solidFill>
              </a:defRPr>
            </a:pPr>
            <a:r>
              <a:t>}</a:t>
            </a:r>
          </a:p>
        </p:txBody>
      </p:sp>
      <p:sp>
        <p:nvSpPr>
          <p:cNvPr id="938" name="Shape 93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42</a:t>
            </a:fld>
            <a:endParaRPr/>
          </a:p>
        </p:txBody>
      </p:sp>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a:spLocks noGrp="1"/>
          </p:cNvSpPr>
          <p:nvPr>
            <p:ph type="title"/>
          </p:nvPr>
        </p:nvSpPr>
        <p:spPr>
          <a:xfrm>
            <a:off x="680319" y="753229"/>
            <a:ext cx="9613863" cy="1080938"/>
          </a:xfrm>
          <a:prstGeom prst="rect">
            <a:avLst/>
          </a:prstGeom>
        </p:spPr>
        <p:txBody>
          <a:bodyPr/>
          <a:lstStyle/>
          <a:p>
            <a:r>
              <a:t>Activity</a:t>
            </a:r>
          </a:p>
        </p:txBody>
      </p:sp>
      <p:sp>
        <p:nvSpPr>
          <p:cNvPr id="941" name="Shape 941"/>
          <p:cNvSpPr>
            <a:spLocks noGrp="1"/>
          </p:cNvSpPr>
          <p:nvPr>
            <p:ph type="body" idx="1"/>
          </p:nvPr>
        </p:nvSpPr>
        <p:spPr>
          <a:xfrm>
            <a:off x="708454" y="2393143"/>
            <a:ext cx="10827055" cy="4162402"/>
          </a:xfrm>
          <a:prstGeom prst="rect">
            <a:avLst/>
          </a:prstGeom>
        </p:spPr>
        <p:txBody>
          <a:bodyPr anchor="t"/>
          <a:lstStyle>
            <a:lvl1pPr>
              <a:defRPr sz="2800" i="1" u="sng"/>
            </a:lvl1pPr>
          </a:lstStyle>
          <a:p>
            <a:r>
              <a:rPr lang="fr-FR"/>
              <a:t>Comment accéder aux vues dans Java
</a:t>
            </a:r>
            <a:endParaRPr/>
          </a:p>
        </p:txBody>
      </p:sp>
      <p:pic>
        <p:nvPicPr>
          <p:cNvPr id="942" name="image13.png"/>
          <p:cNvPicPr>
            <a:picLocks noChangeAspect="1"/>
          </p:cNvPicPr>
          <p:nvPr/>
        </p:nvPicPr>
        <p:blipFill>
          <a:blip r:embed="rId2"/>
          <a:stretch>
            <a:fillRect/>
          </a:stretch>
        </p:blipFill>
        <p:spPr>
          <a:xfrm>
            <a:off x="799351" y="3425907"/>
            <a:ext cx="4532304" cy="3188996"/>
          </a:xfrm>
          <a:prstGeom prst="rect">
            <a:avLst/>
          </a:prstGeom>
          <a:ln w="12700">
            <a:miter lim="400000"/>
          </a:ln>
        </p:spPr>
      </p:pic>
      <p:sp>
        <p:nvSpPr>
          <p:cNvPr id="944" name="Shape 94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2" name="ZoneTexte 1">
            <a:extLst>
              <a:ext uri="{FF2B5EF4-FFF2-40B4-BE49-F238E27FC236}">
                <a16:creationId xmlns:a16="http://schemas.microsoft.com/office/drawing/2014/main" id="{A3638B34-5D6F-C448-88B8-0838415C3461}"/>
              </a:ext>
            </a:extLst>
          </p:cNvPr>
          <p:cNvSpPr txBox="1"/>
          <p:nvPr/>
        </p:nvSpPr>
        <p:spPr>
          <a:xfrm>
            <a:off x="4868841" y="4872460"/>
            <a:ext cx="5159023" cy="64632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Text</a:t>
            </a:r>
            <a:r>
              <a:rPr lang="fr-FR" err="1"/>
              <a:t>View</a:t>
            </a:r>
            <a:r>
              <a:rPr lang="fr-FR"/>
              <a:t> </a:t>
            </a: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tvStart</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 = </a:t>
            </a: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findViewById</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a:t>
            </a: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R.id.</a:t>
            </a:r>
            <a:r>
              <a:rPr kumimoji="0" lang="fr-FR" sz="1800" b="0" i="0" u="none" strike="noStrike" cap="none" spc="0" normalizeH="0" baseline="0" err="1">
                <a:ln>
                  <a:noFill/>
                </a:ln>
                <a:solidFill>
                  <a:srgbClr val="0070C0"/>
                </a:solidFill>
                <a:effectLst/>
                <a:uFillTx/>
                <a:latin typeface="Trebuchet MS"/>
                <a:ea typeface="Trebuchet MS"/>
                <a:cs typeface="Trebuchet MS"/>
                <a:sym typeface="Trebuchet MS"/>
              </a:rPr>
              <a:t>textStart</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a:t>
            </a:r>
          </a:p>
          <a:p>
            <a:pPr marL="0" marR="0" indent="0" algn="l" defTabSz="457200" rtl="0" fontAlgn="auto" latinLnBrk="0" hangingPunct="0">
              <a:lnSpc>
                <a:spcPct val="100000"/>
              </a:lnSpc>
              <a:spcBef>
                <a:spcPts val="0"/>
              </a:spcBef>
              <a:spcAft>
                <a:spcPts val="0"/>
              </a:spcAft>
              <a:buClrTx/>
              <a:buSzTx/>
              <a:buFontTx/>
              <a:buNone/>
              <a:tabLst/>
            </a:pPr>
            <a:r>
              <a:rPr lang="fr-FR" err="1"/>
              <a:t>TextView</a:t>
            </a:r>
            <a:r>
              <a:rPr lang="fr-FR"/>
              <a:t> </a:t>
            </a:r>
            <a:r>
              <a:rPr lang="fr-FR" err="1"/>
              <a:t>tvEnd</a:t>
            </a:r>
            <a:r>
              <a:rPr lang="fr-FR"/>
              <a:t> = </a:t>
            </a:r>
            <a:r>
              <a:rPr lang="fr-FR" err="1"/>
              <a:t>findViewById</a:t>
            </a:r>
            <a:r>
              <a:rPr lang="fr-FR"/>
              <a:t>(</a:t>
            </a:r>
            <a:r>
              <a:rPr lang="fr-FR" err="1"/>
              <a:t>R.id.</a:t>
            </a:r>
            <a:r>
              <a:rPr lang="fr-FR" err="1">
                <a:solidFill>
                  <a:srgbClr val="0070C0"/>
                </a:solidFill>
              </a:rPr>
              <a:t>textEnd</a:t>
            </a:r>
            <a:r>
              <a:rPr lang="fr-FR"/>
              <a:t>);</a:t>
            </a: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p:cNvSpPr>
          <p:nvPr>
            <p:ph type="title"/>
          </p:nvPr>
        </p:nvSpPr>
        <p:spPr>
          <a:xfrm>
            <a:off x="680319" y="753229"/>
            <a:ext cx="9613863" cy="1080938"/>
          </a:xfrm>
          <a:prstGeom prst="rect">
            <a:avLst/>
          </a:prstGeom>
        </p:spPr>
        <p:txBody>
          <a:bodyPr/>
          <a:lstStyle/>
          <a:p>
            <a:r>
              <a:t>Res</a:t>
            </a:r>
            <a:r>
              <a:rPr lang="fr-FR"/>
              <a:t>s</a:t>
            </a:r>
            <a:r>
              <a:rPr err="1"/>
              <a:t>ources</a:t>
            </a:r>
            <a:r>
              <a:t> </a:t>
            </a:r>
            <a:r>
              <a:rPr lang="fr-FR"/>
              <a:t>et</a:t>
            </a:r>
            <a:r>
              <a:t> style</a:t>
            </a:r>
          </a:p>
        </p:txBody>
      </p:sp>
      <p:sp>
        <p:nvSpPr>
          <p:cNvPr id="947" name="Shape 947"/>
          <p:cNvSpPr>
            <a:spLocks noGrp="1"/>
          </p:cNvSpPr>
          <p:nvPr>
            <p:ph type="body" idx="1"/>
          </p:nvPr>
        </p:nvSpPr>
        <p:spPr>
          <a:xfrm>
            <a:off x="708454" y="2576022"/>
            <a:ext cx="10827055" cy="4162402"/>
          </a:xfrm>
          <a:prstGeom prst="rect">
            <a:avLst/>
          </a:prstGeom>
        </p:spPr>
        <p:txBody>
          <a:bodyPr anchor="t">
            <a:normAutofit/>
          </a:bodyPr>
          <a:lstStyle/>
          <a:p>
            <a:pPr>
              <a:defRPr sz="4800" i="1" u="sng">
                <a:latin typeface="Times New Roman"/>
                <a:ea typeface="Times New Roman"/>
                <a:cs typeface="Times New Roman"/>
                <a:sym typeface="Times New Roman"/>
              </a:defRPr>
            </a:pPr>
            <a:r>
              <a:rPr lang="fr-FR"/>
              <a:t>Dossier </a:t>
            </a:r>
            <a:r>
              <a:t>« res »</a:t>
            </a:r>
            <a:br>
              <a:rPr sz="3600"/>
            </a:br>
            <a:endParaRPr sz="2800"/>
          </a:p>
          <a:p>
            <a:pPr marL="342900" indent="-342900">
              <a:buSzPct val="100000"/>
              <a:buFont typeface="Arial"/>
              <a:buChar char="•"/>
              <a:defRPr sz="2800">
                <a:latin typeface="Times New Roman"/>
                <a:ea typeface="Times New Roman"/>
                <a:cs typeface="Times New Roman"/>
                <a:sym typeface="Times New Roman"/>
              </a:defRPr>
            </a:pPr>
            <a:r>
              <a:rPr lang="fr-FR"/>
              <a:t>Internationalisation</a:t>
            </a:r>
            <a:br>
              <a:rPr/>
            </a:br>
            <a:endParaRPr/>
          </a:p>
          <a:p>
            <a:pPr marL="342900" indent="-342900">
              <a:buSzPct val="100000"/>
              <a:buFont typeface="Arial"/>
              <a:buChar char="•"/>
              <a:defRPr sz="2800">
                <a:latin typeface="Times New Roman"/>
                <a:ea typeface="Times New Roman"/>
                <a:cs typeface="Times New Roman"/>
                <a:sym typeface="Times New Roman"/>
              </a:defRPr>
            </a:pPr>
            <a:r>
              <a:rPr lang="fr-FR"/>
              <a:t>Gestion des ressources par taille d’écran</a:t>
            </a:r>
            <a:br>
              <a:rPr/>
            </a:br>
            <a:endParaRPr/>
          </a:p>
          <a:p>
            <a:pPr marL="342900" indent="-342900">
              <a:buSzPct val="100000"/>
              <a:buFont typeface="Arial"/>
              <a:buChar char="•"/>
              <a:defRPr sz="2800">
                <a:latin typeface="Times New Roman"/>
                <a:ea typeface="Times New Roman"/>
                <a:cs typeface="Times New Roman"/>
                <a:sym typeface="Times New Roman"/>
              </a:defRPr>
            </a:pPr>
            <a:r>
              <a:rPr lang="fr-FR"/>
              <a:t>Personnalisation</a:t>
            </a:r>
            <a:endParaRPr/>
          </a:p>
        </p:txBody>
      </p:sp>
      <p:pic>
        <p:nvPicPr>
          <p:cNvPr id="948" name="image15.png"/>
          <p:cNvPicPr>
            <a:picLocks noChangeAspect="1"/>
          </p:cNvPicPr>
          <p:nvPr/>
        </p:nvPicPr>
        <p:blipFill>
          <a:blip r:embed="rId2"/>
          <a:stretch>
            <a:fillRect/>
          </a:stretch>
        </p:blipFill>
        <p:spPr>
          <a:xfrm>
            <a:off x="7413861" y="1138385"/>
            <a:ext cx="2880321" cy="5393429"/>
          </a:xfrm>
          <a:prstGeom prst="rect">
            <a:avLst/>
          </a:prstGeom>
          <a:ln w="12700">
            <a:miter lim="400000"/>
          </a:ln>
        </p:spPr>
      </p:pic>
      <p:sp>
        <p:nvSpPr>
          <p:cNvPr id="949" name="Shape 94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Tree>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Shape 951"/>
          <p:cNvSpPr>
            <a:spLocks noGrp="1"/>
          </p:cNvSpPr>
          <p:nvPr>
            <p:ph type="title"/>
          </p:nvPr>
        </p:nvSpPr>
        <p:spPr>
          <a:xfrm>
            <a:off x="680319" y="753229"/>
            <a:ext cx="9613863" cy="1080938"/>
          </a:xfrm>
          <a:prstGeom prst="rect">
            <a:avLst/>
          </a:prstGeom>
        </p:spPr>
        <p:txBody>
          <a:bodyPr/>
          <a:lstStyle/>
          <a:p>
            <a:r>
              <a:t>Res</a:t>
            </a:r>
            <a:r>
              <a:rPr lang="fr-FR"/>
              <a:t>s</a:t>
            </a:r>
            <a:r>
              <a:rPr err="1"/>
              <a:t>ources</a:t>
            </a:r>
            <a:r>
              <a:t> </a:t>
            </a:r>
            <a:r>
              <a:rPr lang="fr-FR"/>
              <a:t>et</a:t>
            </a:r>
            <a:r>
              <a:t> style</a:t>
            </a:r>
          </a:p>
        </p:txBody>
      </p:sp>
      <p:pic>
        <p:nvPicPr>
          <p:cNvPr id="952" name="image16.png"/>
          <p:cNvPicPr>
            <a:picLocks noChangeAspect="1"/>
          </p:cNvPicPr>
          <p:nvPr/>
        </p:nvPicPr>
        <p:blipFill>
          <a:blip r:embed="rId2"/>
          <a:stretch>
            <a:fillRect/>
          </a:stretch>
        </p:blipFill>
        <p:spPr>
          <a:xfrm>
            <a:off x="597034" y="2128421"/>
            <a:ext cx="3893962" cy="1549097"/>
          </a:xfrm>
          <a:prstGeom prst="rect">
            <a:avLst/>
          </a:prstGeom>
          <a:ln w="12700">
            <a:miter lim="400000"/>
          </a:ln>
        </p:spPr>
      </p:pic>
      <p:pic>
        <p:nvPicPr>
          <p:cNvPr id="953" name="image17.png"/>
          <p:cNvPicPr>
            <a:picLocks noChangeAspect="1"/>
          </p:cNvPicPr>
          <p:nvPr/>
        </p:nvPicPr>
        <p:blipFill>
          <a:blip r:embed="rId3"/>
          <a:stretch>
            <a:fillRect/>
          </a:stretch>
        </p:blipFill>
        <p:spPr>
          <a:xfrm>
            <a:off x="597034" y="3789100"/>
            <a:ext cx="4889366" cy="1620369"/>
          </a:xfrm>
          <a:prstGeom prst="rect">
            <a:avLst/>
          </a:prstGeom>
          <a:ln w="12700">
            <a:miter lim="400000"/>
          </a:ln>
        </p:spPr>
      </p:pic>
      <p:pic>
        <p:nvPicPr>
          <p:cNvPr id="954" name="image18.png"/>
          <p:cNvPicPr>
            <a:picLocks noChangeAspect="1"/>
          </p:cNvPicPr>
          <p:nvPr/>
        </p:nvPicPr>
        <p:blipFill>
          <a:blip r:embed="rId4"/>
          <a:stretch>
            <a:fillRect/>
          </a:stretch>
        </p:blipFill>
        <p:spPr>
          <a:xfrm>
            <a:off x="6118981" y="2256607"/>
            <a:ext cx="2352676" cy="4276726"/>
          </a:xfrm>
          <a:prstGeom prst="rect">
            <a:avLst/>
          </a:prstGeom>
          <a:ln w="12700">
            <a:miter lim="400000"/>
          </a:ln>
        </p:spPr>
      </p:pic>
      <p:pic>
        <p:nvPicPr>
          <p:cNvPr id="955" name="image19.png"/>
          <p:cNvPicPr>
            <a:picLocks noChangeAspect="1"/>
          </p:cNvPicPr>
          <p:nvPr/>
        </p:nvPicPr>
        <p:blipFill>
          <a:blip r:embed="rId5"/>
          <a:stretch>
            <a:fillRect/>
          </a:stretch>
        </p:blipFill>
        <p:spPr>
          <a:xfrm>
            <a:off x="607700" y="5523002"/>
            <a:ext cx="4076843" cy="1218367"/>
          </a:xfrm>
          <a:prstGeom prst="rect">
            <a:avLst/>
          </a:prstGeom>
          <a:ln w="12700">
            <a:miter lim="400000"/>
          </a:ln>
        </p:spPr>
      </p:pic>
      <p:sp>
        <p:nvSpPr>
          <p:cNvPr id="956" name="Shape 95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Tree>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a:spLocks noGrp="1"/>
          </p:cNvSpPr>
          <p:nvPr>
            <p:ph type="title"/>
          </p:nvPr>
        </p:nvSpPr>
        <p:spPr>
          <a:xfrm>
            <a:off x="680319" y="753229"/>
            <a:ext cx="9613863" cy="1080938"/>
          </a:xfrm>
          <a:prstGeom prst="rect">
            <a:avLst/>
          </a:prstGeom>
        </p:spPr>
        <p:txBody>
          <a:bodyPr/>
          <a:lstStyle/>
          <a:p>
            <a:r>
              <a:t>Res</a:t>
            </a:r>
            <a:r>
              <a:rPr lang="fr-FR"/>
              <a:t>s</a:t>
            </a:r>
            <a:r>
              <a:rPr err="1"/>
              <a:t>ources</a:t>
            </a:r>
            <a:r>
              <a:t> </a:t>
            </a:r>
            <a:r>
              <a:rPr lang="fr-FR"/>
              <a:t>et</a:t>
            </a:r>
            <a:r>
              <a:t> style</a:t>
            </a:r>
          </a:p>
        </p:txBody>
      </p:sp>
      <p:sp>
        <p:nvSpPr>
          <p:cNvPr id="959" name="Shape 959"/>
          <p:cNvSpPr>
            <a:spLocks noGrp="1"/>
          </p:cNvSpPr>
          <p:nvPr>
            <p:ph type="body" idx="1"/>
          </p:nvPr>
        </p:nvSpPr>
        <p:spPr>
          <a:xfrm>
            <a:off x="708454" y="2576022"/>
            <a:ext cx="10827055" cy="4162402"/>
          </a:xfrm>
          <a:prstGeom prst="rect">
            <a:avLst/>
          </a:prstGeom>
        </p:spPr>
        <p:txBody>
          <a:bodyPr anchor="t"/>
          <a:lstStyle/>
          <a:p>
            <a:pPr>
              <a:defRPr sz="3600" i="1" u="sng"/>
            </a:pPr>
            <a:r>
              <a:rPr lang="fr-FR" sz="3200"/>
              <a:t>Comment utiliser les ressources dans l'activité Java
</a:t>
            </a:r>
            <a:br>
              <a:rPr sz="3600" i="1" u="sng">
                <a:latin typeface="Trebuchet MS"/>
                <a:ea typeface="Trebuchet MS"/>
                <a:cs typeface="Trebuchet MS"/>
                <a:sym typeface="Trebuchet MS"/>
              </a:rPr>
            </a:br>
            <a:endParaRPr sz="3600" i="1" u="sng">
              <a:latin typeface="Trebuchet MS"/>
              <a:ea typeface="Trebuchet MS"/>
              <a:cs typeface="Trebuchet MS"/>
              <a:sym typeface="Trebuchet MS"/>
            </a:endParaRPr>
          </a:p>
        </p:txBody>
      </p:sp>
      <p:sp>
        <p:nvSpPr>
          <p:cNvPr id="960" name="Shape 960"/>
          <p:cNvSpPr/>
          <p:nvPr/>
        </p:nvSpPr>
        <p:spPr>
          <a:xfrm>
            <a:off x="2082590" y="3746977"/>
            <a:ext cx="6597176" cy="1477328"/>
          </a:xfrm>
          <a:prstGeom prst="rect">
            <a:avLst/>
          </a:prstGeom>
          <a:solidFill>
            <a:schemeClr val="accent2"/>
          </a:solidFill>
          <a:ln w="19050">
            <a:solidFill>
              <a:srgbClr val="FFFFFF"/>
            </a:solidFill>
          </a:ln>
          <a:extLst>
            <a:ext uri="{C572A759-6A51-4108-AA02-DFA0A04FC94B}">
              <ma14:wrappingTextBoxFlag xmlns:ma14="http://schemas.microsoft.com/office/mac/drawingml/2011/main" xmlns="" val="1"/>
            </a:ext>
          </a:extLst>
        </p:spPr>
        <p:txBody>
          <a:bodyPr lIns="45719" rIns="45719">
            <a:spAutoFit/>
          </a:bodyPr>
          <a:lstStyle/>
          <a:p>
            <a:pPr>
              <a:defRPr b="1">
                <a:solidFill>
                  <a:srgbClr val="FFFFFF"/>
                </a:solidFill>
              </a:defRPr>
            </a:pPr>
            <a:r>
              <a:t>Button</a:t>
            </a:r>
            <a:r>
              <a:rPr b="0"/>
              <a:t> </a:t>
            </a:r>
            <a:r>
              <a:rPr b="0" err="1"/>
              <a:t>butSearch</a:t>
            </a:r>
            <a:r>
              <a:rPr b="0"/>
              <a:t> = </a:t>
            </a:r>
            <a:r>
              <a:rPr b="0" err="1"/>
              <a:t>findViewById</a:t>
            </a:r>
            <a:r>
              <a:rPr b="0"/>
              <a:t>(</a:t>
            </a:r>
            <a:r>
              <a:rPr b="0" err="1"/>
              <a:t>R.id</a:t>
            </a:r>
            <a:r>
              <a:rPr err="1"/>
              <a:t>.</a:t>
            </a:r>
            <a:r>
              <a:rPr i="1" err="1"/>
              <a:t>butSearch</a:t>
            </a:r>
            <a:r>
              <a:rPr b="0"/>
              <a:t>);</a:t>
            </a:r>
          </a:p>
          <a:p>
            <a:pPr>
              <a:defRPr>
                <a:solidFill>
                  <a:srgbClr val="FFFFFF"/>
                </a:solidFill>
              </a:defRPr>
            </a:pPr>
            <a:endParaRPr b="0"/>
          </a:p>
          <a:p>
            <a:pPr>
              <a:defRPr b="1">
                <a:solidFill>
                  <a:srgbClr val="FFFFFF"/>
                </a:solidFill>
              </a:defRPr>
            </a:pPr>
            <a:r>
              <a:t>String</a:t>
            </a:r>
            <a:r>
              <a:rPr b="0"/>
              <a:t> </a:t>
            </a:r>
            <a:r>
              <a:rPr b="0" err="1"/>
              <a:t>myText</a:t>
            </a:r>
            <a:r>
              <a:rPr b="0"/>
              <a:t> = </a:t>
            </a:r>
            <a:r>
              <a:rPr b="0" err="1"/>
              <a:t>getResources</a:t>
            </a:r>
            <a:r>
              <a:rPr b="0"/>
              <a:t>().</a:t>
            </a:r>
            <a:r>
              <a:rPr b="0" err="1"/>
              <a:t>getString</a:t>
            </a:r>
            <a:r>
              <a:rPr b="0"/>
              <a:t>(</a:t>
            </a:r>
            <a:r>
              <a:rPr b="0" err="1"/>
              <a:t>R.id.</a:t>
            </a:r>
            <a:r>
              <a:rPr i="1" err="1"/>
              <a:t>myText</a:t>
            </a:r>
            <a:r>
              <a:rPr b="0"/>
              <a:t>);</a:t>
            </a:r>
          </a:p>
          <a:p>
            <a:pPr>
              <a:defRPr>
                <a:solidFill>
                  <a:srgbClr val="FFFFFF"/>
                </a:solidFill>
              </a:defRPr>
            </a:pPr>
            <a:endParaRPr b="0"/>
          </a:p>
          <a:p>
            <a:pPr>
              <a:defRPr b="1">
                <a:solidFill>
                  <a:srgbClr val="FFFFFF"/>
                </a:solidFill>
              </a:defRPr>
            </a:pPr>
            <a:r>
              <a:t>Color</a:t>
            </a:r>
            <a:r>
              <a:rPr b="0"/>
              <a:t> </a:t>
            </a:r>
            <a:r>
              <a:rPr b="0" err="1"/>
              <a:t>blueColor</a:t>
            </a:r>
            <a:r>
              <a:rPr b="0"/>
              <a:t> = </a:t>
            </a:r>
            <a:r>
              <a:rPr b="0" err="1"/>
              <a:t>getResources</a:t>
            </a:r>
            <a:r>
              <a:rPr b="0"/>
              <a:t>().</a:t>
            </a:r>
            <a:r>
              <a:rPr b="0" err="1"/>
              <a:t>getColor</a:t>
            </a:r>
            <a:r>
              <a:rPr b="0"/>
              <a:t>(</a:t>
            </a:r>
            <a:r>
              <a:rPr b="0" err="1"/>
              <a:t>R.id.</a:t>
            </a:r>
            <a:r>
              <a:rPr i="1" err="1"/>
              <a:t>blue</a:t>
            </a:r>
            <a:r>
              <a:rPr b="0"/>
              <a:t>);</a:t>
            </a:r>
          </a:p>
        </p:txBody>
      </p:sp>
      <p:sp>
        <p:nvSpPr>
          <p:cNvPr id="961" name="Shape 961"/>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46</a:t>
            </a:fld>
            <a:endParaRPr/>
          </a:p>
        </p:txBody>
      </p:sp>
    </p:spTree>
  </p:cSld>
  <p:clrMapOvr>
    <a:masterClrMapping/>
  </p:clrMapOvr>
  <p:transition spd="slow">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Shape 963"/>
          <p:cNvSpPr>
            <a:spLocks noGrp="1"/>
          </p:cNvSpPr>
          <p:nvPr>
            <p:ph type="title"/>
          </p:nvPr>
        </p:nvSpPr>
        <p:spPr>
          <a:xfrm>
            <a:off x="680319" y="753229"/>
            <a:ext cx="9613863" cy="1080938"/>
          </a:xfrm>
          <a:prstGeom prst="rect">
            <a:avLst/>
          </a:prstGeom>
        </p:spPr>
        <p:txBody>
          <a:bodyPr/>
          <a:lstStyle/>
          <a:p>
            <a:r>
              <a:t>Application Manifest</a:t>
            </a:r>
          </a:p>
        </p:txBody>
      </p:sp>
      <p:sp>
        <p:nvSpPr>
          <p:cNvPr id="964" name="Shape 964"/>
          <p:cNvSpPr>
            <a:spLocks noGrp="1"/>
          </p:cNvSpPr>
          <p:nvPr>
            <p:ph type="body" idx="1"/>
          </p:nvPr>
        </p:nvSpPr>
        <p:spPr>
          <a:xfrm>
            <a:off x="708454" y="2576022"/>
            <a:ext cx="10827055" cy="4162402"/>
          </a:xfrm>
          <a:prstGeom prst="rect">
            <a:avLst/>
          </a:prstGeom>
        </p:spPr>
        <p:txBody>
          <a:bodyPr anchor="t"/>
          <a:lstStyle/>
          <a:p>
            <a:pPr>
              <a:defRPr sz="2800" b="0"/>
            </a:pPr>
            <a:r>
              <a:rPr lang="fr-FR"/>
              <a:t>Chaque application doit avoir un fichier </a:t>
            </a:r>
            <a:r>
              <a:rPr lang="fr-FR" err="1"/>
              <a:t>AndroidManifest.xml</a:t>
            </a:r>
            <a:r>
              <a:rPr lang="fr-FR"/>
              <a:t> dans son répertoire racine. Le manifeste présente des informations essentielles de votre application au système Android. </a:t>
            </a:r>
            <a:br>
              <a:rPr lang="fr-FR"/>
            </a:br>
            <a:br>
              <a:rPr lang="fr-FR"/>
            </a:br>
            <a:r>
              <a:rPr lang="fr-FR"/>
              <a:t>Il contient :</a:t>
            </a:r>
            <a:endParaRPr/>
          </a:p>
          <a:p>
            <a:pPr marL="457200" lvl="1" indent="-457200">
              <a:buSzPct val="100000"/>
              <a:buFont typeface="Arial"/>
              <a:buChar char="•"/>
              <a:defRPr sz="2800" b="0"/>
            </a:pPr>
            <a:r>
              <a:rPr lang="fr-FR"/>
              <a:t>Version Android requise
</a:t>
            </a:r>
            <a:r>
              <a:t>Permissions</a:t>
            </a:r>
          </a:p>
          <a:p>
            <a:pPr marL="457200" indent="-457200">
              <a:buSzPct val="100000"/>
              <a:buFont typeface="Arial"/>
              <a:buChar char="•"/>
              <a:defRPr sz="2800" b="0"/>
            </a:pPr>
            <a:r>
              <a:rPr lang="fr-FR"/>
              <a:t>Liste des activités</a:t>
            </a:r>
            <a:endParaRPr/>
          </a:p>
        </p:txBody>
      </p:sp>
      <p:sp>
        <p:nvSpPr>
          <p:cNvPr id="965" name="Shape 965"/>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47</a:t>
            </a:fld>
            <a:endParaRPr/>
          </a:p>
        </p:txBody>
      </p:sp>
    </p:spTree>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a:spLocks noGrp="1"/>
          </p:cNvSpPr>
          <p:nvPr>
            <p:ph type="title"/>
          </p:nvPr>
        </p:nvSpPr>
        <p:spPr>
          <a:xfrm>
            <a:off x="680319" y="753229"/>
            <a:ext cx="9613863" cy="1080938"/>
          </a:xfrm>
          <a:prstGeom prst="rect">
            <a:avLst/>
          </a:prstGeom>
        </p:spPr>
        <p:txBody>
          <a:bodyPr/>
          <a:lstStyle/>
          <a:p>
            <a:r>
              <a:t>Application Manifest</a:t>
            </a:r>
          </a:p>
        </p:txBody>
      </p:sp>
      <p:pic>
        <p:nvPicPr>
          <p:cNvPr id="968" name="image20.png"/>
          <p:cNvPicPr>
            <a:picLocks noChangeAspect="1"/>
          </p:cNvPicPr>
          <p:nvPr/>
        </p:nvPicPr>
        <p:blipFill>
          <a:blip r:embed="rId2"/>
          <a:stretch>
            <a:fillRect/>
          </a:stretch>
        </p:blipFill>
        <p:spPr>
          <a:xfrm>
            <a:off x="1805307" y="2098211"/>
            <a:ext cx="6946012" cy="4612079"/>
          </a:xfrm>
          <a:prstGeom prst="rect">
            <a:avLst/>
          </a:prstGeom>
          <a:ln w="12700">
            <a:miter lim="400000"/>
          </a:ln>
        </p:spPr>
      </p:pic>
      <p:sp>
        <p:nvSpPr>
          <p:cNvPr id="969" name="Shape 96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48</a:t>
            </a:fld>
            <a:endParaRPr/>
          </a:p>
        </p:txBody>
      </p:sp>
    </p:spTree>
  </p:cSld>
  <p:clrMapOvr>
    <a:masterClrMapping/>
  </p:clrMapOvr>
  <p:transition spd="slow">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xfrm>
            <a:off x="680319" y="753229"/>
            <a:ext cx="9613863" cy="1080938"/>
          </a:xfrm>
          <a:prstGeom prst="rect">
            <a:avLst/>
          </a:prstGeom>
        </p:spPr>
        <p:txBody>
          <a:bodyPr/>
          <a:lstStyle/>
          <a:p>
            <a:r>
              <a:t>Application Manifest</a:t>
            </a:r>
          </a:p>
        </p:txBody>
      </p:sp>
      <p:sp>
        <p:nvSpPr>
          <p:cNvPr id="972" name="Shape 972"/>
          <p:cNvSpPr>
            <a:spLocks noGrp="1"/>
          </p:cNvSpPr>
          <p:nvPr>
            <p:ph type="body" sz="quarter" idx="1"/>
          </p:nvPr>
        </p:nvSpPr>
        <p:spPr>
          <a:xfrm>
            <a:off x="920418" y="2491618"/>
            <a:ext cx="4472328" cy="693136"/>
          </a:xfrm>
          <a:prstGeom prst="rect">
            <a:avLst/>
          </a:prstGeom>
        </p:spPr>
        <p:txBody>
          <a:bodyPr/>
          <a:lstStyle>
            <a:lvl1pPr defTabSz="585215">
              <a:spcBef>
                <a:spcPts val="600"/>
              </a:spcBef>
              <a:defRPr sz="2304" i="1" u="sng"/>
            </a:lvl1pPr>
          </a:lstStyle>
          <a:p>
            <a:r>
              <a:t>SDK Version :</a:t>
            </a:r>
          </a:p>
        </p:txBody>
      </p:sp>
      <p:graphicFrame>
        <p:nvGraphicFramePr>
          <p:cNvPr id="973" name="Table 973"/>
          <p:cNvGraphicFramePr/>
          <p:nvPr>
            <p:extLst>
              <p:ext uri="{D42A27DB-BD31-4B8C-83A1-F6EECF244321}">
                <p14:modId xmlns:p14="http://schemas.microsoft.com/office/powerpoint/2010/main" val="2500350002"/>
              </p:ext>
            </p:extLst>
          </p:nvPr>
        </p:nvGraphicFramePr>
        <p:xfrm>
          <a:off x="2912164" y="3616083"/>
          <a:ext cx="6096000" cy="2219960"/>
        </p:xfrm>
        <a:graphic>
          <a:graphicData uri="http://schemas.openxmlformats.org/drawingml/2006/table">
            <a:tbl>
              <a:tblPr firstRow="1" bandRow="1">
                <a:tableStyleId>{4C3C2611-4C71-4FC5-86AE-919BDF0F9419}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pPr defTabSz="914400">
                        <a:defRPr sz="1800" b="0">
                          <a:solidFill>
                            <a:srgbClr val="000000"/>
                          </a:solidFill>
                        </a:defRPr>
                      </a:pPr>
                      <a:r>
                        <a:rPr b="1">
                          <a:solidFill>
                            <a:srgbClr val="FFFFFF"/>
                          </a:solidFill>
                        </a:rPr>
                        <a:t>Platform version</a:t>
                      </a:r>
                    </a:p>
                  </a:txBody>
                  <a:tcPr marL="45720" marR="45720" horzOverflow="overflow"/>
                </a:tc>
                <a:tc>
                  <a:txBody>
                    <a:bodyPr/>
                    <a:lstStyle/>
                    <a:p>
                      <a:pPr defTabSz="914400">
                        <a:defRPr sz="1800" b="0">
                          <a:solidFill>
                            <a:srgbClr val="000000"/>
                          </a:solidFill>
                        </a:defRPr>
                      </a:pPr>
                      <a:r>
                        <a:rPr b="1">
                          <a:solidFill>
                            <a:srgbClr val="FFFFFF"/>
                          </a:solidFill>
                        </a:rPr>
                        <a:t>SDK version (API level)</a:t>
                      </a:r>
                    </a:p>
                  </a:txBody>
                  <a:tcPr marL="45720" marR="45720" horzOverflow="overflow"/>
                </a:tc>
                <a:extLst>
                  <a:ext uri="{0D108BD9-81ED-4DB2-BD59-A6C34878D82A}">
                    <a16:rowId xmlns:a16="http://schemas.microsoft.com/office/drawing/2014/main" val="10000"/>
                  </a:ext>
                </a:extLst>
              </a:tr>
              <a:tr h="370840">
                <a:tc>
                  <a:txBody>
                    <a:bodyPr/>
                    <a:lstStyle/>
                    <a:p>
                      <a:pPr defTabSz="914400">
                        <a:defRPr sz="1800"/>
                      </a:pPr>
                      <a:r>
                        <a:rPr lang="fr-FR"/>
                        <a:t>Android Pie (9)</a:t>
                      </a:r>
                      <a:endParaRPr/>
                    </a:p>
                  </a:txBody>
                  <a:tcPr marL="45720" marR="45720" horzOverflow="overflow"/>
                </a:tc>
                <a:tc>
                  <a:txBody>
                    <a:bodyPr/>
                    <a:lstStyle/>
                    <a:p>
                      <a:pPr defTabSz="914400">
                        <a:defRPr sz="1800"/>
                      </a:pPr>
                      <a:r>
                        <a:rPr lang="fr-FR"/>
                        <a:t>28</a:t>
                      </a:r>
                      <a:endParaRPr/>
                    </a:p>
                  </a:txBody>
                  <a:tcPr marL="45720" marR="45720" horzOverflow="overflow"/>
                </a:tc>
                <a:extLst>
                  <a:ext uri="{0D108BD9-81ED-4DB2-BD59-A6C34878D82A}">
                    <a16:rowId xmlns:a16="http://schemas.microsoft.com/office/drawing/2014/main" val="509576783"/>
                  </a:ext>
                </a:extLst>
              </a:tr>
              <a:tr h="370840">
                <a:tc>
                  <a:txBody>
                    <a:bodyPr/>
                    <a:lstStyle/>
                    <a:p>
                      <a:pPr defTabSz="914400">
                        <a:defRPr sz="1800"/>
                      </a:pPr>
                      <a:r>
                        <a:rPr lang="fr-FR"/>
                        <a:t>Android </a:t>
                      </a:r>
                      <a:r>
                        <a:rPr lang="fr-FR" err="1"/>
                        <a:t>Oreo</a:t>
                      </a:r>
                      <a:r>
                        <a:rPr lang="fr-FR"/>
                        <a:t> (8) </a:t>
                      </a:r>
                      <a:endParaRPr/>
                    </a:p>
                  </a:txBody>
                  <a:tcPr marL="45720" marR="45720" horzOverflow="overflow"/>
                </a:tc>
                <a:tc>
                  <a:txBody>
                    <a:bodyPr/>
                    <a:lstStyle/>
                    <a:p>
                      <a:pPr defTabSz="914400">
                        <a:defRPr sz="1800"/>
                      </a:pPr>
                      <a:r>
                        <a:rPr lang="fr-FR"/>
                        <a:t>27</a:t>
                      </a:r>
                      <a:endParaRPr/>
                    </a:p>
                  </a:txBody>
                  <a:tcPr marL="45720" marR="45720" horzOverflow="overflow"/>
                </a:tc>
                <a:extLst>
                  <a:ext uri="{0D108BD9-81ED-4DB2-BD59-A6C34878D82A}">
                    <a16:rowId xmlns:a16="http://schemas.microsoft.com/office/drawing/2014/main" val="2775683605"/>
                  </a:ext>
                </a:extLst>
              </a:tr>
              <a:tr h="370840">
                <a:tc>
                  <a:txBody>
                    <a:bodyPr/>
                    <a:lstStyle/>
                    <a:p>
                      <a:pPr defTabSz="914400">
                        <a:defRPr sz="1800"/>
                      </a:pPr>
                      <a:r>
                        <a:rPr lang="fr-FR"/>
                        <a:t>Android Nougat (7)</a:t>
                      </a:r>
                      <a:endParaRPr/>
                    </a:p>
                  </a:txBody>
                  <a:tcPr marL="45720" marR="45720" horzOverflow="overflow"/>
                </a:tc>
                <a:tc>
                  <a:txBody>
                    <a:bodyPr/>
                    <a:lstStyle/>
                    <a:p>
                      <a:pPr defTabSz="914400">
                        <a:defRPr sz="1800"/>
                      </a:pPr>
                      <a:r>
                        <a:rPr lang="fr-FR"/>
                        <a:t>25</a:t>
                      </a:r>
                      <a:endParaRPr/>
                    </a:p>
                  </a:txBody>
                  <a:tcPr marL="45720" marR="45720" horzOverflow="overflow"/>
                </a:tc>
                <a:extLst>
                  <a:ext uri="{0D108BD9-81ED-4DB2-BD59-A6C34878D82A}">
                    <a16:rowId xmlns:a16="http://schemas.microsoft.com/office/drawing/2014/main" val="1985574607"/>
                  </a:ext>
                </a:extLst>
              </a:tr>
              <a:tr h="370840">
                <a:tc>
                  <a:txBody>
                    <a:bodyPr/>
                    <a:lstStyle/>
                    <a:p>
                      <a:pPr defTabSz="914400">
                        <a:defRPr sz="1800"/>
                      </a:pPr>
                      <a:r>
                        <a:t>Android 4.4</a:t>
                      </a:r>
                    </a:p>
                  </a:txBody>
                  <a:tcPr marL="45720" marR="45720" horzOverflow="overflow"/>
                </a:tc>
                <a:tc>
                  <a:txBody>
                    <a:bodyPr/>
                    <a:lstStyle/>
                    <a:p>
                      <a:pPr defTabSz="914400">
                        <a:defRPr sz="1800"/>
                      </a:pPr>
                      <a:r>
                        <a:t>19</a:t>
                      </a:r>
                    </a:p>
                  </a:txBody>
                  <a:tcPr marL="45720" marR="45720" horzOverflow="overflow"/>
                </a:tc>
                <a:extLst>
                  <a:ext uri="{0D108BD9-81ED-4DB2-BD59-A6C34878D82A}">
                    <a16:rowId xmlns:a16="http://schemas.microsoft.com/office/drawing/2014/main" val="10001"/>
                  </a:ext>
                </a:extLst>
              </a:tr>
              <a:tr h="370840">
                <a:tc>
                  <a:txBody>
                    <a:bodyPr/>
                    <a:lstStyle/>
                    <a:p>
                      <a:pPr defTabSz="914400">
                        <a:defRPr sz="1800"/>
                      </a:pPr>
                      <a:r>
                        <a:t>Android 4.3</a:t>
                      </a:r>
                    </a:p>
                  </a:txBody>
                  <a:tcPr marL="45720" marR="45720" horzOverflow="overflow"/>
                </a:tc>
                <a:tc>
                  <a:txBody>
                    <a:bodyPr/>
                    <a:lstStyle/>
                    <a:p>
                      <a:pPr defTabSz="914400">
                        <a:defRPr sz="1800"/>
                      </a:pPr>
                      <a:r>
                        <a:t>18</a:t>
                      </a:r>
                    </a:p>
                  </a:txBody>
                  <a:tcPr marL="45720" marR="45720" horzOverflow="overflow"/>
                </a:tc>
                <a:extLst>
                  <a:ext uri="{0D108BD9-81ED-4DB2-BD59-A6C34878D82A}">
                    <a16:rowId xmlns:a16="http://schemas.microsoft.com/office/drawing/2014/main" val="10002"/>
                  </a:ext>
                </a:extLst>
              </a:tr>
            </a:tbl>
          </a:graphicData>
        </a:graphic>
      </p:graphicFrame>
      <p:sp>
        <p:nvSpPr>
          <p:cNvPr id="974" name="Shape 97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49</a:t>
            </a:fld>
            <a:endParaRP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4" name="Rectangle à coins arrondis 3"/>
          <p:cNvSpPr/>
          <p:nvPr/>
        </p:nvSpPr>
        <p:spPr>
          <a:xfrm>
            <a:off x="1471613" y="3207758"/>
            <a:ext cx="3629025" cy="40862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chemeClr val="tx1"/>
                </a:solidFill>
                <a:effectLst/>
                <a:uFillTx/>
                <a:latin typeface="Trebuchet MS"/>
                <a:ea typeface="Trebuchet MS"/>
                <a:cs typeface="Trebuchet MS"/>
                <a:sym typeface="Trebuchet MS"/>
              </a:rPr>
              <a:t>Maven</a:t>
            </a:r>
            <a:endParaRPr kumimoji="0" lang="fr-FR" sz="1800" b="0" i="0" u="none" strike="noStrike" cap="none" spc="0" normalizeH="0" baseline="0">
              <a:ln>
                <a:noFill/>
              </a:ln>
              <a:solidFill>
                <a:schemeClr val="tx1"/>
              </a:solidFill>
              <a:effectLst/>
              <a:uFillTx/>
              <a:latin typeface="Trebuchet MS"/>
              <a:ea typeface="Trebuchet MS"/>
              <a:cs typeface="Trebuchet MS"/>
              <a:sym typeface="Trebuchet MS"/>
            </a:endParaRPr>
          </a:p>
        </p:txBody>
      </p:sp>
      <p:sp>
        <p:nvSpPr>
          <p:cNvPr id="5" name="Croix 4"/>
          <p:cNvSpPr/>
          <p:nvPr/>
        </p:nvSpPr>
        <p:spPr>
          <a:xfrm>
            <a:off x="2943224" y="3926100"/>
            <a:ext cx="685800" cy="728662"/>
          </a:xfrm>
          <a:prstGeom prst="plus">
            <a:avLst>
              <a:gd name="adj" fmla="val 43750"/>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
        <p:nvSpPr>
          <p:cNvPr id="6" name="Rectangle à coins arrondis 5"/>
          <p:cNvSpPr/>
          <p:nvPr/>
        </p:nvSpPr>
        <p:spPr>
          <a:xfrm>
            <a:off x="1471612" y="4941834"/>
            <a:ext cx="3629025" cy="4086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chemeClr val="bg1"/>
                </a:solidFill>
                <a:effectLst/>
                <a:uFillTx/>
                <a:latin typeface="Trebuchet MS"/>
                <a:ea typeface="Trebuchet MS"/>
                <a:cs typeface="Trebuchet MS"/>
                <a:sym typeface="Trebuchet MS"/>
              </a:rPr>
              <a:t>Ant</a:t>
            </a:r>
            <a:endParaRPr kumimoji="0" lang="fr-FR" sz="1800" b="0" i="0" u="none" strike="noStrike" cap="none" spc="0" normalizeH="0" baseline="0">
              <a:ln>
                <a:noFill/>
              </a:ln>
              <a:solidFill>
                <a:schemeClr val="bg1"/>
              </a:solidFill>
              <a:effectLst/>
              <a:uFillTx/>
              <a:latin typeface="Trebuchet MS"/>
              <a:ea typeface="Trebuchet MS"/>
              <a:cs typeface="Trebuchet MS"/>
              <a:sym typeface="Trebuchet MS"/>
            </a:endParaRPr>
          </a:p>
        </p:txBody>
      </p:sp>
      <p:sp>
        <p:nvSpPr>
          <p:cNvPr id="7" name="Flèche droite rayée 6"/>
          <p:cNvSpPr/>
          <p:nvPr/>
        </p:nvSpPr>
        <p:spPr>
          <a:xfrm>
            <a:off x="5100637" y="3926100"/>
            <a:ext cx="1185863" cy="728662"/>
          </a:xfrm>
          <a:prstGeom prst="stripedRightArrow">
            <a:avLst>
              <a:gd name="adj1" fmla="val 50000"/>
              <a:gd name="adj2" fmla="val 108824"/>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
        <p:nvSpPr>
          <p:cNvPr id="8" name="Rectangle à coins arrondis 7"/>
          <p:cNvSpPr/>
          <p:nvPr/>
        </p:nvSpPr>
        <p:spPr>
          <a:xfrm>
            <a:off x="6996113" y="4086121"/>
            <a:ext cx="3629025" cy="40862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chemeClr val="bg1"/>
                </a:solidFill>
                <a:effectLst/>
                <a:uFillTx/>
                <a:latin typeface="Trebuchet MS"/>
                <a:ea typeface="Trebuchet MS"/>
                <a:cs typeface="Trebuchet MS"/>
                <a:sym typeface="Trebuchet MS"/>
              </a:rPr>
              <a:t>Gradle</a:t>
            </a:r>
            <a:endParaRPr kumimoji="0" lang="fr-FR" sz="1800" b="0" i="0" u="none" strike="noStrike" cap="none" spc="0" normalizeH="0" baseline="0">
              <a:ln>
                <a:noFill/>
              </a:ln>
              <a:solidFill>
                <a:schemeClr val="bg1"/>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10446795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Shape 976"/>
          <p:cNvSpPr>
            <a:spLocks noGrp="1"/>
          </p:cNvSpPr>
          <p:nvPr>
            <p:ph type="title"/>
          </p:nvPr>
        </p:nvSpPr>
        <p:spPr>
          <a:xfrm>
            <a:off x="680319" y="753229"/>
            <a:ext cx="9613863" cy="1080938"/>
          </a:xfrm>
          <a:prstGeom prst="rect">
            <a:avLst/>
          </a:prstGeom>
        </p:spPr>
        <p:txBody>
          <a:bodyPr/>
          <a:lstStyle/>
          <a:p>
            <a:r>
              <a:t>Application Manifest</a:t>
            </a:r>
          </a:p>
        </p:txBody>
      </p:sp>
      <p:sp>
        <p:nvSpPr>
          <p:cNvPr id="977" name="Shape 977"/>
          <p:cNvSpPr>
            <a:spLocks noGrp="1"/>
          </p:cNvSpPr>
          <p:nvPr>
            <p:ph type="body" sz="quarter" idx="1"/>
          </p:nvPr>
        </p:nvSpPr>
        <p:spPr>
          <a:xfrm>
            <a:off x="920418" y="2013316"/>
            <a:ext cx="4472328" cy="693136"/>
          </a:xfrm>
          <a:prstGeom prst="rect">
            <a:avLst/>
          </a:prstGeom>
        </p:spPr>
        <p:txBody>
          <a:bodyPr/>
          <a:lstStyle>
            <a:lvl1pPr>
              <a:lnSpc>
                <a:spcPct val="72000"/>
              </a:lnSpc>
              <a:defRPr sz="2700" i="1" u="sng"/>
            </a:lvl1pPr>
          </a:lstStyle>
          <a:p>
            <a:r>
              <a:t>Permissions (</a:t>
            </a:r>
            <a:r>
              <a:rPr lang="fr-FR"/>
              <a:t>Exemples</a:t>
            </a:r>
            <a:r>
              <a:t>):</a:t>
            </a:r>
          </a:p>
        </p:txBody>
      </p:sp>
      <p:graphicFrame>
        <p:nvGraphicFramePr>
          <p:cNvPr id="978" name="Table 978"/>
          <p:cNvGraphicFramePr/>
          <p:nvPr>
            <p:extLst>
              <p:ext uri="{D42A27DB-BD31-4B8C-83A1-F6EECF244321}">
                <p14:modId xmlns:p14="http://schemas.microsoft.com/office/powerpoint/2010/main" val="1750783583"/>
              </p:ext>
            </p:extLst>
          </p:nvPr>
        </p:nvGraphicFramePr>
        <p:xfrm>
          <a:off x="1549087" y="2787142"/>
          <a:ext cx="8242026" cy="3683000"/>
        </p:xfrm>
        <a:graphic>
          <a:graphicData uri="http://schemas.openxmlformats.org/drawingml/2006/table">
            <a:tbl>
              <a:tblPr firstRow="1" bandRow="1">
                <a:tableStyleId>{4C3C2611-4C71-4FC5-86AE-919BDF0F9419}</a:tableStyleId>
              </a:tblPr>
              <a:tblGrid>
                <a:gridCol w="3240360">
                  <a:extLst>
                    <a:ext uri="{9D8B030D-6E8A-4147-A177-3AD203B41FA5}">
                      <a16:colId xmlns:a16="http://schemas.microsoft.com/office/drawing/2014/main" val="20000"/>
                    </a:ext>
                  </a:extLst>
                </a:gridCol>
                <a:gridCol w="5001666">
                  <a:extLst>
                    <a:ext uri="{9D8B030D-6E8A-4147-A177-3AD203B41FA5}">
                      <a16:colId xmlns:a16="http://schemas.microsoft.com/office/drawing/2014/main" val="20001"/>
                    </a:ext>
                  </a:extLst>
                </a:gridCol>
              </a:tblGrid>
              <a:tr h="370840">
                <a:tc>
                  <a:txBody>
                    <a:bodyPr/>
                    <a:lstStyle/>
                    <a:p>
                      <a:pPr defTabSz="914400">
                        <a:defRPr sz="1800" b="0">
                          <a:solidFill>
                            <a:srgbClr val="000000"/>
                          </a:solidFill>
                        </a:defRPr>
                      </a:pPr>
                      <a:r>
                        <a:rPr b="1">
                          <a:solidFill>
                            <a:srgbClr val="FFFFFF"/>
                          </a:solidFill>
                        </a:rPr>
                        <a:t>Code</a:t>
                      </a:r>
                    </a:p>
                  </a:txBody>
                  <a:tcPr marL="45720" marR="45720" horzOverflow="overflow"/>
                </a:tc>
                <a:tc>
                  <a:txBody>
                    <a:bodyPr/>
                    <a:lstStyle/>
                    <a:p>
                      <a:pPr defTabSz="914400">
                        <a:defRPr sz="1800" b="0">
                          <a:solidFill>
                            <a:srgbClr val="000000"/>
                          </a:solidFill>
                        </a:defRPr>
                      </a:pPr>
                      <a:r>
                        <a:rPr b="1">
                          <a:solidFill>
                            <a:srgbClr val="FFFFFF"/>
                          </a:solidFill>
                        </a:rPr>
                        <a:t>Description</a:t>
                      </a:r>
                    </a:p>
                  </a:txBody>
                  <a:tcPr marL="45720" marR="45720" horzOverflow="overflow"/>
                </a:tc>
                <a:extLst>
                  <a:ext uri="{0D108BD9-81ED-4DB2-BD59-A6C34878D82A}">
                    <a16:rowId xmlns:a16="http://schemas.microsoft.com/office/drawing/2014/main" val="10000"/>
                  </a:ext>
                </a:extLst>
              </a:tr>
              <a:tr h="370840">
                <a:tc>
                  <a:txBody>
                    <a:bodyPr/>
                    <a:lstStyle/>
                    <a:p>
                      <a:pPr defTabSz="914400">
                        <a:defRPr sz="1800"/>
                      </a:pPr>
                      <a:r>
                        <a:t>INTERNET</a:t>
                      </a:r>
                    </a:p>
                  </a:txBody>
                  <a:tcPr marL="45720" marR="45720" horzOverflow="overflow"/>
                </a:tc>
                <a:tc>
                  <a:txBody>
                    <a:bodyPr/>
                    <a:lstStyle/>
                    <a:p>
                      <a:pPr defTabSz="914400">
                        <a:defRPr sz="1800"/>
                      </a:pPr>
                      <a:r>
                        <a:rPr lang="fr-FR"/>
                        <a:t>Permet à l’application d’accéder à internet</a:t>
                      </a:r>
                      <a:endParaRPr/>
                    </a:p>
                  </a:txBody>
                  <a:tcPr marL="45720" marR="45720" horzOverflow="overflow"/>
                </a:tc>
                <a:extLst>
                  <a:ext uri="{0D108BD9-81ED-4DB2-BD59-A6C34878D82A}">
                    <a16:rowId xmlns:a16="http://schemas.microsoft.com/office/drawing/2014/main" val="10001"/>
                  </a:ext>
                </a:extLst>
              </a:tr>
              <a:tr h="370840">
                <a:tc>
                  <a:txBody>
                    <a:bodyPr/>
                    <a:lstStyle/>
                    <a:p>
                      <a:pPr defTabSz="914400">
                        <a:defRPr sz="1800"/>
                      </a:pPr>
                      <a:r>
                        <a:t>CALL_PHONE</a:t>
                      </a:r>
                    </a:p>
                  </a:txBody>
                  <a:tcPr marL="45720" marR="45720" horzOverflow="overflow"/>
                </a:tc>
                <a:tc>
                  <a:txBody>
                    <a:bodyPr/>
                    <a:lstStyle/>
                    <a:p>
                      <a:pPr defTabSz="914400">
                        <a:defRPr sz="1800"/>
                      </a:pPr>
                      <a:r>
                        <a:rPr lang="fr-FR"/>
                        <a:t>Permet à l’ application d'initier un appel téléphonique sans passer par l'interface utilisateur « </a:t>
                      </a:r>
                      <a:r>
                        <a:rPr lang="fr-FR" err="1"/>
                        <a:t>Dialer</a:t>
                      </a:r>
                      <a:r>
                        <a:rPr lang="fr-FR"/>
                        <a:t> » pour que l'utilisateur confirme l'appel.</a:t>
                      </a:r>
                      <a:endParaRPr/>
                    </a:p>
                  </a:txBody>
                  <a:tcPr marL="45720" marR="45720" horzOverflow="overflow"/>
                </a:tc>
                <a:extLst>
                  <a:ext uri="{0D108BD9-81ED-4DB2-BD59-A6C34878D82A}">
                    <a16:rowId xmlns:a16="http://schemas.microsoft.com/office/drawing/2014/main" val="10002"/>
                  </a:ext>
                </a:extLst>
              </a:tr>
              <a:tr h="370840">
                <a:tc>
                  <a:txBody>
                    <a:bodyPr/>
                    <a:lstStyle/>
                    <a:p>
                      <a:pPr defTabSz="914400">
                        <a:defRPr sz="1800"/>
                      </a:pPr>
                      <a:r>
                        <a:t>CAMERA</a:t>
                      </a:r>
                    </a:p>
                  </a:txBody>
                  <a:tcPr marL="45720" marR="45720" horzOverflow="overflow"/>
                </a:tc>
                <a:tc>
                  <a:txBody>
                    <a:bodyPr/>
                    <a:lstStyle/>
                    <a:p>
                      <a:pPr defTabSz="914400">
                        <a:defRPr sz="1800"/>
                      </a:pPr>
                      <a:r>
                        <a:rPr lang="fr-FR"/>
                        <a:t>Permet d’accéder au capteur photo</a:t>
                      </a:r>
                      <a:endParaRPr/>
                    </a:p>
                  </a:txBody>
                  <a:tcPr marL="45720" marR="45720" horzOverflow="overflow"/>
                </a:tc>
                <a:extLst>
                  <a:ext uri="{0D108BD9-81ED-4DB2-BD59-A6C34878D82A}">
                    <a16:rowId xmlns:a16="http://schemas.microsoft.com/office/drawing/2014/main" val="10003"/>
                  </a:ext>
                </a:extLst>
              </a:tr>
              <a:tr h="370840">
                <a:tc>
                  <a:txBody>
                    <a:bodyPr/>
                    <a:lstStyle/>
                    <a:p>
                      <a:pPr defTabSz="914400">
                        <a:defRPr sz="1800"/>
                      </a:pPr>
                      <a:r>
                        <a:t>READ_SMS</a:t>
                      </a:r>
                    </a:p>
                  </a:txBody>
                  <a:tcPr marL="45720" marR="45720" horzOverflow="overflow"/>
                </a:tc>
                <a:tc>
                  <a:txBody>
                    <a:bodyPr/>
                    <a:lstStyle/>
                    <a:p>
                      <a:pPr defTabSz="914400">
                        <a:defRPr sz="1800"/>
                      </a:pPr>
                      <a:r>
                        <a:rPr lang="fr-FR"/>
                        <a:t>Permet à l’application de lire les SMS.</a:t>
                      </a:r>
                      <a:endParaRPr/>
                    </a:p>
                  </a:txBody>
                  <a:tcPr marL="45720" marR="45720" horzOverflow="overflow"/>
                </a:tc>
                <a:extLst>
                  <a:ext uri="{0D108BD9-81ED-4DB2-BD59-A6C34878D82A}">
                    <a16:rowId xmlns:a16="http://schemas.microsoft.com/office/drawing/2014/main" val="10004"/>
                  </a:ext>
                </a:extLst>
              </a:tr>
              <a:tr h="370840">
                <a:tc>
                  <a:txBody>
                    <a:bodyPr/>
                    <a:lstStyle/>
                    <a:p>
                      <a:pPr defTabSz="914400">
                        <a:defRPr sz="1800"/>
                      </a:pPr>
                      <a:r>
                        <a:t>SEND_SMS</a:t>
                      </a:r>
                    </a:p>
                  </a:txBody>
                  <a:tcPr marL="45720" marR="45720" horzOverflow="overflow"/>
                </a:tc>
                <a:tc>
                  <a:txBody>
                    <a:bodyPr/>
                    <a:lstStyle/>
                    <a:p>
                      <a:pPr defTabSz="914400">
                        <a:defRPr sz="1800"/>
                      </a:pPr>
                      <a:r>
                        <a:rPr lang="fr-FR"/>
                        <a:t>Permet à l’application d'envoyer des SMS.</a:t>
                      </a:r>
                      <a:endParaRPr/>
                    </a:p>
                  </a:txBody>
                  <a:tcPr marL="45720" marR="45720" horzOverflow="overflow"/>
                </a:tc>
                <a:extLst>
                  <a:ext uri="{0D108BD9-81ED-4DB2-BD59-A6C34878D82A}">
                    <a16:rowId xmlns:a16="http://schemas.microsoft.com/office/drawing/2014/main" val="10005"/>
                  </a:ext>
                </a:extLst>
              </a:tr>
              <a:tr h="370840">
                <a:tc>
                  <a:txBody>
                    <a:bodyPr/>
                    <a:lstStyle/>
                    <a:p>
                      <a:pPr defTabSz="914400">
                        <a:defRPr sz="1800"/>
                      </a:pPr>
                      <a:r>
                        <a:t>BLUETOOTH</a:t>
                      </a:r>
                    </a:p>
                  </a:txBody>
                  <a:tcPr marL="45720" marR="45720" horzOverflow="overflow"/>
                </a:tc>
                <a:tc>
                  <a:txBody>
                    <a:bodyPr/>
                    <a:lstStyle/>
                    <a:p>
                      <a:pPr defTabSz="914400">
                        <a:defRPr sz="1800"/>
                      </a:pPr>
                      <a:r>
                        <a:rPr lang="fr-FR"/>
                        <a:t>Permet à l’application de se connecter à des périphériques </a:t>
                      </a:r>
                      <a:r>
                        <a:rPr lang="fr-FR" err="1"/>
                        <a:t>bluetooth</a:t>
                      </a:r>
                      <a:endParaRPr/>
                    </a:p>
                  </a:txBody>
                  <a:tcPr marL="45720" marR="45720" horzOverflow="overflow"/>
                </a:tc>
                <a:extLst>
                  <a:ext uri="{0D108BD9-81ED-4DB2-BD59-A6C34878D82A}">
                    <a16:rowId xmlns:a16="http://schemas.microsoft.com/office/drawing/2014/main" val="10006"/>
                  </a:ext>
                </a:extLst>
              </a:tr>
            </a:tbl>
          </a:graphicData>
        </a:graphic>
      </p:graphicFrame>
      <p:sp>
        <p:nvSpPr>
          <p:cNvPr id="979" name="Shape 97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50</a:t>
            </a:fld>
            <a:endParaRPr/>
          </a:p>
        </p:txBody>
      </p:sp>
    </p:spTree>
  </p:cSld>
  <p:clrMapOvr>
    <a:masterClrMapping/>
  </p:clrMapOvr>
  <p:transition spd="slow">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Shape 981"/>
          <p:cNvSpPr>
            <a:spLocks noGrp="1"/>
          </p:cNvSpPr>
          <p:nvPr>
            <p:ph type="title"/>
          </p:nvPr>
        </p:nvSpPr>
        <p:spPr>
          <a:xfrm>
            <a:off x="680319" y="753229"/>
            <a:ext cx="9613863" cy="1080938"/>
          </a:xfrm>
          <a:prstGeom prst="rect">
            <a:avLst/>
          </a:prstGeom>
        </p:spPr>
        <p:txBody>
          <a:bodyPr/>
          <a:lstStyle/>
          <a:p>
            <a:r>
              <a:rPr lang="fr-FR"/>
              <a:t>Permission</a:t>
            </a:r>
            <a:endParaRPr/>
          </a:p>
        </p:txBody>
      </p:sp>
      <p:sp>
        <p:nvSpPr>
          <p:cNvPr id="982" name="Shape 982"/>
          <p:cNvSpPr>
            <a:spLocks noGrp="1"/>
          </p:cNvSpPr>
          <p:nvPr>
            <p:ph type="body" idx="1"/>
          </p:nvPr>
        </p:nvSpPr>
        <p:spPr>
          <a:xfrm>
            <a:off x="464235" y="2166424"/>
            <a:ext cx="11071274" cy="4572000"/>
          </a:xfrm>
          <a:prstGeom prst="rect">
            <a:avLst/>
          </a:prstGeom>
        </p:spPr>
        <p:txBody>
          <a:bodyPr anchor="t"/>
          <a:lstStyle/>
          <a:p>
            <a:pPr>
              <a:defRPr sz="2800" b="0"/>
            </a:pPr>
            <a:r>
              <a:rPr lang="fr-FR"/>
              <a:t>Depuis Android 6, vous devez vous assurer que l'utilisateur confirme l’accès pour les permissions dites sensibles :
</a:t>
            </a:r>
          </a:p>
          <a:p>
            <a:pPr>
              <a:defRPr sz="2800" b="0"/>
            </a:pPr>
            <a:endParaRPr/>
          </a:p>
        </p:txBody>
      </p:sp>
      <p:sp>
        <p:nvSpPr>
          <p:cNvPr id="983" name="Shape 98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51</a:t>
            </a:fld>
            <a:endParaRPr/>
          </a:p>
        </p:txBody>
      </p:sp>
      <p:sp>
        <p:nvSpPr>
          <p:cNvPr id="2" name="Rectangle 1"/>
          <p:cNvSpPr/>
          <p:nvPr/>
        </p:nvSpPr>
        <p:spPr>
          <a:xfrm>
            <a:off x="1243495" y="3395960"/>
            <a:ext cx="8487509" cy="2585323"/>
          </a:xfrm>
          <a:prstGeom prst="rect">
            <a:avLst/>
          </a:prstGeom>
          <a:solidFill>
            <a:schemeClr val="bg1"/>
          </a:solidFill>
        </p:spPr>
        <p:txBody>
          <a:bodyPr wrap="square">
            <a:spAutoFit/>
          </a:bodyPr>
          <a:lstStyle/>
          <a:p>
            <a:r>
              <a:rPr lang="fr-FR" err="1">
                <a:solidFill>
                  <a:srgbClr val="000088"/>
                </a:solidFill>
              </a:rPr>
              <a:t>int</a:t>
            </a:r>
            <a:r>
              <a:rPr lang="fr-FR"/>
              <a:t> </a:t>
            </a:r>
            <a:r>
              <a:rPr lang="fr-FR" err="1"/>
              <a:t>permissionCheck</a:t>
            </a:r>
            <a:r>
              <a:rPr lang="fr-FR"/>
              <a:t> </a:t>
            </a:r>
            <a:r>
              <a:rPr lang="fr-FR">
                <a:solidFill>
                  <a:srgbClr val="666600"/>
                </a:solidFill>
              </a:rPr>
              <a:t>=</a:t>
            </a:r>
            <a:r>
              <a:rPr lang="fr-FR"/>
              <a:t> </a:t>
            </a:r>
            <a:r>
              <a:rPr lang="fr-FR" err="1">
                <a:solidFill>
                  <a:srgbClr val="660066"/>
                </a:solidFill>
              </a:rPr>
              <a:t>ContextCompat</a:t>
            </a:r>
            <a:r>
              <a:rPr lang="fr-FR" err="1">
                <a:solidFill>
                  <a:srgbClr val="666600"/>
                </a:solidFill>
              </a:rPr>
              <a:t>.</a:t>
            </a:r>
            <a:r>
              <a:rPr lang="fr-FR" err="1"/>
              <a:t>checkSelfPermission</a:t>
            </a:r>
            <a:r>
              <a:rPr lang="fr-FR">
                <a:solidFill>
                  <a:srgbClr val="666600"/>
                </a:solidFill>
              </a:rPr>
              <a:t>(</a:t>
            </a:r>
            <a:r>
              <a:rPr lang="fr-FR" err="1"/>
              <a:t>thisActivity</a:t>
            </a:r>
            <a:r>
              <a:rPr lang="fr-FR">
                <a:solidFill>
                  <a:srgbClr val="666600"/>
                </a:solidFill>
              </a:rPr>
              <a:t>,</a:t>
            </a:r>
            <a:br>
              <a:rPr lang="fr-FR"/>
            </a:br>
            <a:r>
              <a:rPr lang="fr-FR"/>
              <a:t>        </a:t>
            </a:r>
            <a:r>
              <a:rPr lang="fr-FR" err="1">
                <a:solidFill>
                  <a:srgbClr val="660066"/>
                </a:solidFill>
              </a:rPr>
              <a:t>Manifest</a:t>
            </a:r>
            <a:r>
              <a:rPr lang="fr-FR" err="1">
                <a:solidFill>
                  <a:srgbClr val="666600"/>
                </a:solidFill>
              </a:rPr>
              <a:t>.</a:t>
            </a:r>
            <a:r>
              <a:rPr lang="fr-FR" err="1"/>
              <a:t>permission</a:t>
            </a:r>
            <a:r>
              <a:rPr lang="fr-FR" err="1">
                <a:solidFill>
                  <a:srgbClr val="666600"/>
                </a:solidFill>
              </a:rPr>
              <a:t>.</a:t>
            </a:r>
            <a:r>
              <a:rPr lang="fr-FR" err="1"/>
              <a:t>WRITE_CALENDAR</a:t>
            </a:r>
            <a:r>
              <a:rPr lang="fr-FR">
                <a:solidFill>
                  <a:srgbClr val="666600"/>
                </a:solidFill>
              </a:rPr>
              <a:t>);</a:t>
            </a:r>
          </a:p>
          <a:p>
            <a:endParaRPr lang="fr-FR">
              <a:solidFill>
                <a:srgbClr val="666600"/>
              </a:solidFill>
            </a:endParaRPr>
          </a:p>
          <a:p>
            <a:r>
              <a:rPr lang="fr-FR">
                <a:solidFill>
                  <a:srgbClr val="666600"/>
                </a:solidFill>
              </a:rPr>
              <a:t>if (</a:t>
            </a:r>
            <a:r>
              <a:rPr lang="fr-FR" err="1">
                <a:solidFill>
                  <a:srgbClr val="666600"/>
                </a:solidFill>
              </a:rPr>
              <a:t>permissionCheck</a:t>
            </a:r>
            <a:r>
              <a:rPr lang="fr-FR">
                <a:solidFill>
                  <a:srgbClr val="666600"/>
                </a:solidFill>
              </a:rPr>
              <a:t> == </a:t>
            </a:r>
            <a:r>
              <a:rPr lang="fr-FR" err="1"/>
              <a:t>PackageManager.PERMISSION_GRANTED</a:t>
            </a:r>
            <a:r>
              <a:rPr lang="fr-FR"/>
              <a:t>) {</a:t>
            </a:r>
          </a:p>
          <a:p>
            <a:r>
              <a:rPr lang="fr-FR"/>
              <a:t>	// OK</a:t>
            </a:r>
          </a:p>
          <a:p>
            <a:r>
              <a:rPr lang="fr-FR"/>
              <a:t>} </a:t>
            </a:r>
          </a:p>
          <a:p>
            <a:r>
              <a:rPr lang="fr-FR" err="1"/>
              <a:t>else</a:t>
            </a:r>
            <a:r>
              <a:rPr lang="fr-FR"/>
              <a:t> {</a:t>
            </a:r>
          </a:p>
          <a:p>
            <a:r>
              <a:rPr lang="fr-FR"/>
              <a:t>	// </a:t>
            </a:r>
            <a:r>
              <a:rPr lang="is-IS"/>
              <a:t>…</a:t>
            </a:r>
            <a:endParaRPr lang="fr-FR"/>
          </a:p>
          <a:p>
            <a:r>
              <a:rPr lang="fr-FR"/>
              <a:t>}</a:t>
            </a:r>
          </a:p>
        </p:txBody>
      </p:sp>
    </p:spTree>
  </p:cSld>
  <p:clrMapOvr>
    <a:masterClrMapping/>
  </p:clrMapOvr>
  <p:transition spd="slow">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Shape 981"/>
          <p:cNvSpPr>
            <a:spLocks noGrp="1"/>
          </p:cNvSpPr>
          <p:nvPr>
            <p:ph type="title"/>
          </p:nvPr>
        </p:nvSpPr>
        <p:spPr>
          <a:xfrm>
            <a:off x="680319" y="753229"/>
            <a:ext cx="9613863" cy="1080938"/>
          </a:xfrm>
          <a:prstGeom prst="rect">
            <a:avLst/>
          </a:prstGeom>
        </p:spPr>
        <p:txBody>
          <a:bodyPr/>
          <a:lstStyle/>
          <a:p>
            <a:r>
              <a:rPr lang="fr-FR"/>
              <a:t>Permission</a:t>
            </a:r>
            <a:endParaRPr/>
          </a:p>
        </p:txBody>
      </p:sp>
      <p:sp>
        <p:nvSpPr>
          <p:cNvPr id="982" name="Shape 982"/>
          <p:cNvSpPr>
            <a:spLocks noGrp="1"/>
          </p:cNvSpPr>
          <p:nvPr>
            <p:ph type="body" idx="1"/>
          </p:nvPr>
        </p:nvSpPr>
        <p:spPr>
          <a:xfrm>
            <a:off x="464235" y="2166424"/>
            <a:ext cx="11071274" cy="4572000"/>
          </a:xfrm>
          <a:prstGeom prst="rect">
            <a:avLst/>
          </a:prstGeom>
        </p:spPr>
        <p:txBody>
          <a:bodyPr anchor="t"/>
          <a:lstStyle/>
          <a:p>
            <a:pPr>
              <a:defRPr sz="2800" b="0"/>
            </a:pPr>
            <a:r>
              <a:rPr lang="fr-FR"/>
              <a:t>Pour demander l'autorisation dans Android 6 :
</a:t>
            </a:r>
          </a:p>
          <a:p>
            <a:pPr>
              <a:defRPr sz="2800" b="0"/>
            </a:pPr>
            <a:endParaRPr lang="fr-FR"/>
          </a:p>
          <a:p>
            <a:pPr>
              <a:defRPr sz="2800" b="0"/>
            </a:pPr>
            <a:endParaRPr lang="fr-FR"/>
          </a:p>
          <a:p>
            <a:pPr>
              <a:defRPr sz="2800" b="0"/>
            </a:pPr>
            <a:endParaRPr/>
          </a:p>
        </p:txBody>
      </p:sp>
      <p:sp>
        <p:nvSpPr>
          <p:cNvPr id="983" name="Shape 98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52</a:t>
            </a:fld>
            <a:endParaRPr/>
          </a:p>
        </p:txBody>
      </p:sp>
      <p:sp>
        <p:nvSpPr>
          <p:cNvPr id="4" name="Rectangle 3"/>
          <p:cNvSpPr/>
          <p:nvPr/>
        </p:nvSpPr>
        <p:spPr>
          <a:xfrm>
            <a:off x="1147762" y="3290411"/>
            <a:ext cx="8910638" cy="1754326"/>
          </a:xfrm>
          <a:prstGeom prst="rect">
            <a:avLst/>
          </a:prstGeom>
          <a:solidFill>
            <a:schemeClr val="bg1"/>
          </a:solidFill>
        </p:spPr>
        <p:txBody>
          <a:bodyPr wrap="square">
            <a:spAutoFit/>
          </a:bodyPr>
          <a:lstStyle/>
          <a:p>
            <a:r>
              <a:rPr lang="fr-FR" err="1">
                <a:solidFill>
                  <a:srgbClr val="660066"/>
                </a:solidFill>
              </a:rPr>
              <a:t>int</a:t>
            </a:r>
            <a:r>
              <a:rPr lang="fr-FR">
                <a:solidFill>
                  <a:srgbClr val="660066"/>
                </a:solidFill>
              </a:rPr>
              <a:t> REQUEST_CODE = 1;</a:t>
            </a:r>
          </a:p>
          <a:p>
            <a:endParaRPr lang="fr-FR">
              <a:solidFill>
                <a:srgbClr val="660066"/>
              </a:solidFill>
            </a:endParaRPr>
          </a:p>
          <a:p>
            <a:r>
              <a:rPr lang="fr-FR" err="1">
                <a:solidFill>
                  <a:srgbClr val="660066"/>
                </a:solidFill>
              </a:rPr>
              <a:t>ActivityCompat</a:t>
            </a:r>
            <a:r>
              <a:rPr lang="fr-FR" err="1">
                <a:solidFill>
                  <a:srgbClr val="666600"/>
                </a:solidFill>
              </a:rPr>
              <a:t>.</a:t>
            </a:r>
            <a:r>
              <a:rPr lang="fr-FR" err="1"/>
              <a:t>requestPermissions</a:t>
            </a:r>
            <a:r>
              <a:rPr lang="fr-FR">
                <a:solidFill>
                  <a:srgbClr val="666600"/>
                </a:solidFill>
              </a:rPr>
              <a:t>(</a:t>
            </a:r>
            <a:r>
              <a:rPr lang="fr-FR" err="1"/>
              <a:t>thisActivity</a:t>
            </a:r>
            <a:r>
              <a:rPr lang="fr-FR">
                <a:solidFill>
                  <a:srgbClr val="666600"/>
                </a:solidFill>
              </a:rPr>
              <a:t>,</a:t>
            </a:r>
            <a:br>
              <a:rPr lang="fr-FR"/>
            </a:br>
            <a:r>
              <a:rPr lang="fr-FR"/>
              <a:t>                </a:t>
            </a:r>
            <a:r>
              <a:rPr lang="fr-FR">
                <a:solidFill>
                  <a:srgbClr val="000088"/>
                </a:solidFill>
              </a:rPr>
              <a:t>new</a:t>
            </a:r>
            <a:r>
              <a:rPr lang="fr-FR"/>
              <a:t> </a:t>
            </a:r>
            <a:r>
              <a:rPr lang="fr-FR">
                <a:solidFill>
                  <a:srgbClr val="660066"/>
                </a:solidFill>
              </a:rPr>
              <a:t>String</a:t>
            </a:r>
            <a:r>
              <a:rPr lang="fr-FR">
                <a:solidFill>
                  <a:srgbClr val="666600"/>
                </a:solidFill>
              </a:rPr>
              <a:t>[]{</a:t>
            </a:r>
            <a:r>
              <a:rPr lang="fr-FR" err="1">
                <a:solidFill>
                  <a:srgbClr val="660066"/>
                </a:solidFill>
              </a:rPr>
              <a:t>Manifest</a:t>
            </a:r>
            <a:r>
              <a:rPr lang="fr-FR" err="1">
                <a:solidFill>
                  <a:srgbClr val="666600"/>
                </a:solidFill>
              </a:rPr>
              <a:t>.</a:t>
            </a:r>
            <a:r>
              <a:rPr lang="fr-FR" err="1"/>
              <a:t>permission</a:t>
            </a:r>
            <a:r>
              <a:rPr lang="fr-FR" err="1">
                <a:solidFill>
                  <a:srgbClr val="666600"/>
                </a:solidFill>
              </a:rPr>
              <a:t>.</a:t>
            </a:r>
            <a:r>
              <a:rPr lang="fr-FR" err="1"/>
              <a:t>READ_CONTACTS</a:t>
            </a:r>
            <a:r>
              <a:rPr lang="fr-FR">
                <a:solidFill>
                  <a:srgbClr val="666600"/>
                </a:solidFill>
              </a:rPr>
              <a:t>},</a:t>
            </a:r>
            <a:br>
              <a:rPr lang="fr-FR"/>
            </a:br>
            <a:r>
              <a:rPr lang="fr-FR"/>
              <a:t>               REQUEST_CODE</a:t>
            </a:r>
            <a:r>
              <a:rPr lang="fr-FR">
                <a:solidFill>
                  <a:srgbClr val="666600"/>
                </a:solidFill>
              </a:rPr>
              <a:t>);</a:t>
            </a:r>
            <a:br>
              <a:rPr lang="fr-FR"/>
            </a:br>
            <a:endParaRPr lang="fr-FR"/>
          </a:p>
        </p:txBody>
      </p:sp>
    </p:spTree>
    <p:extLst>
      <p:ext uri="{BB962C8B-B14F-4D97-AF65-F5344CB8AC3E}">
        <p14:creationId xmlns:p14="http://schemas.microsoft.com/office/powerpoint/2010/main" val="641973384"/>
      </p:ext>
    </p:extLst>
  </p:cSld>
  <p:clrMapOvr>
    <a:masterClrMapping/>
  </p:clrMapOvr>
  <p:transition spd="slow">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Shape 981"/>
          <p:cNvSpPr>
            <a:spLocks noGrp="1"/>
          </p:cNvSpPr>
          <p:nvPr>
            <p:ph type="title"/>
          </p:nvPr>
        </p:nvSpPr>
        <p:spPr>
          <a:xfrm>
            <a:off x="680319" y="753229"/>
            <a:ext cx="9613863" cy="1080938"/>
          </a:xfrm>
          <a:prstGeom prst="rect">
            <a:avLst/>
          </a:prstGeom>
        </p:spPr>
        <p:txBody>
          <a:bodyPr/>
          <a:lstStyle/>
          <a:p>
            <a:r>
              <a:rPr lang="fr-FR"/>
              <a:t>Permission</a:t>
            </a:r>
            <a:endParaRPr/>
          </a:p>
        </p:txBody>
      </p:sp>
      <p:sp>
        <p:nvSpPr>
          <p:cNvPr id="982" name="Shape 982"/>
          <p:cNvSpPr>
            <a:spLocks noGrp="1"/>
          </p:cNvSpPr>
          <p:nvPr>
            <p:ph type="body" idx="1"/>
          </p:nvPr>
        </p:nvSpPr>
        <p:spPr>
          <a:xfrm>
            <a:off x="464235" y="2166424"/>
            <a:ext cx="11071274" cy="4572000"/>
          </a:xfrm>
          <a:prstGeom prst="rect">
            <a:avLst/>
          </a:prstGeom>
        </p:spPr>
        <p:txBody>
          <a:bodyPr anchor="t"/>
          <a:lstStyle/>
          <a:p>
            <a:pPr>
              <a:defRPr sz="2800" b="0"/>
            </a:pPr>
            <a:r>
              <a:rPr lang="fr-FR"/>
              <a:t>Gérer la réponse d'autorisation dans Android 6 :
</a:t>
            </a:r>
          </a:p>
          <a:p>
            <a:pPr>
              <a:defRPr sz="2800" b="0"/>
            </a:pPr>
            <a:endParaRPr lang="fr-FR"/>
          </a:p>
          <a:p>
            <a:pPr>
              <a:defRPr sz="2800" b="0"/>
            </a:pPr>
            <a:endParaRPr lang="fr-FR"/>
          </a:p>
          <a:p>
            <a:pPr>
              <a:defRPr sz="2800" b="0"/>
            </a:pPr>
            <a:endParaRPr/>
          </a:p>
        </p:txBody>
      </p:sp>
      <p:sp>
        <p:nvSpPr>
          <p:cNvPr id="983" name="Shape 98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53</a:t>
            </a:fld>
            <a:endParaRPr/>
          </a:p>
        </p:txBody>
      </p:sp>
      <p:sp>
        <p:nvSpPr>
          <p:cNvPr id="2" name="Rectangle 1"/>
          <p:cNvSpPr/>
          <p:nvPr/>
        </p:nvSpPr>
        <p:spPr>
          <a:xfrm>
            <a:off x="1585455" y="3012065"/>
            <a:ext cx="9144000" cy="2123658"/>
          </a:xfrm>
          <a:prstGeom prst="rect">
            <a:avLst/>
          </a:prstGeom>
          <a:solidFill>
            <a:schemeClr val="bg1"/>
          </a:solidFill>
        </p:spPr>
        <p:txBody>
          <a:bodyPr wrap="square">
            <a:spAutoFit/>
          </a:bodyPr>
          <a:lstStyle/>
          <a:p>
            <a:r>
              <a:rPr lang="fr-FR" sz="1100">
                <a:solidFill>
                  <a:srgbClr val="006666"/>
                </a:solidFill>
              </a:rPr>
              <a:t>@</a:t>
            </a:r>
            <a:r>
              <a:rPr lang="fr-FR" sz="1100" err="1">
                <a:solidFill>
                  <a:srgbClr val="006666"/>
                </a:solidFill>
              </a:rPr>
              <a:t>Override</a:t>
            </a:r>
            <a:br>
              <a:rPr lang="fr-FR" sz="1100"/>
            </a:br>
            <a:r>
              <a:rPr lang="fr-FR" sz="1100">
                <a:solidFill>
                  <a:srgbClr val="000088"/>
                </a:solidFill>
              </a:rPr>
              <a:t>public</a:t>
            </a:r>
            <a:r>
              <a:rPr lang="fr-FR" sz="1100"/>
              <a:t> </a:t>
            </a:r>
            <a:r>
              <a:rPr lang="fr-FR" sz="1100" err="1">
                <a:solidFill>
                  <a:srgbClr val="000088"/>
                </a:solidFill>
              </a:rPr>
              <a:t>void</a:t>
            </a:r>
            <a:r>
              <a:rPr lang="fr-FR" sz="1100"/>
              <a:t> </a:t>
            </a:r>
            <a:r>
              <a:rPr lang="fr-FR" sz="1100" err="1"/>
              <a:t>onRequestPermissionsResult</a:t>
            </a:r>
            <a:r>
              <a:rPr lang="fr-FR" sz="1100">
                <a:solidFill>
                  <a:srgbClr val="666600"/>
                </a:solidFill>
              </a:rPr>
              <a:t>(</a:t>
            </a:r>
            <a:r>
              <a:rPr lang="fr-FR" sz="1100" err="1">
                <a:solidFill>
                  <a:srgbClr val="000088"/>
                </a:solidFill>
              </a:rPr>
              <a:t>int</a:t>
            </a:r>
            <a:r>
              <a:rPr lang="fr-FR" sz="1100"/>
              <a:t> </a:t>
            </a:r>
            <a:r>
              <a:rPr lang="fr-FR" sz="1100" err="1"/>
              <a:t>requestCode</a:t>
            </a:r>
            <a:r>
              <a:rPr lang="fr-FR" sz="1100">
                <a:solidFill>
                  <a:srgbClr val="666600"/>
                </a:solidFill>
              </a:rPr>
              <a:t>,</a:t>
            </a:r>
            <a:br>
              <a:rPr lang="fr-FR" sz="1100"/>
            </a:br>
            <a:r>
              <a:rPr lang="fr-FR" sz="1100"/>
              <a:t>        </a:t>
            </a:r>
            <a:r>
              <a:rPr lang="fr-FR" sz="1100">
                <a:solidFill>
                  <a:srgbClr val="660066"/>
                </a:solidFill>
              </a:rPr>
              <a:t>String</a:t>
            </a:r>
            <a:r>
              <a:rPr lang="fr-FR" sz="1100"/>
              <a:t> permissions</a:t>
            </a:r>
            <a:r>
              <a:rPr lang="fr-FR" sz="1100">
                <a:solidFill>
                  <a:srgbClr val="666600"/>
                </a:solidFill>
              </a:rPr>
              <a:t>[],</a:t>
            </a:r>
            <a:r>
              <a:rPr lang="fr-FR" sz="1100"/>
              <a:t> </a:t>
            </a:r>
            <a:r>
              <a:rPr lang="fr-FR" sz="1100" err="1">
                <a:solidFill>
                  <a:srgbClr val="000088"/>
                </a:solidFill>
              </a:rPr>
              <a:t>int</a:t>
            </a:r>
            <a:r>
              <a:rPr lang="fr-FR" sz="1100">
                <a:solidFill>
                  <a:srgbClr val="666600"/>
                </a:solidFill>
              </a:rPr>
              <a:t>[]</a:t>
            </a:r>
            <a:r>
              <a:rPr lang="fr-FR" sz="1100"/>
              <a:t> </a:t>
            </a:r>
            <a:r>
              <a:rPr lang="fr-FR" sz="1100" err="1"/>
              <a:t>grantResults</a:t>
            </a:r>
            <a:r>
              <a:rPr lang="fr-FR" sz="1100">
                <a:solidFill>
                  <a:srgbClr val="666600"/>
                </a:solidFill>
              </a:rPr>
              <a:t>)</a:t>
            </a:r>
            <a:r>
              <a:rPr lang="fr-FR" sz="1100"/>
              <a:t> </a:t>
            </a:r>
            <a:r>
              <a:rPr lang="fr-FR" sz="1100">
                <a:solidFill>
                  <a:srgbClr val="666600"/>
                </a:solidFill>
              </a:rPr>
              <a:t>{</a:t>
            </a:r>
          </a:p>
          <a:p>
            <a:endParaRPr lang="fr-FR" sz="1100">
              <a:solidFill>
                <a:srgbClr val="666600"/>
              </a:solidFill>
            </a:endParaRPr>
          </a:p>
          <a:p>
            <a:r>
              <a:rPr lang="fr-FR" sz="1100">
                <a:solidFill>
                  <a:srgbClr val="666600"/>
                </a:solidFill>
              </a:rPr>
              <a:t>       if (</a:t>
            </a:r>
            <a:r>
              <a:rPr lang="fr-FR" sz="1100" err="1">
                <a:solidFill>
                  <a:srgbClr val="666600"/>
                </a:solidFill>
              </a:rPr>
              <a:t>grantResults</a:t>
            </a:r>
            <a:r>
              <a:rPr lang="fr-FR" sz="1100">
                <a:solidFill>
                  <a:srgbClr val="666600"/>
                </a:solidFill>
              </a:rPr>
              <a:t>[0] == </a:t>
            </a:r>
            <a:r>
              <a:rPr lang="fr-FR" sz="1100" err="1">
                <a:solidFill>
                  <a:srgbClr val="666600"/>
                </a:solidFill>
              </a:rPr>
              <a:t>PackageManager.PERMISSION_GRANTED</a:t>
            </a:r>
            <a:r>
              <a:rPr lang="fr-FR" sz="1100">
                <a:solidFill>
                  <a:srgbClr val="666600"/>
                </a:solidFill>
              </a:rPr>
              <a:t>) {</a:t>
            </a:r>
          </a:p>
          <a:p>
            <a:r>
              <a:rPr lang="fr-FR" sz="1100">
                <a:solidFill>
                  <a:srgbClr val="666600"/>
                </a:solidFill>
              </a:rPr>
              <a:t>	// OK</a:t>
            </a:r>
          </a:p>
          <a:p>
            <a:r>
              <a:rPr lang="fr-FR" sz="1100">
                <a:solidFill>
                  <a:srgbClr val="666600"/>
                </a:solidFill>
              </a:rPr>
              <a:t>       }</a:t>
            </a:r>
          </a:p>
          <a:p>
            <a:r>
              <a:rPr lang="fr-FR" sz="1100">
                <a:solidFill>
                  <a:srgbClr val="666600"/>
                </a:solidFill>
              </a:rPr>
              <a:t>       </a:t>
            </a:r>
            <a:r>
              <a:rPr lang="fr-FR" sz="1100" err="1">
                <a:solidFill>
                  <a:srgbClr val="666600"/>
                </a:solidFill>
              </a:rPr>
              <a:t>else</a:t>
            </a:r>
            <a:r>
              <a:rPr lang="fr-FR" sz="1100">
                <a:solidFill>
                  <a:srgbClr val="666600"/>
                </a:solidFill>
              </a:rPr>
              <a:t> {</a:t>
            </a:r>
          </a:p>
          <a:p>
            <a:r>
              <a:rPr lang="fr-FR" sz="1100">
                <a:solidFill>
                  <a:srgbClr val="666600"/>
                </a:solidFill>
              </a:rPr>
              <a:t>	// You </a:t>
            </a:r>
            <a:r>
              <a:rPr lang="fr-FR" sz="1100" err="1">
                <a:solidFill>
                  <a:srgbClr val="666600"/>
                </a:solidFill>
              </a:rPr>
              <a:t>don’t</a:t>
            </a:r>
            <a:r>
              <a:rPr lang="fr-FR" sz="1100">
                <a:solidFill>
                  <a:srgbClr val="666600"/>
                </a:solidFill>
              </a:rPr>
              <a:t> have permission</a:t>
            </a:r>
          </a:p>
          <a:p>
            <a:r>
              <a:rPr lang="fr-FR" sz="1100">
                <a:solidFill>
                  <a:srgbClr val="666600"/>
                </a:solidFill>
              </a:rPr>
              <a:t>      }</a:t>
            </a:r>
            <a:br>
              <a:rPr lang="fr-FR" sz="1100"/>
            </a:br>
            <a:br>
              <a:rPr lang="fr-FR" sz="1100"/>
            </a:br>
            <a:r>
              <a:rPr lang="fr-FR" sz="1100">
                <a:solidFill>
                  <a:srgbClr val="666600"/>
                </a:solidFill>
              </a:rPr>
              <a:t>}</a:t>
            </a:r>
            <a:endParaRPr lang="fr-FR" sz="1100"/>
          </a:p>
        </p:txBody>
      </p:sp>
    </p:spTree>
    <p:extLst>
      <p:ext uri="{BB962C8B-B14F-4D97-AF65-F5344CB8AC3E}">
        <p14:creationId xmlns:p14="http://schemas.microsoft.com/office/powerpoint/2010/main" val="1750298646"/>
      </p:ext>
    </p:extLst>
  </p:cSld>
  <p:clrMapOvr>
    <a:masterClrMapping/>
  </p:clrMapOvr>
  <p:transition spd="slow">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Shape 981"/>
          <p:cNvSpPr>
            <a:spLocks noGrp="1"/>
          </p:cNvSpPr>
          <p:nvPr>
            <p:ph type="title"/>
          </p:nvPr>
        </p:nvSpPr>
        <p:spPr>
          <a:xfrm>
            <a:off x="680319" y="753229"/>
            <a:ext cx="9613863" cy="1080938"/>
          </a:xfrm>
          <a:prstGeom prst="rect">
            <a:avLst/>
          </a:prstGeom>
        </p:spPr>
        <p:txBody>
          <a:bodyPr/>
          <a:lstStyle/>
          <a:p>
            <a:r>
              <a:rPr lang="fr-FR"/>
              <a:t>Internationalisation</a:t>
            </a:r>
            <a:endParaRPr/>
          </a:p>
        </p:txBody>
      </p:sp>
      <p:sp>
        <p:nvSpPr>
          <p:cNvPr id="982" name="Shape 982"/>
          <p:cNvSpPr>
            <a:spLocks noGrp="1"/>
          </p:cNvSpPr>
          <p:nvPr>
            <p:ph type="body" idx="1"/>
          </p:nvPr>
        </p:nvSpPr>
        <p:spPr>
          <a:xfrm>
            <a:off x="464235" y="2166424"/>
            <a:ext cx="11071274" cy="4572000"/>
          </a:xfrm>
          <a:prstGeom prst="rect">
            <a:avLst/>
          </a:prstGeom>
        </p:spPr>
        <p:txBody>
          <a:bodyPr anchor="t"/>
          <a:lstStyle/>
          <a:p>
            <a:pPr>
              <a:defRPr sz="2800" b="0"/>
            </a:pPr>
            <a:r>
              <a:rPr lang="fr-FR"/>
              <a:t>Il est fortement recommandé d'utiliser le fichier </a:t>
            </a:r>
            <a:r>
              <a:rPr lang="fr-FR" u="sng" err="1"/>
              <a:t>string.xml</a:t>
            </a:r>
            <a:r>
              <a:rPr lang="fr-FR"/>
              <a:t> pour tout texte affiché à l'écran.
</a:t>
            </a:r>
            <a:endParaRPr/>
          </a:p>
          <a:p>
            <a:pPr>
              <a:defRPr sz="2800" b="0"/>
            </a:pPr>
            <a:r>
              <a:rPr lang="fr-FR"/>
              <a:t>Le fichier </a:t>
            </a:r>
            <a:r>
              <a:rPr lang="fr-FR" u="sng" err="1"/>
              <a:t>string.xml</a:t>
            </a:r>
            <a:r>
              <a:rPr lang="fr-FR" u="sng"/>
              <a:t> </a:t>
            </a:r>
            <a:r>
              <a:rPr lang="fr-FR"/>
              <a:t>par défaut est placé dans le dossier « values ». Si vous voulez une traduction de ce fichier, créez un nouveau dossier "</a:t>
            </a:r>
            <a:r>
              <a:rPr lang="fr-FR" u="sng"/>
              <a:t>values-en</a:t>
            </a:r>
            <a:r>
              <a:rPr lang="fr-FR"/>
              <a:t>" et placez une traduction du fichier </a:t>
            </a:r>
            <a:r>
              <a:rPr lang="fr-FR" u="sng" err="1"/>
              <a:t>string.xml</a:t>
            </a:r>
            <a:r>
              <a:rPr lang="fr-FR"/>
              <a:t>. 
</a:t>
            </a:r>
            <a:endParaRPr/>
          </a:p>
          <a:p>
            <a:pPr>
              <a:defRPr sz="2800" b="0"/>
            </a:pPr>
            <a:r>
              <a:rPr lang="fr-FR"/>
              <a:t>Android recherche le dossier </a:t>
            </a:r>
            <a:r>
              <a:rPr lang="fr-FR" u="sng">
                <a:latin typeface="Trebuchet MS" panose="020B0703020202090204" pitchFamily="34" charset="0"/>
              </a:rPr>
              <a:t>values-xx</a:t>
            </a:r>
            <a:r>
              <a:rPr lang="fr-FR"/>
              <a:t> correspondant au langage de l'appareil, sinon il utilise le dossier « values ».
</a:t>
            </a:r>
            <a:endParaRPr/>
          </a:p>
        </p:txBody>
      </p:sp>
      <p:sp>
        <p:nvSpPr>
          <p:cNvPr id="983" name="Shape 98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54</a:t>
            </a:fld>
            <a:endParaRPr/>
          </a:p>
        </p:txBody>
      </p:sp>
    </p:spTree>
    <p:extLst>
      <p:ext uri="{BB962C8B-B14F-4D97-AF65-F5344CB8AC3E}">
        <p14:creationId xmlns:p14="http://schemas.microsoft.com/office/powerpoint/2010/main" val="1997372607"/>
      </p:ext>
    </p:extLst>
  </p:cSld>
  <p:clrMapOvr>
    <a:masterClrMapping/>
  </p:clrMapOvr>
  <p:transition spd="slow">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Shape 985"/>
          <p:cNvSpPr>
            <a:spLocks noGrp="1"/>
          </p:cNvSpPr>
          <p:nvPr>
            <p:ph type="title"/>
          </p:nvPr>
        </p:nvSpPr>
        <p:spPr>
          <a:xfrm>
            <a:off x="680319" y="753229"/>
            <a:ext cx="9613863" cy="1080938"/>
          </a:xfrm>
          <a:prstGeom prst="rect">
            <a:avLst/>
          </a:prstGeom>
        </p:spPr>
        <p:txBody>
          <a:bodyPr/>
          <a:lstStyle/>
          <a:p>
            <a:r>
              <a:rPr lang="fr-FR"/>
              <a:t>Internationalisation</a:t>
            </a:r>
            <a:endParaRPr/>
          </a:p>
        </p:txBody>
      </p:sp>
      <p:sp>
        <p:nvSpPr>
          <p:cNvPr id="986" name="Shape 986"/>
          <p:cNvSpPr>
            <a:spLocks noGrp="1"/>
          </p:cNvSpPr>
          <p:nvPr>
            <p:ph type="body" idx="1"/>
          </p:nvPr>
        </p:nvSpPr>
        <p:spPr>
          <a:xfrm>
            <a:off x="464235" y="2166424"/>
            <a:ext cx="11071274" cy="4572000"/>
          </a:xfrm>
          <a:prstGeom prst="rect">
            <a:avLst/>
          </a:prstGeom>
        </p:spPr>
        <p:txBody>
          <a:bodyPr anchor="t"/>
          <a:lstStyle/>
          <a:p>
            <a:pPr>
              <a:defRPr sz="2800" b="0"/>
            </a:pPr>
            <a:r>
              <a:rPr lang="fr-FR"/>
              <a:t>Vous pouvez faire la même chose avec tous les dossiers dans le dossier "</a:t>
            </a:r>
            <a:r>
              <a:rPr lang="fr-FR" err="1"/>
              <a:t>res</a:t>
            </a:r>
            <a:r>
              <a:rPr lang="fr-FR"/>
              <a:t>". Ainsi, vous pouvez avoir une image différente pour différentes langues.</a:t>
            </a:r>
          </a:p>
          <a:p>
            <a:pPr>
              <a:defRPr sz="2800" b="0"/>
            </a:pPr>
            <a:r>
              <a:rPr lang="fr-FR"/>
              <a:t>
</a:t>
            </a:r>
            <a:r>
              <a:rPr lang="fr-FR" u="sng"/>
              <a:t>Attention : il n'est pas recommandé d'avoir des </a:t>
            </a:r>
            <a:r>
              <a:rPr lang="fr-FR" u="sng" err="1"/>
              <a:t>layouts</a:t>
            </a:r>
            <a:r>
              <a:rPr lang="fr-FR" u="sng"/>
              <a:t> différents pour différents langages.
</a:t>
            </a:r>
            <a:endParaRPr u="sng"/>
          </a:p>
        </p:txBody>
      </p:sp>
      <p:sp>
        <p:nvSpPr>
          <p:cNvPr id="987" name="Shape 98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55</a:t>
            </a:fld>
            <a:endParaRPr/>
          </a:p>
        </p:txBody>
      </p:sp>
    </p:spTree>
  </p:cSld>
  <p:clrMapOvr>
    <a:masterClrMapping/>
  </p:clrMapOvr>
  <p:transition spd="slow">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Shape 989"/>
          <p:cNvSpPr>
            <a:spLocks noGrp="1"/>
          </p:cNvSpPr>
          <p:nvPr>
            <p:ph type="title"/>
          </p:nvPr>
        </p:nvSpPr>
        <p:spPr>
          <a:xfrm>
            <a:off x="680322" y="2733708"/>
            <a:ext cx="8144134" cy="1373071"/>
          </a:xfrm>
          <a:prstGeom prst="rect">
            <a:avLst/>
          </a:prstGeom>
        </p:spPr>
        <p:txBody>
          <a:bodyPr/>
          <a:lstStyle/>
          <a:p>
            <a:r>
              <a:rPr lang="fr-FR"/>
              <a:t>Déclencher une action</a:t>
            </a:r>
            <a:endParaRPr/>
          </a:p>
        </p:txBody>
      </p:sp>
      <p:sp>
        <p:nvSpPr>
          <p:cNvPr id="990" name="Shape 990"/>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56</a:t>
            </a:fld>
            <a:endParaRPr/>
          </a:p>
        </p:txBody>
      </p:sp>
    </p:spTree>
  </p:cSld>
  <p:clrMapOvr>
    <a:masterClrMapping/>
  </p:clrMapOvr>
  <p:transition spd="slow">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a:spLocks noGrp="1"/>
          </p:cNvSpPr>
          <p:nvPr>
            <p:ph type="title"/>
          </p:nvPr>
        </p:nvSpPr>
        <p:spPr>
          <a:xfrm>
            <a:off x="680319" y="753229"/>
            <a:ext cx="9613863" cy="1080938"/>
          </a:xfrm>
          <a:prstGeom prst="rect">
            <a:avLst/>
          </a:prstGeom>
        </p:spPr>
        <p:txBody>
          <a:bodyPr/>
          <a:lstStyle/>
          <a:p>
            <a:r>
              <a:rPr lang="fr-FR"/>
              <a:t>Déclencher une action</a:t>
            </a:r>
            <a:endParaRPr/>
          </a:p>
        </p:txBody>
      </p:sp>
      <p:sp>
        <p:nvSpPr>
          <p:cNvPr id="993" name="Shape 993"/>
          <p:cNvSpPr>
            <a:spLocks noGrp="1"/>
          </p:cNvSpPr>
          <p:nvPr>
            <p:ph type="body" idx="1"/>
          </p:nvPr>
        </p:nvSpPr>
        <p:spPr>
          <a:xfrm>
            <a:off x="464235" y="2166424"/>
            <a:ext cx="11071274" cy="4572000"/>
          </a:xfrm>
          <a:prstGeom prst="rect">
            <a:avLst/>
          </a:prstGeom>
        </p:spPr>
        <p:txBody>
          <a:bodyPr anchor="t"/>
          <a:lstStyle>
            <a:lvl1pPr marL="228600" indent="-228600">
              <a:buSzPct val="100000"/>
              <a:buFont typeface="Arial"/>
              <a:buChar char="•"/>
              <a:defRPr sz="3600" u="sng"/>
            </a:lvl1pPr>
          </a:lstStyle>
          <a:p>
            <a:r>
              <a:rPr lang="fr-FR"/>
              <a:t>Comment définir une action lorsque je clique sur un bouton ?
</a:t>
            </a:r>
            <a:endParaRPr/>
          </a:p>
        </p:txBody>
      </p:sp>
      <p:pic>
        <p:nvPicPr>
          <p:cNvPr id="994" name="image21.png"/>
          <p:cNvPicPr>
            <a:picLocks noChangeAspect="1"/>
          </p:cNvPicPr>
          <p:nvPr/>
        </p:nvPicPr>
        <p:blipFill>
          <a:blip r:embed="rId2"/>
          <a:stretch>
            <a:fillRect/>
          </a:stretch>
        </p:blipFill>
        <p:spPr>
          <a:xfrm>
            <a:off x="1635343" y="3395598"/>
            <a:ext cx="8237480" cy="2522919"/>
          </a:xfrm>
          <a:prstGeom prst="rect">
            <a:avLst/>
          </a:prstGeom>
          <a:ln w="12700">
            <a:miter lim="400000"/>
          </a:ln>
        </p:spPr>
      </p:pic>
      <p:sp>
        <p:nvSpPr>
          <p:cNvPr id="995" name="Shape 995"/>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57</a:t>
            </a:fld>
            <a:endParaRPr/>
          </a:p>
        </p:txBody>
      </p:sp>
    </p:spTree>
  </p:cSld>
  <p:clrMapOvr>
    <a:masterClrMapping/>
  </p:clrMapOvr>
  <p:transition spd="slow">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a:spLocks noGrp="1"/>
          </p:cNvSpPr>
          <p:nvPr>
            <p:ph type="title"/>
          </p:nvPr>
        </p:nvSpPr>
        <p:spPr>
          <a:xfrm>
            <a:off x="680319" y="753229"/>
            <a:ext cx="9613863" cy="1080938"/>
          </a:xfrm>
          <a:prstGeom prst="rect">
            <a:avLst/>
          </a:prstGeom>
        </p:spPr>
        <p:txBody>
          <a:bodyPr/>
          <a:lstStyle/>
          <a:p>
            <a:r>
              <a:rPr lang="fr-FR"/>
              <a:t>Déclencher une action</a:t>
            </a:r>
            <a:endParaRPr/>
          </a:p>
        </p:txBody>
      </p:sp>
      <p:sp>
        <p:nvSpPr>
          <p:cNvPr id="998" name="Shape 998"/>
          <p:cNvSpPr>
            <a:spLocks noGrp="1"/>
          </p:cNvSpPr>
          <p:nvPr>
            <p:ph type="body" idx="1"/>
          </p:nvPr>
        </p:nvSpPr>
        <p:spPr>
          <a:xfrm>
            <a:off x="464235" y="2166424"/>
            <a:ext cx="11071274" cy="4572000"/>
          </a:xfrm>
          <a:prstGeom prst="rect">
            <a:avLst/>
          </a:prstGeom>
        </p:spPr>
        <p:txBody>
          <a:bodyPr anchor="t"/>
          <a:lstStyle>
            <a:lvl1pPr marL="228600" indent="-228600">
              <a:buSzPct val="100000"/>
              <a:buFont typeface="Arial"/>
              <a:buChar char="•"/>
              <a:defRPr sz="3600" u="sng"/>
            </a:lvl1pPr>
          </a:lstStyle>
          <a:p>
            <a:r>
              <a:t>What is a listener ?</a:t>
            </a:r>
          </a:p>
        </p:txBody>
      </p:sp>
      <p:pic>
        <p:nvPicPr>
          <p:cNvPr id="999" name="image22.png" descr="http://upload.wikimedia.org/wikipedia/commons/thumb/8/8d/Observer.svg/854px-Observer.svg.png"/>
          <p:cNvPicPr>
            <a:picLocks noChangeAspect="1"/>
          </p:cNvPicPr>
          <p:nvPr/>
        </p:nvPicPr>
        <p:blipFill>
          <a:blip r:embed="rId2"/>
          <a:stretch>
            <a:fillRect/>
          </a:stretch>
        </p:blipFill>
        <p:spPr>
          <a:xfrm>
            <a:off x="1731966" y="3082949"/>
            <a:ext cx="8134351" cy="3362327"/>
          </a:xfrm>
          <a:prstGeom prst="rect">
            <a:avLst/>
          </a:prstGeom>
          <a:ln w="12700">
            <a:miter lim="400000"/>
          </a:ln>
        </p:spPr>
      </p:pic>
      <p:sp>
        <p:nvSpPr>
          <p:cNvPr id="1000" name="Shape 100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58</a:t>
            </a:fld>
            <a:endParaRPr/>
          </a:p>
        </p:txBody>
      </p:sp>
    </p:spTree>
  </p:cSld>
  <p:clrMapOvr>
    <a:masterClrMapping/>
  </p:clrMapOvr>
  <p:transition spd="slow">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Shape 992"/>
          <p:cNvSpPr>
            <a:spLocks noGrp="1"/>
          </p:cNvSpPr>
          <p:nvPr>
            <p:ph type="title"/>
          </p:nvPr>
        </p:nvSpPr>
        <p:spPr>
          <a:xfrm>
            <a:off x="680319" y="753229"/>
            <a:ext cx="9613863" cy="1080938"/>
          </a:xfrm>
          <a:prstGeom prst="rect">
            <a:avLst/>
          </a:prstGeom>
        </p:spPr>
        <p:txBody>
          <a:bodyPr/>
          <a:lstStyle/>
          <a:p>
            <a:r>
              <a:rPr lang="fr-FR"/>
              <a:t>Déclencher une action</a:t>
            </a:r>
            <a:endParaRPr/>
          </a:p>
        </p:txBody>
      </p:sp>
      <p:sp>
        <p:nvSpPr>
          <p:cNvPr id="993" name="Shape 993"/>
          <p:cNvSpPr>
            <a:spLocks noGrp="1"/>
          </p:cNvSpPr>
          <p:nvPr>
            <p:ph type="body" idx="1"/>
          </p:nvPr>
        </p:nvSpPr>
        <p:spPr>
          <a:xfrm>
            <a:off x="464235" y="2166424"/>
            <a:ext cx="11071274" cy="4572000"/>
          </a:xfrm>
          <a:prstGeom prst="rect">
            <a:avLst/>
          </a:prstGeom>
        </p:spPr>
        <p:txBody>
          <a:bodyPr anchor="t"/>
          <a:lstStyle>
            <a:lvl1pPr marL="228600" indent="-228600">
              <a:buSzPct val="100000"/>
              <a:buFont typeface="Arial"/>
              <a:buChar char="•"/>
              <a:defRPr sz="3600" u="sng"/>
            </a:lvl1pPr>
          </a:lstStyle>
          <a:p>
            <a:r>
              <a:rPr lang="fr-FR"/>
              <a:t>Comment définir une action lorsque je clique sur un bouton (autre méthode) ?
</a:t>
            </a:r>
            <a:endParaRPr/>
          </a:p>
        </p:txBody>
      </p:sp>
      <p:sp>
        <p:nvSpPr>
          <p:cNvPr id="995" name="Shape 995"/>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59</a:t>
            </a:fld>
            <a:endParaRPr/>
          </a:p>
        </p:txBody>
      </p:sp>
      <p:pic>
        <p:nvPicPr>
          <p:cNvPr id="2" name="Image 1"/>
          <p:cNvPicPr>
            <a:picLocks noChangeAspect="1"/>
          </p:cNvPicPr>
          <p:nvPr/>
        </p:nvPicPr>
        <p:blipFill>
          <a:blip r:embed="rId2"/>
          <a:stretch>
            <a:fillRect/>
          </a:stretch>
        </p:blipFill>
        <p:spPr>
          <a:xfrm>
            <a:off x="1103312" y="4033324"/>
            <a:ext cx="2755900" cy="419100"/>
          </a:xfrm>
          <a:prstGeom prst="rect">
            <a:avLst/>
          </a:prstGeom>
        </p:spPr>
      </p:pic>
      <p:pic>
        <p:nvPicPr>
          <p:cNvPr id="3" name="Image 2"/>
          <p:cNvPicPr>
            <a:picLocks noChangeAspect="1"/>
          </p:cNvPicPr>
          <p:nvPr/>
        </p:nvPicPr>
        <p:blipFill>
          <a:blip r:embed="rId3"/>
          <a:stretch>
            <a:fillRect/>
          </a:stretch>
        </p:blipFill>
        <p:spPr>
          <a:xfrm>
            <a:off x="5487250" y="3874574"/>
            <a:ext cx="3771900" cy="736600"/>
          </a:xfrm>
          <a:prstGeom prst="rect">
            <a:avLst/>
          </a:prstGeom>
        </p:spPr>
      </p:pic>
    </p:spTree>
    <p:extLst>
      <p:ext uri="{BB962C8B-B14F-4D97-AF65-F5344CB8AC3E}">
        <p14:creationId xmlns:p14="http://schemas.microsoft.com/office/powerpoint/2010/main" val="111889129"/>
      </p:ext>
    </p:extLst>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normAutofit/>
          </a:bodyPr>
          <a:lstStyle/>
          <a:p>
            <a:r>
              <a:rPr lang="fr-FR" b="1" err="1"/>
              <a:t>Gradle</a:t>
            </a:r>
            <a:r>
              <a:rPr lang="fr-FR"/>
              <a:t> est un moteur de production à Java</a:t>
            </a:r>
            <a:br>
              <a:rPr lang="fr-FR"/>
            </a:br>
            <a:r>
              <a:rPr lang="fr-FR"/>
              <a:t>
Il permet de construire des projets dans différents langages, y compris Java
</a:t>
            </a:r>
            <a:r>
              <a:rPr lang="fr-FR" b="1" err="1"/>
              <a:t>Gradle</a:t>
            </a:r>
            <a:r>
              <a:rPr lang="fr-FR"/>
              <a:t> combine les avantages de </a:t>
            </a:r>
            <a:r>
              <a:rPr lang="fr-FR" b="1" err="1"/>
              <a:t>Maven</a:t>
            </a:r>
            <a:r>
              <a:rPr lang="fr-FR"/>
              <a:t> et </a:t>
            </a:r>
            <a:r>
              <a:rPr lang="fr-FR" b="1" err="1"/>
              <a:t>Ant</a:t>
            </a:r>
            <a:r>
              <a:rPr lang="fr-FR"/>
              <a:t>:</a:t>
            </a:r>
          </a:p>
          <a:p>
            <a:pPr lvl="1"/>
            <a:r>
              <a:rPr lang="fr-FR"/>
              <a:t>De </a:t>
            </a:r>
            <a:r>
              <a:rPr lang="fr-FR" b="1" err="1"/>
              <a:t>Maven</a:t>
            </a:r>
            <a:r>
              <a:rPr lang="fr-FR"/>
              <a:t> il conserve le principe de « convention over configuration », le cycle de vie, et la gestion de la dépendance
De </a:t>
            </a:r>
            <a:r>
              <a:rPr lang="fr-FR" b="1" err="1"/>
              <a:t>Ant</a:t>
            </a:r>
            <a:r>
              <a:rPr lang="fr-FR"/>
              <a:t> il garde la flexibilité dans la construction de tâches (Possibilité de modifier des tâches par défaut)</a:t>
            </a:r>
          </a:p>
        </p:txBody>
      </p:sp>
    </p:spTree>
    <p:extLst>
      <p:ext uri="{BB962C8B-B14F-4D97-AF65-F5344CB8AC3E}">
        <p14:creationId xmlns:p14="http://schemas.microsoft.com/office/powerpoint/2010/main" val="125567238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Shape 1103"/>
          <p:cNvSpPr>
            <a:spLocks noGrp="1"/>
          </p:cNvSpPr>
          <p:nvPr>
            <p:ph type="title"/>
          </p:nvPr>
        </p:nvSpPr>
        <p:spPr>
          <a:xfrm>
            <a:off x="680322" y="2733708"/>
            <a:ext cx="8144134" cy="1373071"/>
          </a:xfrm>
          <a:prstGeom prst="rect">
            <a:avLst/>
          </a:prstGeom>
        </p:spPr>
        <p:txBody>
          <a:bodyPr/>
          <a:lstStyle/>
          <a:p>
            <a:r>
              <a:rPr lang="fr-FR"/>
              <a:t>Style</a:t>
            </a:r>
            <a:endParaRPr/>
          </a:p>
        </p:txBody>
      </p:sp>
      <p:sp>
        <p:nvSpPr>
          <p:cNvPr id="1104" name="Shape 1104"/>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60</a:t>
            </a:fld>
            <a:endParaRPr/>
          </a:p>
        </p:txBody>
      </p:sp>
    </p:spTree>
    <p:extLst>
      <p:ext uri="{BB962C8B-B14F-4D97-AF65-F5344CB8AC3E}">
        <p14:creationId xmlns:p14="http://schemas.microsoft.com/office/powerpoint/2010/main" val="650402183"/>
      </p:ext>
    </p:extLst>
  </p:cSld>
  <p:clrMapOvr>
    <a:masterClrMapping/>
  </p:clrMapOvr>
  <p:transition spd="slow">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32316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Comment définir le style général de </a:t>
            </a:r>
            <a:r>
              <a:rPr lang="fr-FR" err="1">
                <a:latin typeface="Trebuchet MS" panose="020B0703020202090204" pitchFamily="34" charset="0"/>
              </a:rPr>
              <a:t>l’app</a:t>
            </a:r>
            <a:endParaRPr>
              <a:latin typeface="Trebuchet MS" panose="020B0703020202090204" pitchFamily="34" charset="0"/>
            </a:endParaRP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Il existe plusieurs style pré-créer pour Android. Deux sont à retenir :</a:t>
            </a:r>
          </a:p>
          <a:p>
            <a:pPr>
              <a:defRPr sz="2800">
                <a:solidFill>
                  <a:srgbClr val="FFFFFF"/>
                </a:solidFill>
                <a:latin typeface="Times New Roman"/>
                <a:ea typeface="Times New Roman"/>
                <a:cs typeface="Times New Roman"/>
                <a:sym typeface="Times New Roman"/>
              </a:defRPr>
            </a:pPr>
            <a:endParaRPr lang="fr-FR">
              <a:latin typeface="Trebuchet MS" panose="020B0703020202090204" pitchFamily="34" charset="0"/>
            </a:endParaRPr>
          </a:p>
          <a:p>
            <a:pPr marL="457200" indent="-457200">
              <a:buFont typeface="Arial" panose="020B0604020202020204" pitchFamily="34" charset="0"/>
              <a:buChar char="•"/>
              <a:defRPr sz="2800">
                <a:solidFill>
                  <a:srgbClr val="FFFFFF"/>
                </a:solidFill>
                <a:latin typeface="Times New Roman"/>
                <a:ea typeface="Times New Roman"/>
                <a:cs typeface="Times New Roman"/>
                <a:sym typeface="Times New Roman"/>
              </a:defRPr>
            </a:pPr>
            <a:r>
              <a:rPr lang="fr-FR" err="1">
                <a:latin typeface="Trebuchet MS" panose="020B0703020202090204" pitchFamily="34" charset="0"/>
              </a:rPr>
              <a:t>Dark</a:t>
            </a:r>
            <a:r>
              <a:rPr lang="fr-FR">
                <a:latin typeface="Trebuchet MS" panose="020B0703020202090204" pitchFamily="34" charset="0"/>
              </a:rPr>
              <a:t> : </a:t>
            </a:r>
            <a:r>
              <a:rPr lang="fr-FR" err="1">
                <a:latin typeface="Trebuchet MS" panose="020B0703020202090204" pitchFamily="34" charset="0"/>
              </a:rPr>
              <a:t>Theme.AppCompat.NoActionBar</a:t>
            </a:r>
            <a:r>
              <a:rPr lang="fr-FR">
                <a:latin typeface="Trebuchet MS" panose="020B0703020202090204" pitchFamily="34" charset="0"/>
              </a:rPr>
              <a:t> </a:t>
            </a:r>
          </a:p>
          <a:p>
            <a:pPr marL="457200" indent="-457200">
              <a:buFont typeface="Arial" panose="020B0604020202020204" pitchFamily="34" charset="0"/>
              <a:buChar cha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Light : </a:t>
            </a:r>
            <a:r>
              <a:rPr lang="fr-FR" err="1">
                <a:latin typeface="Trebuchet MS" panose="020B0703020202090204" pitchFamily="34" charset="0"/>
              </a:rPr>
              <a:t>Theme.AppCompat.Light.NoActionBar</a:t>
            </a:r>
            <a:r>
              <a:rPr lang="fr-FR">
                <a:latin typeface="Trebuchet MS" panose="020B0703020202090204" pitchFamily="34" charset="0"/>
              </a:rPr>
              <a:t> </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61</a:t>
            </a:fld>
            <a:endParaRPr/>
          </a:p>
        </p:txBody>
      </p:sp>
    </p:spTree>
    <p:extLst>
      <p:ext uri="{BB962C8B-B14F-4D97-AF65-F5344CB8AC3E}">
        <p14:creationId xmlns:p14="http://schemas.microsoft.com/office/powerpoint/2010/main" val="4016075887"/>
      </p:ext>
    </p:extLst>
  </p:cSld>
  <p:clrMapOvr>
    <a:masterClrMapping/>
  </p:clrMapOvr>
  <p:transition spd="slow">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3662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Comment définir le style général de </a:t>
            </a:r>
            <a:r>
              <a:rPr lang="fr-FR" err="1">
                <a:latin typeface="Trebuchet MS" panose="020B0703020202090204" pitchFamily="34" charset="0"/>
              </a:rPr>
              <a:t>l’app</a:t>
            </a:r>
            <a:endParaRPr>
              <a:latin typeface="Trebuchet MS" panose="020B0703020202090204" pitchFamily="34" charset="0"/>
            </a:endParaRP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Il n’est plus recommandé aujourd’hui d’utiliser les autres styles avec </a:t>
            </a:r>
            <a:r>
              <a:rPr lang="fr-FR" err="1">
                <a:latin typeface="Trebuchet MS" panose="020B0703020202090204" pitchFamily="34" charset="0"/>
              </a:rPr>
              <a:t>ActionBar</a:t>
            </a:r>
            <a:r>
              <a:rPr lang="fr-FR">
                <a:latin typeface="Trebuchet MS" panose="020B0703020202090204" pitchFamily="34" charset="0"/>
              </a:rPr>
              <a:t>. Par soucis de compatibilité, vous pourrez rajouter l’</a:t>
            </a:r>
            <a:r>
              <a:rPr lang="fr-FR" err="1">
                <a:latin typeface="Trebuchet MS" panose="020B0703020202090204" pitchFamily="34" charset="0"/>
              </a:rPr>
              <a:t>ActionBar</a:t>
            </a:r>
            <a:r>
              <a:rPr lang="fr-FR">
                <a:latin typeface="Trebuchet MS" panose="020B0703020202090204" pitchFamily="34" charset="0"/>
              </a:rPr>
              <a:t> avec un composant dans vos </a:t>
            </a:r>
            <a:r>
              <a:rPr lang="fr-FR" err="1">
                <a:latin typeface="Trebuchet MS" panose="020B0703020202090204" pitchFamily="34" charset="0"/>
              </a:rPr>
              <a:t>Layouts</a:t>
            </a:r>
            <a:r>
              <a:rPr lang="fr-FR">
                <a:latin typeface="Trebuchet MS" panose="020B0703020202090204" pitchFamily="34" charset="0"/>
              </a:rPr>
              <a:t>. L’autre avantage non négligeable est d’avoir des </a:t>
            </a:r>
            <a:r>
              <a:rPr lang="fr-FR" err="1">
                <a:latin typeface="Trebuchet MS" panose="020B0703020202090204" pitchFamily="34" charset="0"/>
              </a:rPr>
              <a:t>Layouts</a:t>
            </a:r>
            <a:r>
              <a:rPr lang="fr-FR">
                <a:latin typeface="Trebuchet MS" panose="020B0703020202090204" pitchFamily="34" charset="0"/>
              </a:rPr>
              <a:t> avec ou sans </a:t>
            </a:r>
            <a:r>
              <a:rPr lang="fr-FR" err="1">
                <a:latin typeface="Trebuchet MS" panose="020B0703020202090204" pitchFamily="34" charset="0"/>
              </a:rPr>
              <a:t>ActionBar</a:t>
            </a:r>
            <a:r>
              <a:rPr lang="fr-FR">
                <a:latin typeface="Trebuchet MS" panose="020B0703020202090204" pitchFamily="34" charset="0"/>
              </a:rPr>
              <a:t> alors que le style est commun à tous les </a:t>
            </a:r>
            <a:r>
              <a:rPr lang="fr-FR" err="1">
                <a:latin typeface="Trebuchet MS" panose="020B0703020202090204" pitchFamily="34" charset="0"/>
              </a:rPr>
              <a:t>Layouts</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62</a:t>
            </a:fld>
            <a:endParaRPr/>
          </a:p>
        </p:txBody>
      </p:sp>
    </p:spTree>
    <p:extLst>
      <p:ext uri="{BB962C8B-B14F-4D97-AF65-F5344CB8AC3E}">
        <p14:creationId xmlns:p14="http://schemas.microsoft.com/office/powerpoint/2010/main" val="3008525491"/>
      </p:ext>
    </p:extLst>
  </p:cSld>
  <p:clrMapOvr>
    <a:masterClrMapping/>
  </p:clrMapOvr>
  <p:transition spd="slow">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Comment définir le style général de </a:t>
            </a:r>
            <a:r>
              <a:rPr lang="fr-FR" err="1">
                <a:latin typeface="Trebuchet MS" panose="020B0703020202090204" pitchFamily="34" charset="0"/>
              </a:rPr>
              <a:t>l’app</a:t>
            </a:r>
            <a:endParaRPr>
              <a:latin typeface="Trebuchet MS" panose="020B0703020202090204" pitchFamily="34" charset="0"/>
            </a:endParaRP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La configuration du style général se fait dans le fichier </a:t>
            </a:r>
            <a:r>
              <a:rPr lang="fr-FR" err="1">
                <a:latin typeface="Trebuchet MS" panose="020B0703020202090204" pitchFamily="34" charset="0"/>
              </a:rPr>
              <a:t>styles.xml</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63</a:t>
            </a:fld>
            <a:endParaRPr/>
          </a:p>
        </p:txBody>
      </p:sp>
      <p:sp>
        <p:nvSpPr>
          <p:cNvPr id="2" name="Rectangle 1">
            <a:extLst>
              <a:ext uri="{FF2B5EF4-FFF2-40B4-BE49-F238E27FC236}">
                <a16:creationId xmlns:a16="http://schemas.microsoft.com/office/drawing/2014/main" id="{193CEF00-B69A-8248-9C6C-A88A49DEE9DD}"/>
              </a:ext>
            </a:extLst>
          </p:cNvPr>
          <p:cNvSpPr/>
          <p:nvPr/>
        </p:nvSpPr>
        <p:spPr>
          <a:xfrm>
            <a:off x="3104445" y="4069771"/>
            <a:ext cx="6096000" cy="230832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fr-FR">
                <a:solidFill>
                  <a:srgbClr val="808080"/>
                </a:solidFill>
              </a:rPr>
              <a:t>&lt;!-- Base application </a:t>
            </a:r>
            <a:r>
              <a:rPr lang="fr-FR" err="1">
                <a:solidFill>
                  <a:srgbClr val="808080"/>
                </a:solidFill>
              </a:rPr>
              <a:t>theme</a:t>
            </a:r>
            <a:r>
              <a:rPr lang="fr-FR">
                <a:solidFill>
                  <a:srgbClr val="808080"/>
                </a:solidFill>
              </a:rPr>
              <a:t>. --&gt;</a:t>
            </a:r>
            <a:br>
              <a:rPr lang="fr-FR">
                <a:solidFill>
                  <a:srgbClr val="808080"/>
                </a:solidFill>
              </a:rPr>
            </a:br>
            <a:r>
              <a:rPr lang="fr-FR">
                <a:solidFill>
                  <a:srgbClr val="E8BF6A"/>
                </a:solidFill>
              </a:rPr>
              <a:t>&lt;style </a:t>
            </a:r>
            <a:r>
              <a:rPr lang="fr-FR" err="1">
                <a:solidFill>
                  <a:srgbClr val="BABABA"/>
                </a:solidFill>
              </a:rPr>
              <a:t>name</a:t>
            </a:r>
            <a:r>
              <a:rPr lang="fr-FR">
                <a:solidFill>
                  <a:srgbClr val="6A8759"/>
                </a:solidFill>
              </a:rPr>
              <a:t>="</a:t>
            </a:r>
            <a:r>
              <a:rPr lang="fr-FR" err="1">
                <a:solidFill>
                  <a:srgbClr val="6A8759"/>
                </a:solidFill>
              </a:rPr>
              <a:t>AppTheme</a:t>
            </a:r>
            <a:r>
              <a:rPr lang="fr-FR">
                <a:solidFill>
                  <a:srgbClr val="6A8759"/>
                </a:solidFill>
              </a:rPr>
              <a:t>" </a:t>
            </a:r>
            <a:r>
              <a:rPr lang="fr-FR">
                <a:solidFill>
                  <a:srgbClr val="BABABA"/>
                </a:solidFill>
              </a:rPr>
              <a:t>parent</a:t>
            </a:r>
            <a:r>
              <a:rPr lang="fr-FR">
                <a:solidFill>
                  <a:srgbClr val="6A8759"/>
                </a:solidFill>
              </a:rPr>
              <a:t>="</a:t>
            </a:r>
            <a:r>
              <a:rPr lang="fr-FR" err="1">
                <a:solidFill>
                  <a:srgbClr val="6A8759"/>
                </a:solidFill>
              </a:rPr>
              <a:t>Theme.AppCompat.NoActionBar</a:t>
            </a:r>
            <a:r>
              <a:rPr lang="fr-FR">
                <a:solidFill>
                  <a:srgbClr val="6A8759"/>
                </a:solidFill>
              </a:rPr>
              <a:t>"</a:t>
            </a:r>
            <a:r>
              <a:rPr lang="fr-FR">
                <a:solidFill>
                  <a:srgbClr val="E8BF6A"/>
                </a:solidFill>
              </a:rPr>
              <a:t>&gt;</a:t>
            </a:r>
            <a:br>
              <a:rPr lang="fr-FR">
                <a:solidFill>
                  <a:srgbClr val="E8BF6A"/>
                </a:solidFill>
              </a:rPr>
            </a:br>
            <a:r>
              <a:rPr lang="fr-FR">
                <a:solidFill>
                  <a:srgbClr val="E8BF6A"/>
                </a:solidFill>
              </a:rPr>
              <a:t>    </a:t>
            </a:r>
            <a:r>
              <a:rPr lang="fr-FR">
                <a:solidFill>
                  <a:srgbClr val="808080"/>
                </a:solidFill>
              </a:rPr>
              <a:t>&lt;!-- </a:t>
            </a:r>
            <a:r>
              <a:rPr lang="fr-FR" err="1">
                <a:solidFill>
                  <a:srgbClr val="808080"/>
                </a:solidFill>
              </a:rPr>
              <a:t>Customize</a:t>
            </a:r>
            <a:r>
              <a:rPr lang="fr-FR">
                <a:solidFill>
                  <a:srgbClr val="808080"/>
                </a:solidFill>
              </a:rPr>
              <a:t> </a:t>
            </a:r>
            <a:r>
              <a:rPr lang="fr-FR" err="1">
                <a:solidFill>
                  <a:srgbClr val="808080"/>
                </a:solidFill>
              </a:rPr>
              <a:t>your</a:t>
            </a:r>
            <a:r>
              <a:rPr lang="fr-FR">
                <a:solidFill>
                  <a:srgbClr val="808080"/>
                </a:solidFill>
              </a:rPr>
              <a:t> </a:t>
            </a:r>
            <a:r>
              <a:rPr lang="fr-FR" err="1">
                <a:solidFill>
                  <a:srgbClr val="808080"/>
                </a:solidFill>
              </a:rPr>
              <a:t>theme</a:t>
            </a:r>
            <a:r>
              <a:rPr lang="fr-FR">
                <a:solidFill>
                  <a:srgbClr val="808080"/>
                </a:solidFill>
              </a:rPr>
              <a:t> </a:t>
            </a:r>
            <a:r>
              <a:rPr lang="fr-FR" err="1">
                <a:solidFill>
                  <a:srgbClr val="808080"/>
                </a:solidFill>
              </a:rPr>
              <a:t>here</a:t>
            </a:r>
            <a:r>
              <a:rPr lang="fr-FR">
                <a:solidFill>
                  <a:srgbClr val="808080"/>
                </a:solidFill>
              </a:rPr>
              <a:t>. --&gt;</a:t>
            </a:r>
            <a:br>
              <a:rPr lang="fr-FR">
                <a:solidFill>
                  <a:srgbClr val="808080"/>
                </a:solidFill>
              </a:rPr>
            </a:br>
            <a:r>
              <a:rPr lang="fr-FR">
                <a:solidFill>
                  <a:srgbClr val="808080"/>
                </a:solidFill>
              </a:rPr>
              <a:t>    </a:t>
            </a:r>
            <a:r>
              <a:rPr lang="fr-FR">
                <a:solidFill>
                  <a:srgbClr val="E8BF6A"/>
                </a:solidFill>
              </a:rPr>
              <a:t>&lt;item </a:t>
            </a:r>
            <a:r>
              <a:rPr lang="fr-FR" err="1">
                <a:solidFill>
                  <a:srgbClr val="BABABA"/>
                </a:solidFill>
              </a:rPr>
              <a:t>name</a:t>
            </a:r>
            <a:r>
              <a:rPr lang="fr-FR">
                <a:solidFill>
                  <a:srgbClr val="6A8759"/>
                </a:solidFill>
              </a:rPr>
              <a:t>="</a:t>
            </a:r>
            <a:r>
              <a:rPr lang="fr-FR" err="1">
                <a:solidFill>
                  <a:srgbClr val="6A8759"/>
                </a:solidFill>
              </a:rPr>
              <a:t>colorPrimary</a:t>
            </a:r>
            <a:r>
              <a:rPr lang="fr-FR">
                <a:solidFill>
                  <a:srgbClr val="6A8759"/>
                </a:solidFill>
              </a:rPr>
              <a:t>"</a:t>
            </a:r>
            <a:r>
              <a:rPr lang="fr-FR">
                <a:solidFill>
                  <a:srgbClr val="E8BF6A"/>
                </a:solidFill>
              </a:rPr>
              <a:t>&gt;</a:t>
            </a:r>
            <a:r>
              <a:rPr lang="fr-FR"/>
              <a:t>#505050</a:t>
            </a:r>
            <a:r>
              <a:rPr lang="fr-FR">
                <a:solidFill>
                  <a:srgbClr val="E8BF6A"/>
                </a:solidFill>
              </a:rPr>
              <a:t>&lt;/item&gt;</a:t>
            </a:r>
            <a:br>
              <a:rPr lang="fr-FR">
                <a:solidFill>
                  <a:srgbClr val="E8BF6A"/>
                </a:solidFill>
              </a:rPr>
            </a:br>
            <a:r>
              <a:rPr lang="fr-FR">
                <a:solidFill>
                  <a:srgbClr val="E8BF6A"/>
                </a:solidFill>
              </a:rPr>
              <a:t>    &lt;item </a:t>
            </a:r>
            <a:r>
              <a:rPr lang="fr-FR" err="1">
                <a:solidFill>
                  <a:srgbClr val="BABABA"/>
                </a:solidFill>
              </a:rPr>
              <a:t>name</a:t>
            </a:r>
            <a:r>
              <a:rPr lang="fr-FR">
                <a:solidFill>
                  <a:srgbClr val="6A8759"/>
                </a:solidFill>
              </a:rPr>
              <a:t>="</a:t>
            </a:r>
            <a:r>
              <a:rPr lang="fr-FR" err="1">
                <a:solidFill>
                  <a:srgbClr val="6A8759"/>
                </a:solidFill>
              </a:rPr>
              <a:t>colorPrimaryDark</a:t>
            </a:r>
            <a:r>
              <a:rPr lang="fr-FR">
                <a:solidFill>
                  <a:srgbClr val="6A8759"/>
                </a:solidFill>
              </a:rPr>
              <a:t>"</a:t>
            </a:r>
            <a:r>
              <a:rPr lang="fr-FR">
                <a:solidFill>
                  <a:srgbClr val="E8BF6A"/>
                </a:solidFill>
              </a:rPr>
              <a:t>&gt;</a:t>
            </a:r>
            <a:r>
              <a:rPr lang="fr-FR"/>
              <a:t>#363636</a:t>
            </a:r>
            <a:r>
              <a:rPr lang="fr-FR">
                <a:solidFill>
                  <a:srgbClr val="E8BF6A"/>
                </a:solidFill>
              </a:rPr>
              <a:t>&lt;/item&gt;</a:t>
            </a:r>
            <a:br>
              <a:rPr lang="fr-FR">
                <a:solidFill>
                  <a:srgbClr val="E8BF6A"/>
                </a:solidFill>
              </a:rPr>
            </a:br>
            <a:r>
              <a:rPr lang="fr-FR">
                <a:solidFill>
                  <a:srgbClr val="E8BF6A"/>
                </a:solidFill>
              </a:rPr>
              <a:t>    &lt;item </a:t>
            </a:r>
            <a:r>
              <a:rPr lang="fr-FR" err="1">
                <a:solidFill>
                  <a:srgbClr val="BABABA"/>
                </a:solidFill>
              </a:rPr>
              <a:t>name</a:t>
            </a:r>
            <a:r>
              <a:rPr lang="fr-FR">
                <a:solidFill>
                  <a:srgbClr val="6A8759"/>
                </a:solidFill>
              </a:rPr>
              <a:t>="</a:t>
            </a:r>
            <a:r>
              <a:rPr lang="fr-FR" err="1">
                <a:solidFill>
                  <a:srgbClr val="6A8759"/>
                </a:solidFill>
              </a:rPr>
              <a:t>colorAccent</a:t>
            </a:r>
            <a:r>
              <a:rPr lang="fr-FR">
                <a:solidFill>
                  <a:srgbClr val="6A8759"/>
                </a:solidFill>
              </a:rPr>
              <a:t>"</a:t>
            </a:r>
            <a:r>
              <a:rPr lang="fr-FR">
                <a:solidFill>
                  <a:srgbClr val="E8BF6A"/>
                </a:solidFill>
              </a:rPr>
              <a:t>&gt;</a:t>
            </a:r>
            <a:r>
              <a:rPr lang="fr-FR"/>
              <a:t>@</a:t>
            </a:r>
            <a:r>
              <a:rPr lang="fr-FR" err="1"/>
              <a:t>color</a:t>
            </a:r>
            <a:r>
              <a:rPr lang="fr-FR"/>
              <a:t>/</a:t>
            </a:r>
            <a:r>
              <a:rPr lang="fr-FR" err="1"/>
              <a:t>desire</a:t>
            </a:r>
            <a:r>
              <a:rPr lang="fr-FR">
                <a:solidFill>
                  <a:srgbClr val="E8BF6A"/>
                </a:solidFill>
              </a:rPr>
              <a:t>&lt;/item&gt;</a:t>
            </a:r>
            <a:br>
              <a:rPr lang="fr-FR">
                <a:solidFill>
                  <a:srgbClr val="E8BF6A"/>
                </a:solidFill>
              </a:rPr>
            </a:br>
            <a:r>
              <a:rPr lang="fr-FR">
                <a:solidFill>
                  <a:srgbClr val="E8BF6A"/>
                </a:solidFill>
              </a:rPr>
              <a:t>&lt;/style&gt;</a:t>
            </a:r>
            <a:endParaRPr lang="fr-FR"/>
          </a:p>
        </p:txBody>
      </p:sp>
    </p:spTree>
    <p:extLst>
      <p:ext uri="{BB962C8B-B14F-4D97-AF65-F5344CB8AC3E}">
        <p14:creationId xmlns:p14="http://schemas.microsoft.com/office/powerpoint/2010/main" val="2569146010"/>
      </p:ext>
    </p:extLst>
  </p:cSld>
  <p:clrMapOvr>
    <a:masterClrMapping/>
  </p:clrMapOvr>
  <p:transition spd="slow">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28007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Comment définir un style pour une Vue</a:t>
            </a:r>
            <a:endParaRPr>
              <a:latin typeface="Trebuchet MS" panose="020B0703020202090204" pitchFamily="34" charset="0"/>
            </a:endParaRP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Vous pouvez tout comme CSS définir des styles pouvant être appliqués sur des éléments graphiques. Pour cela, dans le fichier </a:t>
            </a:r>
            <a:r>
              <a:rPr lang="fr-FR" err="1">
                <a:latin typeface="Trebuchet MS" panose="020B0703020202090204" pitchFamily="34" charset="0"/>
              </a:rPr>
              <a:t>styles.xml</a:t>
            </a:r>
            <a:r>
              <a:rPr lang="fr-FR">
                <a:latin typeface="Trebuchet MS" panose="020B0703020202090204" pitchFamily="34" charset="0"/>
              </a:rPr>
              <a:t>, vous devez créer un nouveau style et y ajouter les attributs que vous souhaitez modifier.</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64</a:t>
            </a:fld>
            <a:endParaRPr/>
          </a:p>
        </p:txBody>
      </p:sp>
    </p:spTree>
    <p:extLst>
      <p:ext uri="{BB962C8B-B14F-4D97-AF65-F5344CB8AC3E}">
        <p14:creationId xmlns:p14="http://schemas.microsoft.com/office/powerpoint/2010/main" val="3512740851"/>
      </p:ext>
    </p:extLst>
  </p:cSld>
  <p:clrMapOvr>
    <a:masterClrMapping/>
  </p:clrMapOvr>
  <p:transition spd="slow">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Comment définir un style pour une Vue</a:t>
            </a: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La configuration du style général se fait dans le fichier </a:t>
            </a:r>
            <a:r>
              <a:rPr lang="fr-FR" err="1">
                <a:latin typeface="Trebuchet MS" panose="020B0703020202090204" pitchFamily="34" charset="0"/>
              </a:rPr>
              <a:t>styles.xml</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65</a:t>
            </a:fld>
            <a:endParaRPr/>
          </a:p>
        </p:txBody>
      </p:sp>
      <p:sp>
        <p:nvSpPr>
          <p:cNvPr id="2" name="Rectangle 1">
            <a:extLst>
              <a:ext uri="{FF2B5EF4-FFF2-40B4-BE49-F238E27FC236}">
                <a16:creationId xmlns:a16="http://schemas.microsoft.com/office/drawing/2014/main" id="{193CEF00-B69A-8248-9C6C-A88A49DEE9DD}"/>
              </a:ext>
            </a:extLst>
          </p:cNvPr>
          <p:cNvSpPr/>
          <p:nvPr/>
        </p:nvSpPr>
        <p:spPr>
          <a:xfrm>
            <a:off x="2647556" y="4798637"/>
            <a:ext cx="68410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solidFill>
                  <a:srgbClr val="E8BF6A"/>
                </a:solidFill>
              </a:rPr>
              <a:t>&lt;style </a:t>
            </a:r>
            <a:r>
              <a:rPr lang="fr-FR" err="1">
                <a:solidFill>
                  <a:srgbClr val="BABABA"/>
                </a:solidFill>
              </a:rPr>
              <a:t>name</a:t>
            </a:r>
            <a:r>
              <a:rPr lang="fr-FR">
                <a:solidFill>
                  <a:srgbClr val="6A8759"/>
                </a:solidFill>
              </a:rPr>
              <a:t>="buttonStyle1"</a:t>
            </a:r>
            <a:r>
              <a:rPr lang="fr-FR">
                <a:solidFill>
                  <a:srgbClr val="E8BF6A"/>
                </a:solidFill>
              </a:rPr>
              <a:t>&gt;</a:t>
            </a:r>
            <a:br>
              <a:rPr lang="fr-FR">
                <a:solidFill>
                  <a:srgbClr val="E8BF6A"/>
                </a:solidFill>
              </a:rPr>
            </a:br>
            <a:r>
              <a:rPr lang="fr-FR">
                <a:solidFill>
                  <a:srgbClr val="E8BF6A"/>
                </a:solidFill>
              </a:rPr>
              <a:t>    &lt;item </a:t>
            </a:r>
            <a:r>
              <a:rPr lang="fr-FR" err="1">
                <a:solidFill>
                  <a:srgbClr val="BABABA"/>
                </a:solidFill>
              </a:rPr>
              <a:t>name</a:t>
            </a:r>
            <a:r>
              <a:rPr lang="fr-FR">
                <a:solidFill>
                  <a:srgbClr val="6A8759"/>
                </a:solidFill>
              </a:rPr>
              <a:t>="</a:t>
            </a:r>
            <a:r>
              <a:rPr lang="fr-FR" err="1">
                <a:solidFill>
                  <a:srgbClr val="6A8759"/>
                </a:solidFill>
              </a:rPr>
              <a:t>android:background</a:t>
            </a:r>
            <a:r>
              <a:rPr lang="fr-FR">
                <a:solidFill>
                  <a:srgbClr val="6A8759"/>
                </a:solidFill>
              </a:rPr>
              <a:t>"</a:t>
            </a:r>
            <a:r>
              <a:rPr lang="fr-FR">
                <a:solidFill>
                  <a:srgbClr val="E8BF6A"/>
                </a:solidFill>
              </a:rPr>
              <a:t>&gt;</a:t>
            </a:r>
            <a:r>
              <a:rPr lang="fr-FR"/>
              <a:t>@</a:t>
            </a:r>
            <a:r>
              <a:rPr lang="fr-FR" err="1"/>
              <a:t>color</a:t>
            </a:r>
            <a:r>
              <a:rPr lang="fr-FR"/>
              <a:t>/</a:t>
            </a:r>
            <a:r>
              <a:rPr lang="fr-FR" err="1"/>
              <a:t>purpleNavy</a:t>
            </a:r>
            <a:r>
              <a:rPr lang="fr-FR">
                <a:solidFill>
                  <a:srgbClr val="E8BF6A"/>
                </a:solidFill>
              </a:rPr>
              <a:t>&lt;/item&gt;</a:t>
            </a:r>
            <a:br>
              <a:rPr lang="fr-FR">
                <a:solidFill>
                  <a:srgbClr val="E8BF6A"/>
                </a:solidFill>
              </a:rPr>
            </a:br>
            <a:r>
              <a:rPr lang="fr-FR">
                <a:solidFill>
                  <a:srgbClr val="E8BF6A"/>
                </a:solidFill>
              </a:rPr>
              <a:t>&lt;/style&gt;</a:t>
            </a:r>
            <a:br>
              <a:rPr lang="fr-FR">
                <a:solidFill>
                  <a:srgbClr val="E8BF6A"/>
                </a:solidFill>
              </a:rPr>
            </a:br>
            <a:endParaRPr lang="fr-FR"/>
          </a:p>
        </p:txBody>
      </p:sp>
    </p:spTree>
    <p:extLst>
      <p:ext uri="{BB962C8B-B14F-4D97-AF65-F5344CB8AC3E}">
        <p14:creationId xmlns:p14="http://schemas.microsoft.com/office/powerpoint/2010/main" val="4292507529"/>
      </p:ext>
    </p:extLst>
  </p:cSld>
  <p:clrMapOvr>
    <a:masterClrMapping/>
  </p:clrMapOvr>
  <p:transition spd="slow">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23698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Définir nos couleurs</a:t>
            </a: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Il est très utile de configurer nos couleurs. D’ailleurs, je vous  recommande le site : </a:t>
            </a:r>
            <a:r>
              <a:rPr lang="fr-FR">
                <a:latin typeface="Trebuchet MS" panose="020B0703020202090204" pitchFamily="34" charset="0"/>
                <a:hlinkClick r:id="rId2"/>
              </a:rPr>
              <a:t>https://coolors.co/</a:t>
            </a:r>
            <a:r>
              <a:rPr lang="fr-FR">
                <a:latin typeface="Trebuchet MS" panose="020B0703020202090204" pitchFamily="34" charset="0"/>
              </a:rPr>
              <a:t> pour vous aider dans le choix de vos couleurs</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66</a:t>
            </a:fld>
            <a:endParaRPr/>
          </a:p>
        </p:txBody>
      </p:sp>
    </p:spTree>
    <p:extLst>
      <p:ext uri="{BB962C8B-B14F-4D97-AF65-F5344CB8AC3E}">
        <p14:creationId xmlns:p14="http://schemas.microsoft.com/office/powerpoint/2010/main" val="3222022977"/>
      </p:ext>
    </p:extLst>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rPr lang="fr-FR"/>
              <a:t>Style</a:t>
            </a:r>
            <a:endParaRPr/>
          </a:p>
        </p:txBody>
      </p:sp>
      <p:sp>
        <p:nvSpPr>
          <p:cNvPr id="1107" name="Shape 1107"/>
          <p:cNvSpPr/>
          <p:nvPr/>
        </p:nvSpPr>
        <p:spPr>
          <a:xfrm>
            <a:off x="844062" y="2346906"/>
            <a:ext cx="1044805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latin typeface="Trebuchet MS" panose="020B0703020202090204" pitchFamily="34" charset="0"/>
              </a:rPr>
              <a:t>Définir vos couleurs</a:t>
            </a: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Cette fois les couleurs se définissent dans le fichier </a:t>
            </a:r>
            <a:r>
              <a:rPr lang="fr-FR" err="1">
                <a:latin typeface="Trebuchet MS" panose="020B0703020202090204" pitchFamily="34" charset="0"/>
              </a:rPr>
              <a:t>colors.xml</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67</a:t>
            </a:fld>
            <a:endParaRPr/>
          </a:p>
        </p:txBody>
      </p:sp>
      <p:pic>
        <p:nvPicPr>
          <p:cNvPr id="3" name="Image 2">
            <a:extLst>
              <a:ext uri="{FF2B5EF4-FFF2-40B4-BE49-F238E27FC236}">
                <a16:creationId xmlns:a16="http://schemas.microsoft.com/office/drawing/2014/main" id="{3C6FCC1C-A9ED-734C-8B52-C192F12618CA}"/>
              </a:ext>
            </a:extLst>
          </p:cNvPr>
          <p:cNvPicPr>
            <a:picLocks noChangeAspect="1"/>
          </p:cNvPicPr>
          <p:nvPr/>
        </p:nvPicPr>
        <p:blipFill>
          <a:blip r:embed="rId2"/>
          <a:stretch>
            <a:fillRect/>
          </a:stretch>
        </p:blipFill>
        <p:spPr>
          <a:xfrm>
            <a:off x="2940756" y="3969456"/>
            <a:ext cx="5384800" cy="2463800"/>
          </a:xfrm>
          <a:prstGeom prst="rect">
            <a:avLst/>
          </a:prstGeom>
        </p:spPr>
      </p:pic>
    </p:spTree>
    <p:extLst>
      <p:ext uri="{BB962C8B-B14F-4D97-AF65-F5344CB8AC3E}">
        <p14:creationId xmlns:p14="http://schemas.microsoft.com/office/powerpoint/2010/main" val="2041825044"/>
      </p:ext>
    </p:extLst>
  </p:cSld>
  <p:clrMapOvr>
    <a:masterClrMapping/>
  </p:clrMapOvr>
  <p:transition spd="slow">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Shape 1103"/>
          <p:cNvSpPr>
            <a:spLocks noGrp="1"/>
          </p:cNvSpPr>
          <p:nvPr>
            <p:ph type="title"/>
          </p:nvPr>
        </p:nvSpPr>
        <p:spPr>
          <a:xfrm>
            <a:off x="680322" y="2733708"/>
            <a:ext cx="8144134" cy="1373071"/>
          </a:xfrm>
          <a:prstGeom prst="rect">
            <a:avLst/>
          </a:prstGeom>
        </p:spPr>
        <p:txBody>
          <a:bodyPr/>
          <a:lstStyle/>
          <a:p>
            <a:r>
              <a:t>Multi-Activity</a:t>
            </a:r>
          </a:p>
        </p:txBody>
      </p:sp>
      <p:sp>
        <p:nvSpPr>
          <p:cNvPr id="1104" name="Shape 1104"/>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68</a:t>
            </a:fld>
            <a:endParaRPr/>
          </a:p>
        </p:txBody>
      </p:sp>
    </p:spTree>
  </p:cSld>
  <p:clrMapOvr>
    <a:masterClrMapping/>
  </p:clrMapOvr>
  <p:transition spd="slow">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680319" y="753229"/>
            <a:ext cx="9613863" cy="1080938"/>
          </a:xfrm>
          <a:prstGeom prst="rect">
            <a:avLst/>
          </a:prstGeom>
        </p:spPr>
        <p:txBody>
          <a:bodyPr/>
          <a:lstStyle/>
          <a:p>
            <a:r>
              <a:t>Multi-Activity</a:t>
            </a:r>
          </a:p>
        </p:txBody>
      </p:sp>
      <p:sp>
        <p:nvSpPr>
          <p:cNvPr id="1107" name="Shape 1107"/>
          <p:cNvSpPr/>
          <p:nvPr/>
        </p:nvSpPr>
        <p:spPr>
          <a:xfrm>
            <a:off x="844062" y="2346906"/>
            <a:ext cx="10448054" cy="409342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a:latin typeface="Trebuchet MS" panose="020B0703020202090204" pitchFamily="34" charset="0"/>
              </a:rPr>
              <a:t>« Intent », </a:t>
            </a:r>
            <a:r>
              <a:rPr lang="fr-FR">
                <a:latin typeface="Trebuchet MS" panose="020B0703020202090204" pitchFamily="34" charset="0"/>
              </a:rPr>
              <a:t>pourquoi</a:t>
            </a:r>
            <a:r>
              <a:rPr>
                <a:latin typeface="Trebuchet MS" panose="020B0703020202090204" pitchFamily="34" charset="0"/>
              </a:rPr>
              <a:t> ?</a:t>
            </a:r>
          </a:p>
          <a:p>
            <a:pPr>
              <a:defRPr sz="2800">
                <a:solidFill>
                  <a:srgbClr val="FFFFFF"/>
                </a:solidFill>
              </a:defRPr>
            </a:pP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L’</a:t>
            </a:r>
            <a:r>
              <a:rPr lang="fr-FR" err="1">
                <a:latin typeface="Trebuchet MS" panose="020B0703020202090204" pitchFamily="34" charset="0"/>
              </a:rPr>
              <a:t>Intent</a:t>
            </a:r>
            <a:r>
              <a:rPr lang="fr-FR">
                <a:latin typeface="Trebuchet MS" panose="020B0703020202090204" pitchFamily="34" charset="0"/>
              </a:rPr>
              <a:t> est un objet qui est transmis à une activité que nous voulons lancer.
</a:t>
            </a:r>
            <a:endParaRPr>
              <a:latin typeface="Trebuchet MS" panose="020B0703020202090204" pitchFamily="34" charset="0"/>
            </a:endParaRPr>
          </a:p>
          <a:p>
            <a:pPr>
              <a:defRPr sz="2800">
                <a:solidFill>
                  <a:srgbClr val="FFFFFF"/>
                </a:solidFill>
                <a:latin typeface="Times New Roman"/>
                <a:ea typeface="Times New Roman"/>
                <a:cs typeface="Times New Roman"/>
                <a:sym typeface="Times New Roman"/>
              </a:defRPr>
            </a:pPr>
            <a:r>
              <a:rPr lang="fr-FR">
                <a:latin typeface="Trebuchet MS" panose="020B0703020202090204" pitchFamily="34" charset="0"/>
              </a:rPr>
              <a:t>Nous pouvons transmettre des paramètres dans un </a:t>
            </a:r>
            <a:r>
              <a:rPr lang="fr-FR" err="1">
                <a:latin typeface="Trebuchet MS" panose="020B0703020202090204" pitchFamily="34" charset="0"/>
              </a:rPr>
              <a:t>Intent</a:t>
            </a:r>
            <a:r>
              <a:rPr lang="fr-FR">
                <a:latin typeface="Trebuchet MS" panose="020B0703020202090204" pitchFamily="34" charset="0"/>
              </a:rPr>
              <a:t> ce qui permet à la nouvelle activité de recevoir des données de l'activité précédente.
</a:t>
            </a:r>
            <a:endParaRPr>
              <a:latin typeface="Trebuchet MS" panose="020B0703020202090204" pitchFamily="34" charset="0"/>
            </a:endParaRPr>
          </a:p>
        </p:txBody>
      </p:sp>
      <p:sp>
        <p:nvSpPr>
          <p:cNvPr id="1108" name="Shape 110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69</a:t>
            </a:fld>
            <a:endParaRPr/>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lstStyle/>
          <a:p>
            <a:r>
              <a:rPr lang="fr-FR" sz="3200"/>
              <a:t>Le premier fichier de configuration est </a:t>
            </a:r>
            <a:r>
              <a:rPr lang="fr-FR" sz="3200" err="1"/>
              <a:t>build.gradle</a:t>
            </a:r>
            <a:r>
              <a:rPr lang="fr-FR" sz="3200"/>
              <a:t> dans la racine du projet
</a:t>
            </a:r>
            <a:endParaRPr lang="fr-FR"/>
          </a:p>
          <a:p>
            <a:r>
              <a:rPr lang="fr-FR"/>
              <a:t>Vous devez utiliser </a:t>
            </a:r>
            <a:r>
              <a:rPr lang="fr-FR" err="1"/>
              <a:t>Groovy</a:t>
            </a:r>
            <a:r>
              <a:rPr lang="fr-FR"/>
              <a:t> pour la configuration</a:t>
            </a:r>
          </a:p>
        </p:txBody>
      </p:sp>
    </p:spTree>
    <p:extLst>
      <p:ext uri="{BB962C8B-B14F-4D97-AF65-F5344CB8AC3E}">
        <p14:creationId xmlns:p14="http://schemas.microsoft.com/office/powerpoint/2010/main" val="1303328562"/>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Shape 1110"/>
          <p:cNvSpPr>
            <a:spLocks noGrp="1"/>
          </p:cNvSpPr>
          <p:nvPr>
            <p:ph type="title"/>
          </p:nvPr>
        </p:nvSpPr>
        <p:spPr>
          <a:xfrm>
            <a:off x="680319" y="753229"/>
            <a:ext cx="9613863" cy="1080938"/>
          </a:xfrm>
          <a:prstGeom prst="rect">
            <a:avLst/>
          </a:prstGeom>
        </p:spPr>
        <p:txBody>
          <a:bodyPr/>
          <a:lstStyle/>
          <a:p>
            <a:r>
              <a:t>Multi-Activity</a:t>
            </a:r>
          </a:p>
        </p:txBody>
      </p:sp>
      <p:sp>
        <p:nvSpPr>
          <p:cNvPr id="1111" name="Shape 1111"/>
          <p:cNvSpPr/>
          <p:nvPr/>
        </p:nvSpPr>
        <p:spPr>
          <a:xfrm>
            <a:off x="844062" y="2346906"/>
            <a:ext cx="10448054" cy="24929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t>Revenons sur le manifeste
</a:t>
            </a:r>
            <a:endParaRPr/>
          </a:p>
          <a:p>
            <a:pPr>
              <a:defRPr sz="2800">
                <a:solidFill>
                  <a:srgbClr val="FFFFFF"/>
                </a:solidFill>
              </a:defRPr>
            </a:pPr>
            <a:r>
              <a:rPr lang="fr-FR"/>
              <a:t>L'application démarre lorsque l'activité principale démarre. Un </a:t>
            </a:r>
            <a:r>
              <a:rPr lang="fr-FR" err="1"/>
              <a:t>Intent</a:t>
            </a:r>
            <a:r>
              <a:rPr lang="fr-FR"/>
              <a:t> est déclaré pour ça.
</a:t>
            </a:r>
            <a:endParaRPr/>
          </a:p>
        </p:txBody>
      </p:sp>
      <p:pic>
        <p:nvPicPr>
          <p:cNvPr id="1112" name="image26.png"/>
          <p:cNvPicPr>
            <a:picLocks noChangeAspect="1"/>
          </p:cNvPicPr>
          <p:nvPr/>
        </p:nvPicPr>
        <p:blipFill>
          <a:blip r:embed="rId2"/>
          <a:srcRect l="33301" t="22116" r="15124" b="48846"/>
          <a:stretch>
            <a:fillRect/>
          </a:stretch>
        </p:blipFill>
        <p:spPr>
          <a:xfrm>
            <a:off x="1685183" y="4336503"/>
            <a:ext cx="7655766" cy="2423525"/>
          </a:xfrm>
          <a:prstGeom prst="rect">
            <a:avLst/>
          </a:prstGeom>
          <a:ln w="12700">
            <a:miter lim="400000"/>
          </a:ln>
        </p:spPr>
      </p:pic>
      <p:sp>
        <p:nvSpPr>
          <p:cNvPr id="1113" name="Shape 111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70</a:t>
            </a:fld>
            <a:endParaRPr/>
          </a:p>
        </p:txBody>
      </p:sp>
    </p:spTree>
  </p:cSld>
  <p:clrMapOvr>
    <a:masterClrMapping/>
  </p:clrMapOvr>
  <p:transition spd="slow">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Shape 1115"/>
          <p:cNvSpPr>
            <a:spLocks noGrp="1"/>
          </p:cNvSpPr>
          <p:nvPr>
            <p:ph type="title"/>
          </p:nvPr>
        </p:nvSpPr>
        <p:spPr>
          <a:xfrm>
            <a:off x="680319" y="753229"/>
            <a:ext cx="9613863" cy="1080938"/>
          </a:xfrm>
          <a:prstGeom prst="rect">
            <a:avLst/>
          </a:prstGeom>
        </p:spPr>
        <p:txBody>
          <a:bodyPr/>
          <a:lstStyle/>
          <a:p>
            <a:r>
              <a:t>Multi-Activity</a:t>
            </a:r>
          </a:p>
        </p:txBody>
      </p:sp>
      <p:sp>
        <p:nvSpPr>
          <p:cNvPr id="1116" name="Shape 1116"/>
          <p:cNvSpPr/>
          <p:nvPr/>
        </p:nvSpPr>
        <p:spPr>
          <a:xfrm>
            <a:off x="844062" y="2346906"/>
            <a:ext cx="10448054" cy="3785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t>Démarrer une autre activité
</a:t>
            </a:r>
            <a:endParaRPr/>
          </a:p>
          <a:p>
            <a:pPr>
              <a:defRPr sz="2800">
                <a:solidFill>
                  <a:srgbClr val="FFFFFF"/>
                </a:solidFill>
              </a:defRPr>
            </a:pPr>
            <a:endParaRPr/>
          </a:p>
          <a:p>
            <a:pPr>
              <a:defRPr sz="2800">
                <a:solidFill>
                  <a:srgbClr val="FFFFFF"/>
                </a:solidFill>
              </a:defRPr>
            </a:pPr>
            <a:endParaRPr/>
          </a:p>
          <a:p>
            <a:pPr>
              <a:defRPr sz="2800">
                <a:solidFill>
                  <a:srgbClr val="FFFFFF"/>
                </a:solidFill>
              </a:defRPr>
            </a:pPr>
            <a:endParaRPr/>
          </a:p>
          <a:p>
            <a:pPr>
              <a:defRPr sz="2800">
                <a:solidFill>
                  <a:srgbClr val="FFFFFF"/>
                </a:solidFill>
              </a:defRPr>
            </a:pPr>
            <a:endParaRPr/>
          </a:p>
          <a:p>
            <a:pPr>
              <a:defRPr sz="2800">
                <a:solidFill>
                  <a:srgbClr val="FFFFFF"/>
                </a:solidFill>
              </a:defRPr>
            </a:pPr>
            <a:r>
              <a:rPr lang="fr-FR"/>
              <a:t>Il s'agit d'un « </a:t>
            </a:r>
            <a:r>
              <a:rPr lang="fr-FR" err="1"/>
              <a:t>Intent</a:t>
            </a:r>
            <a:r>
              <a:rPr lang="fr-FR"/>
              <a:t> explicite ».
</a:t>
            </a:r>
            <a:endParaRPr/>
          </a:p>
        </p:txBody>
      </p:sp>
      <p:pic>
        <p:nvPicPr>
          <p:cNvPr id="1117" name="image27.png"/>
          <p:cNvPicPr>
            <a:picLocks noChangeAspect="1"/>
          </p:cNvPicPr>
          <p:nvPr/>
        </p:nvPicPr>
        <p:blipFill>
          <a:blip r:embed="rId2"/>
          <a:srcRect l="32977" t="42390" r="26694" b="50962"/>
          <a:stretch>
            <a:fillRect/>
          </a:stretch>
        </p:blipFill>
        <p:spPr>
          <a:xfrm>
            <a:off x="1280160" y="3869544"/>
            <a:ext cx="8538476" cy="791329"/>
          </a:xfrm>
          <a:prstGeom prst="rect">
            <a:avLst/>
          </a:prstGeom>
          <a:ln w="12700">
            <a:miter lim="400000"/>
          </a:ln>
        </p:spPr>
      </p:pic>
      <p:sp>
        <p:nvSpPr>
          <p:cNvPr id="1118" name="Shape 1118"/>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71</a:t>
            </a:fld>
            <a:endParaRPr/>
          </a:p>
        </p:txBody>
      </p:sp>
    </p:spTree>
  </p:cSld>
  <p:clrMapOvr>
    <a:masterClrMapping/>
  </p:clrMapOvr>
  <p:transition spd="slow">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Shape 1120"/>
          <p:cNvSpPr>
            <a:spLocks noGrp="1"/>
          </p:cNvSpPr>
          <p:nvPr>
            <p:ph type="title"/>
          </p:nvPr>
        </p:nvSpPr>
        <p:spPr>
          <a:xfrm>
            <a:off x="680319" y="753229"/>
            <a:ext cx="9613863" cy="1080938"/>
          </a:xfrm>
          <a:prstGeom prst="rect">
            <a:avLst/>
          </a:prstGeom>
        </p:spPr>
        <p:txBody>
          <a:bodyPr/>
          <a:lstStyle/>
          <a:p>
            <a:r>
              <a:t>Multi-Activity</a:t>
            </a:r>
          </a:p>
        </p:txBody>
      </p:sp>
      <p:sp>
        <p:nvSpPr>
          <p:cNvPr id="1121" name="Shape 1121"/>
          <p:cNvSpPr/>
          <p:nvPr/>
        </p:nvSpPr>
        <p:spPr>
          <a:xfrm>
            <a:off x="844062" y="2346906"/>
            <a:ext cx="10448054" cy="120032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t>Passer un paramètre à une autre activité
</a:t>
            </a:r>
            <a:endParaRPr/>
          </a:p>
        </p:txBody>
      </p:sp>
      <p:pic>
        <p:nvPicPr>
          <p:cNvPr id="1122" name="image28.png"/>
          <p:cNvPicPr>
            <a:picLocks noChangeAspect="1"/>
          </p:cNvPicPr>
          <p:nvPr/>
        </p:nvPicPr>
        <p:blipFill>
          <a:blip r:embed="rId2"/>
          <a:stretch>
            <a:fillRect/>
          </a:stretch>
        </p:blipFill>
        <p:spPr>
          <a:xfrm>
            <a:off x="6666886" y="3653644"/>
            <a:ext cx="4975183" cy="2170382"/>
          </a:xfrm>
          <a:prstGeom prst="rect">
            <a:avLst/>
          </a:prstGeom>
          <a:ln w="12700">
            <a:miter lim="400000"/>
          </a:ln>
        </p:spPr>
      </p:pic>
      <p:sp>
        <p:nvSpPr>
          <p:cNvPr id="1123" name="Shape 1123"/>
          <p:cNvSpPr/>
          <p:nvPr/>
        </p:nvSpPr>
        <p:spPr>
          <a:xfrm>
            <a:off x="984738" y="3208681"/>
            <a:ext cx="5430132" cy="23083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FFFFFF"/>
                </a:solidFill>
              </a:defRPr>
            </a:pPr>
            <a:r>
              <a:rPr lang="fr-FR"/>
              <a:t>Pour passer un paramètre, vous pouvez utiliser la méthode </a:t>
            </a:r>
            <a:r>
              <a:rPr lang="fr-FR" err="1"/>
              <a:t>putExtra</a:t>
            </a:r>
            <a:r>
              <a:rPr lang="fr-FR"/>
              <a:t> de l’</a:t>
            </a:r>
            <a:r>
              <a:rPr lang="fr-FR" err="1"/>
              <a:t>Intent</a:t>
            </a:r>
            <a:r>
              <a:rPr lang="fr-FR"/>
              <a:t>.
</a:t>
            </a:r>
            <a:endParaRPr/>
          </a:p>
          <a:p>
            <a:pPr>
              <a:defRPr>
                <a:solidFill>
                  <a:srgbClr val="FFFFFF"/>
                </a:solidFill>
              </a:defRPr>
            </a:pPr>
            <a:r>
              <a:rPr lang="fr-FR"/>
              <a:t>Vous pouvez passer des objets qui implémentent le type </a:t>
            </a:r>
            <a:r>
              <a:rPr lang="fr-FR" err="1"/>
              <a:t>Serializable</a:t>
            </a:r>
            <a:r>
              <a:rPr lang="fr-FR"/>
              <a:t> ou qui sont primitifs.
</a:t>
            </a:r>
            <a:endParaRPr/>
          </a:p>
          <a:p>
            <a:pPr>
              <a:defRPr>
                <a:solidFill>
                  <a:srgbClr val="FFFFFF"/>
                </a:solidFill>
              </a:defRPr>
            </a:pPr>
            <a:r>
              <a:rPr lang="fr-FR"/>
              <a:t>Le premier paramètre est un nom, et le second la valeur.</a:t>
            </a:r>
            <a:endParaRPr/>
          </a:p>
        </p:txBody>
      </p:sp>
      <p:sp>
        <p:nvSpPr>
          <p:cNvPr id="1124" name="Shape 112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72</a:t>
            </a:fld>
            <a:endParaRPr/>
          </a:p>
        </p:txBody>
      </p:sp>
    </p:spTree>
  </p:cSld>
  <p:clrMapOvr>
    <a:masterClrMapping/>
  </p:clrMapOvr>
  <p:transition spd="slow">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Shape 1126"/>
          <p:cNvSpPr>
            <a:spLocks noGrp="1"/>
          </p:cNvSpPr>
          <p:nvPr>
            <p:ph type="title"/>
          </p:nvPr>
        </p:nvSpPr>
        <p:spPr>
          <a:xfrm>
            <a:off x="680319" y="753229"/>
            <a:ext cx="9613863" cy="1080938"/>
          </a:xfrm>
          <a:prstGeom prst="rect">
            <a:avLst/>
          </a:prstGeom>
        </p:spPr>
        <p:txBody>
          <a:bodyPr/>
          <a:lstStyle/>
          <a:p>
            <a:r>
              <a:t>Multi-Activity</a:t>
            </a:r>
          </a:p>
        </p:txBody>
      </p:sp>
      <p:sp>
        <p:nvSpPr>
          <p:cNvPr id="1127" name="Shape 1127"/>
          <p:cNvSpPr/>
          <p:nvPr/>
        </p:nvSpPr>
        <p:spPr>
          <a:xfrm>
            <a:off x="844062" y="2346906"/>
            <a:ext cx="10448054" cy="120032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rPr lang="fr-FR"/>
              <a:t>Recevoir le paramètre de l'activité précédente
</a:t>
            </a:r>
            <a:endParaRPr/>
          </a:p>
        </p:txBody>
      </p:sp>
      <p:sp>
        <p:nvSpPr>
          <p:cNvPr id="1128" name="Shape 1128"/>
          <p:cNvSpPr/>
          <p:nvPr/>
        </p:nvSpPr>
        <p:spPr>
          <a:xfrm>
            <a:off x="984739" y="3208681"/>
            <a:ext cx="9298745" cy="9233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solidFill>
                  <a:srgbClr val="FFFFFF"/>
                </a:solidFill>
              </a:defRPr>
            </a:pPr>
            <a:r>
              <a:rPr lang="fr-FR"/>
              <a:t>Vous pouvez obtenir l’</a:t>
            </a:r>
            <a:r>
              <a:rPr lang="fr-FR" err="1"/>
              <a:t>Intent</a:t>
            </a:r>
            <a:r>
              <a:rPr lang="fr-FR"/>
              <a:t> en utilisant la méthode </a:t>
            </a:r>
            <a:r>
              <a:rPr lang="fr-FR" err="1"/>
              <a:t>getIntent</a:t>
            </a:r>
            <a:r>
              <a:rPr lang="fr-FR"/>
              <a:t>() de l'activité. 
</a:t>
            </a:r>
            <a:endParaRPr/>
          </a:p>
          <a:p>
            <a:pPr>
              <a:defRPr>
                <a:solidFill>
                  <a:srgbClr val="FFFFFF"/>
                </a:solidFill>
              </a:defRPr>
            </a:pPr>
            <a:r>
              <a:rPr lang="fr-FR"/>
              <a:t>Ensuite, vous pouvez obtenir les Extras qui ont été envoyés de l'activité précédente.</a:t>
            </a:r>
            <a:endParaRPr/>
          </a:p>
        </p:txBody>
      </p:sp>
      <p:pic>
        <p:nvPicPr>
          <p:cNvPr id="1129" name="image29.png"/>
          <p:cNvPicPr>
            <a:picLocks noChangeAspect="1"/>
          </p:cNvPicPr>
          <p:nvPr/>
        </p:nvPicPr>
        <p:blipFill>
          <a:blip r:embed="rId2"/>
          <a:stretch>
            <a:fillRect/>
          </a:stretch>
        </p:blipFill>
        <p:spPr>
          <a:xfrm>
            <a:off x="2176832" y="4757351"/>
            <a:ext cx="8029279" cy="1224137"/>
          </a:xfrm>
          <a:prstGeom prst="rect">
            <a:avLst/>
          </a:prstGeom>
          <a:ln w="12700">
            <a:miter lim="400000"/>
          </a:ln>
        </p:spPr>
      </p:pic>
      <p:sp>
        <p:nvSpPr>
          <p:cNvPr id="1130" name="Shape 1130"/>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73</a:t>
            </a:fld>
            <a:endParaRPr/>
          </a:p>
        </p:txBody>
      </p:sp>
    </p:spTree>
  </p:cSld>
  <p:clrMapOvr>
    <a:masterClrMapping/>
  </p:clrMapOvr>
  <p:transition spd="slow">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 name="Shape 1132"/>
          <p:cNvSpPr>
            <a:spLocks noGrp="1"/>
          </p:cNvSpPr>
          <p:nvPr>
            <p:ph type="title"/>
          </p:nvPr>
        </p:nvSpPr>
        <p:spPr>
          <a:xfrm>
            <a:off x="680319" y="753229"/>
            <a:ext cx="9613863" cy="1080938"/>
          </a:xfrm>
          <a:prstGeom prst="rect">
            <a:avLst/>
          </a:prstGeom>
        </p:spPr>
        <p:txBody>
          <a:bodyPr/>
          <a:lstStyle/>
          <a:p>
            <a:r>
              <a:t>Multi-Activity</a:t>
            </a:r>
          </a:p>
        </p:txBody>
      </p:sp>
      <p:sp>
        <p:nvSpPr>
          <p:cNvPr id="1133" name="Shape 1133"/>
          <p:cNvSpPr/>
          <p:nvPr/>
        </p:nvSpPr>
        <p:spPr>
          <a:xfrm>
            <a:off x="844062" y="2346906"/>
            <a:ext cx="10448054" cy="3662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Vous pouvez utiliser des </a:t>
            </a:r>
            <a:r>
              <a:rPr lang="fr-FR" err="1"/>
              <a:t>Intent</a:t>
            </a:r>
            <a:r>
              <a:rPr lang="fr-FR"/>
              <a:t> implicites. Le système Android déterminera l'activité à démarrer en fonction de votre demande.
</a:t>
            </a:r>
            <a:endParaRPr/>
          </a:p>
          <a:p>
            <a:pPr>
              <a:defRPr sz="2800">
                <a:solidFill>
                  <a:srgbClr val="FFFFFF"/>
                </a:solidFill>
              </a:defRPr>
            </a:pPr>
            <a:r>
              <a:rPr lang="fr-FR"/>
              <a:t>Exemple</a:t>
            </a:r>
            <a:r>
              <a:t> : </a:t>
            </a:r>
            <a:r>
              <a:rPr lang="fr-FR" err="1"/>
              <a:t>Ouvrire</a:t>
            </a:r>
            <a:r>
              <a:t> </a:t>
            </a:r>
            <a:r>
              <a:rPr lang="fr-FR"/>
              <a:t>la fiche d’un contact</a:t>
            </a:r>
            <a:r>
              <a:t>, </a:t>
            </a:r>
            <a:r>
              <a:rPr lang="fr-FR"/>
              <a:t>Ouvrir le navigateur web</a:t>
            </a:r>
            <a:r>
              <a:t>, </a:t>
            </a:r>
            <a:r>
              <a:rPr err="1"/>
              <a:t>ect</a:t>
            </a:r>
            <a:r>
              <a:t>.</a:t>
            </a:r>
          </a:p>
        </p:txBody>
      </p:sp>
      <p:sp>
        <p:nvSpPr>
          <p:cNvPr id="1134" name="Shape 1134"/>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74</a:t>
            </a:fld>
            <a:endParaRPr/>
          </a:p>
        </p:txBody>
      </p:sp>
    </p:spTree>
  </p:cSld>
  <p:clrMapOvr>
    <a:masterClrMapping/>
  </p:clrMapOvr>
  <p:transition spd="slow">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Shape 1140"/>
          <p:cNvSpPr>
            <a:spLocks noGrp="1"/>
          </p:cNvSpPr>
          <p:nvPr>
            <p:ph type="title"/>
          </p:nvPr>
        </p:nvSpPr>
        <p:spPr>
          <a:xfrm>
            <a:off x="680319" y="753229"/>
            <a:ext cx="9613863" cy="1080938"/>
          </a:xfrm>
          <a:prstGeom prst="rect">
            <a:avLst/>
          </a:prstGeom>
        </p:spPr>
        <p:txBody>
          <a:bodyPr/>
          <a:lstStyle/>
          <a:p>
            <a:r>
              <a:t>Multi-Activity</a:t>
            </a:r>
          </a:p>
        </p:txBody>
      </p:sp>
      <p:sp>
        <p:nvSpPr>
          <p:cNvPr id="1141" name="Shape 1141"/>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Ouvrez le navigateur web depuis une URL
</a:t>
            </a:r>
            <a:endParaRPr/>
          </a:p>
        </p:txBody>
      </p:sp>
      <p:grpSp>
        <p:nvGrpSpPr>
          <p:cNvPr id="1144" name="Group 1144"/>
          <p:cNvGrpSpPr/>
          <p:nvPr/>
        </p:nvGrpSpPr>
        <p:grpSpPr>
          <a:xfrm>
            <a:off x="844061" y="4192172"/>
            <a:ext cx="10448056" cy="1364569"/>
            <a:chOff x="-1" y="-1"/>
            <a:chExt cx="10448054" cy="1364568"/>
          </a:xfrm>
        </p:grpSpPr>
        <p:sp>
          <p:nvSpPr>
            <p:cNvPr id="1142" name="Shape 1142"/>
            <p:cNvSpPr/>
            <p:nvPr/>
          </p:nvSpPr>
          <p:spPr>
            <a:xfrm>
              <a:off x="-1" y="-1"/>
              <a:ext cx="10448054" cy="1364568"/>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43" name="Shape 1143"/>
            <p:cNvSpPr/>
            <p:nvPr/>
          </p:nvSpPr>
          <p:spPr>
            <a:xfrm>
              <a:off x="-1" y="344463"/>
              <a:ext cx="10448054" cy="675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Intent i = </a:t>
              </a:r>
              <a:r>
                <a:rPr b="1"/>
                <a:t>new Intent(</a:t>
              </a:r>
              <a:r>
                <a:rPr b="1" u="sng"/>
                <a:t>Intent.</a:t>
              </a:r>
              <a:r>
                <a:rPr b="1" i="1" u="sng"/>
                <a:t>ACTION_VIEW, Uri.parse("http://www.google.com"));</a:t>
              </a:r>
            </a:p>
            <a:p>
              <a:pPr>
                <a:defRPr sz="2000">
                  <a:solidFill>
                    <a:srgbClr val="FFFFFF"/>
                  </a:solidFill>
                </a:defRPr>
              </a:pPr>
              <a:r>
                <a:t>startActivity(i); </a:t>
              </a:r>
            </a:p>
          </p:txBody>
        </p:sp>
      </p:grpSp>
      <p:sp>
        <p:nvSpPr>
          <p:cNvPr id="1145" name="Shape 1145"/>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75</a:t>
            </a:fld>
            <a:endParaRPr/>
          </a:p>
        </p:txBody>
      </p:sp>
    </p:spTree>
  </p:cSld>
  <p:clrMapOvr>
    <a:masterClrMapping/>
  </p:clrMapOvr>
  <p:transition spd="slow">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Shape 1147"/>
          <p:cNvSpPr>
            <a:spLocks noGrp="1"/>
          </p:cNvSpPr>
          <p:nvPr>
            <p:ph type="title"/>
          </p:nvPr>
        </p:nvSpPr>
        <p:spPr>
          <a:xfrm>
            <a:off x="680319" y="753229"/>
            <a:ext cx="9613863" cy="1080938"/>
          </a:xfrm>
          <a:prstGeom prst="rect">
            <a:avLst/>
          </a:prstGeom>
        </p:spPr>
        <p:txBody>
          <a:bodyPr/>
          <a:lstStyle/>
          <a:p>
            <a:r>
              <a:t>Multi-Activity</a:t>
            </a:r>
          </a:p>
        </p:txBody>
      </p:sp>
      <p:sp>
        <p:nvSpPr>
          <p:cNvPr id="1148" name="Shape 1148"/>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Forcer l'utilisateur à sélectionner une application
</a:t>
            </a:r>
            <a:endParaRPr/>
          </a:p>
        </p:txBody>
      </p:sp>
      <p:grpSp>
        <p:nvGrpSpPr>
          <p:cNvPr id="1151" name="Group 1151"/>
          <p:cNvGrpSpPr/>
          <p:nvPr/>
        </p:nvGrpSpPr>
        <p:grpSpPr>
          <a:xfrm>
            <a:off x="844061" y="4192173"/>
            <a:ext cx="10448056" cy="2335238"/>
            <a:chOff x="-1" y="0"/>
            <a:chExt cx="10448054" cy="2335236"/>
          </a:xfrm>
        </p:grpSpPr>
        <p:sp>
          <p:nvSpPr>
            <p:cNvPr id="1149" name="Shape 1149"/>
            <p:cNvSpPr/>
            <p:nvPr/>
          </p:nvSpPr>
          <p:spPr>
            <a:xfrm>
              <a:off x="-1" y="0"/>
              <a:ext cx="10448054" cy="233523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50" name="Shape 1150"/>
            <p:cNvSpPr/>
            <p:nvPr/>
          </p:nvSpPr>
          <p:spPr>
            <a:xfrm>
              <a:off x="-1" y="321797"/>
              <a:ext cx="10448054" cy="169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Intent intent = </a:t>
              </a:r>
              <a:r>
                <a:rPr b="1"/>
                <a:t>new Intent(Intent.</a:t>
              </a:r>
              <a:r>
                <a:rPr b="1" i="1"/>
                <a:t>ACTION_VIEW, Uri.parse("http://www.google.com"));</a:t>
              </a:r>
            </a:p>
            <a:p>
              <a:pPr>
                <a:defRPr>
                  <a:solidFill>
                    <a:srgbClr val="FFFFFF"/>
                  </a:solidFill>
                </a:defRPr>
              </a:pPr>
              <a:r>
                <a:t>// This says something like "Share this photo with"</a:t>
              </a:r>
            </a:p>
            <a:p>
              <a:pPr>
                <a:defRPr>
                  <a:solidFill>
                    <a:srgbClr val="FFFFFF"/>
                  </a:solidFill>
                </a:defRPr>
              </a:pPr>
              <a:r>
                <a:t>String title = getResources().getString(R.string.</a:t>
              </a:r>
              <a:r>
                <a:rPr i="1"/>
                <a:t>chooser_title);</a:t>
              </a:r>
            </a:p>
            <a:p>
              <a:pPr>
                <a:defRPr>
                  <a:solidFill>
                    <a:srgbClr val="FFFFFF"/>
                  </a:solidFill>
                </a:defRPr>
              </a:pPr>
              <a:r>
                <a:t>// Create intent to show chooser</a:t>
              </a:r>
            </a:p>
            <a:p>
              <a:pPr>
                <a:defRPr>
                  <a:solidFill>
                    <a:srgbClr val="FFFFFF"/>
                  </a:solidFill>
                </a:defRPr>
              </a:pPr>
              <a:r>
                <a:t>Intent chooser = Intent.</a:t>
              </a:r>
              <a:r>
                <a:rPr i="1"/>
                <a:t>createChooser(intent, title);</a:t>
              </a:r>
            </a:p>
            <a:p>
              <a:pPr>
                <a:defRPr>
                  <a:solidFill>
                    <a:srgbClr val="FFFFFF"/>
                  </a:solidFill>
                </a:defRPr>
              </a:pPr>
              <a:r>
                <a:t>startActivity(chooser);</a:t>
              </a:r>
            </a:p>
          </p:txBody>
        </p:sp>
      </p:grpSp>
      <p:sp>
        <p:nvSpPr>
          <p:cNvPr id="1152" name="Shape 115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76</a:t>
            </a:fld>
            <a:endParaRPr/>
          </a:p>
        </p:txBody>
      </p:sp>
    </p:spTree>
  </p:cSld>
  <p:clrMapOvr>
    <a:masterClrMapping/>
  </p:clrMapOvr>
  <p:transition spd="slow">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Shape 1154"/>
          <p:cNvSpPr>
            <a:spLocks noGrp="1"/>
          </p:cNvSpPr>
          <p:nvPr>
            <p:ph type="title"/>
          </p:nvPr>
        </p:nvSpPr>
        <p:spPr>
          <a:xfrm>
            <a:off x="680319" y="753229"/>
            <a:ext cx="9613863" cy="1080938"/>
          </a:xfrm>
          <a:prstGeom prst="rect">
            <a:avLst/>
          </a:prstGeom>
        </p:spPr>
        <p:txBody>
          <a:bodyPr/>
          <a:lstStyle/>
          <a:p>
            <a:r>
              <a:t>Multi-Activity</a:t>
            </a:r>
          </a:p>
        </p:txBody>
      </p:sp>
      <p:sp>
        <p:nvSpPr>
          <p:cNvPr id="1155" name="Shape 1155"/>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Partager un texte
</a:t>
            </a:r>
            <a:endParaRPr/>
          </a:p>
        </p:txBody>
      </p:sp>
      <p:grpSp>
        <p:nvGrpSpPr>
          <p:cNvPr id="1158" name="Group 1158"/>
          <p:cNvGrpSpPr/>
          <p:nvPr/>
        </p:nvGrpSpPr>
        <p:grpSpPr>
          <a:xfrm>
            <a:off x="844061" y="4192173"/>
            <a:ext cx="10448056" cy="2335238"/>
            <a:chOff x="-1" y="0"/>
            <a:chExt cx="10448054" cy="2335236"/>
          </a:xfrm>
        </p:grpSpPr>
        <p:sp>
          <p:nvSpPr>
            <p:cNvPr id="1156" name="Shape 1156"/>
            <p:cNvSpPr/>
            <p:nvPr/>
          </p:nvSpPr>
          <p:spPr>
            <a:xfrm>
              <a:off x="-1" y="0"/>
              <a:ext cx="10448054" cy="2335236"/>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57" name="Shape 1157"/>
            <p:cNvSpPr/>
            <p:nvPr/>
          </p:nvSpPr>
          <p:spPr>
            <a:xfrm>
              <a:off x="-1" y="232897"/>
              <a:ext cx="10448054" cy="1869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400">
                  <a:solidFill>
                    <a:srgbClr val="FFFFFF"/>
                  </a:solidFill>
                </a:defRPr>
              </a:pPr>
              <a:r>
                <a:t>Intent sendIntent = </a:t>
              </a:r>
              <a:r>
                <a:rPr b="1"/>
                <a:t>new Intent();</a:t>
              </a:r>
            </a:p>
            <a:p>
              <a:pPr>
                <a:defRPr sz="2400">
                  <a:solidFill>
                    <a:srgbClr val="FFFFFF"/>
                  </a:solidFill>
                </a:defRPr>
              </a:pPr>
              <a:r>
                <a:t>sendIntent.setAction(Intent.</a:t>
              </a:r>
              <a:r>
                <a:rPr i="1"/>
                <a:t>ACTION_SEND);</a:t>
              </a:r>
            </a:p>
            <a:p>
              <a:pPr>
                <a:defRPr sz="2400">
                  <a:solidFill>
                    <a:srgbClr val="FFFFFF"/>
                  </a:solidFill>
                </a:defRPr>
              </a:pPr>
              <a:r>
                <a:t>sendIntent.putExtra(Intent.</a:t>
              </a:r>
              <a:r>
                <a:rPr i="1"/>
                <a:t>EXTRA_TEXT, « Hello World");</a:t>
              </a:r>
            </a:p>
            <a:p>
              <a:pPr>
                <a:defRPr sz="2400">
                  <a:solidFill>
                    <a:srgbClr val="FFFFFF"/>
                  </a:solidFill>
                </a:defRPr>
              </a:pPr>
              <a:r>
                <a:t>sendIntent.setType(HTTP.</a:t>
              </a:r>
              <a:r>
                <a:rPr i="1"/>
                <a:t>PLAIN_TEXT_TYPE); // "text/plain" MIME type</a:t>
              </a:r>
            </a:p>
            <a:p>
              <a:pPr>
                <a:defRPr sz="2400">
                  <a:solidFill>
                    <a:srgbClr val="FFFFFF"/>
                  </a:solidFill>
                </a:defRPr>
              </a:pPr>
              <a:r>
                <a:t>startActivity(sendIntent);</a:t>
              </a:r>
            </a:p>
          </p:txBody>
        </p:sp>
      </p:grpSp>
      <p:sp>
        <p:nvSpPr>
          <p:cNvPr id="1159" name="Shape 115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77</a:t>
            </a:fld>
            <a:endParaRPr/>
          </a:p>
        </p:txBody>
      </p:sp>
    </p:spTree>
  </p:cSld>
  <p:clrMapOvr>
    <a:masterClrMapping/>
  </p:clrMapOvr>
  <p:transition spd="slow">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Shape 1161"/>
          <p:cNvSpPr>
            <a:spLocks noGrp="1"/>
          </p:cNvSpPr>
          <p:nvPr>
            <p:ph type="title"/>
          </p:nvPr>
        </p:nvSpPr>
        <p:spPr>
          <a:xfrm>
            <a:off x="680319" y="753229"/>
            <a:ext cx="9613863" cy="1080938"/>
          </a:xfrm>
          <a:prstGeom prst="rect">
            <a:avLst/>
          </a:prstGeom>
        </p:spPr>
        <p:txBody>
          <a:bodyPr/>
          <a:lstStyle/>
          <a:p>
            <a:r>
              <a:t>Multi-Activity</a:t>
            </a:r>
          </a:p>
        </p:txBody>
      </p:sp>
      <p:sp>
        <p:nvSpPr>
          <p:cNvPr id="1162" name="Shape 1162"/>
          <p:cNvSpPr/>
          <p:nvPr/>
        </p:nvSpPr>
        <p:spPr>
          <a:xfrm>
            <a:off x="844062" y="2346906"/>
            <a:ext cx="1044805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Ouvrir l’application permettant d’effectuer un appel avec le numéro indiqué</a:t>
            </a:r>
            <a:endParaRPr/>
          </a:p>
        </p:txBody>
      </p:sp>
      <p:grpSp>
        <p:nvGrpSpPr>
          <p:cNvPr id="1165" name="Group 1165"/>
          <p:cNvGrpSpPr/>
          <p:nvPr/>
        </p:nvGrpSpPr>
        <p:grpSpPr>
          <a:xfrm>
            <a:off x="844061" y="4417950"/>
            <a:ext cx="10448056" cy="1758464"/>
            <a:chOff x="-1" y="-1"/>
            <a:chExt cx="10448054" cy="1758463"/>
          </a:xfrm>
        </p:grpSpPr>
        <p:sp>
          <p:nvSpPr>
            <p:cNvPr id="1163" name="Shape 1163"/>
            <p:cNvSpPr/>
            <p:nvPr/>
          </p:nvSpPr>
          <p:spPr>
            <a:xfrm>
              <a:off x="-1" y="-1"/>
              <a:ext cx="10448054" cy="1758463"/>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64" name="Shape 1164"/>
            <p:cNvSpPr/>
            <p:nvPr/>
          </p:nvSpPr>
          <p:spPr>
            <a:xfrm>
              <a:off x="-1" y="477910"/>
              <a:ext cx="10448054"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a:solidFill>
                    <a:srgbClr val="FFFFFF"/>
                  </a:solidFill>
                </a:defRPr>
              </a:lvl1pPr>
            </a:lstStyle>
            <a:p>
              <a:r>
                <a:t>intent = new Intent(Intent.ACTION_DIAL, Uri.parse("tel:(+33)12345789")); startActivity(intent);</a:t>
              </a:r>
            </a:p>
          </p:txBody>
        </p:sp>
      </p:grpSp>
      <p:sp>
        <p:nvSpPr>
          <p:cNvPr id="1166" name="Shape 116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78</a:t>
            </a:fld>
            <a:endParaRPr/>
          </a:p>
        </p:txBody>
      </p:sp>
    </p:spTree>
  </p:cSld>
  <p:clrMapOvr>
    <a:masterClrMapping/>
  </p:clrMapOvr>
  <p:transition spd="slow">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Shape 1168"/>
          <p:cNvSpPr>
            <a:spLocks noGrp="1"/>
          </p:cNvSpPr>
          <p:nvPr>
            <p:ph type="title"/>
          </p:nvPr>
        </p:nvSpPr>
        <p:spPr>
          <a:xfrm>
            <a:off x="680319" y="753229"/>
            <a:ext cx="9613863" cy="1080938"/>
          </a:xfrm>
          <a:prstGeom prst="rect">
            <a:avLst/>
          </a:prstGeom>
        </p:spPr>
        <p:txBody>
          <a:bodyPr/>
          <a:lstStyle/>
          <a:p>
            <a:r>
              <a:t>Multi-Activity</a:t>
            </a:r>
          </a:p>
        </p:txBody>
      </p:sp>
      <p:sp>
        <p:nvSpPr>
          <p:cNvPr id="1169" name="Shape 1169"/>
          <p:cNvSpPr/>
          <p:nvPr/>
        </p:nvSpPr>
        <p:spPr>
          <a:xfrm>
            <a:off x="844062" y="2346906"/>
            <a:ext cx="1044805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Appeler un numéro</a:t>
            </a:r>
            <a:endParaRPr/>
          </a:p>
        </p:txBody>
      </p:sp>
      <p:grpSp>
        <p:nvGrpSpPr>
          <p:cNvPr id="1172" name="Group 1172"/>
          <p:cNvGrpSpPr/>
          <p:nvPr/>
        </p:nvGrpSpPr>
        <p:grpSpPr>
          <a:xfrm>
            <a:off x="844061" y="5289450"/>
            <a:ext cx="10448056" cy="1097283"/>
            <a:chOff x="-1" y="-1"/>
            <a:chExt cx="10448054" cy="1097282"/>
          </a:xfrm>
        </p:grpSpPr>
        <p:sp>
          <p:nvSpPr>
            <p:cNvPr id="1170" name="Shape 1170"/>
            <p:cNvSpPr/>
            <p:nvPr/>
          </p:nvSpPr>
          <p:spPr>
            <a:xfrm>
              <a:off x="-1" y="-1"/>
              <a:ext cx="10448054" cy="109728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71" name="Shape 1171"/>
            <p:cNvSpPr/>
            <p:nvPr/>
          </p:nvSpPr>
          <p:spPr>
            <a:xfrm>
              <a:off x="-1" y="147319"/>
              <a:ext cx="10448054"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a:solidFill>
                    <a:srgbClr val="FFFFFF"/>
                  </a:solidFill>
                </a:defRPr>
              </a:lvl1pPr>
            </a:lstStyle>
            <a:p>
              <a:r>
                <a:t>intent = new Intent(Intent.ACTION_CALL, Uri.parse("tel:(+33)12345789")); startActivity(intent);</a:t>
              </a:r>
            </a:p>
          </p:txBody>
        </p:sp>
      </p:grpSp>
      <p:grpSp>
        <p:nvGrpSpPr>
          <p:cNvPr id="1175" name="Group 1175"/>
          <p:cNvGrpSpPr/>
          <p:nvPr/>
        </p:nvGrpSpPr>
        <p:grpSpPr>
          <a:xfrm>
            <a:off x="844061" y="4206240"/>
            <a:ext cx="10448056" cy="914401"/>
            <a:chOff x="-1" y="0"/>
            <a:chExt cx="10448054" cy="914400"/>
          </a:xfrm>
        </p:grpSpPr>
        <p:sp>
          <p:nvSpPr>
            <p:cNvPr id="1173" name="Shape 1173"/>
            <p:cNvSpPr/>
            <p:nvPr/>
          </p:nvSpPr>
          <p:spPr>
            <a:xfrm>
              <a:off x="-1" y="0"/>
              <a:ext cx="10448054" cy="914400"/>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74" name="Shape 1174"/>
            <p:cNvSpPr/>
            <p:nvPr/>
          </p:nvSpPr>
          <p:spPr>
            <a:xfrm>
              <a:off x="-1" y="144779"/>
              <a:ext cx="10448054" cy="624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&lt;uses-permission android:name="android.permission.CALL_PRIVILEGED" /&gt; </a:t>
              </a:r>
            </a:p>
            <a:p>
              <a:pPr>
                <a:defRPr>
                  <a:solidFill>
                    <a:srgbClr val="FFFFFF"/>
                  </a:solidFill>
                </a:defRPr>
              </a:pPr>
              <a:r>
                <a:t>&lt;uses-permission android:name="android.permission.CALL_PHONE" /&gt;</a:t>
              </a:r>
            </a:p>
          </p:txBody>
        </p:sp>
      </p:grpSp>
      <p:grpSp>
        <p:nvGrpSpPr>
          <p:cNvPr id="1178" name="Group 1178"/>
          <p:cNvGrpSpPr/>
          <p:nvPr/>
        </p:nvGrpSpPr>
        <p:grpSpPr>
          <a:xfrm>
            <a:off x="1195753" y="4023359"/>
            <a:ext cx="2729135" cy="407965"/>
            <a:chOff x="-1" y="0"/>
            <a:chExt cx="2729134" cy="407963"/>
          </a:xfrm>
        </p:grpSpPr>
        <p:sp>
          <p:nvSpPr>
            <p:cNvPr id="1176" name="Shape 1176"/>
            <p:cNvSpPr/>
            <p:nvPr/>
          </p:nvSpPr>
          <p:spPr>
            <a:xfrm>
              <a:off x="-1" y="0"/>
              <a:ext cx="2729134" cy="407963"/>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177" name="Shape 1177"/>
            <p:cNvSpPr/>
            <p:nvPr/>
          </p:nvSpPr>
          <p:spPr>
            <a:xfrm>
              <a:off x="-1" y="24911"/>
              <a:ext cx="272913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AndroidManifest.xml</a:t>
              </a:r>
            </a:p>
          </p:txBody>
        </p:sp>
      </p:grpSp>
      <p:sp>
        <p:nvSpPr>
          <p:cNvPr id="1179" name="Shape 117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79</a:t>
            </a:fld>
            <a:endParaRPr/>
          </a:p>
        </p:txBody>
      </p:sp>
    </p:spTree>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7" name="Shape 851"/>
          <p:cNvSpPr>
            <a:spLocks noGrp="1"/>
          </p:cNvSpPr>
          <p:nvPr>
            <p:ph type="body" idx="1"/>
          </p:nvPr>
        </p:nvSpPr>
        <p:spPr>
          <a:xfrm>
            <a:off x="722523" y="2308736"/>
            <a:ext cx="10967729" cy="4162402"/>
          </a:xfrm>
          <a:prstGeom prst="rect">
            <a:avLst/>
          </a:prstGeom>
        </p:spPr>
        <p:txBody>
          <a:bodyPr anchor="t"/>
          <a:lstStyle/>
          <a:p>
            <a:pPr marL="457200" indent="-457200">
              <a:defRPr sz="3600" b="0"/>
            </a:pPr>
            <a:r>
              <a:rPr lang="fr-FR" sz="3600" b="1"/>
              <a:t>Gestion des artefacts</a:t>
            </a:r>
          </a:p>
          <a:p>
            <a:pPr marL="457200" indent="-457200">
              <a:defRPr sz="3600" b="0"/>
            </a:pPr>
            <a:endParaRPr lang="fr-FR" sz="2800"/>
          </a:p>
          <a:p>
            <a:pPr marL="457200" indent="-457200">
              <a:defRPr sz="3600" b="0"/>
            </a:pPr>
            <a:r>
              <a:rPr lang="fr-FR" sz="2800"/>
              <a:t>Utilisez le référentiel </a:t>
            </a:r>
            <a:r>
              <a:rPr lang="fr-FR" sz="2800" err="1"/>
              <a:t>Maven</a:t>
            </a:r>
            <a:r>
              <a:rPr lang="fr-FR" sz="2800"/>
              <a:t> Central :</a:t>
            </a:r>
            <a:endParaRPr sz="2800"/>
          </a:p>
        </p:txBody>
      </p:sp>
      <p:sp>
        <p:nvSpPr>
          <p:cNvPr id="8" name="Rectangle 7"/>
          <p:cNvSpPr/>
          <p:nvPr/>
        </p:nvSpPr>
        <p:spPr>
          <a:xfrm>
            <a:off x="1428750" y="4190525"/>
            <a:ext cx="6329363" cy="1477325"/>
          </a:xfrm>
          <a:prstGeom prst="rect">
            <a:avLst/>
          </a:prstGeom>
          <a:solidFill>
            <a:srgbClr val="FFFFFF"/>
          </a:solid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fr-FR"/>
          </a:p>
          <a:p>
            <a:r>
              <a:rPr lang="fr-FR"/>
              <a:t>	</a:t>
            </a:r>
            <a:r>
              <a:rPr lang="fr-FR" err="1"/>
              <a:t>repositories</a:t>
            </a:r>
            <a:r>
              <a:rPr lang="fr-FR"/>
              <a:t> { </a:t>
            </a:r>
          </a:p>
          <a:p>
            <a:r>
              <a:rPr lang="fr-FR"/>
              <a:t>		</a:t>
            </a:r>
            <a:r>
              <a:rPr lang="fr-FR" err="1"/>
              <a:t>mavenCentral</a:t>
            </a:r>
            <a:r>
              <a:rPr lang="fr-FR"/>
              <a:t>() </a:t>
            </a:r>
          </a:p>
          <a:p>
            <a:r>
              <a:rPr lang="fr-FR"/>
              <a:t>	}</a:t>
            </a:r>
          </a:p>
          <a:p>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1134756213"/>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Shape 1194"/>
          <p:cNvSpPr>
            <a:spLocks noGrp="1"/>
          </p:cNvSpPr>
          <p:nvPr>
            <p:ph type="title"/>
          </p:nvPr>
        </p:nvSpPr>
        <p:spPr>
          <a:xfrm>
            <a:off x="680319" y="753229"/>
            <a:ext cx="9613863" cy="1080938"/>
          </a:xfrm>
          <a:prstGeom prst="rect">
            <a:avLst/>
          </a:prstGeom>
        </p:spPr>
        <p:txBody>
          <a:bodyPr/>
          <a:lstStyle/>
          <a:p>
            <a:r>
              <a:t>Multi-Activity</a:t>
            </a:r>
          </a:p>
        </p:txBody>
      </p:sp>
      <p:sp>
        <p:nvSpPr>
          <p:cNvPr id="1195" name="Shape 1195"/>
          <p:cNvSpPr/>
          <p:nvPr/>
        </p:nvSpPr>
        <p:spPr>
          <a:xfrm>
            <a:off x="844062" y="2346906"/>
            <a:ext cx="1044805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Afficher des coordonnées géographiques</a:t>
            </a:r>
            <a:endParaRPr/>
          </a:p>
        </p:txBody>
      </p:sp>
      <p:grpSp>
        <p:nvGrpSpPr>
          <p:cNvPr id="1198" name="Group 1198"/>
          <p:cNvGrpSpPr/>
          <p:nvPr/>
        </p:nvGrpSpPr>
        <p:grpSpPr>
          <a:xfrm>
            <a:off x="844061" y="4192172"/>
            <a:ext cx="10448056" cy="1758464"/>
            <a:chOff x="-1" y="-1"/>
            <a:chExt cx="10448054" cy="1758463"/>
          </a:xfrm>
        </p:grpSpPr>
        <p:sp>
          <p:nvSpPr>
            <p:cNvPr id="1196" name="Shape 1196"/>
            <p:cNvSpPr/>
            <p:nvPr/>
          </p:nvSpPr>
          <p:spPr>
            <a:xfrm>
              <a:off x="-1" y="-1"/>
              <a:ext cx="10448054" cy="1758463"/>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97" name="Shape 1197"/>
            <p:cNvSpPr/>
            <p:nvPr/>
          </p:nvSpPr>
          <p:spPr>
            <a:xfrm>
              <a:off x="-1" y="541410"/>
              <a:ext cx="10448054" cy="675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intent = new Intent(</a:t>
              </a:r>
              <a:r>
                <a:rPr err="1"/>
                <a:t>Intent.ACTION_VIEW</a:t>
              </a:r>
              <a:r>
                <a:t>, </a:t>
              </a:r>
              <a:r>
                <a:rPr err="1"/>
                <a:t>Uri.parse</a:t>
              </a:r>
              <a:r>
                <a:t>("geo:49.1423,3.245?z=19"));</a:t>
              </a:r>
            </a:p>
            <a:p>
              <a:pPr>
                <a:defRPr sz="2000">
                  <a:solidFill>
                    <a:srgbClr val="FFFFFF"/>
                  </a:solidFill>
                </a:defRPr>
              </a:pPr>
              <a:r>
                <a:rPr err="1"/>
                <a:t>startActivity</a:t>
              </a:r>
              <a:r>
                <a:t>(intent);</a:t>
              </a:r>
            </a:p>
          </p:txBody>
        </p:sp>
      </p:grpSp>
      <p:sp>
        <p:nvSpPr>
          <p:cNvPr id="1199" name="Shape 1199"/>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80</a:t>
            </a:fld>
            <a:endParaRPr/>
          </a:p>
        </p:txBody>
      </p:sp>
    </p:spTree>
  </p:cSld>
  <p:clrMapOvr>
    <a:masterClrMapping/>
  </p:clrMapOvr>
  <p:transition spd="slow">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 name="Shape 1201"/>
          <p:cNvSpPr>
            <a:spLocks noGrp="1"/>
          </p:cNvSpPr>
          <p:nvPr>
            <p:ph type="title"/>
          </p:nvPr>
        </p:nvSpPr>
        <p:spPr>
          <a:xfrm>
            <a:off x="680319" y="753229"/>
            <a:ext cx="9613863" cy="1080938"/>
          </a:xfrm>
          <a:prstGeom prst="rect">
            <a:avLst/>
          </a:prstGeom>
        </p:spPr>
        <p:txBody>
          <a:bodyPr/>
          <a:lstStyle/>
          <a:p>
            <a:r>
              <a:t>Multi-Activity</a:t>
            </a:r>
          </a:p>
        </p:txBody>
      </p:sp>
      <p:sp>
        <p:nvSpPr>
          <p:cNvPr id="1202" name="Shape 1202"/>
          <p:cNvSpPr/>
          <p:nvPr/>
        </p:nvSpPr>
        <p:spPr>
          <a:xfrm>
            <a:off x="844062" y="2346906"/>
            <a:ext cx="1044805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i="1" u="sng">
                <a:solidFill>
                  <a:srgbClr val="FFFFFF"/>
                </a:solidFill>
              </a:defRPr>
            </a:pPr>
            <a:r>
              <a:t>Implicit Intent</a:t>
            </a:r>
          </a:p>
          <a:p>
            <a:pPr>
              <a:defRPr sz="2800">
                <a:solidFill>
                  <a:srgbClr val="FFFFFF"/>
                </a:solidFill>
              </a:defRPr>
            </a:pPr>
            <a:endParaRPr/>
          </a:p>
          <a:p>
            <a:pPr>
              <a:defRPr sz="2800">
                <a:solidFill>
                  <a:srgbClr val="FFFFFF"/>
                </a:solidFill>
              </a:defRPr>
            </a:pPr>
            <a:r>
              <a:rPr lang="fr-FR"/>
              <a:t>Lire la fiche d’un</a:t>
            </a:r>
            <a:r>
              <a:t> </a:t>
            </a:r>
            <a:r>
              <a:rPr lang="fr-FR"/>
              <a:t>contact</a:t>
            </a:r>
            <a:endParaRPr/>
          </a:p>
        </p:txBody>
      </p:sp>
      <p:grpSp>
        <p:nvGrpSpPr>
          <p:cNvPr id="1205" name="Group 1205"/>
          <p:cNvGrpSpPr/>
          <p:nvPr/>
        </p:nvGrpSpPr>
        <p:grpSpPr>
          <a:xfrm>
            <a:off x="844061" y="4206239"/>
            <a:ext cx="10448056" cy="731523"/>
            <a:chOff x="-1" y="-1"/>
            <a:chExt cx="10448054" cy="731522"/>
          </a:xfrm>
        </p:grpSpPr>
        <p:sp>
          <p:nvSpPr>
            <p:cNvPr id="1203" name="Shape 1203"/>
            <p:cNvSpPr/>
            <p:nvPr/>
          </p:nvSpPr>
          <p:spPr>
            <a:xfrm>
              <a:off x="-1" y="-1"/>
              <a:ext cx="10448054" cy="73152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sz="2400">
                  <a:solidFill>
                    <a:srgbClr val="FFFFFF"/>
                  </a:solidFill>
                </a:defRPr>
              </a:pPr>
              <a:endParaRPr/>
            </a:p>
          </p:txBody>
        </p:sp>
        <p:sp>
          <p:nvSpPr>
            <p:cNvPr id="1204" name="Shape 1204"/>
            <p:cNvSpPr/>
            <p:nvPr/>
          </p:nvSpPr>
          <p:spPr>
            <a:xfrm>
              <a:off x="-1" y="142239"/>
              <a:ext cx="1044805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400">
                  <a:solidFill>
                    <a:srgbClr val="FFFFFF"/>
                  </a:solidFill>
                </a:defRPr>
              </a:pPr>
              <a:r>
                <a:t>&lt;uses-permission android:name=</a:t>
              </a:r>
              <a:r>
                <a:rPr i="1"/>
                <a:t>"android.permission.READ_CONTACTS" /&gt;</a:t>
              </a:r>
            </a:p>
          </p:txBody>
        </p:sp>
      </p:grpSp>
      <p:grpSp>
        <p:nvGrpSpPr>
          <p:cNvPr id="1208" name="Group 1208"/>
          <p:cNvGrpSpPr/>
          <p:nvPr/>
        </p:nvGrpSpPr>
        <p:grpSpPr>
          <a:xfrm>
            <a:off x="1195753" y="4023359"/>
            <a:ext cx="2729135" cy="407965"/>
            <a:chOff x="-1" y="0"/>
            <a:chExt cx="2729134" cy="407963"/>
          </a:xfrm>
        </p:grpSpPr>
        <p:sp>
          <p:nvSpPr>
            <p:cNvPr id="1206" name="Shape 1206"/>
            <p:cNvSpPr/>
            <p:nvPr/>
          </p:nvSpPr>
          <p:spPr>
            <a:xfrm>
              <a:off x="-1" y="0"/>
              <a:ext cx="2729134" cy="407963"/>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07" name="Shape 1207"/>
            <p:cNvSpPr/>
            <p:nvPr/>
          </p:nvSpPr>
          <p:spPr>
            <a:xfrm>
              <a:off x="-1" y="24911"/>
              <a:ext cx="2729134"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defRPr>
              </a:lvl1pPr>
            </a:lstStyle>
            <a:p>
              <a:r>
                <a:t>AndroidManifest.xml</a:t>
              </a:r>
            </a:p>
          </p:txBody>
        </p:sp>
      </p:grpSp>
      <p:grpSp>
        <p:nvGrpSpPr>
          <p:cNvPr id="1211" name="Group 1211"/>
          <p:cNvGrpSpPr/>
          <p:nvPr/>
        </p:nvGrpSpPr>
        <p:grpSpPr>
          <a:xfrm>
            <a:off x="844061" y="5190978"/>
            <a:ext cx="10448056" cy="1153554"/>
            <a:chOff x="-1" y="0"/>
            <a:chExt cx="10448054" cy="1153552"/>
          </a:xfrm>
        </p:grpSpPr>
        <p:sp>
          <p:nvSpPr>
            <p:cNvPr id="1209" name="Shape 1209"/>
            <p:cNvSpPr/>
            <p:nvPr/>
          </p:nvSpPr>
          <p:spPr>
            <a:xfrm>
              <a:off x="-1" y="0"/>
              <a:ext cx="10448054" cy="1153552"/>
            </a:xfrm>
            <a:prstGeom prst="rect">
              <a:avLst/>
            </a:prstGeom>
            <a:solidFill>
              <a:srgbClr val="A7D535"/>
            </a:solidFill>
            <a:ln w="12700" cap="flat">
              <a:solidFill>
                <a:srgbClr val="7A9B27"/>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210" name="Shape 1210"/>
            <p:cNvSpPr/>
            <p:nvPr/>
          </p:nvSpPr>
          <p:spPr>
            <a:xfrm>
              <a:off x="-1" y="222835"/>
              <a:ext cx="10448054" cy="7078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sz="2000">
                  <a:solidFill>
                    <a:srgbClr val="FFFFFF"/>
                  </a:solidFill>
                </a:defRPr>
              </a:pPr>
              <a:r>
                <a:t>intent = new Intent(</a:t>
              </a:r>
              <a:r>
                <a:rPr err="1"/>
                <a:t>Intent.ACTION_VIEW</a:t>
              </a:r>
              <a:r>
                <a:t>, </a:t>
              </a:r>
              <a:r>
                <a:rPr err="1"/>
                <a:t>Uri.parse</a:t>
              </a:r>
              <a:r>
                <a:t>("content://contacts/people/"));</a:t>
              </a:r>
            </a:p>
            <a:p>
              <a:pPr>
                <a:defRPr sz="2000">
                  <a:solidFill>
                    <a:srgbClr val="FFFFFF"/>
                  </a:solidFill>
                </a:defRPr>
              </a:pPr>
              <a:r>
                <a:rPr err="1"/>
                <a:t>startActivity</a:t>
              </a:r>
              <a:r>
                <a:rPr lang="fr-FR" err="1"/>
                <a:t>ForResult</a:t>
              </a:r>
              <a:r>
                <a:t>(intent);</a:t>
              </a:r>
            </a:p>
          </p:txBody>
        </p:sp>
      </p:grpSp>
      <p:sp>
        <p:nvSpPr>
          <p:cNvPr id="1212" name="Shape 121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81</a:t>
            </a:fld>
            <a:endParaRPr/>
          </a:p>
        </p:txBody>
      </p:sp>
      <p:sp>
        <p:nvSpPr>
          <p:cNvPr id="2" name="ZoneTexte 1">
            <a:extLst>
              <a:ext uri="{FF2B5EF4-FFF2-40B4-BE49-F238E27FC236}">
                <a16:creationId xmlns:a16="http://schemas.microsoft.com/office/drawing/2014/main" id="{5180AF11-0D37-174B-8838-3B749CAAD7AB}"/>
              </a:ext>
            </a:extLst>
          </p:cNvPr>
          <p:cNvSpPr txBox="1"/>
          <p:nvPr/>
        </p:nvSpPr>
        <p:spPr>
          <a:xfrm>
            <a:off x="844061" y="6382702"/>
            <a:ext cx="71519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fr-FR">
                <a:hlinkClick r:id="rId2"/>
              </a:rPr>
              <a:t>https://developer.android.com/training/basics/intents/result#java</a:t>
            </a:r>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cSld>
  <p:clrMapOvr>
    <a:masterClrMapping/>
  </p:clrMapOvr>
  <p:transition spd="slow">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p:cNvSpPr>
          <p:nvPr>
            <p:ph type="title"/>
          </p:nvPr>
        </p:nvSpPr>
        <p:spPr>
          <a:xfrm>
            <a:off x="680322" y="2733708"/>
            <a:ext cx="8144134" cy="1373071"/>
          </a:xfrm>
          <a:prstGeom prst="rect">
            <a:avLst/>
          </a:prstGeom>
        </p:spPr>
        <p:txBody>
          <a:bodyPr/>
          <a:lstStyle/>
          <a:p>
            <a:r>
              <a:t>Thread </a:t>
            </a:r>
            <a:r>
              <a:rPr lang="fr-FR"/>
              <a:t>et</a:t>
            </a:r>
            <a:r>
              <a:t> Web</a:t>
            </a:r>
          </a:p>
        </p:txBody>
      </p:sp>
      <p:sp>
        <p:nvSpPr>
          <p:cNvPr id="1269" name="Shape 1269"/>
          <p:cNvSpPr>
            <a:spLocks noGrp="1"/>
          </p:cNvSpPr>
          <p:nvPr>
            <p:ph type="sldNum" sz="quarter" idx="2"/>
          </p:nvPr>
        </p:nvSpPr>
        <p:spPr>
          <a:xfrm>
            <a:off x="9255345" y="3116137"/>
            <a:ext cx="583666"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82</a:t>
            </a:fld>
            <a:endParaRPr/>
          </a:p>
        </p:txBody>
      </p:sp>
    </p:spTree>
  </p:cSld>
  <p:clrMapOvr>
    <a:masterClrMapping/>
  </p:clrMapOvr>
  <p:transition spd="slow">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Shape 1271"/>
          <p:cNvSpPr>
            <a:spLocks noGrp="1"/>
          </p:cNvSpPr>
          <p:nvPr>
            <p:ph type="title"/>
          </p:nvPr>
        </p:nvSpPr>
        <p:spPr>
          <a:xfrm>
            <a:off x="680319" y="753229"/>
            <a:ext cx="9613863" cy="1080938"/>
          </a:xfrm>
          <a:prstGeom prst="rect">
            <a:avLst/>
          </a:prstGeom>
        </p:spPr>
        <p:txBody>
          <a:bodyPr/>
          <a:lstStyle/>
          <a:p>
            <a:r>
              <a:t>Web</a:t>
            </a:r>
          </a:p>
        </p:txBody>
      </p:sp>
      <p:sp>
        <p:nvSpPr>
          <p:cNvPr id="1272" name="Shape 1272"/>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communiquer avec un serveur ?
</a:t>
            </a:r>
            <a:endParaRPr/>
          </a:p>
          <a:p>
            <a:pPr>
              <a:defRPr sz="2800">
                <a:solidFill>
                  <a:srgbClr val="FFFFFF"/>
                </a:solidFill>
              </a:defRPr>
            </a:pPr>
            <a:r>
              <a:t>HTTP GET</a:t>
            </a:r>
          </a:p>
        </p:txBody>
      </p:sp>
      <p:grpSp>
        <p:nvGrpSpPr>
          <p:cNvPr id="1275" name="Group 1275"/>
          <p:cNvGrpSpPr/>
          <p:nvPr/>
        </p:nvGrpSpPr>
        <p:grpSpPr>
          <a:xfrm>
            <a:off x="2025746" y="4107764"/>
            <a:ext cx="8131130" cy="2349308"/>
            <a:chOff x="-1" y="-1"/>
            <a:chExt cx="8131128" cy="2349307"/>
          </a:xfrm>
        </p:grpSpPr>
        <p:sp>
          <p:nvSpPr>
            <p:cNvPr id="1273" name="Shape 1273"/>
            <p:cNvSpPr/>
            <p:nvPr/>
          </p:nvSpPr>
          <p:spPr>
            <a:xfrm>
              <a:off x="-1" y="-1"/>
              <a:ext cx="8131128" cy="2349307"/>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74" name="Shape 1274"/>
            <p:cNvSpPr/>
            <p:nvPr/>
          </p:nvSpPr>
          <p:spPr>
            <a:xfrm>
              <a:off x="-1" y="62132"/>
              <a:ext cx="8131128" cy="2225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URL </a:t>
              </a:r>
              <a:r>
                <a:rPr err="1"/>
                <a:t>urlToRequest</a:t>
              </a:r>
              <a:r>
                <a:t> = new URL(« http:// … »);</a:t>
              </a:r>
            </a:p>
            <a:p>
              <a:pPr>
                <a:defRPr>
                  <a:solidFill>
                    <a:srgbClr val="FFFFFF"/>
                  </a:solidFill>
                </a:defRPr>
              </a:pPr>
              <a:r>
                <a:rPr err="1"/>
                <a:t>HttpURLConnection</a:t>
              </a:r>
              <a:r>
                <a:t> </a:t>
              </a:r>
              <a:r>
                <a:rPr err="1"/>
                <a:t>urlConnection</a:t>
              </a:r>
              <a:r>
                <a:t> = (</a:t>
              </a:r>
              <a:r>
                <a:rPr err="1"/>
                <a:t>HttpURLConnection</a:t>
              </a:r>
              <a:r>
                <a:t>)</a:t>
              </a:r>
            </a:p>
            <a:p>
              <a:pPr>
                <a:defRPr>
                  <a:solidFill>
                    <a:srgbClr val="FFFFFF"/>
                  </a:solidFill>
                </a:defRPr>
              </a:pPr>
              <a:r>
                <a:t>            </a:t>
              </a:r>
              <a:r>
                <a:rPr err="1"/>
                <a:t>urlToRequest.openConnection</a:t>
              </a:r>
              <a:r>
                <a:t>();</a:t>
              </a:r>
            </a:p>
            <a:p>
              <a:pPr>
                <a:defRPr>
                  <a:solidFill>
                    <a:srgbClr val="FFFFFF"/>
                  </a:solidFill>
                </a:defRPr>
              </a:pPr>
              <a:endParaRPr/>
            </a:p>
            <a:p>
              <a:pPr>
                <a:defRPr b="1">
                  <a:solidFill>
                    <a:srgbClr val="FFFFFF"/>
                  </a:solidFill>
                </a:defRPr>
              </a:pPr>
              <a:r>
                <a:t>int </a:t>
              </a:r>
              <a:r>
                <a:rPr err="1"/>
                <a:t>statusCode</a:t>
              </a:r>
              <a:r>
                <a:t> = </a:t>
              </a:r>
              <a:r>
                <a:rPr err="1"/>
                <a:t>urlConnection.getResponseCode</a:t>
              </a:r>
              <a:r>
                <a:t>();</a:t>
              </a:r>
            </a:p>
            <a:p>
              <a:pPr>
                <a:defRPr b="1">
                  <a:solidFill>
                    <a:srgbClr val="FFFFFF"/>
                  </a:solidFill>
                </a:defRPr>
              </a:pPr>
              <a:r>
                <a:rPr err="1"/>
                <a:t>InputStream</a:t>
              </a:r>
              <a:r>
                <a:t> in = new </a:t>
              </a:r>
              <a:r>
                <a:rPr err="1"/>
                <a:t>BufferedInputStream</a:t>
              </a:r>
              <a:r>
                <a:t>(</a:t>
              </a:r>
            </a:p>
            <a:p>
              <a:pPr>
                <a:defRPr b="1">
                  <a:solidFill>
                    <a:srgbClr val="FFFFFF"/>
                  </a:solidFill>
                </a:defRPr>
              </a:pPr>
              <a:r>
                <a:t>            </a:t>
              </a:r>
              <a:r>
                <a:rPr err="1"/>
                <a:t>urlConnection.getInputStream</a:t>
              </a:r>
              <a:r>
                <a:t>());</a:t>
              </a:r>
            </a:p>
          </p:txBody>
        </p:sp>
      </p:grpSp>
      <p:sp>
        <p:nvSpPr>
          <p:cNvPr id="1276" name="Shape 1276"/>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83</a:t>
            </a:fld>
            <a:endParaRPr/>
          </a:p>
        </p:txBody>
      </p:sp>
      <p:grpSp>
        <p:nvGrpSpPr>
          <p:cNvPr id="1279" name="Group 1279"/>
          <p:cNvGrpSpPr/>
          <p:nvPr/>
        </p:nvGrpSpPr>
        <p:grpSpPr>
          <a:xfrm>
            <a:off x="2960174" y="3347634"/>
            <a:ext cx="8245102" cy="619934"/>
            <a:chOff x="-1" y="0"/>
            <a:chExt cx="8245101" cy="619932"/>
          </a:xfrm>
        </p:grpSpPr>
        <p:sp>
          <p:nvSpPr>
            <p:cNvPr id="1277" name="Shape 1277"/>
            <p:cNvSpPr/>
            <p:nvPr/>
          </p:nvSpPr>
          <p:spPr>
            <a:xfrm>
              <a:off x="-1" y="0"/>
              <a:ext cx="8245101" cy="619932"/>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278" name="Shape 1278"/>
            <p:cNvSpPr/>
            <p:nvPr/>
          </p:nvSpPr>
          <p:spPr>
            <a:xfrm>
              <a:off x="-1" y="130895"/>
              <a:ext cx="8245101"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a:solidFill>
                    <a:srgbClr val="FFFFFF"/>
                  </a:solidFill>
                </a:defRPr>
              </a:pPr>
              <a:r>
                <a:t>&lt;uses-permission </a:t>
              </a:r>
              <a:r>
                <a:rPr err="1"/>
                <a:t>android:name</a:t>
              </a:r>
              <a:r>
                <a:t>=</a:t>
              </a:r>
              <a:r>
                <a:rPr i="1"/>
                <a:t>"</a:t>
              </a:r>
              <a:r>
                <a:rPr i="1" err="1"/>
                <a:t>android.permission.INTERNET</a:t>
              </a:r>
              <a:r>
                <a:rPr i="1"/>
                <a:t>" /&gt;</a:t>
              </a:r>
            </a:p>
          </p:txBody>
        </p:sp>
      </p:grpSp>
    </p:spTree>
  </p:cSld>
  <p:clrMapOvr>
    <a:masterClrMapping/>
  </p:clrMapOvr>
  <p:transition spd="slow">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 name="Shape 1281"/>
          <p:cNvSpPr>
            <a:spLocks noGrp="1"/>
          </p:cNvSpPr>
          <p:nvPr>
            <p:ph type="title"/>
          </p:nvPr>
        </p:nvSpPr>
        <p:spPr>
          <a:xfrm>
            <a:off x="680319" y="753229"/>
            <a:ext cx="9613863" cy="1080938"/>
          </a:xfrm>
          <a:prstGeom prst="rect">
            <a:avLst/>
          </a:prstGeom>
        </p:spPr>
        <p:txBody>
          <a:bodyPr/>
          <a:lstStyle/>
          <a:p>
            <a:r>
              <a:t>Web</a:t>
            </a:r>
          </a:p>
        </p:txBody>
      </p:sp>
      <p:pic>
        <p:nvPicPr>
          <p:cNvPr id="1282" name="image34.png"/>
          <p:cNvPicPr>
            <a:picLocks noChangeAspect="1"/>
          </p:cNvPicPr>
          <p:nvPr/>
        </p:nvPicPr>
        <p:blipFill>
          <a:blip r:embed="rId2"/>
          <a:stretch>
            <a:fillRect/>
          </a:stretch>
        </p:blipFill>
        <p:spPr>
          <a:xfrm>
            <a:off x="2615850" y="188638"/>
            <a:ext cx="6696744" cy="6525348"/>
          </a:xfrm>
          <a:prstGeom prst="rect">
            <a:avLst/>
          </a:prstGeom>
          <a:ln w="12700">
            <a:miter lim="400000"/>
          </a:ln>
        </p:spPr>
      </p:pic>
      <p:sp>
        <p:nvSpPr>
          <p:cNvPr id="1283" name="Shape 1283"/>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84</a:t>
            </a:fld>
            <a:endParaRPr/>
          </a:p>
        </p:txBody>
      </p:sp>
    </p:spTree>
  </p:cSld>
  <p:clrMapOvr>
    <a:masterClrMapping/>
  </p:clrMapOvr>
  <p:transition spd="slow">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Shape 1285"/>
          <p:cNvSpPr>
            <a:spLocks noGrp="1"/>
          </p:cNvSpPr>
          <p:nvPr>
            <p:ph type="title"/>
          </p:nvPr>
        </p:nvSpPr>
        <p:spPr>
          <a:xfrm>
            <a:off x="680319" y="753229"/>
            <a:ext cx="9613863" cy="1080938"/>
          </a:xfrm>
          <a:prstGeom prst="rect">
            <a:avLst/>
          </a:prstGeom>
        </p:spPr>
        <p:txBody>
          <a:bodyPr/>
          <a:lstStyle/>
          <a:p>
            <a:r>
              <a:t>Thread</a:t>
            </a:r>
          </a:p>
        </p:txBody>
      </p:sp>
      <p:sp>
        <p:nvSpPr>
          <p:cNvPr id="1286" name="Shape 1286"/>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une tâche </a:t>
            </a:r>
            <a:r>
              <a:rPr lang="fr-FR" err="1"/>
              <a:t>asyncrhone</a:t>
            </a:r>
            <a:r>
              <a:rPr lang="fr-FR"/>
              <a:t> ?</a:t>
            </a:r>
            <a:br>
              <a:rPr lang="fr-FR"/>
            </a:br>
            <a:endParaRPr/>
          </a:p>
          <a:p>
            <a:pPr marL="514350" indent="-514350">
              <a:buSzPct val="100000"/>
              <a:buAutoNum type="arabicPeriod"/>
              <a:defRPr sz="2800">
                <a:solidFill>
                  <a:srgbClr val="FFFFFF"/>
                </a:solidFill>
              </a:defRPr>
            </a:pPr>
            <a:r>
              <a:rPr lang="fr-FR"/>
              <a:t>Créer une classe privée qui étend </a:t>
            </a:r>
            <a:r>
              <a:rPr lang="fr-FR" err="1"/>
              <a:t>AsyncTask</a:t>
            </a:r>
            <a:endParaRPr/>
          </a:p>
        </p:txBody>
      </p:sp>
      <p:sp>
        <p:nvSpPr>
          <p:cNvPr id="1287" name="Shape 128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85</a:t>
            </a:fld>
            <a:endParaRPr/>
          </a:p>
        </p:txBody>
      </p:sp>
      <p:pic>
        <p:nvPicPr>
          <p:cNvPr id="1288" name="image35.png"/>
          <p:cNvPicPr>
            <a:picLocks noChangeAspect="1"/>
          </p:cNvPicPr>
          <p:nvPr/>
        </p:nvPicPr>
        <p:blipFill>
          <a:blip r:embed="rId2"/>
          <a:stretch>
            <a:fillRect/>
          </a:stretch>
        </p:blipFill>
        <p:spPr>
          <a:xfrm>
            <a:off x="2088289" y="3978122"/>
            <a:ext cx="7160085" cy="2916196"/>
          </a:xfrm>
          <a:prstGeom prst="rect">
            <a:avLst/>
          </a:prstGeom>
          <a:ln w="12700">
            <a:miter lim="400000"/>
          </a:ln>
        </p:spPr>
      </p:pic>
    </p:spTree>
  </p:cSld>
  <p:clrMapOvr>
    <a:masterClrMapping/>
  </p:clrMapOvr>
  <p:transition spd="slow">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Shape 1290"/>
          <p:cNvSpPr>
            <a:spLocks noGrp="1"/>
          </p:cNvSpPr>
          <p:nvPr>
            <p:ph type="title"/>
          </p:nvPr>
        </p:nvSpPr>
        <p:spPr>
          <a:xfrm>
            <a:off x="680319" y="753229"/>
            <a:ext cx="9613863" cy="1080938"/>
          </a:xfrm>
          <a:prstGeom prst="rect">
            <a:avLst/>
          </a:prstGeom>
        </p:spPr>
        <p:txBody>
          <a:bodyPr/>
          <a:lstStyle/>
          <a:p>
            <a:r>
              <a:t>Thread</a:t>
            </a:r>
          </a:p>
        </p:txBody>
      </p:sp>
      <p:sp>
        <p:nvSpPr>
          <p:cNvPr id="1291" name="Shape 1291"/>
          <p:cNvSpPr/>
          <p:nvPr/>
        </p:nvSpPr>
        <p:spPr>
          <a:xfrm>
            <a:off x="506436" y="2346906"/>
            <a:ext cx="11324494" cy="206210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une tâche asynchrone ?
</a:t>
            </a:r>
            <a:endParaRPr/>
          </a:p>
          <a:p>
            <a:pPr marL="514350" indent="-514350">
              <a:buSzPct val="100000"/>
              <a:buAutoNum type="arabicPeriod" startAt="2"/>
              <a:defRPr sz="2800">
                <a:solidFill>
                  <a:srgbClr val="FFFFFF"/>
                </a:solidFill>
              </a:defRPr>
            </a:pPr>
            <a:r>
              <a:t>Complete</a:t>
            </a:r>
            <a:r>
              <a:rPr lang="fr-FR"/>
              <a:t>r</a:t>
            </a:r>
            <a:r>
              <a:t> </a:t>
            </a:r>
            <a:r>
              <a:rPr b="1" err="1"/>
              <a:t>onPreExecute</a:t>
            </a:r>
            <a:r>
              <a:t> </a:t>
            </a:r>
            <a:r>
              <a:rPr lang="fr-FR"/>
              <a:t>qui est exécuté avant la tache asynchrone</a:t>
            </a:r>
            <a:r>
              <a:t>.  </a:t>
            </a:r>
          </a:p>
        </p:txBody>
      </p:sp>
      <p:sp>
        <p:nvSpPr>
          <p:cNvPr id="1292" name="Shape 129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86</a:t>
            </a:fld>
            <a:endParaRPr/>
          </a:p>
        </p:txBody>
      </p:sp>
      <p:pic>
        <p:nvPicPr>
          <p:cNvPr id="1293" name="image36.png"/>
          <p:cNvPicPr>
            <a:picLocks noChangeAspect="1"/>
          </p:cNvPicPr>
          <p:nvPr/>
        </p:nvPicPr>
        <p:blipFill>
          <a:blip r:embed="rId2"/>
          <a:stretch>
            <a:fillRect/>
          </a:stretch>
        </p:blipFill>
        <p:spPr>
          <a:xfrm>
            <a:off x="1477820" y="4748534"/>
            <a:ext cx="8316285" cy="1139477"/>
          </a:xfrm>
          <a:prstGeom prst="rect">
            <a:avLst/>
          </a:prstGeom>
          <a:ln w="12700">
            <a:miter lim="400000"/>
          </a:ln>
        </p:spPr>
      </p:pic>
    </p:spTree>
  </p:cSld>
  <p:clrMapOvr>
    <a:masterClrMapping/>
  </p:clrMapOvr>
  <p:transition spd="slow">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Shape 1295"/>
          <p:cNvSpPr>
            <a:spLocks noGrp="1"/>
          </p:cNvSpPr>
          <p:nvPr>
            <p:ph type="title"/>
          </p:nvPr>
        </p:nvSpPr>
        <p:spPr>
          <a:xfrm>
            <a:off x="680319" y="753229"/>
            <a:ext cx="9613863" cy="1080938"/>
          </a:xfrm>
          <a:prstGeom prst="rect">
            <a:avLst/>
          </a:prstGeom>
        </p:spPr>
        <p:txBody>
          <a:bodyPr/>
          <a:lstStyle/>
          <a:p>
            <a:r>
              <a:t>Thread</a:t>
            </a:r>
          </a:p>
        </p:txBody>
      </p:sp>
      <p:sp>
        <p:nvSpPr>
          <p:cNvPr id="1296" name="Shape 1296"/>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une tâche asynchrone ?
</a:t>
            </a:r>
            <a:endParaRPr/>
          </a:p>
          <a:p>
            <a:pPr marL="514350" indent="-514350">
              <a:buSzPct val="100000"/>
              <a:buAutoNum type="arabicPeriod" startAt="3"/>
              <a:defRPr sz="2800">
                <a:solidFill>
                  <a:srgbClr val="FFFFFF"/>
                </a:solidFill>
              </a:defRPr>
            </a:pPr>
            <a:r>
              <a:t>Complete</a:t>
            </a:r>
            <a:r>
              <a:rPr lang="fr-FR"/>
              <a:t>r</a:t>
            </a:r>
            <a:r>
              <a:t> </a:t>
            </a:r>
            <a:r>
              <a:rPr b="1" err="1"/>
              <a:t>doInBackground</a:t>
            </a:r>
            <a:r>
              <a:t> … </a:t>
            </a:r>
            <a:r>
              <a:rPr lang="fr-FR"/>
              <a:t>la tache asynchrone</a:t>
            </a:r>
            <a:endParaRPr/>
          </a:p>
        </p:txBody>
      </p:sp>
      <p:sp>
        <p:nvSpPr>
          <p:cNvPr id="1297" name="Shape 129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87</a:t>
            </a:fld>
            <a:endParaRPr/>
          </a:p>
        </p:txBody>
      </p:sp>
      <p:pic>
        <p:nvPicPr>
          <p:cNvPr id="1298" name="image37.png"/>
          <p:cNvPicPr>
            <a:picLocks noChangeAspect="1"/>
          </p:cNvPicPr>
          <p:nvPr/>
        </p:nvPicPr>
        <p:blipFill>
          <a:blip r:embed="rId2"/>
          <a:stretch>
            <a:fillRect/>
          </a:stretch>
        </p:blipFill>
        <p:spPr>
          <a:xfrm>
            <a:off x="1958900" y="4457203"/>
            <a:ext cx="7656837" cy="1273672"/>
          </a:xfrm>
          <a:prstGeom prst="rect">
            <a:avLst/>
          </a:prstGeom>
          <a:ln w="12700">
            <a:miter lim="400000"/>
          </a:ln>
        </p:spPr>
      </p:pic>
    </p:spTree>
  </p:cSld>
  <p:clrMapOvr>
    <a:masterClrMapping/>
  </p:clrMapOvr>
  <p:transition spd="slow">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 name="Shape 1300"/>
          <p:cNvSpPr>
            <a:spLocks noGrp="1"/>
          </p:cNvSpPr>
          <p:nvPr>
            <p:ph type="title"/>
          </p:nvPr>
        </p:nvSpPr>
        <p:spPr>
          <a:xfrm>
            <a:off x="680319" y="753229"/>
            <a:ext cx="9613863" cy="1080938"/>
          </a:xfrm>
          <a:prstGeom prst="rect">
            <a:avLst/>
          </a:prstGeom>
        </p:spPr>
        <p:txBody>
          <a:bodyPr/>
          <a:lstStyle/>
          <a:p>
            <a:r>
              <a:t>Thread</a:t>
            </a:r>
          </a:p>
        </p:txBody>
      </p:sp>
      <p:sp>
        <p:nvSpPr>
          <p:cNvPr id="1301" name="Shape 1301"/>
          <p:cNvSpPr/>
          <p:nvPr/>
        </p:nvSpPr>
        <p:spPr>
          <a:xfrm>
            <a:off x="506436" y="2346906"/>
            <a:ext cx="11324494" cy="15081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une tâche asynchrone ?</a:t>
            </a:r>
          </a:p>
          <a:p>
            <a:pPr>
              <a:defRPr sz="2800">
                <a:solidFill>
                  <a:srgbClr val="FFFFFF"/>
                </a:solidFill>
              </a:defRPr>
            </a:pPr>
            <a:endParaRPr/>
          </a:p>
          <a:p>
            <a:pPr>
              <a:defRPr sz="2800">
                <a:solidFill>
                  <a:srgbClr val="FFFFFF"/>
                </a:solidFill>
              </a:defRPr>
            </a:pPr>
            <a:r>
              <a:rPr lang="fr-FR"/>
              <a:t>Exécuter la tâche asynchrone</a:t>
            </a:r>
            <a:r>
              <a:t> :</a:t>
            </a:r>
          </a:p>
        </p:txBody>
      </p:sp>
      <p:sp>
        <p:nvSpPr>
          <p:cNvPr id="1302" name="Shape 1302"/>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88</a:t>
            </a:fld>
            <a:endParaRPr/>
          </a:p>
        </p:txBody>
      </p:sp>
      <p:sp>
        <p:nvSpPr>
          <p:cNvPr id="2" name="ZoneTexte 1">
            <a:extLst>
              <a:ext uri="{FF2B5EF4-FFF2-40B4-BE49-F238E27FC236}">
                <a16:creationId xmlns:a16="http://schemas.microsoft.com/office/drawing/2014/main" id="{6B6B3C39-C4F6-954E-9962-052222BB2F3A}"/>
              </a:ext>
            </a:extLst>
          </p:cNvPr>
          <p:cNvSpPr txBox="1"/>
          <p:nvPr/>
        </p:nvSpPr>
        <p:spPr>
          <a:xfrm>
            <a:off x="2558845" y="4590875"/>
            <a:ext cx="6743200" cy="64632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GetProgramTask</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 </a:t>
            </a: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programTask</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 = new </a:t>
            </a: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GetProgramTask</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a:t>
            </a:r>
          </a:p>
          <a:p>
            <a:pPr marL="0" marR="0" indent="0" algn="l" defTabSz="457200" rtl="0" fontAlgn="auto" latinLnBrk="0" hangingPunct="0">
              <a:lnSpc>
                <a:spcPct val="100000"/>
              </a:lnSpc>
              <a:spcBef>
                <a:spcPts val="0"/>
              </a:spcBef>
              <a:spcAft>
                <a:spcPts val="0"/>
              </a:spcAft>
              <a:buClrTx/>
              <a:buSzTx/>
              <a:buFontTx/>
              <a:buNone/>
              <a:tabLst/>
            </a:pPr>
            <a:r>
              <a:rPr kumimoji="0" lang="fr-FR" sz="1800" b="0" i="0" u="none" strike="noStrike" cap="none" spc="0" normalizeH="0" baseline="0" err="1">
                <a:ln>
                  <a:noFill/>
                </a:ln>
                <a:solidFill>
                  <a:srgbClr val="000000"/>
                </a:solidFill>
                <a:effectLst/>
                <a:uFillTx/>
                <a:latin typeface="Trebuchet MS"/>
                <a:ea typeface="Trebuchet MS"/>
                <a:cs typeface="Trebuchet MS"/>
                <a:sym typeface="Trebuchet MS"/>
              </a:rPr>
              <a:t>programTask.execute</a:t>
            </a:r>
            <a:r>
              <a:rPr kumimoji="0" lang="fr-FR" sz="1800" b="0" i="0" u="none" strike="noStrike" cap="none" spc="0" normalizeH="0" baseline="0">
                <a:ln>
                  <a:noFill/>
                </a:ln>
                <a:solidFill>
                  <a:srgbClr val="000000"/>
                </a:solidFill>
                <a:effectLst/>
                <a:uFillTx/>
                <a:latin typeface="Trebuchet MS"/>
                <a:ea typeface="Trebuchet MS"/>
                <a:cs typeface="Trebuchet MS"/>
                <a:sym typeface="Trebuchet MS"/>
              </a:rPr>
              <a:t>(new Date());</a:t>
            </a:r>
          </a:p>
        </p:txBody>
      </p:sp>
    </p:spTree>
  </p:cSld>
  <p:clrMapOvr>
    <a:masterClrMapping/>
  </p:clrMapOvr>
  <p:transition spd="slow">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6" name="Shape 1306"/>
          <p:cNvSpPr/>
          <p:nvPr/>
        </p:nvSpPr>
        <p:spPr>
          <a:xfrm>
            <a:off x="506436" y="2346906"/>
            <a:ext cx="11324494" cy="19389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Comment créer une tâche asynchrone ?</a:t>
            </a:r>
          </a:p>
          <a:p>
            <a:pPr>
              <a:defRPr sz="2800">
                <a:solidFill>
                  <a:srgbClr val="FFFFFF"/>
                </a:solidFill>
              </a:defRPr>
            </a:pPr>
            <a:endParaRPr/>
          </a:p>
          <a:p>
            <a:pPr>
              <a:defRPr sz="2800">
                <a:solidFill>
                  <a:srgbClr val="FFFFFF"/>
                </a:solidFill>
              </a:defRPr>
            </a:pPr>
            <a:r>
              <a:rPr lang="fr-FR"/>
              <a:t>Et pour mettre à jour le thread principal, vous devez compléter :
</a:t>
            </a:r>
            <a:endParaRP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89</a:t>
            </a:fld>
            <a:endParaRPr/>
          </a:p>
        </p:txBody>
      </p:sp>
      <p:grpSp>
        <p:nvGrpSpPr>
          <p:cNvPr id="1310" name="Group 1310"/>
          <p:cNvGrpSpPr/>
          <p:nvPr/>
        </p:nvGrpSpPr>
        <p:grpSpPr>
          <a:xfrm>
            <a:off x="2349304" y="4164036"/>
            <a:ext cx="5303523" cy="1899140"/>
            <a:chOff x="-1" y="0"/>
            <a:chExt cx="5303522" cy="1899138"/>
          </a:xfrm>
        </p:grpSpPr>
        <p:sp>
          <p:nvSpPr>
            <p:cNvPr id="1308" name="Shape 1308"/>
            <p:cNvSpPr/>
            <p:nvPr/>
          </p:nvSpPr>
          <p:spPr>
            <a:xfrm>
              <a:off x="-1" y="0"/>
              <a:ext cx="5303522" cy="1899138"/>
            </a:xfrm>
            <a:prstGeom prst="rect">
              <a:avLst/>
            </a:prstGeom>
            <a:solidFill>
              <a:srgbClr val="F35AE6"/>
            </a:solidFill>
            <a:ln w="12700" cap="flat">
              <a:solidFill>
                <a:srgbClr val="B142A8"/>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309" name="Shape 1309"/>
            <p:cNvSpPr/>
            <p:nvPr/>
          </p:nvSpPr>
          <p:spPr>
            <a:xfrm>
              <a:off x="-1" y="103748"/>
              <a:ext cx="5303522" cy="1691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defRPr>
                  <a:solidFill>
                    <a:srgbClr val="FFFFFF"/>
                  </a:solidFill>
                </a:defRPr>
              </a:pPr>
              <a:r>
                <a:t>@Override</a:t>
              </a:r>
            </a:p>
            <a:p>
              <a:pPr>
                <a:defRPr b="1">
                  <a:solidFill>
                    <a:srgbClr val="FFFFFF"/>
                  </a:solidFill>
                </a:defRPr>
              </a:pPr>
              <a:r>
                <a:t>protected void </a:t>
              </a:r>
              <a:r>
                <a:rPr err="1"/>
                <a:t>onPostExecute</a:t>
              </a:r>
              <a:r>
                <a:t>(Program result) {</a:t>
              </a:r>
            </a:p>
            <a:p>
              <a:pPr lvl="1">
                <a:defRPr>
                  <a:solidFill>
                    <a:srgbClr val="FFFFFF"/>
                  </a:solidFill>
                </a:defRPr>
              </a:pPr>
              <a:r>
                <a:t>program = result;</a:t>
              </a:r>
            </a:p>
            <a:p>
              <a:pPr lvl="1">
                <a:defRPr>
                  <a:solidFill>
                    <a:srgbClr val="FFFFFF"/>
                  </a:solidFill>
                </a:defRPr>
              </a:pPr>
              <a:r>
                <a:rPr err="1"/>
                <a:t>viewProgram</a:t>
              </a:r>
              <a:r>
                <a:t>();</a:t>
              </a:r>
            </a:p>
            <a:p>
              <a:pPr>
                <a:defRPr>
                  <a:solidFill>
                    <a:srgbClr val="FFFFFF"/>
                  </a:solidFill>
                </a:defRPr>
              </a:pPr>
              <a:endParaRPr/>
            </a:p>
            <a:p>
              <a:pPr>
                <a:defRPr>
                  <a:solidFill>
                    <a:srgbClr val="FFFFFF"/>
                  </a:solidFill>
                </a:defRPr>
              </a:pPr>
              <a:r>
                <a:t>}</a:t>
              </a:r>
            </a:p>
          </p:txBody>
        </p:sp>
      </p:grpSp>
    </p:spTree>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Gradle</a:t>
            </a:r>
            <a:endParaRPr lang="fr-FR"/>
          </a:p>
        </p:txBody>
      </p:sp>
      <p:sp>
        <p:nvSpPr>
          <p:cNvPr id="3" name="Espace réservé du texte 2"/>
          <p:cNvSpPr>
            <a:spLocks noGrp="1"/>
          </p:cNvSpPr>
          <p:nvPr>
            <p:ph type="body" idx="1"/>
          </p:nvPr>
        </p:nvSpPr>
        <p:spPr/>
        <p:txBody>
          <a:bodyPr>
            <a:normAutofit/>
          </a:bodyPr>
          <a:lstStyle/>
          <a:p>
            <a:r>
              <a:rPr lang="fr-FR" sz="3200"/>
              <a:t>Utilisez le référentiel local </a:t>
            </a:r>
            <a:r>
              <a:rPr lang="fr-FR" sz="3200" err="1"/>
              <a:t>Maven</a:t>
            </a:r>
            <a:r>
              <a:rPr lang="fr-FR" sz="3200"/>
              <a:t> :</a:t>
            </a:r>
          </a:p>
        </p:txBody>
      </p:sp>
      <p:sp>
        <p:nvSpPr>
          <p:cNvPr id="4" name="Rectangle 3"/>
          <p:cNvSpPr/>
          <p:nvPr/>
        </p:nvSpPr>
        <p:spPr>
          <a:xfrm>
            <a:off x="1385887" y="3290413"/>
            <a:ext cx="6329363" cy="1477325"/>
          </a:xfrm>
          <a:prstGeom prst="rect">
            <a:avLst/>
          </a:prstGeom>
          <a:solidFill>
            <a:srgbClr val="FFFFFF"/>
          </a:solidFill>
          <a:ln w="127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fr-FR"/>
          </a:p>
          <a:p>
            <a:r>
              <a:rPr lang="fr-FR"/>
              <a:t>	</a:t>
            </a:r>
            <a:r>
              <a:rPr lang="fr-FR" err="1"/>
              <a:t>repositories</a:t>
            </a:r>
            <a:r>
              <a:rPr lang="fr-FR"/>
              <a:t> { </a:t>
            </a:r>
          </a:p>
          <a:p>
            <a:r>
              <a:rPr lang="fr-FR"/>
              <a:t>		</a:t>
            </a:r>
            <a:r>
              <a:rPr lang="fr-FR" err="1"/>
              <a:t>mavenLocal</a:t>
            </a:r>
            <a:r>
              <a:rPr lang="fr-FR"/>
              <a:t>() </a:t>
            </a:r>
          </a:p>
          <a:p>
            <a:r>
              <a:rPr lang="fr-FR"/>
              <a:t>	}</a:t>
            </a:r>
          </a:p>
          <a:p>
            <a:endParaRPr kumimoji="0" lang="fr-FR" sz="1800" b="0" i="0" u="none" strike="noStrike" cap="none" spc="0" normalizeH="0" baseline="0">
              <a:ln>
                <a:noFill/>
              </a:ln>
              <a:solidFill>
                <a:srgbClr val="000000"/>
              </a:solidFill>
              <a:effectLst/>
              <a:uFillTx/>
              <a:latin typeface="Trebuchet MS"/>
              <a:ea typeface="Trebuchet MS"/>
              <a:cs typeface="Trebuchet MS"/>
              <a:sym typeface="Trebuchet MS"/>
            </a:endParaRPr>
          </a:p>
        </p:txBody>
      </p:sp>
    </p:spTree>
    <p:extLst>
      <p:ext uri="{BB962C8B-B14F-4D97-AF65-F5344CB8AC3E}">
        <p14:creationId xmlns:p14="http://schemas.microsoft.com/office/powerpoint/2010/main" val="65020064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6" name="Shape 1306"/>
          <p:cNvSpPr/>
          <p:nvPr/>
        </p:nvSpPr>
        <p:spPr>
          <a:xfrm>
            <a:off x="506436" y="2346906"/>
            <a:ext cx="11324494" cy="29238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Un outil plus facile pour les requêtes HTTP : Volley
</a:t>
            </a:r>
            <a:endParaRPr/>
          </a:p>
          <a:p>
            <a:pPr>
              <a:defRPr sz="2800">
                <a:solidFill>
                  <a:srgbClr val="FFFFFF"/>
                </a:solidFill>
              </a:defRPr>
            </a:pPr>
            <a:r>
              <a:rPr lang="fr-FR" sz="2800"/>
              <a:t>Volley est une bibliothèque HTTP pour les applications Android plus facile à utiliser et surtout, plus rapide. 
</a:t>
            </a:r>
          </a:p>
          <a:p>
            <a:pPr>
              <a:defRPr sz="2800">
                <a:solidFill>
                  <a:srgbClr val="FFFFFF"/>
                </a:solidFill>
              </a:defRPr>
            </a:pPr>
            <a:r>
              <a:rPr lang="fr-FR" sz="2800"/>
              <a:t>Dépendance :</a:t>
            </a:r>
            <a:endParaRP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90</a:t>
            </a:fld>
            <a:endParaRPr/>
          </a:p>
        </p:txBody>
      </p:sp>
      <p:sp>
        <p:nvSpPr>
          <p:cNvPr id="2" name="Rectangle 1"/>
          <p:cNvSpPr/>
          <p:nvPr/>
        </p:nvSpPr>
        <p:spPr>
          <a:xfrm>
            <a:off x="3381089" y="4778341"/>
            <a:ext cx="5505736" cy="369332"/>
          </a:xfrm>
          <a:prstGeom prst="rect">
            <a:avLst/>
          </a:prstGeom>
          <a:solidFill>
            <a:schemeClr val="bg1"/>
          </a:solidFill>
        </p:spPr>
        <p:txBody>
          <a:bodyPr wrap="square">
            <a:spAutoFit/>
          </a:bodyPr>
          <a:lstStyle/>
          <a:p>
            <a:r>
              <a:rPr lang="fr-FR" err="1"/>
              <a:t>implementation</a:t>
            </a:r>
            <a:r>
              <a:rPr lang="fr-FR"/>
              <a:t> 'com.android.volley:volley:1.1.1'</a:t>
            </a:r>
          </a:p>
        </p:txBody>
      </p:sp>
    </p:spTree>
    <p:extLst>
      <p:ext uri="{BB962C8B-B14F-4D97-AF65-F5344CB8AC3E}">
        <p14:creationId xmlns:p14="http://schemas.microsoft.com/office/powerpoint/2010/main" val="19986283"/>
      </p:ext>
    </p:extLst>
  </p:cSld>
  <p:clrMapOvr>
    <a:masterClrMapping/>
  </p:clrMapOvr>
  <p:transition spd="slow">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91</a:t>
            </a:fld>
            <a:endParaRPr/>
          </a:p>
        </p:txBody>
      </p:sp>
      <p:sp>
        <p:nvSpPr>
          <p:cNvPr id="3" name="Rectangle 2"/>
          <p:cNvSpPr/>
          <p:nvPr/>
        </p:nvSpPr>
        <p:spPr>
          <a:xfrm>
            <a:off x="5118076" y="1980151"/>
            <a:ext cx="6567488" cy="4616648"/>
          </a:xfrm>
          <a:prstGeom prst="rect">
            <a:avLst/>
          </a:prstGeom>
          <a:solidFill>
            <a:schemeClr val="bg1"/>
          </a:solidFill>
        </p:spPr>
        <p:txBody>
          <a:bodyPr wrap="square">
            <a:spAutoFit/>
          </a:bodyPr>
          <a:lstStyle/>
          <a:p>
            <a:r>
              <a:rPr lang="fr-FR" sz="1400"/>
              <a:t>// </a:t>
            </a:r>
            <a:r>
              <a:rPr lang="fr-FR" sz="1400" err="1"/>
              <a:t>Instantiate</a:t>
            </a:r>
            <a:r>
              <a:rPr lang="fr-FR" sz="1400"/>
              <a:t> the </a:t>
            </a:r>
            <a:r>
              <a:rPr lang="fr-FR" sz="1400" err="1"/>
              <a:t>RequestQueue</a:t>
            </a:r>
            <a:r>
              <a:rPr lang="fr-FR" sz="1400"/>
              <a:t>.</a:t>
            </a:r>
            <a:br>
              <a:rPr lang="fr-FR" sz="1400"/>
            </a:br>
            <a:r>
              <a:rPr lang="fr-FR" sz="1400" err="1">
                <a:solidFill>
                  <a:srgbClr val="660066"/>
                </a:solidFill>
              </a:rPr>
              <a:t>RequestQueue</a:t>
            </a:r>
            <a:r>
              <a:rPr lang="fr-FR" sz="1400"/>
              <a:t> queue </a:t>
            </a:r>
            <a:r>
              <a:rPr lang="fr-FR" sz="1400">
                <a:solidFill>
                  <a:srgbClr val="666600"/>
                </a:solidFill>
              </a:rPr>
              <a:t>=</a:t>
            </a:r>
            <a:r>
              <a:rPr lang="fr-FR" sz="1400"/>
              <a:t> </a:t>
            </a:r>
            <a:r>
              <a:rPr lang="fr-FR" sz="1400" err="1">
                <a:solidFill>
                  <a:srgbClr val="660066"/>
                </a:solidFill>
              </a:rPr>
              <a:t>Volley</a:t>
            </a:r>
            <a:r>
              <a:rPr lang="fr-FR" sz="1400" err="1">
                <a:solidFill>
                  <a:srgbClr val="666600"/>
                </a:solidFill>
              </a:rPr>
              <a:t>.</a:t>
            </a:r>
            <a:r>
              <a:rPr lang="fr-FR" sz="1400" err="1"/>
              <a:t>newRequestQueue</a:t>
            </a:r>
            <a:r>
              <a:rPr lang="fr-FR" sz="1400">
                <a:solidFill>
                  <a:srgbClr val="666600"/>
                </a:solidFill>
              </a:rPr>
              <a:t>(</a:t>
            </a:r>
            <a:r>
              <a:rPr lang="fr-FR" sz="1400" err="1">
                <a:solidFill>
                  <a:srgbClr val="000088"/>
                </a:solidFill>
              </a:rPr>
              <a:t>getApplicationContext</a:t>
            </a:r>
            <a:r>
              <a:rPr lang="fr-FR" sz="1400">
                <a:solidFill>
                  <a:srgbClr val="000088"/>
                </a:solidFill>
              </a:rPr>
              <a:t>()</a:t>
            </a:r>
            <a:r>
              <a:rPr lang="fr-FR" sz="1400">
                <a:solidFill>
                  <a:srgbClr val="666600"/>
                </a:solidFill>
              </a:rPr>
              <a:t>);</a:t>
            </a:r>
            <a:br>
              <a:rPr lang="fr-FR" sz="1400"/>
            </a:br>
            <a:r>
              <a:rPr lang="fr-FR" sz="1400">
                <a:solidFill>
                  <a:srgbClr val="660066"/>
                </a:solidFill>
              </a:rPr>
              <a:t>String</a:t>
            </a:r>
            <a:r>
              <a:rPr lang="fr-FR" sz="1400"/>
              <a:t> url </a:t>
            </a:r>
            <a:r>
              <a:rPr lang="fr-FR" sz="1400">
                <a:solidFill>
                  <a:srgbClr val="666600"/>
                </a:solidFill>
              </a:rPr>
              <a:t>=</a:t>
            </a:r>
            <a:r>
              <a:rPr lang="fr-FR" sz="1400">
                <a:solidFill>
                  <a:srgbClr val="880000"/>
                </a:solidFill>
              </a:rPr>
              <a:t>"http://</a:t>
            </a:r>
            <a:r>
              <a:rPr lang="fr-FR" sz="1400" err="1">
                <a:solidFill>
                  <a:srgbClr val="880000"/>
                </a:solidFill>
              </a:rPr>
              <a:t>www.google.com</a:t>
            </a:r>
            <a:r>
              <a:rPr lang="fr-FR" sz="1400">
                <a:solidFill>
                  <a:srgbClr val="880000"/>
                </a:solidFill>
              </a:rPr>
              <a:t>"</a:t>
            </a:r>
            <a:r>
              <a:rPr lang="fr-FR" sz="1400">
                <a:solidFill>
                  <a:srgbClr val="666600"/>
                </a:solidFill>
              </a:rPr>
              <a:t>;</a:t>
            </a:r>
            <a:br>
              <a:rPr lang="fr-FR" sz="1400"/>
            </a:br>
            <a:br>
              <a:rPr lang="fr-FR" sz="1400"/>
            </a:br>
            <a:r>
              <a:rPr lang="fr-FR" sz="1400"/>
              <a:t>// </a:t>
            </a:r>
            <a:r>
              <a:rPr lang="fr-FR" sz="1400" err="1"/>
              <a:t>Request</a:t>
            </a:r>
            <a:r>
              <a:rPr lang="fr-FR" sz="1400"/>
              <a:t> a string </a:t>
            </a:r>
            <a:r>
              <a:rPr lang="fr-FR" sz="1400" err="1"/>
              <a:t>response</a:t>
            </a:r>
            <a:r>
              <a:rPr lang="fr-FR" sz="1400"/>
              <a:t> </a:t>
            </a:r>
            <a:r>
              <a:rPr lang="fr-FR" sz="1400" err="1"/>
              <a:t>from</a:t>
            </a:r>
            <a:r>
              <a:rPr lang="fr-FR" sz="1400"/>
              <a:t> the </a:t>
            </a:r>
            <a:r>
              <a:rPr lang="fr-FR" sz="1400" err="1"/>
              <a:t>provided</a:t>
            </a:r>
            <a:r>
              <a:rPr lang="fr-FR" sz="1400"/>
              <a:t> URL.</a:t>
            </a:r>
            <a:br>
              <a:rPr lang="fr-FR" sz="1400"/>
            </a:br>
            <a:r>
              <a:rPr lang="fr-FR" sz="1400" err="1">
                <a:solidFill>
                  <a:srgbClr val="660066"/>
                </a:solidFill>
              </a:rPr>
              <a:t>StringRequest</a:t>
            </a:r>
            <a:r>
              <a:rPr lang="fr-FR" sz="1400"/>
              <a:t> </a:t>
            </a:r>
            <a:r>
              <a:rPr lang="fr-FR" sz="1400" err="1"/>
              <a:t>stringRequest</a:t>
            </a:r>
            <a:r>
              <a:rPr lang="fr-FR" sz="1400"/>
              <a:t> </a:t>
            </a: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StringRequest</a:t>
            </a:r>
            <a:r>
              <a:rPr lang="fr-FR" sz="1400">
                <a:solidFill>
                  <a:srgbClr val="666600"/>
                </a:solidFill>
              </a:rPr>
              <a:t>(</a:t>
            </a:r>
            <a:r>
              <a:rPr lang="fr-FR" sz="1400" err="1">
                <a:solidFill>
                  <a:srgbClr val="660066"/>
                </a:solidFill>
              </a:rPr>
              <a:t>Request</a:t>
            </a:r>
            <a:r>
              <a:rPr lang="fr-FR" sz="1400" err="1">
                <a:solidFill>
                  <a:srgbClr val="666600"/>
                </a:solidFill>
              </a:rPr>
              <a:t>.</a:t>
            </a:r>
            <a:r>
              <a:rPr lang="fr-FR" sz="1400" err="1">
                <a:solidFill>
                  <a:srgbClr val="660066"/>
                </a:solidFill>
              </a:rPr>
              <a:t>Method</a:t>
            </a:r>
            <a:r>
              <a:rPr lang="fr-FR" sz="1400" err="1">
                <a:solidFill>
                  <a:srgbClr val="666600"/>
                </a:solidFill>
              </a:rPr>
              <a:t>.</a:t>
            </a:r>
            <a:r>
              <a:rPr lang="fr-FR" sz="1400" err="1"/>
              <a:t>GET</a:t>
            </a:r>
            <a:r>
              <a:rPr lang="fr-FR" sz="1400">
                <a:solidFill>
                  <a:srgbClr val="666600"/>
                </a:solidFill>
              </a:rPr>
              <a:t>,</a:t>
            </a:r>
            <a:r>
              <a:rPr lang="fr-FR" sz="1400"/>
              <a:t> url</a:t>
            </a:r>
            <a:r>
              <a:rPr lang="fr-FR" sz="1400">
                <a:solidFill>
                  <a:srgbClr val="666600"/>
                </a:solidFill>
              </a:rPr>
              <a:t>,</a:t>
            </a:r>
            <a:r>
              <a:rPr lang="fr-FR" sz="1400"/>
              <a:t> </a:t>
            </a:r>
          </a:p>
          <a:p>
            <a:r>
              <a:rPr lang="fr-FR" sz="1400">
                <a:solidFill>
                  <a:srgbClr val="000088"/>
                </a:solidFill>
              </a:rPr>
              <a:t>	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Listener</a:t>
            </a:r>
            <a:r>
              <a:rPr lang="fr-FR" sz="1400">
                <a:solidFill>
                  <a:srgbClr val="666600"/>
                </a:solidFill>
              </a:rPr>
              <a:t>&lt;</a:t>
            </a:r>
            <a:r>
              <a:rPr lang="fr-FR" sz="1400">
                <a:solidFill>
                  <a:srgbClr val="660066"/>
                </a:solidFill>
              </a:rPr>
              <a:t>String</a:t>
            </a:r>
            <a:r>
              <a:rPr lang="fr-FR" sz="1400">
                <a:solidFill>
                  <a:srgbClr val="666600"/>
                </a:solidFill>
              </a:rPr>
              <a:t>&gt;()</a:t>
            </a:r>
            <a:r>
              <a:rPr lang="fr-FR" sz="1400"/>
              <a:t> </a:t>
            </a:r>
            <a:r>
              <a:rPr lang="fr-FR" sz="1400">
                <a:solidFill>
                  <a:srgbClr val="666600"/>
                </a:solidFill>
              </a:rPr>
              <a:t>{</a:t>
            </a: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onResponse</a:t>
            </a:r>
            <a:r>
              <a:rPr lang="fr-FR" sz="1400">
                <a:solidFill>
                  <a:srgbClr val="666600"/>
                </a:solidFill>
              </a:rPr>
              <a:t>(</a:t>
            </a:r>
            <a:r>
              <a:rPr lang="fr-FR" sz="1400">
                <a:solidFill>
                  <a:srgbClr val="660066"/>
                </a:solidFill>
              </a:rPr>
              <a:t>String</a:t>
            </a:r>
            <a:r>
              <a:rPr lang="fr-FR" sz="1400"/>
              <a:t> </a:t>
            </a:r>
            <a:r>
              <a:rPr lang="fr-FR" sz="1400" err="1"/>
              <a:t>response</a:t>
            </a:r>
            <a:r>
              <a:rPr lang="fr-FR" sz="1400">
                <a:solidFill>
                  <a:srgbClr val="666600"/>
                </a:solidFill>
              </a:rPr>
              <a:t>)</a:t>
            </a:r>
            <a:r>
              <a:rPr lang="fr-FR" sz="1400"/>
              <a:t> </a:t>
            </a:r>
            <a:r>
              <a:rPr lang="fr-FR" sz="1400">
                <a:solidFill>
                  <a:srgbClr val="666600"/>
                </a:solidFill>
              </a:rPr>
              <a:t>{</a:t>
            </a:r>
            <a:br>
              <a:rPr lang="fr-FR" sz="1400"/>
            </a:br>
            <a:r>
              <a:rPr lang="fr-FR" sz="1400"/>
              <a:t>        			// </a:t>
            </a:r>
            <a:r>
              <a:rPr lang="fr-FR" sz="1400" err="1"/>
              <a:t>Work</a:t>
            </a:r>
            <a:r>
              <a:rPr lang="fr-FR" sz="1400"/>
              <a:t> </a:t>
            </a:r>
            <a:r>
              <a:rPr lang="fr-FR" sz="1400" err="1"/>
              <a:t>with</a:t>
            </a:r>
            <a:r>
              <a:rPr lang="fr-FR" sz="1400"/>
              <a:t> </a:t>
            </a:r>
            <a:r>
              <a:rPr lang="fr-FR" sz="1400" err="1"/>
              <a:t>Response</a:t>
            </a:r>
            <a:br>
              <a:rPr lang="fr-FR" sz="1400"/>
            </a:br>
            <a:r>
              <a:rPr lang="fr-FR" sz="1400"/>
              <a:t>    		</a:t>
            </a:r>
            <a:r>
              <a:rPr lang="fr-FR" sz="1400">
                <a:solidFill>
                  <a:srgbClr val="666600"/>
                </a:solidFill>
              </a:rPr>
              <a:t>}</a:t>
            </a:r>
            <a:br>
              <a:rPr lang="fr-FR" sz="1400"/>
            </a:br>
            <a:r>
              <a:rPr lang="fr-FR" sz="1400"/>
              <a:t>	</a:t>
            </a:r>
            <a:r>
              <a:rPr lang="fr-FR" sz="1400">
                <a:solidFill>
                  <a:srgbClr val="666600"/>
                </a:solidFill>
              </a:rPr>
              <a:t>},</a:t>
            </a:r>
            <a:r>
              <a:rPr lang="fr-FR" sz="1400"/>
              <a:t> </a:t>
            </a:r>
          </a:p>
          <a:p>
            <a:r>
              <a:rPr lang="fr-FR" sz="1400">
                <a:solidFill>
                  <a:srgbClr val="000088"/>
                </a:solidFill>
              </a:rPr>
              <a:t>	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ErrorListener</a:t>
            </a:r>
            <a:r>
              <a:rPr lang="fr-FR" sz="1400">
                <a:solidFill>
                  <a:srgbClr val="666600"/>
                </a:solidFill>
              </a:rPr>
              <a:t>()</a:t>
            </a:r>
            <a:r>
              <a:rPr lang="fr-FR" sz="1400"/>
              <a:t> </a:t>
            </a:r>
            <a:r>
              <a:rPr lang="fr-FR" sz="1400">
                <a:solidFill>
                  <a:srgbClr val="666600"/>
                </a:solidFill>
              </a:rPr>
              <a:t>{</a:t>
            </a: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onErrorResponse</a:t>
            </a:r>
            <a:r>
              <a:rPr lang="fr-FR" sz="1400">
                <a:solidFill>
                  <a:srgbClr val="666600"/>
                </a:solidFill>
              </a:rPr>
              <a:t>(</a:t>
            </a:r>
            <a:r>
              <a:rPr lang="fr-FR" sz="1400" err="1">
                <a:solidFill>
                  <a:srgbClr val="660066"/>
                </a:solidFill>
              </a:rPr>
              <a:t>VolleyError</a:t>
            </a:r>
            <a:r>
              <a:rPr lang="fr-FR" sz="1400"/>
              <a:t> </a:t>
            </a:r>
            <a:r>
              <a:rPr lang="fr-FR" sz="1400" err="1"/>
              <a:t>error</a:t>
            </a:r>
            <a:r>
              <a:rPr lang="fr-FR" sz="1400">
                <a:solidFill>
                  <a:srgbClr val="666600"/>
                </a:solidFill>
              </a:rPr>
              <a:t>)</a:t>
            </a:r>
            <a:r>
              <a:rPr lang="fr-FR" sz="1400"/>
              <a:t> </a:t>
            </a:r>
            <a:r>
              <a:rPr lang="fr-FR" sz="1400">
                <a:solidFill>
                  <a:srgbClr val="666600"/>
                </a:solidFill>
              </a:rPr>
              <a:t>{</a:t>
            </a:r>
          </a:p>
          <a:p>
            <a:r>
              <a:rPr lang="fr-FR" sz="1400">
                <a:solidFill>
                  <a:srgbClr val="666600"/>
                </a:solidFill>
              </a:rPr>
              <a:t>			// An </a:t>
            </a:r>
            <a:r>
              <a:rPr lang="fr-FR" sz="1400" err="1">
                <a:solidFill>
                  <a:srgbClr val="666600"/>
                </a:solidFill>
              </a:rPr>
              <a:t>error</a:t>
            </a:r>
            <a:r>
              <a:rPr lang="fr-FR" sz="1400">
                <a:solidFill>
                  <a:srgbClr val="666600"/>
                </a:solidFill>
              </a:rPr>
              <a:t> </a:t>
            </a:r>
            <a:r>
              <a:rPr lang="fr-FR" sz="1400" err="1">
                <a:solidFill>
                  <a:srgbClr val="666600"/>
                </a:solidFill>
              </a:rPr>
              <a:t>happened</a:t>
            </a:r>
            <a:r>
              <a:rPr lang="fr-FR" sz="1400">
                <a:solidFill>
                  <a:srgbClr val="666600"/>
                </a:solidFill>
              </a:rPr>
              <a:t> </a:t>
            </a:r>
            <a:br>
              <a:rPr lang="fr-FR" sz="1400"/>
            </a:br>
            <a:r>
              <a:rPr lang="fr-FR" sz="1400"/>
              <a:t>    		</a:t>
            </a:r>
            <a:r>
              <a:rPr lang="fr-FR" sz="1400">
                <a:solidFill>
                  <a:srgbClr val="666600"/>
                </a:solidFill>
              </a:rPr>
              <a:t>}</a:t>
            </a:r>
            <a:br>
              <a:rPr lang="fr-FR" sz="1400"/>
            </a:br>
            <a:r>
              <a:rPr lang="fr-FR" sz="1400"/>
              <a:t>	</a:t>
            </a:r>
            <a:r>
              <a:rPr lang="fr-FR" sz="1400">
                <a:solidFill>
                  <a:srgbClr val="666600"/>
                </a:solidFill>
              </a:rPr>
              <a:t>}</a:t>
            </a:r>
          </a:p>
          <a:p>
            <a:r>
              <a:rPr lang="fr-FR" sz="1400">
                <a:solidFill>
                  <a:srgbClr val="666600"/>
                </a:solidFill>
              </a:rPr>
              <a:t>);</a:t>
            </a:r>
            <a:br>
              <a:rPr lang="fr-FR" sz="1400"/>
            </a:br>
            <a:r>
              <a:rPr lang="fr-FR" sz="1400"/>
              <a:t>// </a:t>
            </a:r>
            <a:r>
              <a:rPr lang="fr-FR" sz="1400" err="1"/>
              <a:t>Add</a:t>
            </a:r>
            <a:r>
              <a:rPr lang="fr-FR" sz="1400"/>
              <a:t> the </a:t>
            </a:r>
            <a:r>
              <a:rPr lang="fr-FR" sz="1400" err="1"/>
              <a:t>request</a:t>
            </a:r>
            <a:r>
              <a:rPr lang="fr-FR" sz="1400"/>
              <a:t> to the </a:t>
            </a:r>
            <a:r>
              <a:rPr lang="fr-FR" sz="1400" err="1"/>
              <a:t>RequestQueue</a:t>
            </a:r>
            <a:r>
              <a:rPr lang="fr-FR" sz="1400"/>
              <a:t>.</a:t>
            </a:r>
            <a:br>
              <a:rPr lang="fr-FR" sz="1400"/>
            </a:br>
            <a:r>
              <a:rPr lang="fr-FR" sz="1400" err="1"/>
              <a:t>queue</a:t>
            </a:r>
            <a:r>
              <a:rPr lang="fr-FR" sz="1400" err="1">
                <a:solidFill>
                  <a:srgbClr val="666600"/>
                </a:solidFill>
              </a:rPr>
              <a:t>.</a:t>
            </a:r>
            <a:r>
              <a:rPr lang="fr-FR" sz="1400" err="1"/>
              <a:t>add</a:t>
            </a:r>
            <a:r>
              <a:rPr lang="fr-FR" sz="1400">
                <a:solidFill>
                  <a:srgbClr val="666600"/>
                </a:solidFill>
              </a:rPr>
              <a:t>(</a:t>
            </a:r>
            <a:r>
              <a:rPr lang="fr-FR" sz="1400" err="1"/>
              <a:t>stringRequest</a:t>
            </a:r>
            <a:r>
              <a:rPr lang="fr-FR" sz="1400">
                <a:solidFill>
                  <a:srgbClr val="666600"/>
                </a:solidFill>
              </a:rPr>
              <a:t>);</a:t>
            </a:r>
            <a:endParaRPr lang="fr-FR" sz="1400"/>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Envoyer la requête :</a:t>
            </a:r>
            <a:endParaRPr/>
          </a:p>
        </p:txBody>
      </p:sp>
    </p:spTree>
    <p:extLst>
      <p:ext uri="{BB962C8B-B14F-4D97-AF65-F5344CB8AC3E}">
        <p14:creationId xmlns:p14="http://schemas.microsoft.com/office/powerpoint/2010/main" val="976063886"/>
      </p:ext>
    </p:extLst>
  </p:cSld>
  <p:clrMapOvr>
    <a:masterClrMapping/>
  </p:clrMapOvr>
  <p:transition spd="slow">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92</a:t>
            </a:fld>
            <a:endParaRPr/>
          </a:p>
        </p:txBody>
      </p:sp>
      <p:sp>
        <p:nvSpPr>
          <p:cNvPr id="3" name="Rectangle 2"/>
          <p:cNvSpPr/>
          <p:nvPr/>
        </p:nvSpPr>
        <p:spPr>
          <a:xfrm>
            <a:off x="4453799" y="3581169"/>
            <a:ext cx="6567488" cy="2677656"/>
          </a:xfrm>
          <a:prstGeom prst="rect">
            <a:avLst/>
          </a:prstGeom>
          <a:solidFill>
            <a:schemeClr val="bg1"/>
          </a:solidFill>
        </p:spPr>
        <p:txBody>
          <a:bodyPr wrap="square">
            <a:spAutoFit/>
          </a:bodyPr>
          <a:lstStyle/>
          <a:p>
            <a:r>
              <a:rPr lang="fr-FR" sz="1400"/>
              <a:t>// </a:t>
            </a:r>
            <a:r>
              <a:rPr lang="fr-FR" sz="1400" err="1"/>
              <a:t>Instantiate</a:t>
            </a:r>
            <a:r>
              <a:rPr lang="fr-FR" sz="1400"/>
              <a:t> the </a:t>
            </a:r>
            <a:r>
              <a:rPr lang="fr-FR" sz="1400" err="1"/>
              <a:t>RequestQueue</a:t>
            </a:r>
            <a:r>
              <a:rPr lang="fr-FR" sz="1400"/>
              <a:t>.</a:t>
            </a:r>
            <a:br>
              <a:rPr lang="fr-FR" sz="1400"/>
            </a:br>
            <a:r>
              <a:rPr lang="fr-FR" sz="1400" err="1">
                <a:solidFill>
                  <a:srgbClr val="660066"/>
                </a:solidFill>
              </a:rPr>
              <a:t>RequestQueue</a:t>
            </a:r>
            <a:r>
              <a:rPr lang="fr-FR" sz="1400"/>
              <a:t> queue </a:t>
            </a:r>
            <a:r>
              <a:rPr lang="fr-FR" sz="1400">
                <a:solidFill>
                  <a:srgbClr val="666600"/>
                </a:solidFill>
              </a:rPr>
              <a:t>=</a:t>
            </a:r>
            <a:r>
              <a:rPr lang="fr-FR" sz="1400"/>
              <a:t> </a:t>
            </a:r>
            <a:r>
              <a:rPr lang="fr-FR" sz="1400" err="1">
                <a:solidFill>
                  <a:srgbClr val="660066"/>
                </a:solidFill>
              </a:rPr>
              <a:t>Volley</a:t>
            </a:r>
            <a:r>
              <a:rPr lang="fr-FR" sz="1400" err="1">
                <a:solidFill>
                  <a:srgbClr val="666600"/>
                </a:solidFill>
              </a:rPr>
              <a:t>.</a:t>
            </a:r>
            <a:r>
              <a:rPr lang="fr-FR" sz="1400" err="1"/>
              <a:t>newRequestQueue</a:t>
            </a:r>
            <a:r>
              <a:rPr lang="fr-FR" sz="1400">
                <a:solidFill>
                  <a:srgbClr val="666600"/>
                </a:solidFill>
              </a:rPr>
              <a:t>(</a:t>
            </a:r>
            <a:r>
              <a:rPr lang="fr-FR" sz="1400" err="1">
                <a:solidFill>
                  <a:srgbClr val="000088"/>
                </a:solidFill>
              </a:rPr>
              <a:t>this</a:t>
            </a:r>
            <a:r>
              <a:rPr lang="fr-FR" sz="1400">
                <a:solidFill>
                  <a:srgbClr val="666600"/>
                </a:solidFill>
              </a:rPr>
              <a:t>);</a:t>
            </a:r>
            <a:br>
              <a:rPr lang="fr-FR" sz="1400"/>
            </a:br>
            <a:r>
              <a:rPr lang="fr-FR" sz="1400">
                <a:solidFill>
                  <a:srgbClr val="660066"/>
                </a:solidFill>
              </a:rPr>
              <a:t>String</a:t>
            </a:r>
            <a:r>
              <a:rPr lang="fr-FR" sz="1400"/>
              <a:t> url </a:t>
            </a:r>
            <a:r>
              <a:rPr lang="fr-FR" sz="1400">
                <a:solidFill>
                  <a:srgbClr val="666600"/>
                </a:solidFill>
              </a:rPr>
              <a:t>=</a:t>
            </a:r>
            <a:r>
              <a:rPr lang="fr-FR" sz="1400">
                <a:solidFill>
                  <a:srgbClr val="880000"/>
                </a:solidFill>
              </a:rPr>
              <a:t>"http://</a:t>
            </a:r>
            <a:r>
              <a:rPr lang="fr-FR" sz="1400" err="1">
                <a:solidFill>
                  <a:srgbClr val="880000"/>
                </a:solidFill>
              </a:rPr>
              <a:t>www.google.com</a:t>
            </a:r>
            <a:r>
              <a:rPr lang="fr-FR" sz="1400">
                <a:solidFill>
                  <a:srgbClr val="880000"/>
                </a:solidFill>
              </a:rPr>
              <a:t>"</a:t>
            </a:r>
            <a:r>
              <a:rPr lang="fr-FR" sz="1400">
                <a:solidFill>
                  <a:srgbClr val="666600"/>
                </a:solidFill>
              </a:rPr>
              <a:t>;</a:t>
            </a:r>
            <a:br>
              <a:rPr lang="fr-FR" sz="1400"/>
            </a:br>
            <a:br>
              <a:rPr lang="fr-FR" sz="1400"/>
            </a:br>
            <a:r>
              <a:rPr lang="fr-FR" sz="1400"/>
              <a:t>// </a:t>
            </a:r>
            <a:r>
              <a:rPr lang="fr-FR" sz="1400" err="1"/>
              <a:t>Request</a:t>
            </a:r>
            <a:r>
              <a:rPr lang="fr-FR" sz="1400"/>
              <a:t> a string </a:t>
            </a:r>
            <a:r>
              <a:rPr lang="fr-FR" sz="1400" err="1"/>
              <a:t>response</a:t>
            </a:r>
            <a:r>
              <a:rPr lang="fr-FR" sz="1400"/>
              <a:t> </a:t>
            </a:r>
            <a:r>
              <a:rPr lang="fr-FR" sz="1400" err="1"/>
              <a:t>from</a:t>
            </a:r>
            <a:r>
              <a:rPr lang="fr-FR" sz="1400"/>
              <a:t> the </a:t>
            </a:r>
            <a:r>
              <a:rPr lang="fr-FR" sz="1400" err="1"/>
              <a:t>provided</a:t>
            </a:r>
            <a:r>
              <a:rPr lang="fr-FR" sz="1400"/>
              <a:t> URL.</a:t>
            </a:r>
            <a:br>
              <a:rPr lang="fr-FR" sz="1400"/>
            </a:br>
            <a:r>
              <a:rPr lang="fr-FR" sz="1400" err="1">
                <a:solidFill>
                  <a:srgbClr val="660066"/>
                </a:solidFill>
              </a:rPr>
              <a:t>StringRequest</a:t>
            </a:r>
            <a:r>
              <a:rPr lang="fr-FR" sz="1400"/>
              <a:t> </a:t>
            </a:r>
            <a:r>
              <a:rPr lang="fr-FR" sz="1400" err="1"/>
              <a:t>stringRequest</a:t>
            </a:r>
            <a:r>
              <a:rPr lang="fr-FR" sz="1400"/>
              <a:t> = </a:t>
            </a:r>
            <a:r>
              <a:rPr lang="is-IS" sz="1400"/>
              <a:t>…</a:t>
            </a:r>
            <a:endParaRPr lang="fr-FR" sz="1400"/>
          </a:p>
          <a:p>
            <a:endParaRPr lang="fr-FR" sz="1400"/>
          </a:p>
          <a:p>
            <a:r>
              <a:rPr lang="fr-FR" sz="1400"/>
              <a:t>// </a:t>
            </a:r>
            <a:r>
              <a:rPr lang="fr-FR" sz="1400" err="1"/>
              <a:t>Add</a:t>
            </a:r>
            <a:r>
              <a:rPr lang="fr-FR" sz="1400"/>
              <a:t> the </a:t>
            </a:r>
            <a:r>
              <a:rPr lang="fr-FR" sz="1400" err="1"/>
              <a:t>request</a:t>
            </a:r>
            <a:r>
              <a:rPr lang="fr-FR" sz="1400"/>
              <a:t> to the </a:t>
            </a:r>
            <a:r>
              <a:rPr lang="fr-FR" sz="1400" err="1"/>
              <a:t>RequestQueue</a:t>
            </a:r>
            <a:r>
              <a:rPr lang="fr-FR" sz="1400"/>
              <a:t>.</a:t>
            </a:r>
            <a:br>
              <a:rPr lang="fr-FR" sz="1400"/>
            </a:br>
            <a:r>
              <a:rPr lang="fr-FR" sz="1400" err="1"/>
              <a:t>queue</a:t>
            </a:r>
            <a:r>
              <a:rPr lang="fr-FR" sz="1400" err="1">
                <a:solidFill>
                  <a:srgbClr val="666600"/>
                </a:solidFill>
              </a:rPr>
              <a:t>.</a:t>
            </a:r>
            <a:r>
              <a:rPr lang="fr-FR" sz="1400" err="1"/>
              <a:t>add</a:t>
            </a:r>
            <a:r>
              <a:rPr lang="fr-FR" sz="1400">
                <a:solidFill>
                  <a:srgbClr val="666600"/>
                </a:solidFill>
              </a:rPr>
              <a:t>(</a:t>
            </a:r>
            <a:r>
              <a:rPr lang="fr-FR" sz="1400" err="1"/>
              <a:t>stringRequest</a:t>
            </a:r>
            <a:r>
              <a:rPr lang="fr-FR" sz="1400">
                <a:solidFill>
                  <a:srgbClr val="666600"/>
                </a:solidFill>
              </a:rPr>
              <a:t>);</a:t>
            </a:r>
          </a:p>
          <a:p>
            <a:endParaRPr lang="fr-FR" sz="1400">
              <a:solidFill>
                <a:srgbClr val="666600"/>
              </a:solidFill>
            </a:endParaRPr>
          </a:p>
          <a:p>
            <a:r>
              <a:rPr lang="fr-FR" sz="1400">
                <a:solidFill>
                  <a:srgbClr val="666600"/>
                </a:solidFill>
              </a:rPr>
              <a:t>// Cancel </a:t>
            </a:r>
            <a:r>
              <a:rPr lang="fr-FR" sz="1400" err="1">
                <a:solidFill>
                  <a:srgbClr val="666600"/>
                </a:solidFill>
              </a:rPr>
              <a:t>request</a:t>
            </a:r>
            <a:endParaRPr lang="fr-FR" sz="1400">
              <a:solidFill>
                <a:srgbClr val="666600"/>
              </a:solidFill>
            </a:endParaRPr>
          </a:p>
          <a:p>
            <a:r>
              <a:rPr lang="fr-FR" sz="1400" err="1">
                <a:solidFill>
                  <a:srgbClr val="666600"/>
                </a:solidFill>
              </a:rPr>
              <a:t>stringRequest.cancel</a:t>
            </a:r>
            <a:r>
              <a:rPr lang="fr-FR" sz="1400">
                <a:solidFill>
                  <a:srgbClr val="666600"/>
                </a:solidFill>
              </a:rPr>
              <a:t>();</a:t>
            </a:r>
            <a:endParaRPr lang="fr-FR" sz="1400"/>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Annuler une requête :</a:t>
            </a:r>
            <a:endParaRPr/>
          </a:p>
        </p:txBody>
      </p:sp>
    </p:spTree>
    <p:extLst>
      <p:ext uri="{BB962C8B-B14F-4D97-AF65-F5344CB8AC3E}">
        <p14:creationId xmlns:p14="http://schemas.microsoft.com/office/powerpoint/2010/main" val="1477279937"/>
      </p:ext>
    </p:extLst>
  </p:cSld>
  <p:clrMapOvr>
    <a:masterClrMapping/>
  </p:clrMapOvr>
  <p:transition spd="slow">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93</a:t>
            </a:fld>
            <a:endParaRPr/>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Annuler toutes les requêtes</a:t>
            </a:r>
            <a:endParaRPr/>
          </a:p>
        </p:txBody>
      </p:sp>
      <p:sp>
        <p:nvSpPr>
          <p:cNvPr id="2" name="Rectangle 1"/>
          <p:cNvSpPr/>
          <p:nvPr/>
        </p:nvSpPr>
        <p:spPr>
          <a:xfrm>
            <a:off x="3120683" y="3613489"/>
            <a:ext cx="6096000" cy="2585323"/>
          </a:xfrm>
          <a:prstGeom prst="rect">
            <a:avLst/>
          </a:prstGeom>
          <a:solidFill>
            <a:schemeClr val="bg1"/>
          </a:solidFill>
        </p:spPr>
        <p:txBody>
          <a:bodyPr>
            <a:spAutoFit/>
          </a:bodyPr>
          <a:lstStyle/>
          <a:p>
            <a:r>
              <a:rPr lang="fr-FR"/>
              <a:t>public </a:t>
            </a:r>
            <a:r>
              <a:rPr lang="fr-FR" err="1"/>
              <a:t>static</a:t>
            </a:r>
            <a:r>
              <a:rPr lang="fr-FR"/>
              <a:t> final String TAG = "</a:t>
            </a:r>
            <a:r>
              <a:rPr lang="fr-FR" err="1"/>
              <a:t>MyTag</a:t>
            </a:r>
            <a:r>
              <a:rPr lang="fr-FR"/>
              <a:t>";</a:t>
            </a:r>
            <a:endParaRPr lang="fr-FR">
              <a:solidFill>
                <a:srgbClr val="006666"/>
              </a:solidFill>
            </a:endParaRPr>
          </a:p>
          <a:p>
            <a:endParaRPr lang="fr-FR">
              <a:solidFill>
                <a:srgbClr val="006666"/>
              </a:solidFill>
            </a:endParaRPr>
          </a:p>
          <a:p>
            <a:r>
              <a:rPr lang="fr-FR">
                <a:solidFill>
                  <a:srgbClr val="006666"/>
                </a:solidFill>
              </a:rPr>
              <a:t>@</a:t>
            </a:r>
            <a:r>
              <a:rPr lang="fr-FR" err="1">
                <a:solidFill>
                  <a:srgbClr val="006666"/>
                </a:solidFill>
              </a:rPr>
              <a:t>Override</a:t>
            </a:r>
            <a:br>
              <a:rPr lang="fr-FR"/>
            </a:br>
            <a:r>
              <a:rPr lang="fr-FR" err="1">
                <a:solidFill>
                  <a:srgbClr val="000088"/>
                </a:solidFill>
              </a:rPr>
              <a:t>protected</a:t>
            </a:r>
            <a:r>
              <a:rPr lang="fr-FR"/>
              <a:t> </a:t>
            </a:r>
            <a:r>
              <a:rPr lang="fr-FR" err="1">
                <a:solidFill>
                  <a:srgbClr val="000088"/>
                </a:solidFill>
              </a:rPr>
              <a:t>void</a:t>
            </a:r>
            <a:r>
              <a:rPr lang="fr-FR"/>
              <a:t> </a:t>
            </a:r>
            <a:r>
              <a:rPr lang="fr-FR" err="1"/>
              <a:t>onStop</a:t>
            </a:r>
            <a:r>
              <a:rPr lang="fr-FR"/>
              <a:t> </a:t>
            </a:r>
            <a:r>
              <a:rPr lang="fr-FR">
                <a:solidFill>
                  <a:srgbClr val="666600"/>
                </a:solidFill>
              </a:rPr>
              <a:t>()</a:t>
            </a:r>
            <a:r>
              <a:rPr lang="fr-FR"/>
              <a:t> </a:t>
            </a:r>
            <a:r>
              <a:rPr lang="fr-FR">
                <a:solidFill>
                  <a:srgbClr val="666600"/>
                </a:solidFill>
              </a:rPr>
              <a:t>{</a:t>
            </a:r>
            <a:br>
              <a:rPr lang="fr-FR"/>
            </a:br>
            <a:r>
              <a:rPr lang="fr-FR"/>
              <a:t>    </a:t>
            </a:r>
            <a:r>
              <a:rPr lang="fr-FR" err="1">
                <a:solidFill>
                  <a:srgbClr val="000088"/>
                </a:solidFill>
              </a:rPr>
              <a:t>super</a:t>
            </a:r>
            <a:r>
              <a:rPr lang="fr-FR" err="1">
                <a:solidFill>
                  <a:srgbClr val="666600"/>
                </a:solidFill>
              </a:rPr>
              <a:t>.</a:t>
            </a:r>
            <a:r>
              <a:rPr lang="fr-FR" err="1"/>
              <a:t>onStop</a:t>
            </a:r>
            <a:r>
              <a:rPr lang="fr-FR">
                <a:solidFill>
                  <a:srgbClr val="666600"/>
                </a:solidFill>
              </a:rPr>
              <a:t>();</a:t>
            </a:r>
            <a:br>
              <a:rPr lang="fr-FR"/>
            </a:br>
            <a:r>
              <a:rPr lang="fr-FR"/>
              <a:t>    </a:t>
            </a:r>
            <a:r>
              <a:rPr lang="fr-FR">
                <a:solidFill>
                  <a:srgbClr val="000088"/>
                </a:solidFill>
              </a:rPr>
              <a:t>if</a:t>
            </a:r>
            <a:r>
              <a:rPr lang="fr-FR"/>
              <a:t> </a:t>
            </a:r>
            <a:r>
              <a:rPr lang="fr-FR">
                <a:solidFill>
                  <a:srgbClr val="666600"/>
                </a:solidFill>
              </a:rPr>
              <a:t>(</a:t>
            </a:r>
            <a:r>
              <a:rPr lang="fr-FR" err="1"/>
              <a:t>mRequestQueue</a:t>
            </a:r>
            <a:r>
              <a:rPr lang="fr-FR"/>
              <a:t> </a:t>
            </a:r>
            <a:r>
              <a:rPr lang="fr-FR">
                <a:solidFill>
                  <a:srgbClr val="666600"/>
                </a:solidFill>
              </a:rPr>
              <a:t>!=</a:t>
            </a:r>
            <a:r>
              <a:rPr lang="fr-FR"/>
              <a:t> </a:t>
            </a:r>
            <a:r>
              <a:rPr lang="fr-FR" err="1">
                <a:solidFill>
                  <a:srgbClr val="000088"/>
                </a:solidFill>
              </a:rPr>
              <a:t>null</a:t>
            </a:r>
            <a:r>
              <a:rPr lang="fr-FR">
                <a:solidFill>
                  <a:srgbClr val="666600"/>
                </a:solidFill>
              </a:rPr>
              <a:t>)</a:t>
            </a:r>
            <a:r>
              <a:rPr lang="fr-FR"/>
              <a:t> </a:t>
            </a:r>
            <a:r>
              <a:rPr lang="fr-FR">
                <a:solidFill>
                  <a:srgbClr val="666600"/>
                </a:solidFill>
              </a:rPr>
              <a:t>{</a:t>
            </a:r>
            <a:br>
              <a:rPr lang="fr-FR"/>
            </a:br>
            <a:r>
              <a:rPr lang="fr-FR"/>
              <a:t>        </a:t>
            </a:r>
            <a:r>
              <a:rPr lang="fr-FR" err="1"/>
              <a:t>mRequestQueue</a:t>
            </a:r>
            <a:r>
              <a:rPr lang="fr-FR" err="1">
                <a:solidFill>
                  <a:srgbClr val="666600"/>
                </a:solidFill>
              </a:rPr>
              <a:t>.</a:t>
            </a:r>
            <a:r>
              <a:rPr lang="fr-FR" err="1"/>
              <a:t>cancelAll</a:t>
            </a:r>
            <a:r>
              <a:rPr lang="fr-FR">
                <a:solidFill>
                  <a:srgbClr val="666600"/>
                </a:solidFill>
              </a:rPr>
              <a:t>(</a:t>
            </a:r>
            <a:r>
              <a:rPr lang="fr-FR"/>
              <a:t>TAG</a:t>
            </a:r>
            <a:r>
              <a:rPr lang="fr-FR">
                <a:solidFill>
                  <a:srgbClr val="666600"/>
                </a:solidFill>
              </a:rPr>
              <a:t>);</a:t>
            </a:r>
            <a:br>
              <a:rPr lang="fr-FR"/>
            </a:br>
            <a:r>
              <a:rPr lang="fr-FR"/>
              <a:t>    </a:t>
            </a:r>
            <a:r>
              <a:rPr lang="fr-FR">
                <a:solidFill>
                  <a:srgbClr val="666600"/>
                </a:solidFill>
              </a:rPr>
              <a:t>}</a:t>
            </a:r>
            <a:br>
              <a:rPr lang="fr-FR"/>
            </a:br>
            <a:r>
              <a:rPr lang="fr-FR">
                <a:solidFill>
                  <a:srgbClr val="666600"/>
                </a:solidFill>
              </a:rPr>
              <a:t>}</a:t>
            </a:r>
            <a:endParaRPr lang="fr-FR"/>
          </a:p>
        </p:txBody>
      </p:sp>
    </p:spTree>
    <p:extLst>
      <p:ext uri="{BB962C8B-B14F-4D97-AF65-F5344CB8AC3E}">
        <p14:creationId xmlns:p14="http://schemas.microsoft.com/office/powerpoint/2010/main" val="674348707"/>
      </p:ext>
    </p:extLst>
  </p:cSld>
  <p:clrMapOvr>
    <a:masterClrMapping/>
  </p:clrMapOvr>
  <p:transition spd="slow">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94</a:t>
            </a:fld>
            <a:endParaRPr/>
          </a:p>
        </p:txBody>
      </p:sp>
      <p:sp>
        <p:nvSpPr>
          <p:cNvPr id="3" name="Rectangle 2"/>
          <p:cNvSpPr/>
          <p:nvPr/>
        </p:nvSpPr>
        <p:spPr>
          <a:xfrm>
            <a:off x="1529977" y="3729101"/>
            <a:ext cx="6567488" cy="369332"/>
          </a:xfrm>
          <a:prstGeom prst="rect">
            <a:avLst/>
          </a:prstGeom>
          <a:solidFill>
            <a:schemeClr val="bg1"/>
          </a:solidFill>
        </p:spPr>
        <p:txBody>
          <a:bodyPr wrap="square">
            <a:spAutoFit/>
          </a:bodyPr>
          <a:lstStyle/>
          <a:p>
            <a:r>
              <a:rPr lang="fr-FR" sz="1400" err="1"/>
              <a:t>request.setShouldCache</a:t>
            </a:r>
            <a:r>
              <a:rPr lang="fr-FR" sz="1400"/>
              <a:t>(</a:t>
            </a:r>
            <a:r>
              <a:rPr lang="fr-FR"/>
              <a:t>false</a:t>
            </a:r>
            <a:r>
              <a:rPr lang="fr-FR" sz="1400"/>
              <a:t>)</a:t>
            </a:r>
            <a:r>
              <a:rPr lang="fr-FR"/>
              <a:t>;</a:t>
            </a:r>
            <a:endParaRPr lang="fr-FR" sz="1400"/>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Désactiver le cache de la requête</a:t>
            </a:r>
            <a:endParaRPr/>
          </a:p>
        </p:txBody>
      </p:sp>
    </p:spTree>
    <p:extLst>
      <p:ext uri="{BB962C8B-B14F-4D97-AF65-F5344CB8AC3E}">
        <p14:creationId xmlns:p14="http://schemas.microsoft.com/office/powerpoint/2010/main" val="2476979634"/>
      </p:ext>
    </p:extLst>
  </p:cSld>
  <p:clrMapOvr>
    <a:masterClrMapping/>
  </p:clrMapOvr>
  <p:transition spd="slow">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95</a:t>
            </a:fld>
            <a:endParaRPr/>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Travailler avec des réponses JSON Object</a:t>
            </a:r>
            <a:endParaRPr/>
          </a:p>
        </p:txBody>
      </p:sp>
      <p:sp>
        <p:nvSpPr>
          <p:cNvPr id="3" name="Rectangle 2"/>
          <p:cNvSpPr/>
          <p:nvPr/>
        </p:nvSpPr>
        <p:spPr>
          <a:xfrm>
            <a:off x="2284679" y="3164391"/>
            <a:ext cx="8265120" cy="3323987"/>
          </a:xfrm>
          <a:prstGeom prst="rect">
            <a:avLst/>
          </a:prstGeom>
          <a:solidFill>
            <a:schemeClr val="bg1"/>
          </a:solidFill>
        </p:spPr>
        <p:txBody>
          <a:bodyPr wrap="square">
            <a:spAutoFit/>
          </a:bodyPr>
          <a:lstStyle/>
          <a:p>
            <a:r>
              <a:rPr lang="fr-FR" sz="1400" err="1">
                <a:solidFill>
                  <a:srgbClr val="660066"/>
                </a:solidFill>
              </a:rPr>
              <a:t>JsonObjectRequest</a:t>
            </a:r>
            <a:r>
              <a:rPr lang="fr-FR" sz="1400"/>
              <a:t> </a:t>
            </a:r>
            <a:r>
              <a:rPr lang="fr-FR" sz="1400" err="1"/>
              <a:t>jsObjRequest</a:t>
            </a:r>
            <a:r>
              <a:rPr lang="fr-FR" sz="1400"/>
              <a:t> </a:t>
            </a: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JsonObjectRequest</a:t>
            </a:r>
            <a:br>
              <a:rPr lang="fr-FR" sz="1400"/>
            </a:br>
            <a:r>
              <a:rPr lang="fr-FR" sz="1400"/>
              <a:t>        </a:t>
            </a:r>
            <a:r>
              <a:rPr lang="fr-FR" sz="1400">
                <a:solidFill>
                  <a:srgbClr val="666600"/>
                </a:solidFill>
              </a:rPr>
              <a:t>(</a:t>
            </a:r>
            <a:r>
              <a:rPr lang="fr-FR" sz="1400" err="1">
                <a:solidFill>
                  <a:srgbClr val="660066"/>
                </a:solidFill>
              </a:rPr>
              <a:t>Request</a:t>
            </a:r>
            <a:r>
              <a:rPr lang="fr-FR" sz="1400" err="1">
                <a:solidFill>
                  <a:srgbClr val="666600"/>
                </a:solidFill>
              </a:rPr>
              <a:t>.</a:t>
            </a:r>
            <a:r>
              <a:rPr lang="fr-FR" sz="1400" err="1">
                <a:solidFill>
                  <a:srgbClr val="660066"/>
                </a:solidFill>
              </a:rPr>
              <a:t>Method</a:t>
            </a:r>
            <a:r>
              <a:rPr lang="fr-FR" sz="1400" err="1">
                <a:solidFill>
                  <a:srgbClr val="666600"/>
                </a:solidFill>
              </a:rPr>
              <a:t>.</a:t>
            </a:r>
            <a:r>
              <a:rPr lang="fr-FR" sz="1400" err="1"/>
              <a:t>GET</a:t>
            </a:r>
            <a:r>
              <a:rPr lang="fr-FR" sz="1400">
                <a:solidFill>
                  <a:srgbClr val="666600"/>
                </a:solidFill>
              </a:rPr>
              <a:t>,</a:t>
            </a:r>
            <a:r>
              <a:rPr lang="fr-FR" sz="1400"/>
              <a:t> url</a:t>
            </a:r>
            <a:r>
              <a:rPr lang="fr-FR" sz="1400">
                <a:solidFill>
                  <a:srgbClr val="666600"/>
                </a:solidFill>
              </a:rPr>
              <a:t>,</a:t>
            </a:r>
            <a:r>
              <a:rPr lang="fr-FR" sz="1400"/>
              <a:t> </a:t>
            </a:r>
            <a:r>
              <a:rPr lang="fr-FR" sz="1400" err="1">
                <a:solidFill>
                  <a:srgbClr val="000088"/>
                </a:solidFill>
              </a:rPr>
              <a:t>null</a:t>
            </a: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Listener</a:t>
            </a:r>
            <a:r>
              <a:rPr lang="fr-FR" sz="1400">
                <a:solidFill>
                  <a:srgbClr val="666600"/>
                </a:solidFill>
              </a:rPr>
              <a:t>&lt;</a:t>
            </a:r>
            <a:r>
              <a:rPr lang="fr-FR" sz="1400" err="1">
                <a:solidFill>
                  <a:srgbClr val="660066"/>
                </a:solidFill>
              </a:rPr>
              <a:t>JSONObject</a:t>
            </a:r>
            <a:r>
              <a:rPr lang="fr-FR" sz="1400">
                <a:solidFill>
                  <a:srgbClr val="666600"/>
                </a:solidFill>
              </a:rPr>
              <a:t>&gt;()</a:t>
            </a:r>
            <a:r>
              <a:rPr lang="fr-FR" sz="1400"/>
              <a:t> </a:t>
            </a:r>
            <a:r>
              <a:rPr lang="fr-FR" sz="1400">
                <a:solidFill>
                  <a:srgbClr val="666600"/>
                </a:solidFill>
              </a:rPr>
              <a:t>{</a:t>
            </a:r>
            <a:br>
              <a:rPr lang="fr-FR" sz="1400"/>
            </a:b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onResponse</a:t>
            </a:r>
            <a:r>
              <a:rPr lang="fr-FR" sz="1400">
                <a:solidFill>
                  <a:srgbClr val="666600"/>
                </a:solidFill>
              </a:rPr>
              <a:t>(</a:t>
            </a:r>
            <a:r>
              <a:rPr lang="fr-FR" sz="1400" err="1">
                <a:solidFill>
                  <a:srgbClr val="660066"/>
                </a:solidFill>
              </a:rPr>
              <a:t>JSONObject</a:t>
            </a:r>
            <a:r>
              <a:rPr lang="fr-FR" sz="1400"/>
              <a:t> </a:t>
            </a:r>
            <a:r>
              <a:rPr lang="fr-FR" sz="1400" err="1"/>
              <a:t>response</a:t>
            </a:r>
            <a:r>
              <a:rPr lang="fr-FR" sz="1400">
                <a:solidFill>
                  <a:srgbClr val="666600"/>
                </a:solidFill>
              </a:rPr>
              <a:t>)</a:t>
            </a:r>
            <a:r>
              <a:rPr lang="fr-FR" sz="1400"/>
              <a:t> </a:t>
            </a:r>
            <a:r>
              <a:rPr lang="fr-FR" sz="1400">
                <a:solidFill>
                  <a:srgbClr val="666600"/>
                </a:solidFill>
              </a:rPr>
              <a:t>{</a:t>
            </a:r>
          </a:p>
          <a:p>
            <a:r>
              <a:rPr lang="fr-FR" sz="1400">
                <a:solidFill>
                  <a:srgbClr val="666600"/>
                </a:solidFill>
              </a:rPr>
              <a:t>	// </a:t>
            </a:r>
            <a:r>
              <a:rPr lang="fr-FR" sz="1400" err="1">
                <a:solidFill>
                  <a:srgbClr val="666600"/>
                </a:solidFill>
              </a:rPr>
              <a:t>Threat</a:t>
            </a:r>
            <a:r>
              <a:rPr lang="fr-FR" sz="1400">
                <a:solidFill>
                  <a:srgbClr val="666600"/>
                </a:solidFill>
              </a:rPr>
              <a:t> JSON </a:t>
            </a:r>
            <a:r>
              <a:rPr lang="fr-FR" sz="1400" err="1">
                <a:solidFill>
                  <a:srgbClr val="666600"/>
                </a:solidFill>
              </a:rPr>
              <a:t>response</a:t>
            </a:r>
            <a:br>
              <a:rPr lang="fr-FR" sz="1400"/>
            </a:br>
            <a:r>
              <a:rPr lang="fr-FR" sz="1400"/>
              <a:t>    </a:t>
            </a:r>
            <a:r>
              <a:rPr lang="fr-FR" sz="1400">
                <a:solidFill>
                  <a:srgbClr val="666600"/>
                </a:solidFill>
              </a:rPr>
              <a:t>}</a:t>
            </a:r>
            <a:br>
              <a:rPr lang="fr-FR" sz="1400"/>
            </a:b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ErrorListener</a:t>
            </a:r>
            <a:r>
              <a:rPr lang="fr-FR" sz="1400">
                <a:solidFill>
                  <a:srgbClr val="666600"/>
                </a:solidFill>
              </a:rPr>
              <a:t>()</a:t>
            </a:r>
            <a:r>
              <a:rPr lang="fr-FR" sz="1400"/>
              <a:t> </a:t>
            </a:r>
            <a:r>
              <a:rPr lang="fr-FR" sz="1400">
                <a:solidFill>
                  <a:srgbClr val="666600"/>
                </a:solidFill>
              </a:rPr>
              <a:t>{</a:t>
            </a:r>
            <a:br>
              <a:rPr lang="fr-FR" sz="1400"/>
            </a:b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onErrorResponse</a:t>
            </a:r>
            <a:r>
              <a:rPr lang="fr-FR" sz="1400">
                <a:solidFill>
                  <a:srgbClr val="666600"/>
                </a:solidFill>
              </a:rPr>
              <a:t>(</a:t>
            </a:r>
            <a:r>
              <a:rPr lang="fr-FR" sz="1400" err="1">
                <a:solidFill>
                  <a:srgbClr val="660066"/>
                </a:solidFill>
              </a:rPr>
              <a:t>VolleyError</a:t>
            </a:r>
            <a:r>
              <a:rPr lang="fr-FR" sz="1400"/>
              <a:t> </a:t>
            </a:r>
            <a:r>
              <a:rPr lang="fr-FR" sz="1400" err="1"/>
              <a:t>error</a:t>
            </a:r>
            <a:r>
              <a:rPr lang="fr-FR" sz="1400">
                <a:solidFill>
                  <a:srgbClr val="666600"/>
                </a:solidFill>
              </a:rPr>
              <a:t>)</a:t>
            </a:r>
            <a:r>
              <a:rPr lang="fr-FR" sz="1400"/>
              <a:t> </a:t>
            </a:r>
            <a:r>
              <a:rPr lang="fr-FR" sz="1400">
                <a:solidFill>
                  <a:srgbClr val="666600"/>
                </a:solidFill>
              </a:rPr>
              <a:t>{</a:t>
            </a:r>
            <a:br>
              <a:rPr lang="fr-FR" sz="1400"/>
            </a:br>
            <a:r>
              <a:rPr lang="fr-FR" sz="1400"/>
              <a:t>        // </a:t>
            </a:r>
            <a:r>
              <a:rPr lang="fr-FR" sz="1400" err="1"/>
              <a:t>Threat</a:t>
            </a:r>
            <a:r>
              <a:rPr lang="fr-FR" sz="1400"/>
              <a:t> </a:t>
            </a:r>
            <a:r>
              <a:rPr lang="fr-FR" sz="1400" err="1"/>
              <a:t>Error</a:t>
            </a:r>
            <a:br>
              <a:rPr lang="fr-FR" sz="1400"/>
            </a:br>
            <a:br>
              <a:rPr lang="fr-FR" sz="1400"/>
            </a:br>
            <a:r>
              <a:rPr lang="fr-FR" sz="1400"/>
              <a:t>    </a:t>
            </a:r>
            <a:r>
              <a:rPr lang="fr-FR" sz="1400">
                <a:solidFill>
                  <a:srgbClr val="666600"/>
                </a:solidFill>
              </a:rPr>
              <a:t>}</a:t>
            </a:r>
            <a:br>
              <a:rPr lang="fr-FR" sz="1400"/>
            </a:br>
            <a:r>
              <a:rPr lang="fr-FR" sz="1400">
                <a:solidFill>
                  <a:srgbClr val="666600"/>
                </a:solidFill>
              </a:rPr>
              <a:t>});</a:t>
            </a:r>
            <a:endParaRPr lang="fr-FR" sz="1400"/>
          </a:p>
        </p:txBody>
      </p:sp>
    </p:spTree>
    <p:extLst>
      <p:ext uri="{BB962C8B-B14F-4D97-AF65-F5344CB8AC3E}">
        <p14:creationId xmlns:p14="http://schemas.microsoft.com/office/powerpoint/2010/main" val="2030803717"/>
      </p:ext>
    </p:extLst>
  </p:cSld>
  <p:clrMapOvr>
    <a:masterClrMapping/>
  </p:clrMapOvr>
  <p:transition spd="slow">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96</a:t>
            </a:fld>
            <a:endParaRPr/>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Travailler avec des réponses JSON </a:t>
            </a:r>
            <a:r>
              <a:rPr lang="fr-FR" err="1"/>
              <a:t>Array</a:t>
            </a:r>
            <a:endParaRPr/>
          </a:p>
        </p:txBody>
      </p:sp>
      <p:sp>
        <p:nvSpPr>
          <p:cNvPr id="3" name="Rectangle 2"/>
          <p:cNvSpPr/>
          <p:nvPr/>
        </p:nvSpPr>
        <p:spPr>
          <a:xfrm>
            <a:off x="2284679" y="3261668"/>
            <a:ext cx="8265120" cy="3323987"/>
          </a:xfrm>
          <a:prstGeom prst="rect">
            <a:avLst/>
          </a:prstGeom>
          <a:solidFill>
            <a:schemeClr val="bg1"/>
          </a:solidFill>
        </p:spPr>
        <p:txBody>
          <a:bodyPr wrap="square">
            <a:spAutoFit/>
          </a:bodyPr>
          <a:lstStyle/>
          <a:p>
            <a:r>
              <a:rPr lang="fr-FR" sz="1400" err="1">
                <a:solidFill>
                  <a:srgbClr val="660066"/>
                </a:solidFill>
              </a:rPr>
              <a:t>JsonArrayRequest</a:t>
            </a:r>
            <a:r>
              <a:rPr lang="fr-FR" sz="1400"/>
              <a:t> </a:t>
            </a:r>
            <a:r>
              <a:rPr lang="fr-FR" sz="1400" err="1"/>
              <a:t>jsObjRequest</a:t>
            </a:r>
            <a:r>
              <a:rPr lang="fr-FR" sz="1400"/>
              <a:t> </a:t>
            </a: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JsonArrayRequest</a:t>
            </a:r>
            <a:br>
              <a:rPr lang="fr-FR" sz="1400"/>
            </a:br>
            <a:r>
              <a:rPr lang="fr-FR" sz="1400"/>
              <a:t>        </a:t>
            </a:r>
            <a:r>
              <a:rPr lang="fr-FR" sz="1400">
                <a:solidFill>
                  <a:srgbClr val="666600"/>
                </a:solidFill>
              </a:rPr>
              <a:t>(</a:t>
            </a:r>
            <a:r>
              <a:rPr lang="fr-FR" sz="1400" err="1">
                <a:solidFill>
                  <a:srgbClr val="660066"/>
                </a:solidFill>
              </a:rPr>
              <a:t>Request</a:t>
            </a:r>
            <a:r>
              <a:rPr lang="fr-FR" sz="1400" err="1">
                <a:solidFill>
                  <a:srgbClr val="666600"/>
                </a:solidFill>
              </a:rPr>
              <a:t>.</a:t>
            </a:r>
            <a:r>
              <a:rPr lang="fr-FR" sz="1400" err="1">
                <a:solidFill>
                  <a:srgbClr val="660066"/>
                </a:solidFill>
              </a:rPr>
              <a:t>Method</a:t>
            </a:r>
            <a:r>
              <a:rPr lang="fr-FR" sz="1400" err="1">
                <a:solidFill>
                  <a:srgbClr val="666600"/>
                </a:solidFill>
              </a:rPr>
              <a:t>.</a:t>
            </a:r>
            <a:r>
              <a:rPr lang="fr-FR" sz="1400" err="1"/>
              <a:t>GET</a:t>
            </a:r>
            <a:r>
              <a:rPr lang="fr-FR" sz="1400">
                <a:solidFill>
                  <a:srgbClr val="666600"/>
                </a:solidFill>
              </a:rPr>
              <a:t>,</a:t>
            </a:r>
            <a:r>
              <a:rPr lang="fr-FR" sz="1400"/>
              <a:t> url</a:t>
            </a:r>
            <a:r>
              <a:rPr lang="fr-FR" sz="1400">
                <a:solidFill>
                  <a:srgbClr val="666600"/>
                </a:solidFill>
              </a:rPr>
              <a:t>,</a:t>
            </a:r>
            <a:r>
              <a:rPr lang="fr-FR" sz="1400"/>
              <a:t> </a:t>
            </a:r>
            <a:r>
              <a:rPr lang="fr-FR" sz="1400" err="1">
                <a:solidFill>
                  <a:srgbClr val="000088"/>
                </a:solidFill>
              </a:rPr>
              <a:t>null</a:t>
            </a: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Listener</a:t>
            </a:r>
            <a:r>
              <a:rPr lang="fr-FR" sz="1400">
                <a:solidFill>
                  <a:srgbClr val="666600"/>
                </a:solidFill>
              </a:rPr>
              <a:t>&lt;</a:t>
            </a:r>
            <a:r>
              <a:rPr lang="fr-FR" sz="1400" err="1">
                <a:solidFill>
                  <a:srgbClr val="660066"/>
                </a:solidFill>
              </a:rPr>
              <a:t>JSONArray</a:t>
            </a:r>
            <a:r>
              <a:rPr lang="fr-FR" sz="1400">
                <a:solidFill>
                  <a:srgbClr val="666600"/>
                </a:solidFill>
              </a:rPr>
              <a:t>&gt;()</a:t>
            </a:r>
            <a:r>
              <a:rPr lang="fr-FR" sz="1400"/>
              <a:t> </a:t>
            </a:r>
            <a:r>
              <a:rPr lang="fr-FR" sz="1400">
                <a:solidFill>
                  <a:srgbClr val="666600"/>
                </a:solidFill>
              </a:rPr>
              <a:t>{</a:t>
            </a:r>
            <a:br>
              <a:rPr lang="fr-FR" sz="1400"/>
            </a:b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onResponse</a:t>
            </a:r>
            <a:r>
              <a:rPr lang="fr-FR" sz="1400">
                <a:solidFill>
                  <a:srgbClr val="666600"/>
                </a:solidFill>
              </a:rPr>
              <a:t>(</a:t>
            </a:r>
            <a:r>
              <a:rPr lang="fr-FR" sz="1400" err="1">
                <a:solidFill>
                  <a:srgbClr val="660066"/>
                </a:solidFill>
              </a:rPr>
              <a:t>JSONArray</a:t>
            </a:r>
            <a:r>
              <a:rPr lang="fr-FR" sz="1400"/>
              <a:t> </a:t>
            </a:r>
            <a:r>
              <a:rPr lang="fr-FR" sz="1400" err="1"/>
              <a:t>response</a:t>
            </a:r>
            <a:r>
              <a:rPr lang="fr-FR" sz="1400">
                <a:solidFill>
                  <a:srgbClr val="666600"/>
                </a:solidFill>
              </a:rPr>
              <a:t>)</a:t>
            </a:r>
            <a:r>
              <a:rPr lang="fr-FR" sz="1400"/>
              <a:t> </a:t>
            </a:r>
            <a:r>
              <a:rPr lang="fr-FR" sz="1400">
                <a:solidFill>
                  <a:srgbClr val="666600"/>
                </a:solidFill>
              </a:rPr>
              <a:t>{</a:t>
            </a:r>
          </a:p>
          <a:p>
            <a:r>
              <a:rPr lang="fr-FR" sz="1400">
                <a:solidFill>
                  <a:srgbClr val="666600"/>
                </a:solidFill>
              </a:rPr>
              <a:t>	// </a:t>
            </a:r>
            <a:r>
              <a:rPr lang="fr-FR" sz="1400" err="1">
                <a:solidFill>
                  <a:srgbClr val="666600"/>
                </a:solidFill>
              </a:rPr>
              <a:t>Threat</a:t>
            </a:r>
            <a:r>
              <a:rPr lang="fr-FR" sz="1400">
                <a:solidFill>
                  <a:srgbClr val="666600"/>
                </a:solidFill>
              </a:rPr>
              <a:t> JSON </a:t>
            </a:r>
            <a:r>
              <a:rPr lang="fr-FR" sz="1400" err="1">
                <a:solidFill>
                  <a:srgbClr val="666600"/>
                </a:solidFill>
              </a:rPr>
              <a:t>response</a:t>
            </a:r>
            <a:br>
              <a:rPr lang="fr-FR" sz="1400"/>
            </a:br>
            <a:r>
              <a:rPr lang="fr-FR" sz="1400"/>
              <a:t>    </a:t>
            </a:r>
            <a:r>
              <a:rPr lang="fr-FR" sz="1400">
                <a:solidFill>
                  <a:srgbClr val="666600"/>
                </a:solidFill>
              </a:rPr>
              <a:t>}</a:t>
            </a:r>
            <a:br>
              <a:rPr lang="fr-FR" sz="1400"/>
            </a:br>
            <a:r>
              <a:rPr lang="fr-FR" sz="1400">
                <a:solidFill>
                  <a:srgbClr val="666600"/>
                </a:solidFill>
              </a:rPr>
              <a:t>},</a:t>
            </a:r>
            <a:r>
              <a:rPr lang="fr-FR" sz="1400"/>
              <a:t> </a:t>
            </a:r>
            <a:r>
              <a:rPr lang="fr-FR" sz="1400">
                <a:solidFill>
                  <a:srgbClr val="000088"/>
                </a:solidFill>
              </a:rPr>
              <a:t>new</a:t>
            </a:r>
            <a:r>
              <a:rPr lang="fr-FR" sz="1400"/>
              <a:t> </a:t>
            </a:r>
            <a:r>
              <a:rPr lang="fr-FR" sz="1400" err="1">
                <a:solidFill>
                  <a:srgbClr val="660066"/>
                </a:solidFill>
              </a:rPr>
              <a:t>Response</a:t>
            </a:r>
            <a:r>
              <a:rPr lang="fr-FR" sz="1400" err="1">
                <a:solidFill>
                  <a:srgbClr val="666600"/>
                </a:solidFill>
              </a:rPr>
              <a:t>.</a:t>
            </a:r>
            <a:r>
              <a:rPr lang="fr-FR" sz="1400" err="1">
                <a:solidFill>
                  <a:srgbClr val="660066"/>
                </a:solidFill>
              </a:rPr>
              <a:t>ErrorListener</a:t>
            </a:r>
            <a:r>
              <a:rPr lang="fr-FR" sz="1400">
                <a:solidFill>
                  <a:srgbClr val="666600"/>
                </a:solidFill>
              </a:rPr>
              <a:t>()</a:t>
            </a:r>
            <a:r>
              <a:rPr lang="fr-FR" sz="1400"/>
              <a:t> </a:t>
            </a:r>
            <a:r>
              <a:rPr lang="fr-FR" sz="1400">
                <a:solidFill>
                  <a:srgbClr val="666600"/>
                </a:solidFill>
              </a:rPr>
              <a:t>{</a:t>
            </a:r>
            <a:br>
              <a:rPr lang="fr-FR" sz="1400"/>
            </a:br>
            <a:br>
              <a:rPr lang="fr-FR" sz="1400"/>
            </a:br>
            <a:r>
              <a:rPr lang="fr-FR" sz="1400"/>
              <a:t>    </a:t>
            </a:r>
            <a:r>
              <a:rPr lang="fr-FR" sz="1400">
                <a:solidFill>
                  <a:srgbClr val="006666"/>
                </a:solidFill>
              </a:rPr>
              <a:t>@</a:t>
            </a:r>
            <a:r>
              <a:rPr lang="fr-FR" sz="1400" err="1">
                <a:solidFill>
                  <a:srgbClr val="006666"/>
                </a:solidFill>
              </a:rPr>
              <a:t>Override</a:t>
            </a:r>
            <a:br>
              <a:rPr lang="fr-FR" sz="1400"/>
            </a:br>
            <a:r>
              <a:rPr lang="fr-FR" sz="1400"/>
              <a:t>    </a:t>
            </a:r>
            <a:r>
              <a:rPr lang="fr-FR" sz="1400">
                <a:solidFill>
                  <a:srgbClr val="000088"/>
                </a:solidFill>
              </a:rPr>
              <a:t>public</a:t>
            </a:r>
            <a:r>
              <a:rPr lang="fr-FR" sz="1400"/>
              <a:t> </a:t>
            </a:r>
            <a:r>
              <a:rPr lang="fr-FR" sz="1400" err="1">
                <a:solidFill>
                  <a:srgbClr val="000088"/>
                </a:solidFill>
              </a:rPr>
              <a:t>void</a:t>
            </a:r>
            <a:r>
              <a:rPr lang="fr-FR" sz="1400"/>
              <a:t> </a:t>
            </a:r>
            <a:r>
              <a:rPr lang="fr-FR" sz="1400" err="1"/>
              <a:t>onErrorResponse</a:t>
            </a:r>
            <a:r>
              <a:rPr lang="fr-FR" sz="1400">
                <a:solidFill>
                  <a:srgbClr val="666600"/>
                </a:solidFill>
              </a:rPr>
              <a:t>(</a:t>
            </a:r>
            <a:r>
              <a:rPr lang="fr-FR" sz="1400" err="1">
                <a:solidFill>
                  <a:srgbClr val="660066"/>
                </a:solidFill>
              </a:rPr>
              <a:t>VolleyError</a:t>
            </a:r>
            <a:r>
              <a:rPr lang="fr-FR" sz="1400"/>
              <a:t> </a:t>
            </a:r>
            <a:r>
              <a:rPr lang="fr-FR" sz="1400" err="1"/>
              <a:t>error</a:t>
            </a:r>
            <a:r>
              <a:rPr lang="fr-FR" sz="1400">
                <a:solidFill>
                  <a:srgbClr val="666600"/>
                </a:solidFill>
              </a:rPr>
              <a:t>)</a:t>
            </a:r>
            <a:r>
              <a:rPr lang="fr-FR" sz="1400"/>
              <a:t> </a:t>
            </a:r>
            <a:r>
              <a:rPr lang="fr-FR" sz="1400">
                <a:solidFill>
                  <a:srgbClr val="666600"/>
                </a:solidFill>
              </a:rPr>
              <a:t>{</a:t>
            </a:r>
            <a:br>
              <a:rPr lang="fr-FR" sz="1400"/>
            </a:br>
            <a:r>
              <a:rPr lang="fr-FR" sz="1400"/>
              <a:t>        // </a:t>
            </a:r>
            <a:r>
              <a:rPr lang="fr-FR" sz="1400" err="1"/>
              <a:t>Threat</a:t>
            </a:r>
            <a:r>
              <a:rPr lang="fr-FR" sz="1400"/>
              <a:t> </a:t>
            </a:r>
            <a:r>
              <a:rPr lang="fr-FR" sz="1400" err="1"/>
              <a:t>Error</a:t>
            </a:r>
            <a:br>
              <a:rPr lang="fr-FR" sz="1400"/>
            </a:br>
            <a:br>
              <a:rPr lang="fr-FR" sz="1400"/>
            </a:br>
            <a:r>
              <a:rPr lang="fr-FR" sz="1400"/>
              <a:t>    </a:t>
            </a:r>
            <a:r>
              <a:rPr lang="fr-FR" sz="1400">
                <a:solidFill>
                  <a:srgbClr val="666600"/>
                </a:solidFill>
              </a:rPr>
              <a:t>}</a:t>
            </a:r>
            <a:br>
              <a:rPr lang="fr-FR" sz="1400"/>
            </a:br>
            <a:r>
              <a:rPr lang="fr-FR" sz="1400">
                <a:solidFill>
                  <a:srgbClr val="666600"/>
                </a:solidFill>
              </a:rPr>
              <a:t>});</a:t>
            </a:r>
            <a:endParaRPr lang="fr-FR" sz="1400"/>
          </a:p>
        </p:txBody>
      </p:sp>
    </p:spTree>
    <p:extLst>
      <p:ext uri="{BB962C8B-B14F-4D97-AF65-F5344CB8AC3E}">
        <p14:creationId xmlns:p14="http://schemas.microsoft.com/office/powerpoint/2010/main" val="1159276468"/>
      </p:ext>
    </p:extLst>
  </p:cSld>
  <p:clrMapOvr>
    <a:masterClrMapping/>
  </p:clrMapOvr>
  <p:transition spd="slow">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97</a:t>
            </a:fld>
            <a:endParaRPr/>
          </a:p>
        </p:txBody>
      </p:sp>
      <p:sp>
        <p:nvSpPr>
          <p:cNvPr id="7" name="Shape 1306"/>
          <p:cNvSpPr/>
          <p:nvPr/>
        </p:nvSpPr>
        <p:spPr>
          <a:xfrm>
            <a:off x="506436" y="2346906"/>
            <a:ext cx="11324494" cy="6463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Loader une image avec Volley</a:t>
            </a:r>
          </a:p>
        </p:txBody>
      </p:sp>
      <p:sp>
        <p:nvSpPr>
          <p:cNvPr id="2" name="Rectangle 1"/>
          <p:cNvSpPr/>
          <p:nvPr/>
        </p:nvSpPr>
        <p:spPr>
          <a:xfrm>
            <a:off x="2590799" y="3326577"/>
            <a:ext cx="9110663" cy="3293209"/>
          </a:xfrm>
          <a:prstGeom prst="rect">
            <a:avLst/>
          </a:prstGeom>
          <a:solidFill>
            <a:schemeClr val="bg1"/>
          </a:solidFill>
        </p:spPr>
        <p:txBody>
          <a:bodyPr wrap="square">
            <a:spAutoFit/>
          </a:bodyPr>
          <a:lstStyle/>
          <a:p>
            <a:r>
              <a:rPr lang="fr-FR" sz="1600" err="1">
                <a:solidFill>
                  <a:srgbClr val="2B91AF"/>
                </a:solidFill>
              </a:rPr>
              <a:t>ImageRequest</a:t>
            </a:r>
            <a:r>
              <a:rPr lang="fr-FR" sz="1600">
                <a:solidFill>
                  <a:srgbClr val="303336"/>
                </a:solidFill>
              </a:rPr>
              <a:t> </a:t>
            </a:r>
            <a:r>
              <a:rPr lang="fr-FR" sz="1600" err="1">
                <a:solidFill>
                  <a:srgbClr val="303336"/>
                </a:solidFill>
              </a:rPr>
              <a:t>imageRequest</a:t>
            </a:r>
            <a:r>
              <a:rPr lang="fr-FR" sz="1600">
                <a:solidFill>
                  <a:srgbClr val="303336"/>
                </a:solidFill>
              </a:rPr>
              <a:t>= </a:t>
            </a:r>
            <a:r>
              <a:rPr lang="fr-FR" sz="1600">
                <a:solidFill>
                  <a:srgbClr val="101094"/>
                </a:solidFill>
              </a:rPr>
              <a:t>new</a:t>
            </a:r>
            <a:r>
              <a:rPr lang="fr-FR" sz="1600">
                <a:solidFill>
                  <a:srgbClr val="303336"/>
                </a:solidFill>
              </a:rPr>
              <a:t> </a:t>
            </a:r>
            <a:r>
              <a:rPr lang="fr-FR" sz="1600" err="1">
                <a:solidFill>
                  <a:srgbClr val="2B91AF"/>
                </a:solidFill>
              </a:rPr>
              <a:t>ImageRequest</a:t>
            </a:r>
            <a:r>
              <a:rPr lang="fr-FR" sz="1600">
                <a:solidFill>
                  <a:srgbClr val="303336"/>
                </a:solidFill>
              </a:rPr>
              <a:t> (url, </a:t>
            </a:r>
            <a:r>
              <a:rPr lang="fr-FR" sz="1600">
                <a:solidFill>
                  <a:srgbClr val="101094"/>
                </a:solidFill>
              </a:rPr>
              <a:t>new</a:t>
            </a:r>
            <a:r>
              <a:rPr lang="fr-FR" sz="1600">
                <a:solidFill>
                  <a:srgbClr val="303336"/>
                </a:solidFill>
              </a:rPr>
              <a:t> 	</a:t>
            </a:r>
            <a:r>
              <a:rPr lang="fr-FR" sz="1600" err="1">
                <a:solidFill>
                  <a:srgbClr val="2B91AF"/>
                </a:solidFill>
              </a:rPr>
              <a:t>Response</a:t>
            </a:r>
            <a:r>
              <a:rPr lang="fr-FR" sz="1600" err="1">
                <a:solidFill>
                  <a:srgbClr val="303336"/>
                </a:solidFill>
              </a:rPr>
              <a:t>.</a:t>
            </a:r>
            <a:r>
              <a:rPr lang="fr-FR" sz="1600" err="1">
                <a:solidFill>
                  <a:srgbClr val="2B91AF"/>
                </a:solidFill>
              </a:rPr>
              <a:t>Listener</a:t>
            </a:r>
            <a:r>
              <a:rPr lang="fr-FR" sz="1600">
                <a:solidFill>
                  <a:srgbClr val="303336"/>
                </a:solidFill>
              </a:rPr>
              <a:t>&lt;</a:t>
            </a:r>
            <a:r>
              <a:rPr lang="fr-FR" sz="1600">
                <a:solidFill>
                  <a:srgbClr val="2B91AF"/>
                </a:solidFill>
              </a:rPr>
              <a:t>Bitmap</a:t>
            </a:r>
            <a:r>
              <a:rPr lang="fr-FR" sz="1600">
                <a:solidFill>
                  <a:srgbClr val="303336"/>
                </a:solidFill>
              </a:rPr>
              <a:t>&gt;() { </a:t>
            </a:r>
          </a:p>
          <a:p>
            <a:r>
              <a:rPr lang="fr-FR" sz="1600">
                <a:solidFill>
                  <a:srgbClr val="303336"/>
                </a:solidFill>
              </a:rPr>
              <a:t>		</a:t>
            </a:r>
            <a:r>
              <a:rPr lang="fr-FR" sz="1600">
                <a:solidFill>
                  <a:srgbClr val="7D2727"/>
                </a:solidFill>
              </a:rPr>
              <a:t>@</a:t>
            </a:r>
            <a:r>
              <a:rPr lang="fr-FR" sz="1600" err="1">
                <a:solidFill>
                  <a:srgbClr val="7D2727"/>
                </a:solidFill>
              </a:rPr>
              <a:t>Override</a:t>
            </a:r>
            <a:r>
              <a:rPr lang="fr-FR" sz="1600">
                <a:solidFill>
                  <a:srgbClr val="303336"/>
                </a:solidFill>
              </a:rPr>
              <a:t> </a:t>
            </a:r>
          </a:p>
          <a:p>
            <a:r>
              <a:rPr lang="fr-FR" sz="1600">
                <a:solidFill>
                  <a:srgbClr val="303336"/>
                </a:solidFill>
              </a:rPr>
              <a:t>		</a:t>
            </a:r>
            <a:r>
              <a:rPr lang="fr-FR" sz="1600">
                <a:solidFill>
                  <a:srgbClr val="101094"/>
                </a:solidFill>
              </a:rPr>
              <a:t>public</a:t>
            </a:r>
            <a:r>
              <a:rPr lang="fr-FR" sz="1600">
                <a:solidFill>
                  <a:srgbClr val="303336"/>
                </a:solidFill>
              </a:rPr>
              <a:t> </a:t>
            </a:r>
            <a:r>
              <a:rPr lang="fr-FR" sz="1600" err="1">
                <a:solidFill>
                  <a:srgbClr val="101094"/>
                </a:solidFill>
              </a:rPr>
              <a:t>void</a:t>
            </a:r>
            <a:r>
              <a:rPr lang="fr-FR" sz="1600">
                <a:solidFill>
                  <a:srgbClr val="303336"/>
                </a:solidFill>
              </a:rPr>
              <a:t> </a:t>
            </a:r>
            <a:r>
              <a:rPr lang="fr-FR" sz="1600" err="1">
                <a:solidFill>
                  <a:srgbClr val="303336"/>
                </a:solidFill>
              </a:rPr>
              <a:t>onResponse</a:t>
            </a:r>
            <a:r>
              <a:rPr lang="fr-FR" sz="1600">
                <a:solidFill>
                  <a:srgbClr val="303336"/>
                </a:solidFill>
              </a:rPr>
              <a:t>(</a:t>
            </a:r>
            <a:r>
              <a:rPr lang="fr-FR" sz="1600">
                <a:solidFill>
                  <a:srgbClr val="2B91AF"/>
                </a:solidFill>
              </a:rPr>
              <a:t>Bitmap</a:t>
            </a:r>
            <a:r>
              <a:rPr lang="fr-FR" sz="1600">
                <a:solidFill>
                  <a:srgbClr val="303336"/>
                </a:solidFill>
              </a:rPr>
              <a:t> </a:t>
            </a:r>
            <a:r>
              <a:rPr lang="fr-FR" sz="1600" err="1">
                <a:solidFill>
                  <a:srgbClr val="303336"/>
                </a:solidFill>
              </a:rPr>
              <a:t>response</a:t>
            </a:r>
            <a:r>
              <a:rPr lang="fr-FR" sz="1600">
                <a:solidFill>
                  <a:srgbClr val="303336"/>
                </a:solidFill>
              </a:rPr>
              <a:t>) {</a:t>
            </a:r>
          </a:p>
          <a:p>
            <a:r>
              <a:rPr lang="fr-FR" sz="1600">
                <a:solidFill>
                  <a:srgbClr val="303336"/>
                </a:solidFill>
              </a:rPr>
              <a:t>		 	</a:t>
            </a:r>
            <a:r>
              <a:rPr lang="fr-FR" sz="1600" err="1">
                <a:solidFill>
                  <a:srgbClr val="303336"/>
                </a:solidFill>
              </a:rPr>
              <a:t>imageView.setImageBitmap</a:t>
            </a:r>
            <a:r>
              <a:rPr lang="fr-FR" sz="1600">
                <a:solidFill>
                  <a:srgbClr val="303336"/>
                </a:solidFill>
              </a:rPr>
              <a:t>(</a:t>
            </a:r>
            <a:r>
              <a:rPr lang="fr-FR" sz="1600" err="1">
                <a:solidFill>
                  <a:srgbClr val="303336"/>
                </a:solidFill>
              </a:rPr>
              <a:t>response</a:t>
            </a:r>
            <a:r>
              <a:rPr lang="fr-FR" sz="1600">
                <a:solidFill>
                  <a:srgbClr val="303336"/>
                </a:solidFill>
              </a:rPr>
              <a:t>); </a:t>
            </a:r>
          </a:p>
          <a:p>
            <a:r>
              <a:rPr lang="fr-FR" sz="1600">
                <a:solidFill>
                  <a:srgbClr val="303336"/>
                </a:solidFill>
              </a:rPr>
              <a:t>		} </a:t>
            </a:r>
          </a:p>
          <a:p>
            <a:r>
              <a:rPr lang="fr-FR" sz="1600">
                <a:solidFill>
                  <a:srgbClr val="303336"/>
                </a:solidFill>
              </a:rPr>
              <a:t>	}, </a:t>
            </a:r>
            <a:r>
              <a:rPr lang="fr-FR" sz="1600">
                <a:solidFill>
                  <a:srgbClr val="7D2727"/>
                </a:solidFill>
              </a:rPr>
              <a:t>0 /*</a:t>
            </a:r>
            <a:r>
              <a:rPr lang="fr-FR" sz="1600" err="1">
                <a:solidFill>
                  <a:srgbClr val="7D2727"/>
                </a:solidFill>
              </a:rPr>
              <a:t>MaxWidth</a:t>
            </a:r>
            <a:r>
              <a:rPr lang="fr-FR" sz="1600">
                <a:solidFill>
                  <a:srgbClr val="7D2727"/>
                </a:solidFill>
              </a:rPr>
              <a:t>*/</a:t>
            </a:r>
            <a:r>
              <a:rPr lang="fr-FR" sz="1600">
                <a:solidFill>
                  <a:srgbClr val="303336"/>
                </a:solidFill>
              </a:rPr>
              <a:t>,</a:t>
            </a:r>
            <a:r>
              <a:rPr lang="fr-FR" sz="1600">
                <a:solidFill>
                  <a:srgbClr val="7D2727"/>
                </a:solidFill>
              </a:rPr>
              <a:t>0 /*</a:t>
            </a:r>
            <a:r>
              <a:rPr lang="fr-FR" sz="1600" err="1">
                <a:solidFill>
                  <a:srgbClr val="7D2727"/>
                </a:solidFill>
              </a:rPr>
              <a:t>MaxHeight</a:t>
            </a:r>
            <a:r>
              <a:rPr lang="fr-FR" sz="1600">
                <a:solidFill>
                  <a:srgbClr val="7D2727"/>
                </a:solidFill>
              </a:rPr>
              <a:t>*/</a:t>
            </a:r>
            <a:r>
              <a:rPr lang="fr-FR" sz="1600">
                <a:solidFill>
                  <a:srgbClr val="303336"/>
                </a:solidFill>
              </a:rPr>
              <a:t>, </a:t>
            </a:r>
          </a:p>
          <a:p>
            <a:r>
              <a:rPr lang="fr-FR" sz="1600">
                <a:solidFill>
                  <a:srgbClr val="303336"/>
                </a:solidFill>
              </a:rPr>
              <a:t>	</a:t>
            </a:r>
            <a:r>
              <a:rPr lang="fr-FR" sz="1600" err="1">
                <a:solidFill>
                  <a:srgbClr val="2B91AF"/>
                </a:solidFill>
              </a:rPr>
              <a:t>ImageView</a:t>
            </a:r>
            <a:r>
              <a:rPr lang="fr-FR" sz="1600" err="1">
                <a:solidFill>
                  <a:srgbClr val="303336"/>
                </a:solidFill>
              </a:rPr>
              <a:t>.</a:t>
            </a:r>
            <a:r>
              <a:rPr lang="fr-FR" sz="1600" err="1">
                <a:solidFill>
                  <a:srgbClr val="2B91AF"/>
                </a:solidFill>
              </a:rPr>
              <a:t>ScaleType</a:t>
            </a:r>
            <a:r>
              <a:rPr lang="fr-FR" sz="1600" err="1">
                <a:solidFill>
                  <a:srgbClr val="303336"/>
                </a:solidFill>
              </a:rPr>
              <a:t>.CENTER_CROP,</a:t>
            </a:r>
            <a:r>
              <a:rPr lang="fr-FR" sz="1600" err="1">
                <a:solidFill>
                  <a:srgbClr val="101094"/>
                </a:solidFill>
              </a:rPr>
              <a:t>null</a:t>
            </a:r>
            <a:r>
              <a:rPr lang="fr-FR" sz="1600">
                <a:solidFill>
                  <a:srgbClr val="303336"/>
                </a:solidFill>
              </a:rPr>
              <a:t>, </a:t>
            </a:r>
          </a:p>
          <a:p>
            <a:r>
              <a:rPr lang="fr-FR" sz="1600">
                <a:solidFill>
                  <a:srgbClr val="303336"/>
                </a:solidFill>
              </a:rPr>
              <a:t>	</a:t>
            </a:r>
            <a:r>
              <a:rPr lang="fr-FR" sz="1600">
                <a:solidFill>
                  <a:srgbClr val="101094"/>
                </a:solidFill>
              </a:rPr>
              <a:t>new</a:t>
            </a:r>
            <a:r>
              <a:rPr lang="fr-FR" sz="1600">
                <a:solidFill>
                  <a:srgbClr val="303336"/>
                </a:solidFill>
              </a:rPr>
              <a:t> </a:t>
            </a:r>
            <a:r>
              <a:rPr lang="fr-FR" sz="1600" err="1">
                <a:solidFill>
                  <a:srgbClr val="2B91AF"/>
                </a:solidFill>
              </a:rPr>
              <a:t>Response</a:t>
            </a:r>
            <a:r>
              <a:rPr lang="fr-FR" sz="1600" err="1">
                <a:solidFill>
                  <a:srgbClr val="303336"/>
                </a:solidFill>
              </a:rPr>
              <a:t>.</a:t>
            </a:r>
            <a:r>
              <a:rPr lang="fr-FR" sz="1600" err="1">
                <a:solidFill>
                  <a:srgbClr val="2B91AF"/>
                </a:solidFill>
              </a:rPr>
              <a:t>ErrorListener</a:t>
            </a:r>
            <a:r>
              <a:rPr lang="fr-FR" sz="1600">
                <a:solidFill>
                  <a:srgbClr val="303336"/>
                </a:solidFill>
              </a:rPr>
              <a:t>() { </a:t>
            </a:r>
          </a:p>
          <a:p>
            <a:r>
              <a:rPr lang="fr-FR" sz="1600">
                <a:solidFill>
                  <a:srgbClr val="303336"/>
                </a:solidFill>
              </a:rPr>
              <a:t>		</a:t>
            </a:r>
            <a:r>
              <a:rPr lang="fr-FR" sz="1600">
                <a:solidFill>
                  <a:srgbClr val="7D2727"/>
                </a:solidFill>
              </a:rPr>
              <a:t>@</a:t>
            </a:r>
            <a:r>
              <a:rPr lang="fr-FR" sz="1600" err="1">
                <a:solidFill>
                  <a:srgbClr val="7D2727"/>
                </a:solidFill>
              </a:rPr>
              <a:t>Override</a:t>
            </a:r>
            <a:r>
              <a:rPr lang="fr-FR" sz="1600">
                <a:solidFill>
                  <a:srgbClr val="303336"/>
                </a:solidFill>
              </a:rPr>
              <a:t> </a:t>
            </a:r>
          </a:p>
          <a:p>
            <a:r>
              <a:rPr lang="fr-FR" sz="1600">
                <a:solidFill>
                  <a:srgbClr val="303336"/>
                </a:solidFill>
              </a:rPr>
              <a:t>		</a:t>
            </a:r>
            <a:r>
              <a:rPr lang="fr-FR" sz="1600">
                <a:solidFill>
                  <a:srgbClr val="101094"/>
                </a:solidFill>
              </a:rPr>
              <a:t>public</a:t>
            </a:r>
            <a:r>
              <a:rPr lang="fr-FR" sz="1600">
                <a:solidFill>
                  <a:srgbClr val="303336"/>
                </a:solidFill>
              </a:rPr>
              <a:t> </a:t>
            </a:r>
            <a:r>
              <a:rPr lang="fr-FR" sz="1600" err="1">
                <a:solidFill>
                  <a:srgbClr val="101094"/>
                </a:solidFill>
              </a:rPr>
              <a:t>void</a:t>
            </a:r>
            <a:r>
              <a:rPr lang="fr-FR" sz="1600">
                <a:solidFill>
                  <a:srgbClr val="303336"/>
                </a:solidFill>
              </a:rPr>
              <a:t> </a:t>
            </a:r>
            <a:r>
              <a:rPr lang="fr-FR" sz="1600" err="1">
                <a:solidFill>
                  <a:srgbClr val="303336"/>
                </a:solidFill>
              </a:rPr>
              <a:t>onErrorResponse</a:t>
            </a:r>
            <a:r>
              <a:rPr lang="fr-FR" sz="1600">
                <a:solidFill>
                  <a:srgbClr val="303336"/>
                </a:solidFill>
              </a:rPr>
              <a:t>(</a:t>
            </a:r>
            <a:r>
              <a:rPr lang="fr-FR" sz="1600" err="1">
                <a:solidFill>
                  <a:srgbClr val="2B91AF"/>
                </a:solidFill>
              </a:rPr>
              <a:t>VolleyError</a:t>
            </a:r>
            <a:r>
              <a:rPr lang="fr-FR" sz="1600">
                <a:solidFill>
                  <a:srgbClr val="303336"/>
                </a:solidFill>
              </a:rPr>
              <a:t> </a:t>
            </a:r>
            <a:r>
              <a:rPr lang="fr-FR" sz="1600" err="1">
                <a:solidFill>
                  <a:srgbClr val="303336"/>
                </a:solidFill>
              </a:rPr>
              <a:t>error</a:t>
            </a:r>
            <a:r>
              <a:rPr lang="fr-FR" sz="1600">
                <a:solidFill>
                  <a:srgbClr val="303336"/>
                </a:solidFill>
              </a:rPr>
              <a:t>) { 	</a:t>
            </a:r>
          </a:p>
          <a:p>
            <a:r>
              <a:rPr lang="fr-FR" sz="1600">
                <a:solidFill>
                  <a:srgbClr val="303336"/>
                </a:solidFill>
              </a:rPr>
              <a:t>			</a:t>
            </a:r>
            <a:r>
              <a:rPr lang="fr-FR" sz="1600" err="1">
                <a:solidFill>
                  <a:srgbClr val="303336"/>
                </a:solidFill>
              </a:rPr>
              <a:t>error.printStackTrace</a:t>
            </a:r>
            <a:r>
              <a:rPr lang="fr-FR" sz="1600">
                <a:solidFill>
                  <a:srgbClr val="303336"/>
                </a:solidFill>
              </a:rPr>
              <a:t>(); </a:t>
            </a:r>
          </a:p>
          <a:p>
            <a:r>
              <a:rPr lang="fr-FR" sz="1600">
                <a:solidFill>
                  <a:srgbClr val="303336"/>
                </a:solidFill>
              </a:rPr>
              <a:t>		} </a:t>
            </a:r>
          </a:p>
          <a:p>
            <a:r>
              <a:rPr lang="fr-FR" sz="1600">
                <a:solidFill>
                  <a:srgbClr val="303336"/>
                </a:solidFill>
              </a:rPr>
              <a:t>	});</a:t>
            </a:r>
            <a:endParaRPr lang="fr-FR" sz="1600"/>
          </a:p>
        </p:txBody>
      </p:sp>
    </p:spTree>
    <p:extLst>
      <p:ext uri="{BB962C8B-B14F-4D97-AF65-F5344CB8AC3E}">
        <p14:creationId xmlns:p14="http://schemas.microsoft.com/office/powerpoint/2010/main" val="1766560847"/>
      </p:ext>
    </p:extLst>
  </p:cSld>
  <p:clrMapOvr>
    <a:masterClrMapping/>
  </p:clrMapOvr>
  <p:transition spd="slow">
    <p:dissolv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98</a:t>
            </a:fld>
            <a:endParaRPr/>
          </a:p>
        </p:txBody>
      </p:sp>
      <p:sp>
        <p:nvSpPr>
          <p:cNvPr id="7" name="Shape 1306"/>
          <p:cNvSpPr/>
          <p:nvPr/>
        </p:nvSpPr>
        <p:spPr>
          <a:xfrm>
            <a:off x="506436" y="2346906"/>
            <a:ext cx="11324494" cy="33547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Et avec la classe Thread ?
</a:t>
            </a:r>
          </a:p>
          <a:p>
            <a:pPr>
              <a:defRPr sz="2800">
                <a:solidFill>
                  <a:srgbClr val="FFFFFF"/>
                </a:solidFill>
              </a:defRPr>
            </a:pPr>
            <a:r>
              <a:rPr lang="fr-FR" sz="2800"/>
              <a:t>Il est évidemment possible d’utiliser la classe Thread de Java puisque Android repose sur Java Standard. Par contre, si vous voulez modifier les vues ou afficher quelque chose à l’écran vous devez pour cela être dans la Thread UI dédiée. Il existe un mécanisme pour pouvoir dialoguer avec cette Thread UI.</a:t>
            </a:r>
            <a:endParaRPr/>
          </a:p>
        </p:txBody>
      </p:sp>
    </p:spTree>
    <p:extLst>
      <p:ext uri="{BB962C8B-B14F-4D97-AF65-F5344CB8AC3E}">
        <p14:creationId xmlns:p14="http://schemas.microsoft.com/office/powerpoint/2010/main" val="3806086019"/>
      </p:ext>
    </p:extLst>
  </p:cSld>
  <p:clrMapOvr>
    <a:masterClrMapping/>
  </p:clrMapOvr>
  <p:transition spd="slow">
    <p:dissolv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Shape 1305"/>
          <p:cNvSpPr>
            <a:spLocks noGrp="1"/>
          </p:cNvSpPr>
          <p:nvPr>
            <p:ph type="title"/>
          </p:nvPr>
        </p:nvSpPr>
        <p:spPr>
          <a:xfrm>
            <a:off x="680319" y="753229"/>
            <a:ext cx="9613863" cy="1080938"/>
          </a:xfrm>
          <a:prstGeom prst="rect">
            <a:avLst/>
          </a:prstGeom>
        </p:spPr>
        <p:txBody>
          <a:bodyPr/>
          <a:lstStyle/>
          <a:p>
            <a:r>
              <a:t>Thread</a:t>
            </a:r>
          </a:p>
        </p:txBody>
      </p:sp>
      <p:sp>
        <p:nvSpPr>
          <p:cNvPr id="1307" name="Shape 1307"/>
          <p:cNvSpPr>
            <a:spLocks noGrp="1"/>
          </p:cNvSpPr>
          <p:nvPr>
            <p:ph type="sldNum" sz="quarter" idx="2"/>
          </p:nvPr>
        </p:nvSpPr>
        <p:spPr>
          <a:xfrm>
            <a:off x="10729455" y="986201"/>
            <a:ext cx="583665" cy="6248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99</a:t>
            </a:fld>
            <a:endParaRPr/>
          </a:p>
        </p:txBody>
      </p:sp>
      <p:sp>
        <p:nvSpPr>
          <p:cNvPr id="7" name="Shape 1306"/>
          <p:cNvSpPr/>
          <p:nvPr/>
        </p:nvSpPr>
        <p:spPr>
          <a:xfrm>
            <a:off x="506436" y="2346906"/>
            <a:ext cx="11324494" cy="16312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3600" b="1" u="sng">
                <a:solidFill>
                  <a:srgbClr val="FFFFFF"/>
                </a:solidFill>
              </a:defRPr>
            </a:pPr>
            <a:r>
              <a:rPr lang="fr-FR"/>
              <a:t>Et avec la classe Thread ?
</a:t>
            </a:r>
          </a:p>
          <a:p>
            <a:pPr>
              <a:defRPr sz="2800">
                <a:solidFill>
                  <a:srgbClr val="FFFFFF"/>
                </a:solidFill>
              </a:defRPr>
            </a:pPr>
            <a:r>
              <a:rPr lang="fr-FR" sz="2800"/>
              <a:t>Dans l’activité :</a:t>
            </a:r>
            <a:endParaRPr lang="fr-FR"/>
          </a:p>
        </p:txBody>
      </p:sp>
      <p:sp>
        <p:nvSpPr>
          <p:cNvPr id="2" name="Rectangle 1"/>
          <p:cNvSpPr/>
          <p:nvPr/>
        </p:nvSpPr>
        <p:spPr>
          <a:xfrm>
            <a:off x="1707424" y="4059929"/>
            <a:ext cx="9110663" cy="2554545"/>
          </a:xfrm>
          <a:prstGeom prst="rect">
            <a:avLst/>
          </a:prstGeom>
          <a:solidFill>
            <a:schemeClr val="bg1"/>
          </a:solidFill>
        </p:spPr>
        <p:txBody>
          <a:bodyPr wrap="square">
            <a:spAutoFit/>
          </a:bodyPr>
          <a:lstStyle/>
          <a:p>
            <a:r>
              <a:rPr lang="fr-FR" sz="1600"/>
              <a:t>Handler </a:t>
            </a:r>
            <a:r>
              <a:rPr lang="fr-FR" sz="1600" err="1"/>
              <a:t>handler</a:t>
            </a:r>
            <a:r>
              <a:rPr lang="fr-FR" sz="1600"/>
              <a:t> = </a:t>
            </a:r>
            <a:r>
              <a:rPr lang="fr-FR" sz="1600">
                <a:solidFill>
                  <a:srgbClr val="CC7832"/>
                </a:solidFill>
              </a:rPr>
              <a:t>new </a:t>
            </a:r>
            <a:r>
              <a:rPr lang="fr-FR" sz="1600"/>
              <a:t>Handler(</a:t>
            </a:r>
            <a:r>
              <a:rPr lang="fr-FR" sz="1600" err="1"/>
              <a:t>Looper.</a:t>
            </a:r>
            <a:r>
              <a:rPr lang="fr-FR" sz="1600" i="1" err="1"/>
              <a:t>getMainLooper</a:t>
            </a:r>
            <a:r>
              <a:rPr lang="fr-FR" sz="1600"/>
              <a:t>()) {</a:t>
            </a:r>
            <a:br>
              <a:rPr lang="fr-FR" sz="1600"/>
            </a:br>
            <a:r>
              <a:rPr lang="fr-FR" sz="1600"/>
              <a:t>    </a:t>
            </a:r>
            <a:r>
              <a:rPr lang="fr-FR" sz="1600">
                <a:solidFill>
                  <a:srgbClr val="BBB529"/>
                </a:solidFill>
              </a:rPr>
              <a:t>@</a:t>
            </a:r>
            <a:r>
              <a:rPr lang="fr-FR" sz="1600" err="1">
                <a:solidFill>
                  <a:srgbClr val="BBB529"/>
                </a:solidFill>
              </a:rPr>
              <a:t>Override</a:t>
            </a:r>
            <a:br>
              <a:rPr lang="fr-FR" sz="1600">
                <a:solidFill>
                  <a:srgbClr val="BBB529"/>
                </a:solidFill>
              </a:rPr>
            </a:br>
            <a:r>
              <a:rPr lang="fr-FR" sz="1600">
                <a:solidFill>
                  <a:srgbClr val="BBB529"/>
                </a:solidFill>
              </a:rPr>
              <a:t>    </a:t>
            </a:r>
            <a:r>
              <a:rPr lang="fr-FR" sz="1600">
                <a:solidFill>
                  <a:srgbClr val="CC7832"/>
                </a:solidFill>
              </a:rPr>
              <a:t>public </a:t>
            </a:r>
            <a:r>
              <a:rPr lang="fr-FR" sz="1600" err="1">
                <a:solidFill>
                  <a:srgbClr val="CC7832"/>
                </a:solidFill>
              </a:rPr>
              <a:t>void</a:t>
            </a:r>
            <a:r>
              <a:rPr lang="fr-FR" sz="1600">
                <a:solidFill>
                  <a:srgbClr val="CC7832"/>
                </a:solidFill>
              </a:rPr>
              <a:t> </a:t>
            </a:r>
            <a:r>
              <a:rPr lang="fr-FR" sz="1600" err="1">
                <a:solidFill>
                  <a:srgbClr val="FFC66D"/>
                </a:solidFill>
              </a:rPr>
              <a:t>handleMessage</a:t>
            </a:r>
            <a:r>
              <a:rPr lang="fr-FR" sz="1600"/>
              <a:t>(</a:t>
            </a:r>
            <a:r>
              <a:rPr lang="fr-FR" sz="1600">
                <a:solidFill>
                  <a:srgbClr val="BBB529"/>
                </a:solidFill>
              </a:rPr>
              <a:t>@</a:t>
            </a:r>
            <a:r>
              <a:rPr lang="fr-FR" sz="1600" err="1">
                <a:solidFill>
                  <a:srgbClr val="BBB529"/>
                </a:solidFill>
              </a:rPr>
              <a:t>NonNull</a:t>
            </a:r>
            <a:r>
              <a:rPr lang="fr-FR" sz="1600">
                <a:solidFill>
                  <a:srgbClr val="BBB529"/>
                </a:solidFill>
              </a:rPr>
              <a:t> </a:t>
            </a:r>
            <a:r>
              <a:rPr lang="fr-FR" sz="1600"/>
              <a:t>Message </a:t>
            </a:r>
            <a:r>
              <a:rPr lang="fr-FR" sz="1600" err="1"/>
              <a:t>msg</a:t>
            </a:r>
            <a:r>
              <a:rPr lang="fr-FR" sz="1600"/>
              <a:t>) {</a:t>
            </a:r>
            <a:br>
              <a:rPr lang="fr-FR" sz="1600"/>
            </a:br>
            <a:r>
              <a:rPr lang="fr-FR" sz="1600"/>
              <a:t>        </a:t>
            </a:r>
            <a:r>
              <a:rPr lang="fr-FR" sz="1600" err="1"/>
              <a:t>Toast.</a:t>
            </a:r>
            <a:r>
              <a:rPr lang="fr-FR" sz="1600" i="1" err="1"/>
              <a:t>makeText</a:t>
            </a:r>
            <a:r>
              <a:rPr lang="fr-FR" sz="1600"/>
              <a:t>(</a:t>
            </a:r>
            <a:r>
              <a:rPr lang="fr-FR" sz="1600" err="1"/>
              <a:t>getApplicationContext</a:t>
            </a:r>
            <a:r>
              <a:rPr lang="fr-FR" sz="1600"/>
              <a:t>()</a:t>
            </a:r>
            <a:r>
              <a:rPr lang="fr-FR" sz="1600">
                <a:solidFill>
                  <a:srgbClr val="CC7832"/>
                </a:solidFill>
              </a:rPr>
              <a:t>, </a:t>
            </a:r>
            <a:r>
              <a:rPr lang="fr-FR" sz="1600" err="1"/>
              <a:t>msg.</a:t>
            </a:r>
            <a:r>
              <a:rPr lang="fr-FR" sz="1600" err="1">
                <a:solidFill>
                  <a:srgbClr val="9876AA"/>
                </a:solidFill>
              </a:rPr>
              <a:t>obj</a:t>
            </a:r>
            <a:r>
              <a:rPr lang="fr-FR" sz="1600" err="1"/>
              <a:t>.toString</a:t>
            </a:r>
            <a:r>
              <a:rPr lang="fr-FR" sz="1600"/>
              <a:t>()</a:t>
            </a:r>
            <a:r>
              <a:rPr lang="fr-FR" sz="1600">
                <a:solidFill>
                  <a:srgbClr val="CC7832"/>
                </a:solidFill>
              </a:rPr>
              <a:t>, </a:t>
            </a:r>
            <a:r>
              <a:rPr lang="fr-FR" sz="1600" err="1"/>
              <a:t>Toast.</a:t>
            </a:r>
            <a:r>
              <a:rPr lang="fr-FR" sz="1600" i="1" err="1">
                <a:solidFill>
                  <a:srgbClr val="9876AA"/>
                </a:solidFill>
              </a:rPr>
              <a:t>LENGTH_SHORT</a:t>
            </a:r>
            <a:r>
              <a:rPr lang="fr-FR" sz="1600"/>
              <a:t>).show()</a:t>
            </a:r>
            <a:r>
              <a:rPr lang="fr-FR" sz="1600">
                <a:solidFill>
                  <a:srgbClr val="CC7832"/>
                </a:solidFill>
              </a:rPr>
              <a:t>;</a:t>
            </a:r>
            <a:br>
              <a:rPr lang="fr-FR" sz="1600">
                <a:solidFill>
                  <a:srgbClr val="CC7832"/>
                </a:solidFill>
              </a:rPr>
            </a:br>
            <a:r>
              <a:rPr lang="fr-FR" sz="1600">
                <a:solidFill>
                  <a:srgbClr val="CC7832"/>
                </a:solidFill>
              </a:rPr>
              <a:t>    </a:t>
            </a:r>
            <a:r>
              <a:rPr lang="fr-FR" sz="1600"/>
              <a:t>}</a:t>
            </a:r>
            <a:br>
              <a:rPr lang="fr-FR" sz="1600"/>
            </a:br>
            <a:r>
              <a:rPr lang="fr-FR" sz="1600"/>
              <a:t>}</a:t>
            </a:r>
            <a:r>
              <a:rPr lang="fr-FR" sz="1600">
                <a:solidFill>
                  <a:srgbClr val="CC7832"/>
                </a:solidFill>
              </a:rPr>
              <a:t>;</a:t>
            </a:r>
          </a:p>
          <a:p>
            <a:endParaRPr lang="fr-FR" sz="1600">
              <a:solidFill>
                <a:srgbClr val="CC7832"/>
              </a:solidFill>
            </a:endParaRPr>
          </a:p>
          <a:p>
            <a:r>
              <a:rPr lang="fr-FR" sz="1600" err="1">
                <a:solidFill>
                  <a:srgbClr val="CC7832"/>
                </a:solidFill>
              </a:rPr>
              <a:t>MaThread</a:t>
            </a:r>
            <a:r>
              <a:rPr lang="fr-FR" sz="1600">
                <a:solidFill>
                  <a:srgbClr val="CC7832"/>
                </a:solidFill>
              </a:rPr>
              <a:t> </a:t>
            </a:r>
            <a:r>
              <a:rPr lang="fr-FR" sz="1600" err="1">
                <a:solidFill>
                  <a:srgbClr val="CC7832"/>
                </a:solidFill>
              </a:rPr>
              <a:t>maThread</a:t>
            </a:r>
            <a:r>
              <a:rPr lang="fr-FR" sz="1600">
                <a:solidFill>
                  <a:srgbClr val="CC7832"/>
                </a:solidFill>
              </a:rPr>
              <a:t> = new </a:t>
            </a:r>
            <a:r>
              <a:rPr lang="fr-FR" sz="1600" err="1">
                <a:solidFill>
                  <a:srgbClr val="CC7832"/>
                </a:solidFill>
              </a:rPr>
              <a:t>MaThread</a:t>
            </a:r>
            <a:r>
              <a:rPr lang="fr-FR" sz="1600">
                <a:solidFill>
                  <a:srgbClr val="CC7832"/>
                </a:solidFill>
              </a:rPr>
              <a:t>(</a:t>
            </a:r>
            <a:r>
              <a:rPr lang="fr-FR" sz="1600" err="1">
                <a:solidFill>
                  <a:srgbClr val="CC7832"/>
                </a:solidFill>
              </a:rPr>
              <a:t>handler</a:t>
            </a:r>
            <a:r>
              <a:rPr lang="fr-FR" sz="1600">
                <a:solidFill>
                  <a:srgbClr val="CC7832"/>
                </a:solidFill>
              </a:rPr>
              <a:t>);</a:t>
            </a:r>
          </a:p>
          <a:p>
            <a:r>
              <a:rPr lang="fr-FR" sz="1600" err="1">
                <a:solidFill>
                  <a:srgbClr val="CC7832"/>
                </a:solidFill>
              </a:rPr>
              <a:t>maThread.start</a:t>
            </a:r>
            <a:r>
              <a:rPr lang="fr-FR" sz="1600">
                <a:solidFill>
                  <a:srgbClr val="CC7832"/>
                </a:solidFill>
              </a:rPr>
              <a:t>();</a:t>
            </a:r>
            <a:endParaRPr lang="fr-FR" sz="1600"/>
          </a:p>
        </p:txBody>
      </p:sp>
    </p:spTree>
    <p:extLst>
      <p:ext uri="{BB962C8B-B14F-4D97-AF65-F5344CB8AC3E}">
        <p14:creationId xmlns:p14="http://schemas.microsoft.com/office/powerpoint/2010/main" val="2315131851"/>
      </p:ext>
    </p:extLst>
  </p:cSld>
  <p:clrMapOvr>
    <a:masterClrMapping/>
  </p:clrMapOvr>
  <p:transition spd="slow">
    <p:dissolve/>
  </p:transition>
</p:sld>
</file>

<file path=ppt/theme/theme1.xml><?xml version="1.0" encoding="utf-8"?>
<a:theme xmlns:a="http://schemas.openxmlformats.org/drawingml/2006/main" name="Berlin">
  <a:themeElements>
    <a:clrScheme name="Berlin">
      <a:dk1>
        <a:srgbClr val="000000"/>
      </a:dk1>
      <a:lt1>
        <a:srgbClr val="FFFFFF"/>
      </a:lt1>
      <a:dk2>
        <a:srgbClr val="A7A7A7"/>
      </a:dk2>
      <a:lt2>
        <a:srgbClr val="535353"/>
      </a:lt2>
      <a:accent1>
        <a:srgbClr val="F09415"/>
      </a:accent1>
      <a:accent2>
        <a:srgbClr val="C1B56B"/>
      </a:accent2>
      <a:accent3>
        <a:srgbClr val="4BAF73"/>
      </a:accent3>
      <a:accent4>
        <a:srgbClr val="5AA6C0"/>
      </a:accent4>
      <a:accent5>
        <a:srgbClr val="D17DF9"/>
      </a:accent5>
      <a:accent6>
        <a:srgbClr val="FA7E5C"/>
      </a:accent6>
      <a:hlink>
        <a:srgbClr val="0000FF"/>
      </a:hlink>
      <a:folHlink>
        <a:srgbClr val="FF00FF"/>
      </a:folHlink>
    </a:clrScheme>
    <a:fontScheme name="Berlin">
      <a:majorFont>
        <a:latin typeface="Helvetica"/>
        <a:ea typeface="Helvetica"/>
        <a:cs typeface="Helvetica"/>
      </a:majorFont>
      <a:minorFont>
        <a:latin typeface="Calibri"/>
        <a:ea typeface="Calibri"/>
        <a:cs typeface="Calibri"/>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A7A7A7"/>
      </a:dk2>
      <a:lt2>
        <a:srgbClr val="535353"/>
      </a:lt2>
      <a:accent1>
        <a:srgbClr val="F09415"/>
      </a:accent1>
      <a:accent2>
        <a:srgbClr val="C1B56B"/>
      </a:accent2>
      <a:accent3>
        <a:srgbClr val="4BAF73"/>
      </a:accent3>
      <a:accent4>
        <a:srgbClr val="5AA6C0"/>
      </a:accent4>
      <a:accent5>
        <a:srgbClr val="D17DF9"/>
      </a:accent5>
      <a:accent6>
        <a:srgbClr val="FA7E5C"/>
      </a:accent6>
      <a:hlink>
        <a:srgbClr val="0000FF"/>
      </a:hlink>
      <a:folHlink>
        <a:srgbClr val="FF00FF"/>
      </a:folHlink>
    </a:clrScheme>
    <a:fontScheme name="Berlin">
      <a:majorFont>
        <a:latin typeface="Helvetica"/>
        <a:ea typeface="Helvetica"/>
        <a:cs typeface="Helvetica"/>
      </a:majorFont>
      <a:minorFont>
        <a:latin typeface="Calibri"/>
        <a:ea typeface="Calibri"/>
        <a:cs typeface="Calibri"/>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E20A3379D3A84881232C8477BD1A17" ma:contentTypeVersion="6" ma:contentTypeDescription="Crée un document." ma:contentTypeScope="" ma:versionID="dccda2e4cd02d21c9d3d56555af35685">
  <xsd:schema xmlns:xsd="http://www.w3.org/2001/XMLSchema" xmlns:xs="http://www.w3.org/2001/XMLSchema" xmlns:p="http://schemas.microsoft.com/office/2006/metadata/properties" xmlns:ns2="624f70d1-759a-4f3e-a084-24323546b0c3" targetNamespace="http://schemas.microsoft.com/office/2006/metadata/properties" ma:root="true" ma:fieldsID="7f183cfb9894a88ff8b6f35307026330" ns2:_="">
    <xsd:import namespace="624f70d1-759a-4f3e-a084-24323546b0c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f70d1-759a-4f3e-a084-24323546b0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181665-A9DB-4BB0-93E9-AEFEF465564E}">
  <ds:schemaRefs>
    <ds:schemaRef ds:uri="624f70d1-759a-4f3e-a084-24323546b0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FFE3E2-8589-4770-835D-5E1D6A7F6E8B}">
  <ds:schemaRefs>
    <ds:schemaRef ds:uri="http://schemas.microsoft.com/sharepoint/v3/contenttype/forms"/>
  </ds:schemaRefs>
</ds:datastoreItem>
</file>

<file path=customXml/itemProps3.xml><?xml version="1.0" encoding="utf-8"?>
<ds:datastoreItem xmlns:ds="http://schemas.openxmlformats.org/officeDocument/2006/customXml" ds:itemID="{F702106F-7BD7-4DE3-B9A1-3CC5D13CC3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{16BCB781-6B7C-D947-A0F5-C68670EEC824}tf10001119</Template>
  <Application>Microsoft Office PowerPoint</Application>
  <PresentationFormat>Widescreen</PresentationFormat>
  <Slides>226</Slides>
  <Notes>2</Notes>
  <HiddenSlides>0</HiddenSlide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Berlin</vt:lpstr>
      <vt:lpstr>Introduction à Android</vt:lpstr>
      <vt:lpstr>Pré-requis</vt:lpstr>
      <vt:lpstr>Puis-je utiliser mon propre téléphone ?</vt:lpstr>
      <vt:lpstr>Gradle</vt:lpstr>
      <vt:lpstr>Gradle</vt:lpstr>
      <vt:lpstr>Gradle</vt:lpstr>
      <vt:lpstr>Gradle</vt:lpstr>
      <vt:lpstr>Gradle</vt:lpstr>
      <vt:lpstr>Gradle</vt:lpstr>
      <vt:lpstr>Gradle</vt:lpstr>
      <vt:lpstr>Gradle</vt:lpstr>
      <vt:lpstr>Gradle</vt:lpstr>
      <vt:lpstr>Gradle</vt:lpstr>
      <vt:lpstr>Gradle</vt:lpstr>
      <vt:lpstr>Gradle</vt:lpstr>
      <vt:lpstr>Présentation d'Android</vt:lpstr>
      <vt:lpstr>Android, qu'est-ce que c'est ?</vt:lpstr>
      <vt:lpstr>Architecture d'application Android</vt:lpstr>
      <vt:lpstr>Vue</vt:lpstr>
      <vt:lpstr>Vue : Exemples</vt:lpstr>
      <vt:lpstr>Vue : Exemples</vt:lpstr>
      <vt:lpstr>Vue : Exemples</vt:lpstr>
      <vt:lpstr>Vue : Exemples</vt:lpstr>
      <vt:lpstr>Layout</vt:lpstr>
      <vt:lpstr>Layout : LinearLayout</vt:lpstr>
      <vt:lpstr>Layout : LinearLayout</vt:lpstr>
      <vt:lpstr>Bonus : unit of measurement</vt:lpstr>
      <vt:lpstr>Layout : LinearLayout</vt:lpstr>
      <vt:lpstr>Layout : RelativeLayout</vt:lpstr>
      <vt:lpstr>Layout : RelativeLayout</vt:lpstr>
      <vt:lpstr>Layout : TableLayout</vt:lpstr>
      <vt:lpstr>Layout : ConstraintLayout</vt:lpstr>
      <vt:lpstr>Layout : ConstraintLayout</vt:lpstr>
      <vt:lpstr>Activity</vt:lpstr>
      <vt:lpstr>Activity</vt:lpstr>
      <vt:lpstr>Activity</vt:lpstr>
      <vt:lpstr>Activity</vt:lpstr>
      <vt:lpstr>Activity</vt:lpstr>
      <vt:lpstr>Activity</vt:lpstr>
      <vt:lpstr>Activity</vt:lpstr>
      <vt:lpstr>Activity</vt:lpstr>
      <vt:lpstr>Activity</vt:lpstr>
      <vt:lpstr>Activity</vt:lpstr>
      <vt:lpstr>Ressources et style</vt:lpstr>
      <vt:lpstr>Ressources et style</vt:lpstr>
      <vt:lpstr>Ressources et style</vt:lpstr>
      <vt:lpstr>Application Manifest</vt:lpstr>
      <vt:lpstr>Application Manifest</vt:lpstr>
      <vt:lpstr>Application Manifest</vt:lpstr>
      <vt:lpstr>Application Manifest</vt:lpstr>
      <vt:lpstr>Permission</vt:lpstr>
      <vt:lpstr>Permission</vt:lpstr>
      <vt:lpstr>Permission</vt:lpstr>
      <vt:lpstr>Internationalisation</vt:lpstr>
      <vt:lpstr>Internationalisation</vt:lpstr>
      <vt:lpstr>Déclencher une action</vt:lpstr>
      <vt:lpstr>Déclencher une action</vt:lpstr>
      <vt:lpstr>Déclencher une action</vt:lpstr>
      <vt:lpstr>Déclencher une action</vt:lpstr>
      <vt:lpstr>Style</vt:lpstr>
      <vt:lpstr>Style</vt:lpstr>
      <vt:lpstr>Style</vt:lpstr>
      <vt:lpstr>Style</vt:lpstr>
      <vt:lpstr>Style</vt:lpstr>
      <vt:lpstr>Style</vt:lpstr>
      <vt:lpstr>Style</vt:lpstr>
      <vt:lpstr>Style</vt:lpstr>
      <vt:lpstr>Multi-Activity</vt:lpstr>
      <vt:lpstr>Multi-Activity</vt:lpstr>
      <vt:lpstr>Multi-Activity</vt:lpstr>
      <vt:lpstr>Multi-Activity</vt:lpstr>
      <vt:lpstr>Multi-Activity</vt:lpstr>
      <vt:lpstr>Multi-Activity</vt:lpstr>
      <vt:lpstr>Multi-Activity</vt:lpstr>
      <vt:lpstr>Multi-Activity</vt:lpstr>
      <vt:lpstr>Multi-Activity</vt:lpstr>
      <vt:lpstr>Multi-Activity</vt:lpstr>
      <vt:lpstr>Multi-Activity</vt:lpstr>
      <vt:lpstr>Multi-Activity</vt:lpstr>
      <vt:lpstr>Multi-Activity</vt:lpstr>
      <vt:lpstr>Multi-Activity</vt:lpstr>
      <vt:lpstr>Thread et Web</vt:lpstr>
      <vt:lpstr>Web</vt:lpstr>
      <vt:lpstr>Web</vt:lpstr>
      <vt:lpstr>Thread</vt:lpstr>
      <vt:lpstr>Thread</vt:lpstr>
      <vt:lpstr>Thread</vt:lpstr>
      <vt:lpstr>Thread</vt:lpstr>
      <vt:lpstr>Thread</vt:lpstr>
      <vt:lpstr>Thread</vt:lpstr>
      <vt:lpstr>Thread</vt:lpstr>
      <vt:lpstr>Thread</vt:lpstr>
      <vt:lpstr>Thread</vt:lpstr>
      <vt:lpstr>Thread</vt:lpstr>
      <vt:lpstr>Thread</vt:lpstr>
      <vt:lpstr>Thread</vt:lpstr>
      <vt:lpstr>Thread</vt:lpstr>
      <vt:lpstr>Thread</vt:lpstr>
      <vt:lpstr>Thread</vt:lpstr>
      <vt:lpstr>Thread</vt:lpstr>
      <vt:lpstr>List View</vt:lpstr>
      <vt:lpstr>List View</vt:lpstr>
      <vt:lpstr>List View</vt:lpstr>
      <vt:lpstr>List View</vt:lpstr>
      <vt:lpstr>List View</vt:lpstr>
      <vt:lpstr>List View</vt:lpstr>
      <vt:lpstr>List View</vt:lpstr>
      <vt:lpstr>List View</vt:lpstr>
      <vt:lpstr>List View</vt:lpstr>
      <vt:lpstr>List View</vt:lpstr>
      <vt:lpstr>List View</vt:lpstr>
      <vt:lpstr>List View</vt:lpstr>
      <vt:lpstr>List View</vt:lpstr>
      <vt:lpstr>List View</vt:lpstr>
      <vt:lpstr>List View</vt:lpstr>
      <vt:lpstr>RecyclerView</vt:lpstr>
      <vt:lpstr>RecyclerView</vt:lpstr>
      <vt:lpstr>RecyclerView</vt:lpstr>
      <vt:lpstr>RecyclerView</vt:lpstr>
      <vt:lpstr>RecyclerView</vt:lpstr>
      <vt:lpstr>RecyclerView</vt:lpstr>
      <vt:lpstr>RecyclerView</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Stockage de données</vt:lpstr>
      <vt:lpstr>Custom View</vt:lpstr>
      <vt:lpstr>Custom View</vt:lpstr>
      <vt:lpstr>Custom View</vt:lpstr>
      <vt:lpstr>Custom View</vt:lpstr>
      <vt:lpstr>Custom View</vt:lpstr>
      <vt:lpstr>Custom View</vt:lpstr>
      <vt:lpstr>Custom View</vt:lpstr>
      <vt:lpstr>Custom View</vt:lpstr>
      <vt:lpstr>Custom View</vt:lpstr>
      <vt:lpstr>Drawable</vt:lpstr>
      <vt:lpstr>Drawable</vt:lpstr>
      <vt:lpstr>Drawable</vt:lpstr>
      <vt:lpstr>Drawable</vt:lpstr>
      <vt:lpstr>Drawable</vt:lpstr>
      <vt:lpstr>Drawable</vt:lpstr>
      <vt:lpstr>XML Drawable</vt:lpstr>
      <vt:lpstr>XML Drawable</vt:lpstr>
      <vt:lpstr>Gesture</vt:lpstr>
      <vt:lpstr>Gesture : TouchEvent</vt:lpstr>
      <vt:lpstr>Gesture : TouchEvent</vt:lpstr>
      <vt:lpstr>Gesture : TouchEvent</vt:lpstr>
      <vt:lpstr>Gesture</vt:lpstr>
      <vt:lpstr>Gesture</vt:lpstr>
      <vt:lpstr>Gesture</vt:lpstr>
      <vt:lpstr>Gesture</vt:lpstr>
      <vt:lpstr>Gesture</vt:lpstr>
      <vt:lpstr>Gesture</vt:lpstr>
      <vt:lpstr>Capteurs</vt:lpstr>
      <vt:lpstr>Capteur : Boussole</vt:lpstr>
      <vt:lpstr>Capteur : Boussole</vt:lpstr>
      <vt:lpstr>Capteur : Boussole</vt:lpstr>
      <vt:lpstr>Capteur : Boussole</vt:lpstr>
      <vt:lpstr>Capteur : Photo</vt:lpstr>
      <vt:lpstr>Capteur : Photo</vt:lpstr>
      <vt:lpstr>Capteur : Photo</vt:lpstr>
      <vt:lpstr>Capteur : Photo</vt:lpstr>
      <vt:lpstr>Capteur : Photo</vt:lpstr>
      <vt:lpstr>Capteur : Photo</vt:lpstr>
      <vt:lpstr>Camera : Full control</vt:lpstr>
      <vt:lpstr>Capteur : Video</vt:lpstr>
      <vt:lpstr>Capteur : Video</vt:lpstr>
      <vt:lpstr>Capteur : Video</vt:lpstr>
      <vt:lpstr>Capteur : Sound</vt:lpstr>
      <vt:lpstr>Capteur : Sound</vt:lpstr>
      <vt:lpstr>Capteur : GPS</vt:lpstr>
      <vt:lpstr>Capteur : GPS</vt:lpstr>
      <vt:lpstr>Capteur : GPS</vt:lpstr>
      <vt:lpstr>Capteur : GPS</vt:lpstr>
      <vt:lpstr>Capteur : GPS</vt:lpstr>
      <vt:lpstr>Capteur : GPS</vt:lpstr>
      <vt:lpstr>Capteur : GPS</vt:lpstr>
      <vt:lpstr>Notifications</vt:lpstr>
      <vt:lpstr>Notifications</vt:lpstr>
      <vt:lpstr>Notifications</vt:lpstr>
      <vt:lpstr>Notifications</vt:lpstr>
      <vt:lpstr>Notifications</vt:lpstr>
      <vt:lpstr>Fragments</vt:lpstr>
      <vt:lpstr>Fragment</vt:lpstr>
      <vt:lpstr>Fragment</vt:lpstr>
      <vt:lpstr>Fragment</vt:lpstr>
      <vt:lpstr>Fragment</vt:lpstr>
      <vt:lpstr>Fragment</vt:lpstr>
      <vt:lpstr>Fragment</vt:lpstr>
      <vt:lpstr>Fragment</vt:lpstr>
      <vt:lpstr>Fragment</vt:lpstr>
      <vt:lpstr>Fragment</vt:lpstr>
      <vt:lpstr>Fragment</vt:lpstr>
      <vt:lpstr>Action Bar / Tools Bar</vt:lpstr>
      <vt:lpstr>Action Bar</vt:lpstr>
      <vt:lpstr>Action Bar</vt:lpstr>
      <vt:lpstr>Action Bar</vt:lpstr>
      <vt:lpstr>Action Bar</vt:lpstr>
      <vt:lpstr>Action Bar</vt:lpstr>
      <vt:lpstr>Action Bar</vt:lpstr>
      <vt:lpstr>Action Bar</vt:lpstr>
      <vt:lpstr>Action Bar</vt:lpstr>
      <vt:lpstr>Action Bar</vt:lpstr>
      <vt:lpstr>Action Bar</vt:lpstr>
      <vt:lpstr>Action Bar</vt:lpstr>
      <vt:lpstr>Map</vt:lpstr>
      <vt:lpstr>Map</vt:lpstr>
      <vt:lpstr>Map</vt:lpstr>
      <vt:lpstr>Map</vt:lpstr>
      <vt:lpstr>Map</vt:lpstr>
      <vt:lpstr>Map</vt:lpstr>
      <vt:lpstr>Map</vt:lpstr>
      <vt:lpstr>Map</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dc:title>
  <cp:revision>1</cp:revision>
  <dcterms:modified xsi:type="dcterms:W3CDTF">2021-04-07T06:39:25Z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0x010100F2E20A3379D3A84881232C8477BD1A17</vt:lpwstr>
  </property>
</Properties>
</file>