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1" r:id="rId7"/>
    <p:sldId id="266" r:id="rId8"/>
    <p:sldId id="260" r:id="rId9"/>
    <p:sldId id="267" r:id="rId10"/>
    <p:sldId id="262" r:id="rId11"/>
    <p:sldId id="268" r:id="rId12"/>
    <p:sldId id="263" r:id="rId13"/>
    <p:sldId id="264" r:id="rId14"/>
    <p:sldId id="269" r:id="rId15"/>
    <p:sldId id="270" r:id="rId16"/>
    <p:sldId id="277" r:id="rId17"/>
    <p:sldId id="318" r:id="rId18"/>
    <p:sldId id="278" r:id="rId19"/>
    <p:sldId id="272" r:id="rId20"/>
    <p:sldId id="275" r:id="rId21"/>
    <p:sldId id="348" r:id="rId22"/>
    <p:sldId id="349" r:id="rId23"/>
    <p:sldId id="276" r:id="rId24"/>
    <p:sldId id="350" r:id="rId25"/>
    <p:sldId id="351" r:id="rId26"/>
    <p:sldId id="271" r:id="rId27"/>
    <p:sldId id="273" r:id="rId28"/>
    <p:sldId id="274" r:id="rId29"/>
    <p:sldId id="279" r:id="rId30"/>
    <p:sldId id="280" r:id="rId31"/>
    <p:sldId id="281" r:id="rId32"/>
    <p:sldId id="284" r:id="rId33"/>
    <p:sldId id="289" r:id="rId34"/>
    <p:sldId id="282" r:id="rId35"/>
    <p:sldId id="283" r:id="rId36"/>
    <p:sldId id="285" r:id="rId37"/>
    <p:sldId id="286" r:id="rId38"/>
    <p:sldId id="287" r:id="rId39"/>
    <p:sldId id="288" r:id="rId40"/>
    <p:sldId id="291" r:id="rId41"/>
    <p:sldId id="290" r:id="rId42"/>
    <p:sldId id="293" r:id="rId43"/>
    <p:sldId id="294" r:id="rId44"/>
    <p:sldId id="295" r:id="rId45"/>
    <p:sldId id="292" r:id="rId46"/>
    <p:sldId id="296" r:id="rId47"/>
    <p:sldId id="299" r:id="rId48"/>
    <p:sldId id="298" r:id="rId49"/>
    <p:sldId id="300" r:id="rId50"/>
    <p:sldId id="301" r:id="rId51"/>
    <p:sldId id="302" r:id="rId52"/>
    <p:sldId id="307" r:id="rId53"/>
    <p:sldId id="309" r:id="rId54"/>
    <p:sldId id="308" r:id="rId55"/>
    <p:sldId id="311" r:id="rId56"/>
    <p:sldId id="310" r:id="rId57"/>
    <p:sldId id="313" r:id="rId58"/>
    <p:sldId id="314" r:id="rId59"/>
    <p:sldId id="315" r:id="rId60"/>
    <p:sldId id="316" r:id="rId61"/>
    <p:sldId id="317" r:id="rId62"/>
    <p:sldId id="324" r:id="rId63"/>
    <p:sldId id="323" r:id="rId64"/>
    <p:sldId id="319" r:id="rId65"/>
    <p:sldId id="321" r:id="rId66"/>
    <p:sldId id="322" r:id="rId67"/>
    <p:sldId id="320" r:id="rId68"/>
    <p:sldId id="312" r:id="rId69"/>
    <p:sldId id="325" r:id="rId70"/>
    <p:sldId id="326" r:id="rId71"/>
    <p:sldId id="329" r:id="rId72"/>
    <p:sldId id="330" r:id="rId73"/>
    <p:sldId id="328" r:id="rId74"/>
    <p:sldId id="339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40" r:id="rId84"/>
    <p:sldId id="342" r:id="rId85"/>
    <p:sldId id="341" r:id="rId86"/>
    <p:sldId id="343" r:id="rId87"/>
    <p:sldId id="344" r:id="rId88"/>
    <p:sldId id="345" r:id="rId89"/>
    <p:sldId id="346" r:id="rId90"/>
    <p:sldId id="347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4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5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5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3AF7-5EF3-4836-A692-322FC0A0C2AF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5B25-5A40-49D6-8F0F-44E03317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n_Microsystem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8794" y="206062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Introduction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8" y="790837"/>
            <a:ext cx="1199023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initiated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and released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 developed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Sun Microsystems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(Java 1.0)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language was originally developed by Sun Microsystems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later acquired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Oracle Corporation.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November 13, 2006, Sun Microsystems made the bulk of its implementation of Java available under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GNU General Public License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December 2008, the latest release of the Java Standard Edition is 6 (J2SE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latest version is Java 8, the only supported version as of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99094"/>
            <a:ext cx="1199023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simply means strong.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uses strong memory management.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lack of pointers that avoids security problem.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automatic garbage collection in java.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exception handling and type checking mechanism in java.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points makes java robust.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99094"/>
            <a:ext cx="1199023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Architecture-neutral –</a:t>
            </a:r>
          </a:p>
          <a:p>
            <a:pPr algn="just"/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implementation dependent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generates an architecture-neutral object file format, which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code to be executable on many processors, with the presence of Java runtime system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implementation dependent features e.g. size of primitive types is set.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16595"/>
            <a:ext cx="119902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–</a:t>
            </a:r>
          </a:p>
          <a:p>
            <a:pPr algn="just"/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is faster than traditional interpretation since byte code is "close" to native code understand by machines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–</a:t>
            </a:r>
          </a:p>
          <a:p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distributed applications in java. RMI and EJB are used for creating distributed applications. We may access files by calling the methods from any machine on the internet.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Multi-threaded –</a:t>
            </a:r>
          </a:p>
          <a:p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like a separate program, executing concurrently.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multi-threading is that it shares the same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 are important for multi-media, Web applications etc.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&amp; Escape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&amp;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components in the Java program require names as their identity.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are classes, variables and methods and the Names used to identify them are called identifiers.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using Java Identifiers: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should begin with alphabets (both upper case and lower case are allowed e.g. A to Z or a to z) or special characters i.e. currency character ($) or an underscore (_).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character, identifiers can have any combination of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cannot be used as an identifier.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importantly identifiers are case sensitive.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Valid identifiers: age, $salary, _value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Invalid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identifiers: 123abc, -salary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16595"/>
            <a:ext cx="11990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words that you cannot use as object or variable names in a Java program.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are known as “reserved” words; they are keywords that are already used by the syntax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064" y="103031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97644"/>
              </p:ext>
            </p:extLst>
          </p:nvPr>
        </p:nvGraphicFramePr>
        <p:xfrm>
          <a:off x="1906072" y="2240923"/>
          <a:ext cx="8100810" cy="4481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135"/>
                <a:gridCol w="1350135"/>
                <a:gridCol w="1350135"/>
                <a:gridCol w="1350135"/>
                <a:gridCol w="1350135"/>
                <a:gridCol w="1350135"/>
              </a:tblGrid>
              <a:tr h="356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674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catch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const*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56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56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finally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goto*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674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674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native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56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strictfp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674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synchronized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56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940158"/>
            <a:ext cx="1199023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in JAVA program work as the basic unit of storage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defined by the combination of an identifier,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scope and an optional initializer.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variable defines their visibility, and a lifetime.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access_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…];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//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three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b, and c.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= 3, e, f = 5;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three more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= 3.14159;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an approximation of pi.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x = 'x';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//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x has the value 'x'.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 method is a collection of statements that are grouped together to perform an operation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in which a method is called i.e., method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returns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returning any value.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access_specifier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area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single line comments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multiline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Documentation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 Java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*/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documentation comment and in general its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 comment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uses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 comments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preparing automatically generated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8794" y="206062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Applications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769" y="1017431"/>
            <a:ext cx="1199023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a system for developing application software and deploying it in a cross-platform computing environment.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is used in a wide variety of computing platforms from embedded devices and mobile phones to enterprise servers and supercomputers.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applets run in secure, sandboxed environments to provide many features of native applications and can be embedded in HTML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public static void main (String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   ”);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Details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584775"/>
            <a:ext cx="1199023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forms the basis for object-oriented programming in Java.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concept you wish to implement in a Java program must be encapsulated within a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is that it defines a new data type. Once defined, this new type can be used to create objects of that type.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class is 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object, and an object is 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class.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3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3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instance-variable1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3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instance-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methodname1(parameter-list) {</a:t>
            </a:r>
          </a:p>
          <a:p>
            <a:pPr lvl="3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body of method</a:t>
            </a:r>
          </a:p>
          <a:p>
            <a:pPr lvl="3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...</a:t>
            </a:r>
          </a:p>
          <a:p>
            <a:pPr lvl="3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methodnameN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(parameter-list) {</a:t>
            </a:r>
          </a:p>
          <a:p>
            <a:pPr lvl="3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body of method</a:t>
            </a:r>
          </a:p>
          <a:p>
            <a:pPr lvl="3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3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602880"/>
            <a:ext cx="119902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methods and variables defined within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that is created inside the class but outside the method, is known as instance variable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Instance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doesn't get memory at compile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memory at runtime when object(instance) is created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why, it is known as instance variable.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one object is separate and unique from the data for another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declaration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creates a template; it does not create an actual object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 new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variables, you will use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(.) operator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dot operator links the name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with the name of an instance variable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objects have a state and behavior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software 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have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and behavior. A software object's state is stored in fields and behavior is shown via methods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/>
              <a:t>Vehicle v1 </a:t>
            </a:r>
            <a:r>
              <a:rPr lang="en-US" sz="2400" dirty="0"/>
              <a:t>= new Vehicle();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602880"/>
            <a:ext cx="11990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dynamically allocates memory for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memory for an object during run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is a logical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physical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 preceded by a backslash (\) is 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has special meaning to the compiler. When an escape sequence is encountered in a print statement, the compiler interprets it accordingly.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427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75763" y="2232817"/>
          <a:ext cx="10470524" cy="4039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1157"/>
                <a:gridCol w="7329367"/>
              </a:tblGrid>
              <a:tr h="57702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Escape Sequences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7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Escape Sequence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57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\t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Insert a tab in the text at this point.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57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\n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Insert a newline in the text at this point.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57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\'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Insert a single quote character in the text at this point.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57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\"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Insert a double quote character in the text at this point.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577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\\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Insert a backslash character in the text at this point.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Defined Data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Data Types: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427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Triangle   = ½ * base * height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Rectangle = width * height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Square =  side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endParaRPr lang="en-US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pie * 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endParaRPr lang="en-US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Ellipse =  pie * a * b</a:t>
            </a:r>
          </a:p>
          <a:p>
            <a:pPr marL="457200" indent="-457200">
              <a:buAutoNum type="arabicPeriod" startAt="5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Parallelogram = base * height</a:t>
            </a:r>
          </a:p>
          <a:p>
            <a:pPr marL="457200" indent="-457200">
              <a:buAutoNum type="arabicPeriod" startAt="5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for calculating areas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cube =  a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cylinder =  pi * 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h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Sphere =  (4 * pi * 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)/3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endParaRPr lang="en-US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 startAt="3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(pi * r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h)/3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 startAt="3"/>
            </a:pP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endParaRPr lang="en-US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Pyramid =  (b * h)/3</a:t>
            </a:r>
          </a:p>
          <a:p>
            <a:pPr marL="457200" indent="-457200">
              <a:buAutoNum type="arabicPeriod" startAt="5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for calculating volumes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940158"/>
            <a:ext cx="119902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Scanner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new Scanner(System.in);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sc.Next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Input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8794" y="206062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 Programming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52" y="721217"/>
            <a:ext cx="11990231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-</a:t>
            </a:r>
          </a:p>
          <a:p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Sun, Java language is simple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and Syntax is based on C++ (so easier for programmers to learn it after 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many confusing and/or rarely-used features e.g., explicit pointers, operator overloading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Readable &amp; eye-catching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Garbage Collection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834454"/>
            <a:ext cx="11990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Arithmetic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used in mathematical expressions in the same way that they are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16816"/>
              </p:ext>
            </p:extLst>
          </p:nvPr>
        </p:nvGraphicFramePr>
        <p:xfrm>
          <a:off x="888643" y="1854559"/>
          <a:ext cx="9903854" cy="4739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374"/>
                <a:gridCol w="5401480"/>
              </a:tblGrid>
              <a:tr h="409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87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Addition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Adds values on either side of the operator A + 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87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Subtraction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Subtracts right hand operand from left hand operand A - 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87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Multiplication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Multiplies values on either side of the operator A * 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87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Division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left hand operand by right hand operand B / 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4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Modulus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Divides left hand operand by right hand operand and returns remainder B % 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41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79" y="873090"/>
            <a:ext cx="11990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following relational operators supported by Java language: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91" y="270456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63156"/>
              </p:ext>
            </p:extLst>
          </p:nvPr>
        </p:nvGraphicFramePr>
        <p:xfrm>
          <a:off x="218941" y="1751526"/>
          <a:ext cx="11037194" cy="4855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377"/>
                <a:gridCol w="8950817"/>
              </a:tblGrid>
              <a:tr h="3707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Operator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1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Checks if the values of two operands are equal or not, if yes then condition becomes true.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1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!=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Checks if the values of two operands are equal or not, if values are not equal then condition becomes true.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1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1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8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8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0685"/>
            <a:ext cx="11990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defines several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applied to the integer types: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operators act upon the individual bits of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34" y="11591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63674"/>
              </p:ext>
            </p:extLst>
          </p:nvPr>
        </p:nvGraphicFramePr>
        <p:xfrm>
          <a:off x="1043188" y="1578071"/>
          <a:ext cx="10174311" cy="5127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9962"/>
                <a:gridCol w="7594349"/>
              </a:tblGrid>
              <a:tr h="2851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Operators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</a:tr>
              <a:tr h="5312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&amp;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Binary AND Operator copies a bit to the result if </a:t>
                      </a:r>
                      <a:r>
                        <a:rPr lang="en-US" sz="1800" dirty="0" smtClean="0">
                          <a:effectLst/>
                        </a:rPr>
                        <a:t>it exists </a:t>
                      </a:r>
                      <a:r>
                        <a:rPr lang="en-US" sz="1800" dirty="0">
                          <a:effectLst/>
                        </a:rPr>
                        <a:t>in both operands.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</a:tr>
              <a:tr h="5312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|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Binary OR Operator copies a bit if it exists in </a:t>
                      </a:r>
                      <a:r>
                        <a:rPr lang="en-US" sz="1800" dirty="0" smtClean="0">
                          <a:effectLst/>
                        </a:rPr>
                        <a:t>either operand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</a:tr>
              <a:tr h="5312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Binary XOR Operator copies the bit if it is set </a:t>
                      </a:r>
                      <a:r>
                        <a:rPr lang="en-US" sz="1800" dirty="0" smtClean="0">
                          <a:effectLst/>
                        </a:rPr>
                        <a:t>in one </a:t>
                      </a:r>
                      <a:r>
                        <a:rPr lang="en-US" sz="1800" dirty="0">
                          <a:effectLst/>
                        </a:rPr>
                        <a:t>operand but not both.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</a:tr>
              <a:tr h="5835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Binary Ones Complement Operator is unary </a:t>
                      </a:r>
                      <a:r>
                        <a:rPr lang="en-US" sz="1800" dirty="0" smtClean="0">
                          <a:effectLst/>
                        </a:rPr>
                        <a:t>and has </a:t>
                      </a:r>
                      <a:r>
                        <a:rPr lang="en-US" sz="1800" dirty="0">
                          <a:effectLst/>
                        </a:rPr>
                        <a:t>the effect of 'flipping' bits.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</a:tr>
              <a:tr h="796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&lt;&lt;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Binary Left Shift Operator. The left operands </a:t>
                      </a:r>
                      <a:r>
                        <a:rPr lang="en-US" sz="1800" dirty="0" smtClean="0">
                          <a:effectLst/>
                        </a:rPr>
                        <a:t>value is </a:t>
                      </a:r>
                      <a:r>
                        <a:rPr lang="en-US" sz="1800" dirty="0">
                          <a:effectLst/>
                        </a:rPr>
                        <a:t>moved left by the number of bits specified </a:t>
                      </a:r>
                      <a:r>
                        <a:rPr lang="en-US" sz="1800" dirty="0" smtClean="0">
                          <a:effectLst/>
                        </a:rPr>
                        <a:t>by the </a:t>
                      </a:r>
                      <a:r>
                        <a:rPr lang="en-US" sz="1800" dirty="0">
                          <a:effectLst/>
                        </a:rPr>
                        <a:t>right operand.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</a:tr>
              <a:tr h="796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&gt;&gt;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Binary Right Shift Operator. The left </a:t>
                      </a:r>
                      <a:r>
                        <a:rPr lang="en-US" sz="1800" dirty="0" smtClean="0">
                          <a:effectLst/>
                        </a:rPr>
                        <a:t>operands value </a:t>
                      </a:r>
                      <a:r>
                        <a:rPr lang="en-US" sz="1800" dirty="0">
                          <a:effectLst/>
                        </a:rPr>
                        <a:t>is moved right by the number of </a:t>
                      </a:r>
                      <a:r>
                        <a:rPr lang="en-US" sz="1800" dirty="0" smtClean="0">
                          <a:effectLst/>
                        </a:rPr>
                        <a:t>bits specified </a:t>
                      </a:r>
                      <a:r>
                        <a:rPr lang="en-US" sz="1800" dirty="0">
                          <a:effectLst/>
                        </a:rPr>
                        <a:t>by the right operand.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</a:tr>
              <a:tr h="1062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&gt;&gt;&gt;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Shift right zero fill operator. The left </a:t>
                      </a:r>
                      <a:r>
                        <a:rPr lang="en-US" sz="1800" dirty="0" smtClean="0">
                          <a:effectLst/>
                        </a:rPr>
                        <a:t>operands value </a:t>
                      </a:r>
                      <a:r>
                        <a:rPr lang="en-US" sz="1800" dirty="0">
                          <a:effectLst/>
                        </a:rPr>
                        <a:t>is moved right by the number of </a:t>
                      </a:r>
                      <a:r>
                        <a:rPr lang="en-US" sz="1800" dirty="0" smtClean="0">
                          <a:effectLst/>
                        </a:rPr>
                        <a:t>bits specified </a:t>
                      </a:r>
                      <a:r>
                        <a:rPr lang="en-US" sz="1800" dirty="0">
                          <a:effectLst/>
                        </a:rPr>
                        <a:t>by the right operand and shifted </a:t>
                      </a:r>
                      <a:r>
                        <a:rPr lang="en-US" sz="1800" dirty="0" smtClean="0">
                          <a:effectLst/>
                        </a:rPr>
                        <a:t>values are </a:t>
                      </a:r>
                      <a:r>
                        <a:rPr lang="en-US" sz="1800" dirty="0">
                          <a:effectLst/>
                        </a:rPr>
                        <a:t>filled up with </a:t>
                      </a:r>
                      <a:r>
                        <a:rPr lang="en-US" sz="1800" dirty="0" err="1">
                          <a:effectLst/>
                        </a:rPr>
                        <a:t>zeros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8" marR="6765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9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00685"/>
            <a:ext cx="11990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034" y="51516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05632"/>
              </p:ext>
            </p:extLst>
          </p:nvPr>
        </p:nvGraphicFramePr>
        <p:xfrm>
          <a:off x="528034" y="824250"/>
          <a:ext cx="11050072" cy="5808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1957"/>
                <a:gridCol w="6427941"/>
                <a:gridCol w="3490174"/>
              </a:tblGrid>
              <a:tr h="605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=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Simple assignment operator, Assigns values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from right side operands to left side operand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 = A + B will assign value of A + B into 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743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 AND assignment operator, It adds </a:t>
                      </a:r>
                      <a:r>
                        <a:rPr lang="en-US" sz="1800" dirty="0" smtClean="0">
                          <a:effectLst/>
                        </a:rPr>
                        <a:t>right operand </a:t>
                      </a:r>
                      <a:r>
                        <a:rPr lang="en-US" sz="1800" dirty="0">
                          <a:effectLst/>
                        </a:rPr>
                        <a:t>to the left operand and assign </a:t>
                      </a:r>
                      <a:r>
                        <a:rPr lang="en-US" sz="1800" dirty="0" smtClean="0">
                          <a:effectLst/>
                        </a:rPr>
                        <a:t>the result </a:t>
                      </a:r>
                      <a:r>
                        <a:rPr lang="en-US" sz="1800" dirty="0">
                          <a:effectLst/>
                        </a:rPr>
                        <a:t>to left operand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+= A is equivalent to C = C + 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743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-=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Subtract AND assignment operator, </a:t>
                      </a:r>
                      <a:r>
                        <a:rPr lang="en-US" sz="1800" dirty="0" smtClean="0">
                          <a:effectLst/>
                        </a:rPr>
                        <a:t>It subtracts </a:t>
                      </a:r>
                      <a:r>
                        <a:rPr lang="en-US" sz="1800" dirty="0">
                          <a:effectLst/>
                        </a:rPr>
                        <a:t>right operand from the left </a:t>
                      </a:r>
                      <a:r>
                        <a:rPr lang="en-US" sz="1800" dirty="0" smtClean="0">
                          <a:effectLst/>
                        </a:rPr>
                        <a:t>operand and </a:t>
                      </a:r>
                      <a:r>
                        <a:rPr lang="en-US" sz="1800" dirty="0">
                          <a:effectLst/>
                        </a:rPr>
                        <a:t>assign the result to left operand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-= A is equivalent to C = C - 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743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Multiply AND assignment operator, It </a:t>
                      </a:r>
                      <a:r>
                        <a:rPr lang="en-US" sz="1800" dirty="0" smtClean="0">
                          <a:effectLst/>
                        </a:rPr>
                        <a:t>multiplies right </a:t>
                      </a:r>
                      <a:r>
                        <a:rPr lang="en-US" sz="1800" dirty="0">
                          <a:effectLst/>
                        </a:rPr>
                        <a:t>operand with the left operand and </a:t>
                      </a:r>
                      <a:r>
                        <a:rPr lang="en-US" sz="1800" dirty="0" smtClean="0">
                          <a:effectLst/>
                        </a:rPr>
                        <a:t>assign the </a:t>
                      </a:r>
                      <a:r>
                        <a:rPr lang="en-US" sz="1800" dirty="0">
                          <a:effectLst/>
                        </a:rPr>
                        <a:t>result to left operand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*= A is equivalent to C = C * 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743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Divide AND assignment operator, It divides </a:t>
                      </a:r>
                      <a:r>
                        <a:rPr lang="en-US" sz="1800" dirty="0" smtClean="0">
                          <a:effectLst/>
                        </a:rPr>
                        <a:t>left operand </a:t>
                      </a:r>
                      <a:r>
                        <a:rPr lang="en-US" sz="1800" dirty="0">
                          <a:effectLst/>
                        </a:rPr>
                        <a:t>with the right operand and assign </a:t>
                      </a:r>
                      <a:r>
                        <a:rPr lang="en-US" sz="1800" dirty="0" smtClean="0">
                          <a:effectLst/>
                        </a:rPr>
                        <a:t>the result </a:t>
                      </a:r>
                      <a:r>
                        <a:rPr lang="en-US" sz="1800" dirty="0">
                          <a:effectLst/>
                        </a:rPr>
                        <a:t>to left operand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/= A is equivalent to C = C / 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743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Modulus AND assignment operator, It </a:t>
                      </a:r>
                      <a:r>
                        <a:rPr lang="en-US" sz="1800" dirty="0" smtClean="0">
                          <a:effectLst/>
                        </a:rPr>
                        <a:t>takes modulus </a:t>
                      </a:r>
                      <a:r>
                        <a:rPr lang="en-US" sz="1800" dirty="0">
                          <a:effectLst/>
                        </a:rPr>
                        <a:t>using two operands and assign </a:t>
                      </a:r>
                      <a:r>
                        <a:rPr lang="en-US" sz="1800" dirty="0" smtClean="0">
                          <a:effectLst/>
                        </a:rPr>
                        <a:t>the result </a:t>
                      </a:r>
                      <a:r>
                        <a:rPr lang="en-US" sz="1800" dirty="0">
                          <a:effectLst/>
                        </a:rPr>
                        <a:t>to left operand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%= A is equivalent to C = C % 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29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&lt;&lt;=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Left shift AND assignment 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&lt;&lt;= 2 is same as C = C &lt;&lt;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2974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&gt;&gt;=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Right shift AND assignment 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&gt;&gt;= 2 is same as C = C &gt;&gt;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295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&amp;=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Bitwise AND assignment 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&amp;= 2 is same as C = C &amp;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2974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bitwise exclusive OR and assignment 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 ^= 2 is same as C = C ^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  <a:tr h="2974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|=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bitwise inclusive OR and assignment operator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 |= 2 is same as C = C |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60" marR="5496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7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834454"/>
            <a:ext cx="11990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variables A holds true and variable B holds false, then</a:t>
            </a:r>
            <a:r>
              <a:rPr lang="en-US" sz="2400" dirty="0"/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11027"/>
              </p:ext>
            </p:extLst>
          </p:nvPr>
        </p:nvGraphicFramePr>
        <p:xfrm>
          <a:off x="2112135" y="2175226"/>
          <a:ext cx="7585406" cy="437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9204"/>
                <a:gridCol w="3816202"/>
              </a:tblGrid>
              <a:tr h="3821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17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 Logical AND operator. If both the operands are non-zero, then the condition becomes true.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17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 Logical OR Operator. If any of the two operands are non-zero, then the condition becomes true.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81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Called Logical NOT Operator. Use to reverses the logical state of its operand. If a condition is true then Logical NOT operator will make false.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2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834454"/>
            <a:ext cx="11990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is also known as the ternary operator. This operator consists of three operands and is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expressions. The goal of the operator is to decide which value should be assigned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is written 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6220" y="3244334"/>
            <a:ext cx="9298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NewPSMT"/>
              </a:rPr>
              <a:t>variable x </a:t>
            </a:r>
            <a:r>
              <a:rPr lang="en-US" sz="2800" dirty="0">
                <a:solidFill>
                  <a:srgbClr val="666600"/>
                </a:solidFill>
                <a:latin typeface="CourierNewPSMT"/>
              </a:rPr>
              <a:t>=(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expression</a:t>
            </a:r>
            <a:r>
              <a:rPr lang="en-US" sz="2800" dirty="0">
                <a:solidFill>
                  <a:srgbClr val="666600"/>
                </a:solidFill>
                <a:latin typeface="CourierNewPSMT"/>
              </a:rPr>
              <a:t>)? 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value </a:t>
            </a:r>
            <a:r>
              <a:rPr lang="en-US" sz="2800" dirty="0" err="1" smtClean="0">
                <a:solidFill>
                  <a:srgbClr val="000089"/>
                </a:solidFill>
                <a:latin typeface="CourierNewPSMT"/>
              </a:rPr>
              <a:t>if_true</a:t>
            </a:r>
            <a:r>
              <a:rPr lang="en-US" sz="2800" dirty="0">
                <a:solidFill>
                  <a:srgbClr val="666600"/>
                </a:solidFill>
                <a:latin typeface="CourierNewPSMT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value </a:t>
            </a:r>
            <a:r>
              <a:rPr lang="en-US" sz="2800" dirty="0" err="1" smtClean="0">
                <a:solidFill>
                  <a:srgbClr val="000089"/>
                </a:solidFill>
                <a:latin typeface="CourierNewPSMT"/>
              </a:rPr>
              <a:t>if_false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41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834454"/>
            <a:ext cx="119902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:-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//Statements will execute if the Boolean expression is true</a:t>
            </a:r>
          </a:p>
          <a:p>
            <a:pPr lvl="3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Boolean expression evaluates to true, then the block of code inside the if statement will be executed. If not,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code after the end of the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executed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Decision Making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834454"/>
            <a:ext cx="11990231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:-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if statement can be followed by an optional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statement, which executes when the Boolean expression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false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Boolean_expression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3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//Statements will execute if the Boolean expression is true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}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//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when the Boolean expression is false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}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Boolean expression evaluates to true, then the block of code inside the if statement will be executed. If not,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code after the end of the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executed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Decision Making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834454"/>
            <a:ext cx="1199023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:-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if statement can be followed by an optional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if...else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statement, which is very useful to test various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if...else if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can have zero or one else's and it must come after any else if's.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if can have zero to many else if's and they must come before the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else if succeeds, none of the remaining else if's or else's will be tested.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if(Boolean_expression1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5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//Executes when the Boolean expression 1 is true</a:t>
            </a:r>
          </a:p>
          <a:p>
            <a:pPr lvl="5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(Boolean_expression2){</a:t>
            </a:r>
          </a:p>
          <a:p>
            <a:pPr lvl="5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//Executes when the Boolean expression 2 is true</a:t>
            </a:r>
          </a:p>
          <a:p>
            <a:pPr lvl="5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(Boolean_expression3){</a:t>
            </a:r>
          </a:p>
          <a:p>
            <a:pPr lvl="5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//Executes when the Boolean expression 3 is true</a:t>
            </a:r>
          </a:p>
          <a:p>
            <a:pPr lvl="5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}else{</a:t>
            </a:r>
          </a:p>
          <a:p>
            <a:pPr lvl="5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//Executes when the none of the above condition is true.</a:t>
            </a:r>
          </a:p>
          <a:p>
            <a:pPr lvl="5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Decision Making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multiway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alternative than a large series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if-else-if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value specified 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must be a unique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value must be compatible with the type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used inside the switch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terminate a statement sequence.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52" y="721217"/>
            <a:ext cx="1199023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Object Oriented and has features like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Pure OOP &amp; C++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Semi 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rganizing our software as a combination of different types of objects that incorporates both data and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programming(OOPs) is a methodology that simplify software development and maintenance by providing some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multiway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alternative than a large series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if-else-if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value specified 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must be a unique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value must be compatible with the type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used inside the switch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terminate a statement sequence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differs from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test for equality, whereas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evaluate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type of Boolean expression.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" y="834454"/>
            <a:ext cx="11990231" cy="1067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	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(constant expression) {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case 1: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Switch(Apps)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{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case value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whata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App”: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break;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case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facebok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lvl="8"/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8"/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</a:p>
          <a:p>
            <a:pPr lvl="8"/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Switch(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dispaly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8"/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Case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lvl="8"/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sequence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value2: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statement sequence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statement sequence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default statement sequence</a:t>
            </a:r>
          </a:p>
          <a:p>
            <a:pPr lvl="8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repeats a statement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controlling expression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allow any number of repetition until our condition is satisfying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lvl="4"/>
            <a:r>
              <a:rPr lang="en-US" sz="2400" i="1" dirty="0"/>
              <a:t>while(condition) {</a:t>
            </a:r>
          </a:p>
          <a:p>
            <a:pPr lvl="4"/>
            <a:r>
              <a:rPr lang="en-US" sz="2400" i="1" dirty="0" smtClean="0"/>
              <a:t>		        // </a:t>
            </a:r>
            <a:r>
              <a:rPr lang="en-US" sz="2400" i="1" dirty="0"/>
              <a:t>body of loop</a:t>
            </a:r>
          </a:p>
          <a:p>
            <a:pPr lvl="4"/>
            <a:r>
              <a:rPr lang="en-US" sz="2400" i="1" dirty="0" smtClean="0"/>
              <a:t>		    }</a:t>
            </a: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do...while loop is similar to a while loop, except that a do...while loop is guaranteed to execute at least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do-while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loop always executes its body at least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once, because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its conditional expression is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after the opening and closing braces of the do statement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lvl="5"/>
            <a:r>
              <a:rPr lang="en-US" sz="2400" i="1" dirty="0"/>
              <a:t>do {</a:t>
            </a:r>
          </a:p>
          <a:p>
            <a:pPr lvl="5"/>
            <a:r>
              <a:rPr lang="en-US" sz="2400" i="1" dirty="0" smtClean="0"/>
              <a:t>     // </a:t>
            </a:r>
            <a:r>
              <a:rPr lang="en-US" sz="2400" i="1" dirty="0"/>
              <a:t>body of loop</a:t>
            </a:r>
          </a:p>
          <a:p>
            <a:pPr lvl="5"/>
            <a:r>
              <a:rPr lang="en-US" sz="2400" i="1" dirty="0" smtClean="0"/>
              <a:t>	} </a:t>
            </a:r>
          </a:p>
          <a:p>
            <a:pPr lvl="5"/>
            <a:r>
              <a:rPr lang="en-US" sz="2400" i="1" dirty="0" smtClean="0"/>
              <a:t>while </a:t>
            </a:r>
            <a:r>
              <a:rPr lang="en-US" sz="2400" i="1" dirty="0"/>
              <a:t>(condition);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- while Loop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lvl="5"/>
            <a:r>
              <a:rPr lang="en-US" sz="2400" i="1" dirty="0" smtClean="0"/>
              <a:t>For (initialization; condition; iteration)</a:t>
            </a:r>
          </a:p>
          <a:p>
            <a:pPr lvl="5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5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5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 ; ; )</a:t>
            </a:r>
          </a:p>
          <a:p>
            <a:pPr lvl="5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5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Loop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16595"/>
            <a:ext cx="119902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 –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is used to stop the entire loop. The break keyword must be used inside any loop or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break keyword will stop the execution of the innermost loop and start executing the next line of code after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block.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 –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can be used in any of the loop control structures. It causes the loop to immediately jump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iteration of the loop.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 loop, the continue keyword causes flow of control to immediately jump to the update statement.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while loop or do/while loop, flow of control immediately jumps to the Boolean expression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 –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used to explicitly return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That is, it causes program control to transfer back to the caller of the method.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type of 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to initialize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constructor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at the time of object creation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java constructor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name must be same as its class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is invoked implicitly.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no explicit return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compiler provides a default constructor if you don't have any constructor.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Class/Static Variables: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keyword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java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static variable gets memory only once in class area at the time of class loading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your program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saves memory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Keyword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Class/Static Variables: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Class variables also known as static variables are declared with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in a class, but outside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constructor or a block.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There would only be one copy of each class variable per class, regardless of how many objects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 are created when the program starts and destroyed when the program stops.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Visibility is similar to instance variables. However, most static variables are declared public since they must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available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users of the class.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Default values are same as instance variables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 can be accessed by calling with the class name 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ClassName.VariableName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When declaring class variables as public static final, then variables names (constants) are all in upper case.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 are not public and final the naming syntax is the same as instance and local variables.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Keyword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/>
              <a:t>array</a:t>
            </a:r>
            <a:r>
              <a:rPr lang="en-US" sz="2400" dirty="0"/>
              <a:t> is a container object that holds </a:t>
            </a:r>
            <a:r>
              <a:rPr lang="en-US" sz="2400" dirty="0" smtClean="0"/>
              <a:t>number </a:t>
            </a:r>
            <a:r>
              <a:rPr lang="en-US" sz="2400" dirty="0"/>
              <a:t>of values of a single type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item in an array is called an </a:t>
            </a:r>
            <a:r>
              <a:rPr lang="en-US" sz="2400" i="1" dirty="0"/>
              <a:t>element</a:t>
            </a:r>
            <a:r>
              <a:rPr lang="en-US" sz="2400" dirty="0"/>
              <a:t>, and each element is accessed by its numerical </a:t>
            </a:r>
            <a:r>
              <a:rPr lang="en-US" sz="2400" i="1" dirty="0"/>
              <a:t>index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array is used to store a collection of data, </a:t>
            </a:r>
            <a:r>
              <a:rPr lang="en-US" sz="2400" dirty="0" smtClean="0"/>
              <a:t>as </a:t>
            </a:r>
            <a:r>
              <a:rPr lang="en-US" sz="2400" dirty="0"/>
              <a:t>a collection of variables of the same type.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38" y="2331077"/>
            <a:ext cx="6194738" cy="23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52" y="721217"/>
            <a:ext cx="1199023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OOPs: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Object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Class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Inheritance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Polymorphism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Abstraction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Encapsulation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1019985"/>
            <a:ext cx="11990231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an array (named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following line of code: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declares an array of integers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anArrayOfBytes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anArrayOfShorts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anArrayOfLongs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anArrayOfFloats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anArrayOfDoubles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anArrayOfBooleans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anArrayOfChars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anArrayOfStrings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955591"/>
            <a:ext cx="11990231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Initializing and array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with the new operator.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[];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array of integers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special operator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memory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to each element of the array: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100; // initialize first element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200; // initialize second element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300; // and so forth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initialize an array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100, 200, 300, 400, 500, 600, 700, 800, 900, 1000 };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499848"/>
            <a:ext cx="11990231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internal details and showing functionality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known as abstraction.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we use abstract class and interface to achieve abstraction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object acquires all the properties and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parent object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known as inheritance.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code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reusability. </a:t>
            </a: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task is performed by different ways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known as polymorphism.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to convince the customer differently, to draw something e.g. shape or rectangle etc.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we use method overloading and method overriding to achieve polymorphism.</a:t>
            </a: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: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(or wrapping) code and data together into a single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encapsulation.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capsule, it is wrapped with different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medicines.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 is the example of encapsulation. </a:t>
            </a: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-10303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(OOPs)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42040"/>
              </p:ext>
            </p:extLst>
          </p:nvPr>
        </p:nvGraphicFramePr>
        <p:xfrm>
          <a:off x="714777" y="698500"/>
          <a:ext cx="10515600" cy="4743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2894"/>
                <a:gridCol w="6472706"/>
              </a:tblGrid>
              <a:tr h="447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60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start with uppercase letter and be a noun e.g. String, Color, Button, System, Thread etc.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60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start with uppercase letter and be an adjective 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Runnable, Remote,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ActionListener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60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start with lowercase letter and be a verb 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actionPerformed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main(), print(),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println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etc.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903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start with lowercase letter 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orderNumber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903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 name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be in lowercase letter 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java,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903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constants 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be in uppercase letter. 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RED, YELLOW, MAX_PRIORITY etc.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602880"/>
            <a:ext cx="119902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in java specifies accessibility (scope) of a data member, method, constructor or class.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java access modifiers: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non-access modifiers such as static, abstract, synchronized, native, volatile, transient etc. Here, we will learn access modifiers.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in JAVA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602880"/>
            <a:ext cx="119902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Access Modifier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is accessible everywhere. It has the widest scope among all other modifiers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Protected Access Modifier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protected access modifier is accessible within package and outside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protected access modifier can be applied on the data member, method and constructor. It can't be applied on the class.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Private Access Modifier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private access modifier is accessible only within class.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in JAVA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783184"/>
            <a:ext cx="1199023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in which one object acquires all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parent object.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 is a specialized version of a superclass.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inherits 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members defined by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adds its own, unique elements.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creating Hierarchical classification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which inherits the properties of other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subclass (derived class, child class)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whose properties are inherited is known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superclass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 class, parent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IS-A relationship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parent-child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108257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783184"/>
            <a:ext cx="119902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 a class, you simply incorporate the definition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into another by using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 lvl="2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Super</a:t>
            </a:r>
          </a:p>
          <a:p>
            <a:pPr lvl="2"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3"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</a:p>
          <a:p>
            <a:pPr lvl="3"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</a:p>
          <a:p>
            <a:pPr lvl="2"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2"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class Sub extends Super</a:t>
            </a:r>
          </a:p>
          <a:p>
            <a:pPr lvl="2" algn="just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</a:p>
          <a:p>
            <a:pPr lvl="3"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</a:p>
          <a:p>
            <a:pPr lvl="2"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in Inheritance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member that has been declared as private will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to its class. It is not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by any code outside its class, including subclasses.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108257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nstanceof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3943" y="878735"/>
            <a:ext cx="9468041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actual</a:t>
            </a:r>
            <a:r>
              <a:rPr kumimoji="0" 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between classes and objects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Animal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Mammal extends Animal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Reptile extends Animal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Dog extends Mammal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774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602880"/>
            <a:ext cx="1199023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refers to the current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of the same class that is executing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refers to the current class instance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in java: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usage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java 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can be used to refer current class instance variable.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this() can be used to invoke current class constructor.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can be used to invoke current class method (implicitly)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passed as an argument in the method call.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passed as argument in the constructor call.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Keyword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945384"/>
            <a:ext cx="1199023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 – </a:t>
            </a:r>
          </a:p>
          <a:p>
            <a:pPr algn="just"/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platforms software-based and hardware-based.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software-based platform. The Java platform differs from most other platforms in the sense that it's a software-based platform that runs on top of other hardware-based platforms.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has two main Components -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 -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API(Application Programming Interface)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602880"/>
            <a:ext cx="1199023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super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immediate parent 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invoked their functionality implicitly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is used to invoke immediate parent class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refers to the variable of variable of parent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invoke immediate parent class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super();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invokes the constructor of immediate parent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is used to invoke immediate parent class method.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refers to the method of parent class.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Keyword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285" y="899094"/>
            <a:ext cx="118013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process of hiding the implementation details and showing only functionality to the user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lets you focus on what the object does instead of how it does it.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achieve abstraction in java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Abstract class (0 to 100%)</a:t>
            </a:r>
          </a:p>
          <a:p>
            <a:pPr marL="1257300" lvl="2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(100%)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that is declared with abstract keyword, is known as abstract class in java. It can have abstract and non-abstract methods (method with body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 class can not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(you are not allowed to create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Abstract class).</a:t>
            </a:r>
          </a:p>
          <a:p>
            <a:pPr marL="1257300" lvl="2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285" y="899094"/>
            <a:ext cx="118013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that is declared as abstract is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needs to be extended and its method implemented. It cannot be instantiated.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abstract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 A{} 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that is declared as abstract and does not have implementation is known as abstract method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void 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printStatus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();//no body and abstract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in JAVA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285" y="899094"/>
            <a:ext cx="118013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in java is a blueprint of a class. It has static, constants and abstract methods only.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java is a mechanism to achieve fully abstraction.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instantiated just like abstract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compiler adds public and abstract keywords before the interface method and public, static and final keywords before data members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If the class is having few abstract methods and few concrete methods: declare it as abstract class.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If the class is having only abstract methods: declare it as interface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in JAVA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285" y="899094"/>
            <a:ext cx="11479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similar to a class in the following ways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contain any number of methods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written in a file with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extension, with the name of the interface matching the name of the 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byte code of an interface appears in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appear in packages, and their corresponding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must be in a directory structure that matches the package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in JAVA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285" y="899094"/>
            <a:ext cx="114793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is different from a class in several ways, including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instantiate an interface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does not contain any constructors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methods in an interface are abstract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cannot contain instance fields. The only fields that can appear in an interface must be declared both static and final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not extended by a class; it is implemented by a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extend multiple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in JAVA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285" y="899094"/>
            <a:ext cx="114793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2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i="1" dirty="0"/>
              <a:t>interface </a:t>
            </a:r>
            <a:r>
              <a:rPr lang="en-US" sz="2400" i="1" dirty="0" err="1"/>
              <a:t>MyInterface</a:t>
            </a:r>
            <a:endParaRPr lang="en-US" sz="2400" i="1" dirty="0"/>
          </a:p>
          <a:p>
            <a:pPr lvl="2"/>
            <a:r>
              <a:rPr lang="en-US" sz="2400" i="1" dirty="0" smtClean="0"/>
              <a:t>{</a:t>
            </a:r>
          </a:p>
          <a:p>
            <a:pPr lvl="2"/>
            <a:endParaRPr lang="en-US" sz="2400" i="1" dirty="0"/>
          </a:p>
          <a:p>
            <a:pPr lvl="2"/>
            <a:r>
              <a:rPr lang="en-US" sz="2400" i="1" dirty="0"/>
              <a:t>   /* All the methods are public abstract by default</a:t>
            </a:r>
          </a:p>
          <a:p>
            <a:pPr lvl="2"/>
            <a:r>
              <a:rPr lang="en-US" sz="2400" i="1" dirty="0"/>
              <a:t>    * Note down that these methods are not having body</a:t>
            </a:r>
          </a:p>
          <a:p>
            <a:pPr lvl="2"/>
            <a:r>
              <a:rPr lang="en-US" sz="2400" i="1" dirty="0"/>
              <a:t>    </a:t>
            </a:r>
            <a:r>
              <a:rPr lang="en-US" sz="2400" i="1" dirty="0" smtClean="0"/>
              <a:t>*/</a:t>
            </a:r>
          </a:p>
          <a:p>
            <a:pPr lvl="2"/>
            <a:endParaRPr lang="en-US" sz="2400" i="1" dirty="0"/>
          </a:p>
          <a:p>
            <a:pPr lvl="2"/>
            <a:r>
              <a:rPr lang="en-US" sz="2400" i="1" dirty="0"/>
              <a:t>   public void method1();</a:t>
            </a:r>
          </a:p>
          <a:p>
            <a:pPr lvl="2"/>
            <a:r>
              <a:rPr lang="en-US" sz="2400" i="1" dirty="0"/>
              <a:t>   public void method2();</a:t>
            </a:r>
          </a:p>
          <a:p>
            <a:pPr lvl="2"/>
            <a:r>
              <a:rPr lang="en-US" sz="2400" i="1" dirty="0"/>
              <a:t>}</a:t>
            </a:r>
          </a:p>
          <a:p>
            <a:r>
              <a:rPr lang="en-US" sz="2400" dirty="0"/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in JAVA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in JAVA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08071"/>
              </p:ext>
            </p:extLst>
          </p:nvPr>
        </p:nvGraphicFramePr>
        <p:xfrm>
          <a:off x="862883" y="798492"/>
          <a:ext cx="10367494" cy="5861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569"/>
                <a:gridCol w="5203567"/>
                <a:gridCol w="4776358"/>
              </a:tblGrid>
              <a:tr h="362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41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abstract class can extend only one class or one abstract class at a 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interface can extend any number of interfaces at a 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41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abstract  class  can extend from a class or from an abstract class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interface can extend only from an interface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41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abstract  class  can  have  both  abstract and concrete methods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interface can  have only abstract methods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61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 class can extend only one abstract class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 class can implement any number of interfaces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331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 abstract class keyword ‘abstract’ is mandatory to declare a method as an abstract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 an interface keyword ‘abstract’ is optional to declare a method as an abstract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89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abstract  class can have  protected , public and public abstract methods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Interface can have only public abstract methods i.e. by default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8886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abstract class can have  static, final  or static final  variable with any access specifier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interface  can  have only static final (constant) variable i.e. by default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731669"/>
            <a:ext cx="119902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ncapsulation in 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process of wrapping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code i.e. variables and methods together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adds the useful and secure feature of data hiding.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only setter or getter method, you can make the class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or write-only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- Declare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of a class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Provide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setter and getter methods to modify and view the variables values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data can only be accessed by public methods thus making the private fields and their implementation hidden for outside classes. That’s why encapsulation is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hiding.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maintainability and flexibility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re-usability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fields can be made read-only (If we don’t define setter methods in the class) or write-only (If we don’t define the getter methods in the class).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have total control over what is stored in its fields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of a class do not know how the class stores its data.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Advantages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945384"/>
            <a:ext cx="1199023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 – </a:t>
            </a:r>
          </a:p>
          <a:p>
            <a:pPr algn="just"/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code is compiled by the compiler and converted into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independent code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on multiple platforms i.e. Write Once and Run Anywhere(WORA).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java is platform independ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318" y="298875"/>
            <a:ext cx="6655254" cy="4374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5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the ability of an object to take on many forms. The most common use of polymorphism in OOP occurs when a parent class reference is used to refer to a child class object.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 feature that allows one interface to be used for a general class of  actions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operation may exhibit different behavior in different instances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depends on the types of data used in the operation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plays an important role in allowing objects having different internal structures to share the same external interface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extensively used in implementing inheritance.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Compile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Polymorhism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or Static polymorphism)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polymorphism is nothing but the method overloading in java.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terms we can say that a class can have more than one methods with same name but with different number of arguments or different types of arguments or both.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Polymorphism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Runtime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Polymorhism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polymorphism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or Dynamic Method Dispatch is a process in which a call to an overridden method is resolved at runtime rather than compile-time.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perfect example of  runtime polymorphism. In this kind of polymorphism, reference of class X can hold object of class X or an object of any sub classes of class X.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2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//Parent class reference can be assigned to child object 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Y(); 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Polymorphism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it is possible to define two or more methods of same name in a class, provided that there argument list or parameters are different. This concept is known as Method Overloading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overload the method in 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changing number of arguments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changing the data type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subclass (child class) has the same method as declared in the parent class, it is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in 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 is used to provide specific implementation of a method that is already provided by its super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used for runtime polymorphism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must have same name as in the parent 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must have same parameter as in the parent class.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IS-A relationship (inheritance).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 string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characters. But, unlike some other languages that implement strings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arrays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Java implements strings as objects of type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nexpectedly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you create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you are creating a string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cannot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changed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you need an altered version of an existing string, a new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created that contains the modifications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defined 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Thus, they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available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 programs automatically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Handling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it encounters a string literal in your code, the compiler creates a String object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value.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String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 ="Hello world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any other object, you can create String objects by using the new keyword and a constructor.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eleven constructors that allow you to provide the initial value of the string using different sources, such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Handling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to obtain information about an object are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accessor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accessor method that you can use with strings is the length() method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 string is the number of characters that it contains. To obtain this value,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length( 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length(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Class Methods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class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this 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concatenating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string1.concat(string2);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“Welcome".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(“+login+");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more commonly concatenated with the 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"Hello,"+" world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"+"!“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"Hello, world!"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Class Methods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s="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s.toUpperCase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());//SACHIN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s.toLowerCase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(s);//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 change in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s="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  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s.startsWith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("Sa"));//true  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s.endsWith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("n"));//true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Class Methods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152" y="899094"/>
            <a:ext cx="1199023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explicit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run inside virtual machine sandbox.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ow java is secu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7" y="2539092"/>
            <a:ext cx="4128182" cy="335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w java is secu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524" y="2046060"/>
            <a:ext cx="5902552" cy="4339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1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trim()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trim() method eliminates white spaces before and after string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s=" 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";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 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());//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returns a character at specified index.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s="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  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s.charAt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(0));//S  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s.charAt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(3));//h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Class Methods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coverts given type such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long, float, double,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and char array into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a=10;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s=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(a);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(s+10);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replace()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replace() method replaces all occurrence of first sequence of character with second sequence of character.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s1="Java is a programming language. Java is a platform. Java is an Island.";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replaceString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=s1.replace("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Java","Kava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");//replaces all occurrences of "Java" to "Kava"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replaceString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Class Methods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can be anything which interrupts the normal flow of the program. When an exception occurs program processing gets terminated and doesn’t continue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exception is an event that disrupts the normal flow of the program. It is an object which is thrown at runtime.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in 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powerful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to handle the runtime errors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normal flow of the application can be maintained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Checked Exception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classes that extend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except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Error are known as checked exceptions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e.g.IOException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Checked exceptions are checked at compile-time.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Unchecked Exception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classes that extend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known as unchecked exceptions e.g.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Unchecked exceptions are not checked at compile-time rather they are checked at runtime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Error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is irrecoverable e.g.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OutOfMemoryError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VirtualMachineError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Exception Handling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5 keywords used in java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method does not handle a checked exception, the method must declare it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 The throws keyword appears at the end of a method's signature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throw an exception, either a newly instantiated one or an exception that you just caught, by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postpone the handling of a checked exception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invoke an exception explicitly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Finally Block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finally block follows a try block or a catch block. A finally block of code always executes, irrespective of occurrence of an Exception.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finally block allows you to run any cleanup-type statements that you want to execute, no matter what happens in the protected code.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finally block appears at the end of the catch blocks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Throw, throws &amp; Finally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lightweight sub process,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unit of processing.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threads have their separate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of execution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are independent,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occur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thread, it doesn't affect other threads.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executing multiple threads simultaneously is known as multithreading.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basically a lightweight sub-process, a smallest unit of processing. Multiprocessing and multithreading, both are used to achieve multitasking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is more useful than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 because threads share a common memory area. They don't allocate separate memory area so saves memory, and context-switching between the threads takes less time than process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share the same address space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is lightweight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communication between the thread is 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block the user because threads are independent and you can perform multiple operations at same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perform many operations together so it saves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independent so it doesn't affect other threads if exception occur in a single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Multithreading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It is used for Obtaining a thread’s name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getPriority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Obtain a thread’s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priority, MAX_PRIORITY &amp; MIN_PRIORITY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isAlive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Determine if a thread is still running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join(): Wait for a thread to terminate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run(): Entry point for the thread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sleep(): suspend a thread for a period of time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start(): start a thread by calling its run() method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in Thread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run() method provided by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 This method provides an entry point for the thread and you will put your complete business logic inside this method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using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Thread(Runnable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threadObj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threadObj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instance of a class that implements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given to the new thread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Thread object is created, you can start it by calling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which executes a call to run( )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using Runnable Interface 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152" y="899094"/>
            <a:ext cx="119902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–</a:t>
            </a:r>
          </a:p>
          <a:p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Verifier- checks the code fragments for illegal code that can violate access right to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Manager- determines what resources a class can access such as reading and writing to the local disk.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security can also be provided by application developer through SSL, cryptography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43" y="23182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769" y="886215"/>
            <a:ext cx="114536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provides more flexibility in handling multiple threads created using available methods in Thread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need to override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 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available in Thread class. This method provides an entry point for the thread and you will put your complete business logic inside this method.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Thread object is created, you can start it by calling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which executes a call to run( ) method.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43" y="0"/>
            <a:ext cx="105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By Extending Thread Class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5581</Words>
  <Application>Microsoft Office PowerPoint</Application>
  <PresentationFormat>Widescreen</PresentationFormat>
  <Paragraphs>1203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Calibri Light</vt:lpstr>
      <vt:lpstr>CourierNewPSMT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</dc:creator>
  <cp:lastModifiedBy>Anup</cp:lastModifiedBy>
  <cp:revision>215</cp:revision>
  <dcterms:created xsi:type="dcterms:W3CDTF">2016-07-19T06:50:29Z</dcterms:created>
  <dcterms:modified xsi:type="dcterms:W3CDTF">2016-10-26T09:18:05Z</dcterms:modified>
</cp:coreProperties>
</file>