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305" r:id="rId5"/>
    <p:sldId id="296" r:id="rId6"/>
    <p:sldId id="306" r:id="rId7"/>
    <p:sldId id="259" r:id="rId8"/>
    <p:sldId id="317" r:id="rId9"/>
    <p:sldId id="311" r:id="rId10"/>
    <p:sldId id="318" r:id="rId11"/>
    <p:sldId id="319" r:id="rId12"/>
    <p:sldId id="320" r:id="rId13"/>
    <p:sldId id="321" r:id="rId14"/>
    <p:sldId id="322" r:id="rId15"/>
    <p:sldId id="323" r:id="rId16"/>
    <p:sldId id="324" r:id="rId17"/>
    <p:sldId id="325" r:id="rId18"/>
    <p:sldId id="326" r:id="rId19"/>
    <p:sldId id="327"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11/20/2023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sz="4000" dirty="0"/>
              <a:t>Lead Scoring Case Study</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normAutofit fontScale="62500" lnSpcReduction="20000"/>
          </a:bodyPr>
          <a:lstStyle/>
          <a:p>
            <a:r>
              <a:rPr lang="en-US" dirty="0"/>
              <a:t>Varun Eknath, Vikas Yadav, Abhilash Srivastava</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10515600" cy="542732"/>
          </a:xfrm>
        </p:spPr>
        <p:txBody>
          <a:bodyPr>
            <a:normAutofit/>
          </a:bodyPr>
          <a:lstStyle/>
          <a:p>
            <a:pPr algn="l"/>
            <a:r>
              <a:rPr lang="en-US" sz="2000" dirty="0"/>
              <a:t>Using Sats model &amp; RFE to create a predictive model on Train Set</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7" name="Content Placeholder 6">
            <a:extLst>
              <a:ext uri="{FF2B5EF4-FFF2-40B4-BE49-F238E27FC236}">
                <a16:creationId xmlns:a16="http://schemas.microsoft.com/office/drawing/2014/main" id="{07FF89F1-5B26-144A-6590-D38184AEF4AC}"/>
              </a:ext>
            </a:extLst>
          </p:cNvPr>
          <p:cNvSpPr>
            <a:spLocks noGrp="1"/>
          </p:cNvSpPr>
          <p:nvPr>
            <p:ph idx="1"/>
          </p:nvPr>
        </p:nvSpPr>
        <p:spPr>
          <a:xfrm>
            <a:off x="838200" y="923731"/>
            <a:ext cx="10515600" cy="542732"/>
          </a:xfrm>
        </p:spPr>
        <p:txBody>
          <a:bodyPr>
            <a:normAutofit/>
          </a:bodyPr>
          <a:lstStyle/>
          <a:p>
            <a:r>
              <a:rPr lang="en-IN" sz="1600" dirty="0"/>
              <a:t>We created 5 models on the Train set to find the attributes of the dataset that might have high p-value and maybe redundant. The Models yielded the following results. The high p-value attributes were dropped:</a:t>
            </a:r>
          </a:p>
          <a:p>
            <a:pPr marL="0" indent="0">
              <a:buNone/>
            </a:pPr>
            <a:endParaRPr lang="en-IN" sz="1600" dirty="0"/>
          </a:p>
        </p:txBody>
      </p:sp>
      <p:pic>
        <p:nvPicPr>
          <p:cNvPr id="6" name="Picture 5">
            <a:extLst>
              <a:ext uri="{FF2B5EF4-FFF2-40B4-BE49-F238E27FC236}">
                <a16:creationId xmlns:a16="http://schemas.microsoft.com/office/drawing/2014/main" id="{5D8CDC0A-442D-B073-2B3A-DAA0C565F34E}"/>
              </a:ext>
            </a:extLst>
          </p:cNvPr>
          <p:cNvPicPr>
            <a:picLocks noChangeAspect="1"/>
          </p:cNvPicPr>
          <p:nvPr/>
        </p:nvPicPr>
        <p:blipFill>
          <a:blip r:embed="rId2"/>
          <a:stretch>
            <a:fillRect/>
          </a:stretch>
        </p:blipFill>
        <p:spPr>
          <a:xfrm>
            <a:off x="5850294" y="1488044"/>
            <a:ext cx="5503506" cy="5050868"/>
          </a:xfrm>
          <a:prstGeom prst="rect">
            <a:avLst/>
          </a:prstGeom>
        </p:spPr>
      </p:pic>
      <p:sp>
        <p:nvSpPr>
          <p:cNvPr id="8" name="Content Placeholder 6">
            <a:extLst>
              <a:ext uri="{FF2B5EF4-FFF2-40B4-BE49-F238E27FC236}">
                <a16:creationId xmlns:a16="http://schemas.microsoft.com/office/drawing/2014/main" id="{644EDDE2-DA1B-0EDE-31DA-7AE72875D23F}"/>
              </a:ext>
            </a:extLst>
          </p:cNvPr>
          <p:cNvSpPr txBox="1">
            <a:spLocks/>
          </p:cNvSpPr>
          <p:nvPr/>
        </p:nvSpPr>
        <p:spPr>
          <a:xfrm>
            <a:off x="838200" y="1674393"/>
            <a:ext cx="4682510" cy="2936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b="1" u="sng" dirty="0"/>
              <a:t>Model 1: </a:t>
            </a:r>
            <a:r>
              <a:rPr lang="en-IN" sz="1600" dirty="0"/>
              <a:t>p-value of the attribute ‘What is current occupation – Housewife’ was high</a:t>
            </a:r>
          </a:p>
          <a:p>
            <a:r>
              <a:rPr lang="en-IN" sz="1600" b="1" u="sng" dirty="0"/>
              <a:t>Model 2: </a:t>
            </a:r>
            <a:r>
              <a:rPr lang="en-IN" sz="1600" dirty="0"/>
              <a:t>p-value of the attribute ‘</a:t>
            </a:r>
            <a:r>
              <a:rPr lang="en-IN" sz="1600" dirty="0" err="1"/>
              <a:t>Lead_Source</a:t>
            </a:r>
            <a:r>
              <a:rPr lang="en-IN" sz="1600" dirty="0"/>
              <a:t> – </a:t>
            </a:r>
            <a:r>
              <a:rPr lang="en-IN" sz="1600" dirty="0" err="1"/>
              <a:t>Welingak</a:t>
            </a:r>
            <a:r>
              <a:rPr lang="en-IN" sz="1600" dirty="0"/>
              <a:t> Website’ was high</a:t>
            </a:r>
          </a:p>
          <a:p>
            <a:r>
              <a:rPr lang="en-IN" sz="1600" b="1" u="sng" dirty="0"/>
              <a:t>Model 3: </a:t>
            </a:r>
            <a:r>
              <a:rPr lang="en-IN" sz="1600" dirty="0"/>
              <a:t>p-value of the attribute ‘What is current occupation – Businessman’ was high</a:t>
            </a:r>
          </a:p>
          <a:p>
            <a:r>
              <a:rPr lang="en-IN" sz="1600" b="1" u="sng" dirty="0"/>
              <a:t>Model 4: </a:t>
            </a:r>
            <a:r>
              <a:rPr lang="en-IN" sz="1600" dirty="0"/>
              <a:t>p-value of the attribute ‘What is current occupation – Other’ was high</a:t>
            </a:r>
          </a:p>
          <a:p>
            <a:r>
              <a:rPr lang="en-IN" sz="1600" b="1" u="sng" dirty="0"/>
              <a:t>Model 5: </a:t>
            </a:r>
            <a:r>
              <a:rPr lang="en-IN" sz="1600" dirty="0"/>
              <a:t>p-value of all the attributes was nominal. The model details is shown in the picture. </a:t>
            </a:r>
          </a:p>
          <a:p>
            <a:endParaRPr lang="en-IN" sz="1600" dirty="0"/>
          </a:p>
        </p:txBody>
      </p:sp>
      <p:sp>
        <p:nvSpPr>
          <p:cNvPr id="9" name="Content Placeholder 6">
            <a:extLst>
              <a:ext uri="{FF2B5EF4-FFF2-40B4-BE49-F238E27FC236}">
                <a16:creationId xmlns:a16="http://schemas.microsoft.com/office/drawing/2014/main" id="{3315B232-AC37-FCC6-F9FB-F320E55750BA}"/>
              </a:ext>
            </a:extLst>
          </p:cNvPr>
          <p:cNvSpPr txBox="1">
            <a:spLocks/>
          </p:cNvSpPr>
          <p:nvPr/>
        </p:nvSpPr>
        <p:spPr>
          <a:xfrm>
            <a:off x="838200" y="4755501"/>
            <a:ext cx="4918788" cy="1045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We VIF for the model attributes were also nominal as none of them were higher than 5, highest being 3.81.</a:t>
            </a:r>
          </a:p>
        </p:txBody>
      </p:sp>
    </p:spTree>
    <p:extLst>
      <p:ext uri="{BB962C8B-B14F-4D97-AF65-F5344CB8AC3E}">
        <p14:creationId xmlns:p14="http://schemas.microsoft.com/office/powerpoint/2010/main" val="391097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10515600" cy="542732"/>
          </a:xfrm>
        </p:spPr>
        <p:txBody>
          <a:bodyPr>
            <a:normAutofit/>
          </a:bodyPr>
          <a:lstStyle/>
          <a:p>
            <a:pPr algn="l"/>
            <a:r>
              <a:rPr lang="en-US" sz="2000" dirty="0"/>
              <a:t>Predicting a Train Model &amp; finding Prediction Metrics</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7" name="Content Placeholder 6">
            <a:extLst>
              <a:ext uri="{FF2B5EF4-FFF2-40B4-BE49-F238E27FC236}">
                <a16:creationId xmlns:a16="http://schemas.microsoft.com/office/drawing/2014/main" id="{07FF89F1-5B26-144A-6590-D38184AEF4AC}"/>
              </a:ext>
            </a:extLst>
          </p:cNvPr>
          <p:cNvSpPr>
            <a:spLocks noGrp="1"/>
          </p:cNvSpPr>
          <p:nvPr>
            <p:ph idx="1"/>
          </p:nvPr>
        </p:nvSpPr>
        <p:spPr>
          <a:xfrm>
            <a:off x="838200" y="923730"/>
            <a:ext cx="3957735" cy="998375"/>
          </a:xfrm>
        </p:spPr>
        <p:txBody>
          <a:bodyPr>
            <a:normAutofit/>
          </a:bodyPr>
          <a:lstStyle/>
          <a:p>
            <a:r>
              <a:rPr lang="en-IN" sz="1600" dirty="0"/>
              <a:t>We used the previously created Train model and with </a:t>
            </a:r>
            <a:r>
              <a:rPr lang="en-IN" sz="1600" dirty="0" err="1"/>
              <a:t>sklearn</a:t>
            </a:r>
            <a:r>
              <a:rPr lang="en-IN" sz="1600" dirty="0"/>
              <a:t> made predictions on the same. This yielded the below values for the first 5 entries:</a:t>
            </a:r>
          </a:p>
        </p:txBody>
      </p:sp>
      <p:pic>
        <p:nvPicPr>
          <p:cNvPr id="10" name="Picture 9">
            <a:extLst>
              <a:ext uri="{FF2B5EF4-FFF2-40B4-BE49-F238E27FC236}">
                <a16:creationId xmlns:a16="http://schemas.microsoft.com/office/drawing/2014/main" id="{524EC554-D560-D02E-EF69-B1385692B5B2}"/>
              </a:ext>
            </a:extLst>
          </p:cNvPr>
          <p:cNvPicPr>
            <a:picLocks noChangeAspect="1"/>
          </p:cNvPicPr>
          <p:nvPr/>
        </p:nvPicPr>
        <p:blipFill>
          <a:blip r:embed="rId2"/>
          <a:stretch>
            <a:fillRect/>
          </a:stretch>
        </p:blipFill>
        <p:spPr>
          <a:xfrm>
            <a:off x="988645" y="1926771"/>
            <a:ext cx="3807290" cy="2006083"/>
          </a:xfrm>
          <a:prstGeom prst="rect">
            <a:avLst/>
          </a:prstGeom>
        </p:spPr>
      </p:pic>
      <p:sp>
        <p:nvSpPr>
          <p:cNvPr id="11" name="Content Placeholder 6">
            <a:extLst>
              <a:ext uri="{FF2B5EF4-FFF2-40B4-BE49-F238E27FC236}">
                <a16:creationId xmlns:a16="http://schemas.microsoft.com/office/drawing/2014/main" id="{5E9A21D4-473F-8B63-D21C-6179ABE7A999}"/>
              </a:ext>
            </a:extLst>
          </p:cNvPr>
          <p:cNvSpPr txBox="1">
            <a:spLocks/>
          </p:cNvSpPr>
          <p:nvPr/>
        </p:nvSpPr>
        <p:spPr>
          <a:xfrm>
            <a:off x="5058747" y="923729"/>
            <a:ext cx="6445498" cy="5432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metrics for the predicted model, i.e. </a:t>
            </a:r>
            <a:r>
              <a:rPr lang="en-US" sz="1600" b="1" dirty="0"/>
              <a:t>Accuracy, Sensitivity, Specificity, False Positive Rate, Positive Predictive Value and Negative Predictive Value </a:t>
            </a:r>
            <a:r>
              <a:rPr lang="en-US" sz="1600" dirty="0"/>
              <a:t>are as follows:</a:t>
            </a:r>
          </a:p>
          <a:p>
            <a:r>
              <a:rPr lang="en-US" sz="1600" dirty="0"/>
              <a:t>Accuracy: </a:t>
            </a:r>
            <a:r>
              <a:rPr lang="en-US" sz="1600" b="1" dirty="0"/>
              <a:t>0.8035</a:t>
            </a:r>
            <a:endParaRPr lang="en-US" sz="1600" dirty="0"/>
          </a:p>
          <a:p>
            <a:r>
              <a:rPr lang="en-US" sz="1600" dirty="0"/>
              <a:t>Sensitivity: </a:t>
            </a:r>
            <a:r>
              <a:rPr lang="en-US" sz="1600" b="1" dirty="0"/>
              <a:t>0.649</a:t>
            </a:r>
          </a:p>
          <a:p>
            <a:r>
              <a:rPr lang="en-US" sz="1600" dirty="0"/>
              <a:t>Specificity: </a:t>
            </a:r>
            <a:r>
              <a:rPr lang="en-US" sz="1600" b="1" dirty="0"/>
              <a:t>0.898</a:t>
            </a:r>
          </a:p>
          <a:p>
            <a:r>
              <a:rPr lang="en-US" sz="1600" dirty="0"/>
              <a:t>False Positive Rate: </a:t>
            </a:r>
            <a:r>
              <a:rPr lang="en-US" sz="1600" b="1" dirty="0"/>
              <a:t>0.102 </a:t>
            </a:r>
          </a:p>
          <a:p>
            <a:r>
              <a:rPr lang="en-US" sz="1600" dirty="0"/>
              <a:t>Positive Predictive Value: </a:t>
            </a:r>
            <a:r>
              <a:rPr lang="en-US" sz="1600" b="1" dirty="0"/>
              <a:t>0.795</a:t>
            </a:r>
          </a:p>
          <a:p>
            <a:r>
              <a:rPr lang="en-US" sz="1600" dirty="0"/>
              <a:t>Negative Predictive Value: </a:t>
            </a:r>
            <a:r>
              <a:rPr lang="en-US" sz="1600" b="1" dirty="0"/>
              <a:t>0.807</a:t>
            </a:r>
            <a:endParaRPr lang="en-IN" sz="1600" b="1" dirty="0"/>
          </a:p>
        </p:txBody>
      </p:sp>
      <p:sp>
        <p:nvSpPr>
          <p:cNvPr id="12" name="Content Placeholder 6">
            <a:extLst>
              <a:ext uri="{FF2B5EF4-FFF2-40B4-BE49-F238E27FC236}">
                <a16:creationId xmlns:a16="http://schemas.microsoft.com/office/drawing/2014/main" id="{C48E419C-3B61-190E-DBFE-7ADD5B2AEE54}"/>
              </a:ext>
            </a:extLst>
          </p:cNvPr>
          <p:cNvSpPr txBox="1">
            <a:spLocks/>
          </p:cNvSpPr>
          <p:nvPr/>
        </p:nvSpPr>
        <p:spPr>
          <a:xfrm>
            <a:off x="4117131" y="4551518"/>
            <a:ext cx="3957735" cy="998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confusion Matrix using </a:t>
            </a:r>
            <a:r>
              <a:rPr lang="en-IN" sz="1600" dirty="0" err="1"/>
              <a:t>sklearn</a:t>
            </a:r>
            <a:r>
              <a:rPr lang="en-IN" sz="1600" dirty="0"/>
              <a:t> gives the below matrix:</a:t>
            </a:r>
          </a:p>
          <a:p>
            <a:endParaRPr lang="en-IN" sz="1600" dirty="0"/>
          </a:p>
        </p:txBody>
      </p:sp>
      <p:pic>
        <p:nvPicPr>
          <p:cNvPr id="15" name="Picture 14">
            <a:extLst>
              <a:ext uri="{FF2B5EF4-FFF2-40B4-BE49-F238E27FC236}">
                <a16:creationId xmlns:a16="http://schemas.microsoft.com/office/drawing/2014/main" id="{4DA961B9-6683-9889-3F44-4EC5B23F2DAE}"/>
              </a:ext>
            </a:extLst>
          </p:cNvPr>
          <p:cNvPicPr>
            <a:picLocks noChangeAspect="1"/>
          </p:cNvPicPr>
          <p:nvPr/>
        </p:nvPicPr>
        <p:blipFill>
          <a:blip r:embed="rId3"/>
          <a:stretch>
            <a:fillRect/>
          </a:stretch>
        </p:blipFill>
        <p:spPr>
          <a:xfrm>
            <a:off x="4896734" y="5050706"/>
            <a:ext cx="2398531" cy="995308"/>
          </a:xfrm>
          <a:prstGeom prst="rect">
            <a:avLst/>
          </a:prstGeom>
        </p:spPr>
      </p:pic>
    </p:spTree>
    <p:extLst>
      <p:ext uri="{BB962C8B-B14F-4D97-AF65-F5344CB8AC3E}">
        <p14:creationId xmlns:p14="http://schemas.microsoft.com/office/powerpoint/2010/main" val="2683888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Plotting ROC curve &amp; predictions</a:t>
            </a:r>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p:txBody>
          <a:bodyPr/>
          <a:lstStyle/>
          <a:p>
            <a:r>
              <a:rPr lang="en-US" sz="2000" dirty="0">
                <a:solidFill>
                  <a:schemeClr val="accent3"/>
                </a:solidFill>
                <a:latin typeface="Baskerville Old Face" panose="02020602080505020303" pitchFamily="18" charset="77"/>
                <a:ea typeface="Baskerville" panose="02020502070401020303" pitchFamily="18" charset="0"/>
                <a:cs typeface="+mn-lt"/>
              </a:rPr>
              <a:t>Requirement for ROC Curve</a:t>
            </a:r>
            <a:endParaRPr lang="en-US" dirty="0"/>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a:xfrm>
            <a:off x="1124711" y="2629115"/>
            <a:ext cx="10081353" cy="2568035"/>
          </a:xfrm>
        </p:spPr>
        <p:txBody>
          <a:bodyPr>
            <a:normAutofit/>
          </a:bodyPr>
          <a:lstStyle/>
          <a:p>
            <a:pPr rtl="0"/>
            <a:r>
              <a:rPr lang="en-US" dirty="0"/>
              <a:t>An ROC curve demonstrates several things:</a:t>
            </a:r>
          </a:p>
          <a:p>
            <a:pPr rtl="0">
              <a:buFont typeface="Arial" panose="020B0604020202020204" pitchFamily="34" charset="0"/>
              <a:buChar char="•"/>
            </a:pPr>
            <a:r>
              <a:rPr lang="en-US" dirty="0"/>
              <a:t>It shows the tradeoff between sensitivity and specificity (any increase in sensitivity will be accompanied by a decrease in specificity).</a:t>
            </a:r>
          </a:p>
          <a:p>
            <a:pPr rtl="0">
              <a:buFont typeface="Arial" panose="020B0604020202020204" pitchFamily="34" charset="0"/>
              <a:buChar char="•"/>
            </a:pPr>
            <a:r>
              <a:rPr lang="en-US" dirty="0"/>
              <a:t>The closer the curve follows the left-hand border and then the top border of the ROC space, the more accurate the test.</a:t>
            </a:r>
          </a:p>
          <a:p>
            <a:pPr rtl="0">
              <a:buFont typeface="Arial" panose="020B0604020202020204" pitchFamily="34" charset="0"/>
              <a:buChar char="•"/>
            </a:pPr>
            <a:r>
              <a:rPr lang="en-US" dirty="0"/>
              <a:t>The closer the curve comes to the 45-degree diagonal of the ROC space, the less accurate the test.</a:t>
            </a:r>
          </a:p>
          <a:p>
            <a:pPr marL="0" indent="0">
              <a:buNone/>
            </a:pPr>
            <a:r>
              <a:rPr lang="en-US" dirty="0">
                <a:latin typeface="Gill Sans Nova Light" panose="020B0302020104020203" pitchFamily="34" charset="0"/>
                <a:ea typeface="+mn-lt"/>
                <a:cs typeface="Gill Sans Light" panose="020B0302020104020203" pitchFamily="34" charset="-79"/>
              </a:rPr>
              <a:t>.</a:t>
            </a:r>
            <a:endParaRPr lang="en-US" sz="1600" dirty="0">
              <a:solidFill>
                <a:schemeClr val="accent3"/>
              </a:solidFill>
              <a:latin typeface="Gill Sans Nova Light" panose="020B0302020104020203" pitchFamily="34" charset="0"/>
              <a:ea typeface="+mn-lt"/>
              <a:cs typeface="Gill Sans Light" panose="020B0302020104020203" pitchFamily="34" charset="-79"/>
            </a:endParaRP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12</a:t>
            </a:fld>
            <a:endParaRPr lang="en-US" dirty="0"/>
          </a:p>
        </p:txBody>
      </p:sp>
    </p:spTree>
    <p:extLst>
      <p:ext uri="{BB962C8B-B14F-4D97-AF65-F5344CB8AC3E}">
        <p14:creationId xmlns:p14="http://schemas.microsoft.com/office/powerpoint/2010/main" val="89098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2660780" cy="542732"/>
          </a:xfrm>
        </p:spPr>
        <p:txBody>
          <a:bodyPr>
            <a:normAutofit/>
          </a:bodyPr>
          <a:lstStyle/>
          <a:p>
            <a:pPr algn="l"/>
            <a:r>
              <a:rPr lang="en-US" sz="2000" dirty="0"/>
              <a:t>ROC Curve Inference</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7" name="Content Placeholder 6">
            <a:extLst>
              <a:ext uri="{FF2B5EF4-FFF2-40B4-BE49-F238E27FC236}">
                <a16:creationId xmlns:a16="http://schemas.microsoft.com/office/drawing/2014/main" id="{07FF89F1-5B26-144A-6590-D38184AEF4AC}"/>
              </a:ext>
            </a:extLst>
          </p:cNvPr>
          <p:cNvSpPr>
            <a:spLocks noGrp="1"/>
          </p:cNvSpPr>
          <p:nvPr>
            <p:ph idx="1"/>
          </p:nvPr>
        </p:nvSpPr>
        <p:spPr>
          <a:xfrm>
            <a:off x="838200" y="923730"/>
            <a:ext cx="6914745" cy="1073021"/>
          </a:xfrm>
        </p:spPr>
        <p:txBody>
          <a:bodyPr>
            <a:normAutofit lnSpcReduction="10000"/>
          </a:bodyPr>
          <a:lstStyle/>
          <a:p>
            <a:r>
              <a:rPr lang="en-IN" sz="1600" dirty="0"/>
              <a:t>By plotting ROC Curve for the model we find the curve value as 0.86 which is close to 1. This signifies this is a reliable model</a:t>
            </a:r>
          </a:p>
          <a:p>
            <a:r>
              <a:rPr lang="en-IN" sz="1600" dirty="0"/>
              <a:t>We also find the Optimal Cutoff point which is the </a:t>
            </a:r>
            <a:r>
              <a:rPr lang="en-US" sz="1600" dirty="0"/>
              <a:t>is that probability where we get balanced sensitivity and specificity</a:t>
            </a:r>
            <a:endParaRPr lang="en-IN" sz="1600" dirty="0"/>
          </a:p>
        </p:txBody>
      </p:sp>
      <p:pic>
        <p:nvPicPr>
          <p:cNvPr id="19" name="Picture 18">
            <a:extLst>
              <a:ext uri="{FF2B5EF4-FFF2-40B4-BE49-F238E27FC236}">
                <a16:creationId xmlns:a16="http://schemas.microsoft.com/office/drawing/2014/main" id="{D2EAEB72-99CF-DF75-97DC-8D7159675898}"/>
              </a:ext>
            </a:extLst>
          </p:cNvPr>
          <p:cNvPicPr>
            <a:picLocks noChangeAspect="1"/>
          </p:cNvPicPr>
          <p:nvPr/>
        </p:nvPicPr>
        <p:blipFill>
          <a:blip r:embed="rId2"/>
          <a:stretch>
            <a:fillRect/>
          </a:stretch>
        </p:blipFill>
        <p:spPr>
          <a:xfrm>
            <a:off x="7900945" y="394970"/>
            <a:ext cx="4291055" cy="3881536"/>
          </a:xfrm>
          <a:prstGeom prst="rect">
            <a:avLst/>
          </a:prstGeom>
        </p:spPr>
      </p:pic>
      <p:pic>
        <p:nvPicPr>
          <p:cNvPr id="23" name="Picture 22">
            <a:extLst>
              <a:ext uri="{FF2B5EF4-FFF2-40B4-BE49-F238E27FC236}">
                <a16:creationId xmlns:a16="http://schemas.microsoft.com/office/drawing/2014/main" id="{4D6BCCE0-0499-B4BB-BBD3-1E6121C39A52}"/>
              </a:ext>
            </a:extLst>
          </p:cNvPr>
          <p:cNvPicPr>
            <a:picLocks noChangeAspect="1"/>
          </p:cNvPicPr>
          <p:nvPr/>
        </p:nvPicPr>
        <p:blipFill>
          <a:blip r:embed="rId3"/>
          <a:stretch>
            <a:fillRect/>
          </a:stretch>
        </p:blipFill>
        <p:spPr>
          <a:xfrm>
            <a:off x="838200" y="1919246"/>
            <a:ext cx="4118415" cy="2890727"/>
          </a:xfrm>
          <a:prstGeom prst="rect">
            <a:avLst/>
          </a:prstGeom>
        </p:spPr>
      </p:pic>
      <p:sp>
        <p:nvSpPr>
          <p:cNvPr id="24" name="TextBox 23">
            <a:extLst>
              <a:ext uri="{FF2B5EF4-FFF2-40B4-BE49-F238E27FC236}">
                <a16:creationId xmlns:a16="http://schemas.microsoft.com/office/drawing/2014/main" id="{61751FF8-DAF3-564B-D732-924C91FC0AAB}"/>
              </a:ext>
            </a:extLst>
          </p:cNvPr>
          <p:cNvSpPr txBox="1"/>
          <p:nvPr/>
        </p:nvSpPr>
        <p:spPr>
          <a:xfrm>
            <a:off x="993962" y="4866562"/>
            <a:ext cx="3526972" cy="830997"/>
          </a:xfrm>
          <a:prstGeom prst="rect">
            <a:avLst/>
          </a:prstGeom>
          <a:noFill/>
        </p:spPr>
        <p:txBody>
          <a:bodyPr wrap="square" rtlCol="0">
            <a:spAutoFit/>
          </a:bodyPr>
          <a:lstStyle/>
          <a:p>
            <a:r>
              <a:rPr lang="en-US" sz="1600" b="1" dirty="0"/>
              <a:t>From the curve above, 0.3 is the optimum point to take it as a cutoff probability.</a:t>
            </a:r>
          </a:p>
          <a:p>
            <a:endParaRPr lang="en-IN" sz="1600" dirty="0"/>
          </a:p>
        </p:txBody>
      </p:sp>
      <p:pic>
        <p:nvPicPr>
          <p:cNvPr id="26" name="Picture 25">
            <a:extLst>
              <a:ext uri="{FF2B5EF4-FFF2-40B4-BE49-F238E27FC236}">
                <a16:creationId xmlns:a16="http://schemas.microsoft.com/office/drawing/2014/main" id="{0A7F3AD3-BF05-50BD-6302-F2AD454AB21E}"/>
              </a:ext>
            </a:extLst>
          </p:cNvPr>
          <p:cNvPicPr>
            <a:picLocks noChangeAspect="1"/>
          </p:cNvPicPr>
          <p:nvPr/>
        </p:nvPicPr>
        <p:blipFill>
          <a:blip r:embed="rId4"/>
          <a:stretch>
            <a:fillRect/>
          </a:stretch>
        </p:blipFill>
        <p:spPr>
          <a:xfrm>
            <a:off x="4956614" y="1952314"/>
            <a:ext cx="3025402" cy="1981372"/>
          </a:xfrm>
          <a:prstGeom prst="rect">
            <a:avLst/>
          </a:prstGeom>
        </p:spPr>
      </p:pic>
      <p:sp>
        <p:nvSpPr>
          <p:cNvPr id="27" name="Title 1">
            <a:extLst>
              <a:ext uri="{FF2B5EF4-FFF2-40B4-BE49-F238E27FC236}">
                <a16:creationId xmlns:a16="http://schemas.microsoft.com/office/drawing/2014/main" id="{641E1E82-63F5-1452-282E-26EA3D981C43}"/>
              </a:ext>
            </a:extLst>
          </p:cNvPr>
          <p:cNvSpPr txBox="1">
            <a:spLocks/>
          </p:cNvSpPr>
          <p:nvPr/>
        </p:nvSpPr>
        <p:spPr>
          <a:xfrm>
            <a:off x="4956614" y="4782184"/>
            <a:ext cx="6397186" cy="157416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pPr algn="l"/>
            <a:r>
              <a:rPr lang="en-US" sz="2000" dirty="0"/>
              <a:t>Train Test Conclusion: </a:t>
            </a:r>
            <a:r>
              <a:rPr lang="en-US" sz="1600" dirty="0">
                <a:latin typeface="+mn-lt"/>
              </a:rPr>
              <a:t>By making a Train Prediction from the above inference we can calculate the total of final predicted conversion / non conversion counts from the actual converted rates for which we get check the </a:t>
            </a:r>
            <a:r>
              <a:rPr lang="en-US" sz="1600" dirty="0" err="1">
                <a:latin typeface="+mn-lt"/>
              </a:rPr>
              <a:t>precentage</a:t>
            </a:r>
            <a:r>
              <a:rPr lang="en-US" sz="1600" dirty="0">
                <a:latin typeface="+mn-lt"/>
              </a:rPr>
              <a:t> of </a:t>
            </a:r>
            <a:r>
              <a:rPr lang="en-US" sz="1600" dirty="0" err="1">
                <a:latin typeface="+mn-lt"/>
              </a:rPr>
              <a:t>final_predicted</a:t>
            </a:r>
            <a:r>
              <a:rPr lang="en-US" sz="1600" dirty="0">
                <a:latin typeface="+mn-lt"/>
              </a:rPr>
              <a:t> conversions as </a:t>
            </a:r>
            <a:r>
              <a:rPr lang="en-US" sz="1600" b="1" u="sng" dirty="0">
                <a:latin typeface="+mn-lt"/>
              </a:rPr>
              <a:t>0.828. </a:t>
            </a:r>
            <a:r>
              <a:rPr lang="en-US" sz="1600" dirty="0">
                <a:latin typeface="+mn-lt"/>
              </a:rPr>
              <a:t>This above the 80% conversions needed by X educations.</a:t>
            </a:r>
            <a:endParaRPr lang="en-US" sz="2000" dirty="0"/>
          </a:p>
        </p:txBody>
      </p:sp>
    </p:spTree>
    <p:extLst>
      <p:ext uri="{BB962C8B-B14F-4D97-AF65-F5344CB8AC3E}">
        <p14:creationId xmlns:p14="http://schemas.microsoft.com/office/powerpoint/2010/main" val="3430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10515600" cy="542732"/>
          </a:xfrm>
        </p:spPr>
        <p:txBody>
          <a:bodyPr>
            <a:normAutofit/>
          </a:bodyPr>
          <a:lstStyle/>
          <a:p>
            <a:pPr algn="l"/>
            <a:r>
              <a:rPr lang="en-US" sz="2000" b="1" dirty="0"/>
              <a:t>Predictions on the test set</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7" name="Content Placeholder 6">
            <a:extLst>
              <a:ext uri="{FF2B5EF4-FFF2-40B4-BE49-F238E27FC236}">
                <a16:creationId xmlns:a16="http://schemas.microsoft.com/office/drawing/2014/main" id="{07FF89F1-5B26-144A-6590-D38184AEF4AC}"/>
              </a:ext>
            </a:extLst>
          </p:cNvPr>
          <p:cNvSpPr>
            <a:spLocks noGrp="1"/>
          </p:cNvSpPr>
          <p:nvPr>
            <p:ph idx="1"/>
          </p:nvPr>
        </p:nvSpPr>
        <p:spPr>
          <a:xfrm>
            <a:off x="838200" y="923730"/>
            <a:ext cx="11002347" cy="1287625"/>
          </a:xfrm>
        </p:spPr>
        <p:txBody>
          <a:bodyPr>
            <a:normAutofit/>
          </a:bodyPr>
          <a:lstStyle/>
          <a:p>
            <a:r>
              <a:rPr lang="en-IN" sz="1600" dirty="0"/>
              <a:t>We now run the predictive test model to find the capability of the test cases. The test case is first scaled and made to fit the Train model by using </a:t>
            </a:r>
            <a:r>
              <a:rPr lang="en-IN" sz="1600" dirty="0" err="1"/>
              <a:t>scaler.fit_transform</a:t>
            </a:r>
            <a:r>
              <a:rPr lang="en-IN" sz="1600" dirty="0"/>
              <a:t>. For </a:t>
            </a:r>
            <a:r>
              <a:rPr lang="en-IN" sz="1600" dirty="0" err="1"/>
              <a:t>X_Test</a:t>
            </a:r>
            <a:r>
              <a:rPr lang="en-IN" sz="1600" dirty="0"/>
              <a:t> constant is assigned. </a:t>
            </a:r>
            <a:endParaRPr lang="en-US" sz="1600" dirty="0"/>
          </a:p>
          <a:p>
            <a:r>
              <a:rPr lang="en-IN" sz="1600" dirty="0"/>
              <a:t>From the newly modified </a:t>
            </a:r>
            <a:r>
              <a:rPr lang="en-IN" sz="1600" dirty="0" err="1"/>
              <a:t>X_Test</a:t>
            </a:r>
            <a:r>
              <a:rPr lang="en-IN" sz="1600" dirty="0"/>
              <a:t>, </a:t>
            </a:r>
            <a:r>
              <a:rPr lang="en-IN" sz="1600" dirty="0" err="1"/>
              <a:t>y_test</a:t>
            </a:r>
            <a:r>
              <a:rPr lang="en-IN" sz="1600" dirty="0"/>
              <a:t> is predicted. y_pred_1 </a:t>
            </a:r>
            <a:r>
              <a:rPr lang="en-IN" sz="1600" dirty="0" err="1"/>
              <a:t>dataframe</a:t>
            </a:r>
            <a:r>
              <a:rPr lang="en-IN" sz="1600" dirty="0"/>
              <a:t> is created from the </a:t>
            </a:r>
            <a:r>
              <a:rPr lang="en-IN" sz="1600" dirty="0" err="1"/>
              <a:t>y_test</a:t>
            </a:r>
            <a:r>
              <a:rPr lang="en-IN" sz="1600" dirty="0"/>
              <a:t> prediction.</a:t>
            </a:r>
          </a:p>
          <a:p>
            <a:r>
              <a:rPr lang="en-IN" sz="1600" dirty="0"/>
              <a:t>The conversion target attribute predicted this way is given below for the first 5 entries:</a:t>
            </a:r>
          </a:p>
          <a:p>
            <a:endParaRPr lang="en-IN" sz="1600" dirty="0"/>
          </a:p>
        </p:txBody>
      </p:sp>
      <p:pic>
        <p:nvPicPr>
          <p:cNvPr id="6" name="Picture 5">
            <a:extLst>
              <a:ext uri="{FF2B5EF4-FFF2-40B4-BE49-F238E27FC236}">
                <a16:creationId xmlns:a16="http://schemas.microsoft.com/office/drawing/2014/main" id="{F3ABDE7A-B4CC-8E55-80F3-4AE55D742616}"/>
              </a:ext>
            </a:extLst>
          </p:cNvPr>
          <p:cNvPicPr>
            <a:picLocks noChangeAspect="1"/>
          </p:cNvPicPr>
          <p:nvPr/>
        </p:nvPicPr>
        <p:blipFill>
          <a:blip r:embed="rId2"/>
          <a:stretch>
            <a:fillRect/>
          </a:stretch>
        </p:blipFill>
        <p:spPr>
          <a:xfrm>
            <a:off x="8234301" y="1894210"/>
            <a:ext cx="2758679" cy="1661304"/>
          </a:xfrm>
          <a:prstGeom prst="rect">
            <a:avLst/>
          </a:prstGeom>
        </p:spPr>
      </p:pic>
      <p:sp>
        <p:nvSpPr>
          <p:cNvPr id="8" name="Title 1">
            <a:extLst>
              <a:ext uri="{FF2B5EF4-FFF2-40B4-BE49-F238E27FC236}">
                <a16:creationId xmlns:a16="http://schemas.microsoft.com/office/drawing/2014/main" id="{F04D3DD2-E9D6-D4A0-B991-46A4C5E02C34}"/>
              </a:ext>
            </a:extLst>
          </p:cNvPr>
          <p:cNvSpPr txBox="1">
            <a:spLocks/>
          </p:cNvSpPr>
          <p:nvPr/>
        </p:nvSpPr>
        <p:spPr>
          <a:xfrm>
            <a:off x="838200" y="2182130"/>
            <a:ext cx="10515600" cy="5427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pPr algn="l"/>
            <a:r>
              <a:rPr lang="en-US" sz="2000" b="1" dirty="0"/>
              <a:t>Assigning Lead Score</a:t>
            </a:r>
          </a:p>
        </p:txBody>
      </p:sp>
      <p:sp>
        <p:nvSpPr>
          <p:cNvPr id="9" name="Content Placeholder 6">
            <a:extLst>
              <a:ext uri="{FF2B5EF4-FFF2-40B4-BE49-F238E27FC236}">
                <a16:creationId xmlns:a16="http://schemas.microsoft.com/office/drawing/2014/main" id="{DA52383B-24F7-FE20-48A0-BD8A2564290D}"/>
              </a:ext>
            </a:extLst>
          </p:cNvPr>
          <p:cNvSpPr txBox="1">
            <a:spLocks/>
          </p:cNvSpPr>
          <p:nvPr/>
        </p:nvSpPr>
        <p:spPr>
          <a:xfrm>
            <a:off x="838200" y="2705290"/>
            <a:ext cx="7560941" cy="1287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To check whether the 80% is achieved for test cases we make a prediction based on the modified </a:t>
            </a:r>
            <a:r>
              <a:rPr lang="en-IN" sz="1600" dirty="0" err="1"/>
              <a:t>y_test</a:t>
            </a:r>
            <a:r>
              <a:rPr lang="en-IN" sz="1600" dirty="0"/>
              <a:t> for the columns </a:t>
            </a:r>
            <a:r>
              <a:rPr lang="en-US" sz="1600" dirty="0"/>
              <a:t>'Prospect ID’, 'Converted’, '</a:t>
            </a:r>
            <a:r>
              <a:rPr lang="en-US" sz="1600" dirty="0" err="1"/>
              <a:t>Converted_prob</a:t>
            </a:r>
            <a:r>
              <a:rPr lang="en-US" sz="1600" dirty="0"/>
              <a:t>’\</a:t>
            </a:r>
          </a:p>
          <a:p>
            <a:r>
              <a:rPr lang="en-US" sz="1600" dirty="0"/>
              <a:t>We use the following condition for the </a:t>
            </a:r>
            <a:r>
              <a:rPr lang="en-US" sz="1600" dirty="0" err="1"/>
              <a:t>y_test_final</a:t>
            </a:r>
            <a:endParaRPr lang="en-US" sz="1600" dirty="0"/>
          </a:p>
          <a:p>
            <a:endParaRPr lang="en-IN" sz="1600" dirty="0"/>
          </a:p>
        </p:txBody>
      </p:sp>
      <p:pic>
        <p:nvPicPr>
          <p:cNvPr id="11" name="Picture 10">
            <a:extLst>
              <a:ext uri="{FF2B5EF4-FFF2-40B4-BE49-F238E27FC236}">
                <a16:creationId xmlns:a16="http://schemas.microsoft.com/office/drawing/2014/main" id="{D062F159-A697-D15C-6B86-50EA7F479AF1}"/>
              </a:ext>
            </a:extLst>
          </p:cNvPr>
          <p:cNvPicPr>
            <a:picLocks noChangeAspect="1"/>
          </p:cNvPicPr>
          <p:nvPr/>
        </p:nvPicPr>
        <p:blipFill>
          <a:blip r:embed="rId3"/>
          <a:stretch>
            <a:fillRect/>
          </a:stretch>
        </p:blipFill>
        <p:spPr>
          <a:xfrm>
            <a:off x="1064160" y="3644537"/>
            <a:ext cx="9075846" cy="309954"/>
          </a:xfrm>
          <a:prstGeom prst="rect">
            <a:avLst/>
          </a:prstGeom>
        </p:spPr>
      </p:pic>
      <p:sp>
        <p:nvSpPr>
          <p:cNvPr id="14" name="Content Placeholder 6">
            <a:extLst>
              <a:ext uri="{FF2B5EF4-FFF2-40B4-BE49-F238E27FC236}">
                <a16:creationId xmlns:a16="http://schemas.microsoft.com/office/drawing/2014/main" id="{87B0CB66-EDD2-481A-0051-FA1E11442E2E}"/>
              </a:ext>
            </a:extLst>
          </p:cNvPr>
          <p:cNvSpPr txBox="1">
            <a:spLocks/>
          </p:cNvSpPr>
          <p:nvPr/>
        </p:nvSpPr>
        <p:spPr>
          <a:xfrm>
            <a:off x="838200" y="4170100"/>
            <a:ext cx="7560941" cy="1287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We the above operation we get the below dataset:</a:t>
            </a:r>
          </a:p>
        </p:txBody>
      </p:sp>
      <p:pic>
        <p:nvPicPr>
          <p:cNvPr id="16" name="Picture 15">
            <a:extLst>
              <a:ext uri="{FF2B5EF4-FFF2-40B4-BE49-F238E27FC236}">
                <a16:creationId xmlns:a16="http://schemas.microsoft.com/office/drawing/2014/main" id="{6025210A-DD69-E438-1065-EAC3D298A81F}"/>
              </a:ext>
            </a:extLst>
          </p:cNvPr>
          <p:cNvPicPr>
            <a:picLocks noChangeAspect="1"/>
          </p:cNvPicPr>
          <p:nvPr/>
        </p:nvPicPr>
        <p:blipFill>
          <a:blip r:embed="rId4"/>
          <a:stretch>
            <a:fillRect/>
          </a:stretch>
        </p:blipFill>
        <p:spPr>
          <a:xfrm>
            <a:off x="1064160" y="4574790"/>
            <a:ext cx="4404742" cy="1638442"/>
          </a:xfrm>
          <a:prstGeom prst="rect">
            <a:avLst/>
          </a:prstGeom>
        </p:spPr>
      </p:pic>
      <p:sp>
        <p:nvSpPr>
          <p:cNvPr id="17" name="Title 1">
            <a:extLst>
              <a:ext uri="{FF2B5EF4-FFF2-40B4-BE49-F238E27FC236}">
                <a16:creationId xmlns:a16="http://schemas.microsoft.com/office/drawing/2014/main" id="{6C83CEC5-8F58-D312-AF60-688E215068A5}"/>
              </a:ext>
            </a:extLst>
          </p:cNvPr>
          <p:cNvSpPr txBox="1">
            <a:spLocks/>
          </p:cNvSpPr>
          <p:nvPr/>
        </p:nvSpPr>
        <p:spPr>
          <a:xfrm>
            <a:off x="5602083" y="4475188"/>
            <a:ext cx="6397186" cy="17380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pPr algn="l"/>
            <a:r>
              <a:rPr lang="en-US" sz="2000" dirty="0"/>
              <a:t>Test Case Conclusion: </a:t>
            </a:r>
            <a:r>
              <a:rPr lang="en-US" sz="1600" dirty="0">
                <a:latin typeface="+mn-lt"/>
              </a:rPr>
              <a:t>By making a Train Prediction from the above inference we can calculate the total of final predicted conversion / non conversion counts from the actual converted rates for which we get check the </a:t>
            </a:r>
            <a:r>
              <a:rPr lang="en-US" sz="1600" dirty="0" err="1">
                <a:latin typeface="+mn-lt"/>
              </a:rPr>
              <a:t>precentage</a:t>
            </a:r>
            <a:r>
              <a:rPr lang="en-US" sz="1600" dirty="0">
                <a:latin typeface="+mn-lt"/>
              </a:rPr>
              <a:t> of </a:t>
            </a:r>
            <a:r>
              <a:rPr lang="en-US" sz="1600" dirty="0" err="1">
                <a:latin typeface="+mn-lt"/>
              </a:rPr>
              <a:t>final_predicted</a:t>
            </a:r>
            <a:r>
              <a:rPr lang="en-US" sz="1600" dirty="0">
                <a:latin typeface="+mn-lt"/>
              </a:rPr>
              <a:t> conversions as</a:t>
            </a:r>
            <a:r>
              <a:rPr lang="en-US" sz="1600" dirty="0"/>
              <a:t> </a:t>
            </a:r>
            <a:r>
              <a:rPr lang="en-US" sz="1600" b="1" dirty="0"/>
              <a:t>0.83. </a:t>
            </a:r>
            <a:r>
              <a:rPr lang="en-US" sz="1600" dirty="0">
                <a:latin typeface="+mn-lt"/>
              </a:rPr>
              <a:t>Hence we can see that the final prediction of conversions have a target rate of 83% (same as predictions made on training data set)</a:t>
            </a:r>
          </a:p>
          <a:p>
            <a:pPr algn="l"/>
            <a:endParaRPr lang="en-US" sz="1600" dirty="0"/>
          </a:p>
        </p:txBody>
      </p:sp>
    </p:spTree>
    <p:extLst>
      <p:ext uri="{BB962C8B-B14F-4D97-AF65-F5344CB8AC3E}">
        <p14:creationId xmlns:p14="http://schemas.microsoft.com/office/powerpoint/2010/main" val="369191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10515600" cy="542732"/>
          </a:xfrm>
        </p:spPr>
        <p:txBody>
          <a:bodyPr>
            <a:normAutofit/>
          </a:bodyPr>
          <a:lstStyle/>
          <a:p>
            <a:pPr algn="l"/>
            <a:r>
              <a:rPr lang="en-US" sz="2000" dirty="0"/>
              <a:t>Test Prediction Metrics</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11" name="Content Placeholder 6">
            <a:extLst>
              <a:ext uri="{FF2B5EF4-FFF2-40B4-BE49-F238E27FC236}">
                <a16:creationId xmlns:a16="http://schemas.microsoft.com/office/drawing/2014/main" id="{5E9A21D4-473F-8B63-D21C-6179ABE7A999}"/>
              </a:ext>
            </a:extLst>
          </p:cNvPr>
          <p:cNvSpPr txBox="1">
            <a:spLocks/>
          </p:cNvSpPr>
          <p:nvPr/>
        </p:nvSpPr>
        <p:spPr>
          <a:xfrm>
            <a:off x="894382" y="1106291"/>
            <a:ext cx="6445498" cy="5432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metrics for the (test case)predicted model, i.e. </a:t>
            </a:r>
            <a:r>
              <a:rPr lang="en-US" sz="1600" b="1" dirty="0"/>
              <a:t>Accuracy, Sensitivity, Specificity </a:t>
            </a:r>
            <a:r>
              <a:rPr lang="en-US" sz="1600" dirty="0"/>
              <a:t>are as follows:</a:t>
            </a:r>
          </a:p>
          <a:p>
            <a:r>
              <a:rPr lang="en-US" sz="1600" dirty="0"/>
              <a:t>Accuracy: </a:t>
            </a:r>
            <a:r>
              <a:rPr lang="en-US" sz="1600" b="1" dirty="0"/>
              <a:t>0.775</a:t>
            </a:r>
            <a:endParaRPr lang="en-US" sz="1600" dirty="0"/>
          </a:p>
          <a:p>
            <a:r>
              <a:rPr lang="en-US" sz="1600" dirty="0"/>
              <a:t>Sensitivity: </a:t>
            </a:r>
            <a:r>
              <a:rPr lang="en-US" sz="1600" b="1" dirty="0"/>
              <a:t>0.83</a:t>
            </a:r>
          </a:p>
          <a:p>
            <a:r>
              <a:rPr lang="en-US" sz="1600" dirty="0"/>
              <a:t>Specificity: </a:t>
            </a:r>
            <a:r>
              <a:rPr lang="en-US" sz="1600" b="1" dirty="0"/>
              <a:t>0.74</a:t>
            </a:r>
          </a:p>
        </p:txBody>
      </p:sp>
      <p:sp>
        <p:nvSpPr>
          <p:cNvPr id="12" name="Content Placeholder 6">
            <a:extLst>
              <a:ext uri="{FF2B5EF4-FFF2-40B4-BE49-F238E27FC236}">
                <a16:creationId xmlns:a16="http://schemas.microsoft.com/office/drawing/2014/main" id="{C48E419C-3B61-190E-DBFE-7ADD5B2AEE54}"/>
              </a:ext>
            </a:extLst>
          </p:cNvPr>
          <p:cNvSpPr txBox="1">
            <a:spLocks/>
          </p:cNvSpPr>
          <p:nvPr/>
        </p:nvSpPr>
        <p:spPr>
          <a:xfrm>
            <a:off x="982045" y="3140853"/>
            <a:ext cx="3957735" cy="998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confusion Matrix using </a:t>
            </a:r>
            <a:r>
              <a:rPr lang="en-IN" sz="1600" dirty="0" err="1"/>
              <a:t>sklearn</a:t>
            </a:r>
            <a:r>
              <a:rPr lang="en-IN" sz="1600" dirty="0"/>
              <a:t> gives the below matrix:</a:t>
            </a:r>
          </a:p>
          <a:p>
            <a:endParaRPr lang="en-IN" sz="1600" dirty="0"/>
          </a:p>
        </p:txBody>
      </p:sp>
      <p:pic>
        <p:nvPicPr>
          <p:cNvPr id="9" name="Picture 8">
            <a:extLst>
              <a:ext uri="{FF2B5EF4-FFF2-40B4-BE49-F238E27FC236}">
                <a16:creationId xmlns:a16="http://schemas.microsoft.com/office/drawing/2014/main" id="{04E317B1-783E-CABC-20AE-86CAA249E80B}"/>
              </a:ext>
            </a:extLst>
          </p:cNvPr>
          <p:cNvPicPr>
            <a:picLocks noChangeAspect="1"/>
          </p:cNvPicPr>
          <p:nvPr/>
        </p:nvPicPr>
        <p:blipFill>
          <a:blip r:embed="rId2"/>
          <a:stretch>
            <a:fillRect/>
          </a:stretch>
        </p:blipFill>
        <p:spPr>
          <a:xfrm>
            <a:off x="1115008" y="3822601"/>
            <a:ext cx="4182942" cy="812339"/>
          </a:xfrm>
          <a:prstGeom prst="rect">
            <a:avLst/>
          </a:prstGeom>
        </p:spPr>
      </p:pic>
      <p:pic>
        <p:nvPicPr>
          <p:cNvPr id="14" name="Picture 13">
            <a:extLst>
              <a:ext uri="{FF2B5EF4-FFF2-40B4-BE49-F238E27FC236}">
                <a16:creationId xmlns:a16="http://schemas.microsoft.com/office/drawing/2014/main" id="{923D0C5C-1F6E-8A1E-0C7D-20CF0609FFA2}"/>
              </a:ext>
            </a:extLst>
          </p:cNvPr>
          <p:cNvPicPr>
            <a:picLocks noChangeAspect="1"/>
          </p:cNvPicPr>
          <p:nvPr/>
        </p:nvPicPr>
        <p:blipFill>
          <a:blip r:embed="rId3"/>
          <a:stretch>
            <a:fillRect/>
          </a:stretch>
        </p:blipFill>
        <p:spPr>
          <a:xfrm>
            <a:off x="6986182" y="1275891"/>
            <a:ext cx="4834716" cy="1756558"/>
          </a:xfrm>
          <a:prstGeom prst="rect">
            <a:avLst/>
          </a:prstGeom>
        </p:spPr>
      </p:pic>
    </p:spTree>
    <p:extLst>
      <p:ext uri="{BB962C8B-B14F-4D97-AF65-F5344CB8AC3E}">
        <p14:creationId xmlns:p14="http://schemas.microsoft.com/office/powerpoint/2010/main" val="4011179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pPr marL="0" indent="0">
              <a:lnSpc>
                <a:spcPct val="150000"/>
              </a:lnSpc>
              <a:buNone/>
            </a:pPr>
            <a:r>
              <a:rPr lang="en-US" sz="4400" dirty="0">
                <a:solidFill>
                  <a:schemeClr val="accent3"/>
                </a:solidFill>
                <a:latin typeface="Gill Sans Nova Light" panose="020B0302020104020203" pitchFamily="34" charset="0"/>
                <a:cs typeface="Gill Sans Light" panose="020B0302020104020203" pitchFamily="34" charset="-79"/>
              </a:rPr>
              <a:t>Conclusion</a:t>
            </a:r>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a:xfrm>
            <a:off x="1055323" y="2087939"/>
            <a:ext cx="10081353" cy="2390755"/>
          </a:xfrm>
        </p:spPr>
        <p:txBody>
          <a:bodyPr>
            <a:normAutofit/>
          </a:bodyPr>
          <a:lstStyle/>
          <a:p>
            <a:pPr>
              <a:buFont typeface="Arial" panose="020B0604020202020204" pitchFamily="34" charset="0"/>
              <a:buChar char="•"/>
            </a:pPr>
            <a:r>
              <a:rPr lang="en-US" sz="1800" dirty="0"/>
              <a:t>An While we have checked both Sensitivity-Specificity as well as Precision and Recall Metrics, we have considered the optimal cut off based on Sensitivity and Specificity for calculating the final prediction.</a:t>
            </a:r>
          </a:p>
          <a:p>
            <a:pPr>
              <a:buFont typeface="Arial" panose="020B0604020202020204" pitchFamily="34" charset="0"/>
              <a:buChar char="•"/>
            </a:pPr>
            <a:r>
              <a:rPr lang="en-US" sz="1800" dirty="0"/>
              <a:t>Accuracy, Sensitivity and Specificity values of test set are around 77%, 83% and 74% which are approximately closer to the respective values calculated using trained set.</a:t>
            </a:r>
          </a:p>
          <a:p>
            <a:pPr>
              <a:buFont typeface="Arial" panose="020B0604020202020204" pitchFamily="34" charset="0"/>
              <a:buChar char="•"/>
            </a:pPr>
            <a:r>
              <a:rPr lang="en-US" sz="1800" dirty="0"/>
              <a:t>Also the lead score calculated in the trained set of data shows the conversion rate on the final predicted model is around 80%</a:t>
            </a:r>
          </a:p>
          <a:p>
            <a:pPr>
              <a:buFont typeface="Arial" panose="020B0604020202020204" pitchFamily="34" charset="0"/>
              <a:buChar char="•"/>
            </a:pPr>
            <a:r>
              <a:rPr lang="en-US" sz="1800" dirty="0"/>
              <a:t>Hence overall this model seems to be good.</a:t>
            </a:r>
          </a:p>
          <a:p>
            <a:pPr>
              <a:buFont typeface="Arial" panose="020B0604020202020204" pitchFamily="34" charset="0"/>
              <a:buChar char="•"/>
            </a:pPr>
            <a:endParaRPr lang="en-US" sz="1800" dirty="0"/>
          </a:p>
          <a:p>
            <a:pPr rtl="0"/>
            <a:endParaRPr lang="en-US" sz="1600" dirty="0">
              <a:solidFill>
                <a:schemeClr val="accent3"/>
              </a:solidFill>
              <a:latin typeface="Gill Sans Nova Light" panose="020B0302020104020203" pitchFamily="34" charset="0"/>
              <a:ea typeface="+mn-lt"/>
              <a:cs typeface="Gill Sans Light" panose="020B0302020104020203" pitchFamily="34" charset="-79"/>
            </a:endParaRP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11" name="TextBox 10">
            <a:extLst>
              <a:ext uri="{FF2B5EF4-FFF2-40B4-BE49-F238E27FC236}">
                <a16:creationId xmlns:a16="http://schemas.microsoft.com/office/drawing/2014/main" id="{9C5A6D0B-B9AE-95CA-68FD-067AC8C867D6}"/>
              </a:ext>
            </a:extLst>
          </p:cNvPr>
          <p:cNvSpPr txBox="1"/>
          <p:nvPr/>
        </p:nvSpPr>
        <p:spPr>
          <a:xfrm>
            <a:off x="1194318" y="4338735"/>
            <a:ext cx="9942358" cy="1661993"/>
          </a:xfrm>
          <a:prstGeom prst="rect">
            <a:avLst/>
          </a:prstGeom>
          <a:noFill/>
        </p:spPr>
        <p:txBody>
          <a:bodyPr wrap="square" rtlCol="0">
            <a:spAutoFit/>
          </a:bodyPr>
          <a:lstStyle/>
          <a:p>
            <a:r>
              <a:rPr lang="en-US" b="1" dirty="0"/>
              <a:t>Important features responsible for good conversion rate or the ones' which contributes more towards the probability of a lead getting converted are :</a:t>
            </a:r>
          </a:p>
          <a:p>
            <a:endParaRPr lang="en-US" b="1" dirty="0"/>
          </a:p>
          <a:p>
            <a:r>
              <a:rPr lang="en-US" sz="1600" b="1" dirty="0"/>
              <a:t>1</a:t>
            </a:r>
            <a:r>
              <a:rPr lang="en-US" sz="1600" dirty="0"/>
              <a:t>. Lead </a:t>
            </a:r>
            <a:r>
              <a:rPr lang="en-US" sz="1600" dirty="0" err="1"/>
              <a:t>Origin_Lead</a:t>
            </a:r>
            <a:r>
              <a:rPr lang="en-US" sz="1600" dirty="0"/>
              <a:t> Add Form</a:t>
            </a:r>
          </a:p>
          <a:p>
            <a:r>
              <a:rPr lang="en-US" sz="1600" b="1" dirty="0"/>
              <a:t>2</a:t>
            </a:r>
            <a:r>
              <a:rPr lang="en-US" sz="1600" dirty="0"/>
              <a:t>. What is your current </a:t>
            </a:r>
            <a:r>
              <a:rPr lang="en-US" sz="1600" dirty="0" err="1"/>
              <a:t>occupation_Working</a:t>
            </a:r>
            <a:r>
              <a:rPr lang="en-US" sz="1600" dirty="0"/>
              <a:t> Professional</a:t>
            </a:r>
          </a:p>
          <a:p>
            <a:r>
              <a:rPr lang="en-US" sz="1600" b="1" dirty="0"/>
              <a:t>3</a:t>
            </a:r>
            <a:r>
              <a:rPr lang="en-US" sz="1600" dirty="0"/>
              <a:t>. Total Time Spent on Website </a:t>
            </a:r>
            <a:endParaRPr lang="en-IN" sz="1600" dirty="0"/>
          </a:p>
        </p:txBody>
      </p:sp>
    </p:spTree>
    <p:extLst>
      <p:ext uri="{BB962C8B-B14F-4D97-AF65-F5344CB8AC3E}">
        <p14:creationId xmlns:p14="http://schemas.microsoft.com/office/powerpoint/2010/main" val="1596314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Varun Eknath</a:t>
            </a:r>
          </a:p>
          <a:p>
            <a:r>
              <a:rPr lang="en-US" dirty="0"/>
              <a:t>Vikas Yadav</a:t>
            </a:r>
          </a:p>
          <a:p>
            <a:r>
              <a:rPr lang="en-US" dirty="0"/>
              <a:t>Abhilash Srivastava</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202168" y="356616"/>
            <a:ext cx="3749040" cy="1325880"/>
          </a:xfrm>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8202168" y="1426464"/>
            <a:ext cx="3749040" cy="4306824"/>
          </a:xfrm>
        </p:spPr>
        <p:txBody>
          <a:bodyPr vert="horz" lIns="91440" tIns="45720" rIns="91440" bIns="45720" rtlCol="0" anchor="t">
            <a:normAutofit fontScale="85000" lnSpcReduction="10000"/>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Problem Statement</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err="1">
                <a:latin typeface="Gill Sans Nova Light" panose="020B0302020104020203" pitchFamily="34" charset="0"/>
                <a:cs typeface="Gill Sans Light" panose="020B0302020104020203" pitchFamily="34" charset="-79"/>
              </a:rPr>
              <a:t>Dataframe</a:t>
            </a:r>
            <a:r>
              <a:rPr lang="en-US" dirty="0">
                <a:latin typeface="Gill Sans Nova Light" panose="020B0302020104020203" pitchFamily="34" charset="0"/>
                <a:cs typeface="Gill Sans Light" panose="020B0302020104020203" pitchFamily="34" charset="-79"/>
              </a:rPr>
              <a:t> understanding &amp; EDA</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Numerical Attribute Analysis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Data Preparation &amp; Train-Test Split</a:t>
            </a:r>
          </a:p>
          <a:p>
            <a:pPr marL="0" indent="0">
              <a:lnSpc>
                <a:spcPct val="150000"/>
              </a:lnSpc>
              <a:buNone/>
            </a:pPr>
            <a:r>
              <a:rPr lang="en-US" dirty="0">
                <a:latin typeface="Gill Sans Nova Light" panose="020B0302020104020203" pitchFamily="34" charset="0"/>
                <a:cs typeface="Gill Sans Light" panose="020B0302020104020203" pitchFamily="34" charset="-79"/>
              </a:rPr>
              <a:t>Plotting ROC curve &amp; predictions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Conclusion</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645391" y="981710"/>
            <a:ext cx="8695944" cy="1325880"/>
          </a:xfrm>
        </p:spPr>
        <p:txBody>
          <a:bodyPr/>
          <a:lstStyle/>
          <a:p>
            <a:r>
              <a:rPr lang="en-US" dirty="0"/>
              <a:t>Problem Statement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An X Education needs help to select the most promising leads, i.e. the leads that are most likely to convert into paying customers. The company requires us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53668" y="3595085"/>
            <a:ext cx="9884664" cy="73152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1153668" y="4326604"/>
            <a:ext cx="9884664" cy="731519"/>
          </a:xfrm>
        </p:spPr>
        <p:txBody>
          <a:bodyPr>
            <a:normAutofit fontScale="70000" lnSpcReduction="20000"/>
          </a:bodyPr>
          <a:lstStyle/>
          <a:p>
            <a:r>
              <a:rPr lang="en-US" dirty="0"/>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pPr marL="0" indent="0">
              <a:lnSpc>
                <a:spcPct val="150000"/>
              </a:lnSpc>
              <a:buNone/>
            </a:pPr>
            <a:r>
              <a:rPr lang="en-US" dirty="0" err="1">
                <a:latin typeface="Gill Sans Nova Light" panose="020B0302020104020203" pitchFamily="34" charset="0"/>
                <a:cs typeface="Gill Sans Light" panose="020B0302020104020203" pitchFamily="34" charset="-79"/>
              </a:rPr>
              <a:t>Dataframe</a:t>
            </a:r>
            <a:r>
              <a:rPr lang="en-US" dirty="0">
                <a:latin typeface="Gill Sans Nova Light" panose="020B0302020104020203" pitchFamily="34" charset="0"/>
                <a:cs typeface="Gill Sans Light" panose="020B0302020104020203" pitchFamily="34" charset="-79"/>
              </a:rPr>
              <a:t> understanding &amp; EDA</a:t>
            </a:r>
            <a:endParaRPr lang="en-US" sz="4400" dirty="0">
              <a:solidFill>
                <a:schemeClr val="accent3"/>
              </a:solidFill>
              <a:latin typeface="Gill Sans Nova Light" panose="020B0302020104020203" pitchFamily="34" charset="0"/>
              <a:cs typeface="Gill Sans Light" panose="020B0302020104020203" pitchFamily="34" charset="-79"/>
            </a:endParaRPr>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p:txBody>
          <a:bodyPr/>
          <a:lstStyle/>
          <a:p>
            <a:r>
              <a:rPr lang="en-US" sz="2000" dirty="0" err="1">
                <a:solidFill>
                  <a:schemeClr val="accent3"/>
                </a:solidFill>
                <a:latin typeface="Baskerville Old Face" panose="02020602080505020303" pitchFamily="18" charset="77"/>
                <a:ea typeface="Baskerville" panose="02020502070401020303" pitchFamily="18" charset="0"/>
                <a:cs typeface="+mn-lt"/>
              </a:rPr>
              <a:t>Dataframe</a:t>
            </a:r>
            <a:r>
              <a:rPr lang="en-US" sz="2000" dirty="0">
                <a:solidFill>
                  <a:schemeClr val="accent3"/>
                </a:solidFill>
                <a:latin typeface="Baskerville Old Face" panose="02020602080505020303" pitchFamily="18" charset="77"/>
                <a:ea typeface="Baskerville" panose="02020502070401020303" pitchFamily="18" charset="0"/>
                <a:cs typeface="+mn-lt"/>
              </a:rPr>
              <a:t> Overview</a:t>
            </a:r>
            <a:endParaRPr lang="en-US" dirty="0"/>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a:xfrm>
            <a:off x="1124711" y="2629115"/>
            <a:ext cx="10081353" cy="2568035"/>
          </a:xfrm>
        </p:spPr>
        <p:txBody>
          <a:bodyPr>
            <a:normAutofit/>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The </a:t>
            </a:r>
            <a:r>
              <a:rPr lang="en-US" sz="1600" dirty="0" err="1">
                <a:solidFill>
                  <a:schemeClr val="accent3"/>
                </a:solidFill>
                <a:latin typeface="Gill Sans Nova Light" panose="020B0302020104020203" pitchFamily="34" charset="0"/>
                <a:ea typeface="+mn-lt"/>
                <a:cs typeface="Gill Sans Light" panose="020B0302020104020203" pitchFamily="34" charset="-79"/>
              </a:rPr>
              <a:t>Dataframe</a:t>
            </a:r>
            <a:r>
              <a:rPr lang="en-US" sz="1600" dirty="0">
                <a:solidFill>
                  <a:schemeClr val="accent3"/>
                </a:solidFill>
                <a:latin typeface="Gill Sans Nova Light" panose="020B0302020104020203" pitchFamily="34" charset="0"/>
                <a:ea typeface="+mn-lt"/>
                <a:cs typeface="Gill Sans Light" panose="020B0302020104020203" pitchFamily="34" charset="-79"/>
              </a:rPr>
              <a:t> contains 37 columns and 9240 rows.</a:t>
            </a:r>
          </a:p>
          <a:p>
            <a:r>
              <a:rPr lang="en-US" dirty="0">
                <a:latin typeface="Gill Sans Nova Light" panose="020B0302020104020203" pitchFamily="34" charset="0"/>
                <a:ea typeface="+mn-lt"/>
                <a:cs typeface="Gill Sans Light" panose="020B0302020104020203" pitchFamily="34" charset="-79"/>
              </a:rPr>
              <a:t>It describes various prospects with their details like type of lead, contact details, profile activity, payments and payment methods, check to see if the potential customers were converted or not etc.</a:t>
            </a:r>
          </a:p>
          <a:p>
            <a:r>
              <a:rPr lang="en-US" sz="1600" dirty="0">
                <a:solidFill>
                  <a:schemeClr val="accent3"/>
                </a:solidFill>
                <a:latin typeface="Gill Sans Nova Light" panose="020B0302020104020203" pitchFamily="34" charset="0"/>
                <a:ea typeface="+mn-lt"/>
                <a:cs typeface="Gill Sans Light" panose="020B0302020104020203" pitchFamily="34" charset="-79"/>
              </a:rPr>
              <a:t>All the entries, fortunately are no</a:t>
            </a:r>
            <a:r>
              <a:rPr lang="en-US" dirty="0">
                <a:latin typeface="Gill Sans Nova Light" panose="020B0302020104020203" pitchFamily="34" charset="0"/>
                <a:ea typeface="+mn-lt"/>
                <a:cs typeface="Gill Sans Light" panose="020B0302020104020203" pitchFamily="34" charset="-79"/>
              </a:rPr>
              <a:t>n-null, but on further investigation the ‘Select’ option was found. This meant that the customer had not selected an option. This would be assigned as </a:t>
            </a:r>
            <a:r>
              <a:rPr lang="en-US" dirty="0" err="1">
                <a:latin typeface="Gill Sans Nova Light" panose="020B0302020104020203" pitchFamily="34" charset="0"/>
                <a:ea typeface="+mn-lt"/>
                <a:cs typeface="Gill Sans Light" panose="020B0302020104020203" pitchFamily="34" charset="-79"/>
              </a:rPr>
              <a:t>NaN</a:t>
            </a:r>
            <a:r>
              <a:rPr lang="en-US" dirty="0">
                <a:latin typeface="Gill Sans Nova Light" panose="020B0302020104020203" pitchFamily="34" charset="0"/>
                <a:ea typeface="+mn-lt"/>
                <a:cs typeface="Gill Sans Light" panose="020B0302020104020203" pitchFamily="34" charset="-79"/>
              </a:rPr>
              <a:t> and will be dropped.</a:t>
            </a:r>
          </a:p>
          <a:p>
            <a:r>
              <a:rPr lang="en-US" sz="1600" dirty="0">
                <a:solidFill>
                  <a:schemeClr val="accent3"/>
                </a:solidFill>
                <a:latin typeface="Gill Sans Nova Light" panose="020B0302020104020203" pitchFamily="34" charset="0"/>
                <a:ea typeface="+mn-lt"/>
                <a:cs typeface="Gill Sans Light" panose="020B0302020104020203" pitchFamily="34" charset="-79"/>
              </a:rPr>
              <a:t>There were also no duplicate en</a:t>
            </a:r>
            <a:r>
              <a:rPr lang="en-US" dirty="0">
                <a:latin typeface="Gill Sans Nova Light" panose="020B0302020104020203" pitchFamily="34" charset="0"/>
                <a:ea typeface="+mn-lt"/>
                <a:cs typeface="Gill Sans Light" panose="020B0302020104020203" pitchFamily="34" charset="-79"/>
              </a:rPr>
              <a:t>tries found in the </a:t>
            </a:r>
            <a:r>
              <a:rPr lang="en-US" dirty="0" err="1">
                <a:latin typeface="Gill Sans Nova Light" panose="020B0302020104020203" pitchFamily="34" charset="0"/>
                <a:ea typeface="+mn-lt"/>
                <a:cs typeface="Gill Sans Light" panose="020B0302020104020203" pitchFamily="34" charset="-79"/>
              </a:rPr>
              <a:t>dataframe</a:t>
            </a:r>
            <a:r>
              <a:rPr lang="en-US" dirty="0">
                <a:latin typeface="Gill Sans Nova Light" panose="020B0302020104020203" pitchFamily="34" charset="0"/>
                <a:ea typeface="+mn-lt"/>
                <a:cs typeface="Gill Sans Light" panose="020B0302020104020203" pitchFamily="34" charset="-79"/>
              </a:rPr>
              <a:t>.</a:t>
            </a:r>
          </a:p>
          <a:p>
            <a:r>
              <a:rPr lang="en-US" sz="1600" dirty="0">
                <a:solidFill>
                  <a:schemeClr val="accent3"/>
                </a:solidFill>
                <a:latin typeface="Gill Sans Nova Light" panose="020B0302020104020203" pitchFamily="34" charset="0"/>
                <a:ea typeface="+mn-lt"/>
                <a:cs typeface="Gill Sans Light" panose="020B0302020104020203" pitchFamily="34" charset="-79"/>
              </a:rPr>
              <a:t>The presence of categorical values in the </a:t>
            </a:r>
            <a:r>
              <a:rPr lang="en-US" sz="1600" dirty="0" err="1">
                <a:solidFill>
                  <a:schemeClr val="accent3"/>
                </a:solidFill>
                <a:latin typeface="Gill Sans Nova Light" panose="020B0302020104020203" pitchFamily="34" charset="0"/>
                <a:ea typeface="+mn-lt"/>
                <a:cs typeface="Gill Sans Light" panose="020B0302020104020203" pitchFamily="34" charset="-79"/>
              </a:rPr>
              <a:t>Datafram</a:t>
            </a:r>
            <a:r>
              <a:rPr lang="en-US" sz="1600" dirty="0">
                <a:solidFill>
                  <a:schemeClr val="accent3"/>
                </a:solidFill>
                <a:latin typeface="Gill Sans Nova Light" panose="020B0302020104020203" pitchFamily="34" charset="0"/>
                <a:ea typeface="+mn-lt"/>
                <a:cs typeface="Gill Sans Light" panose="020B0302020104020203" pitchFamily="34" charset="-79"/>
              </a:rPr>
              <a:t> was noted, </a:t>
            </a:r>
            <a:r>
              <a:rPr lang="en-US" dirty="0">
                <a:latin typeface="Gill Sans Nova Light" panose="020B0302020104020203" pitchFamily="34" charset="0"/>
                <a:ea typeface="+mn-lt"/>
                <a:cs typeface="Gill Sans Light" panose="020B0302020104020203" pitchFamily="34" charset="-79"/>
              </a:rPr>
              <a:t>and a dummy value for these entries will be assigned.</a:t>
            </a:r>
            <a:endParaRPr lang="en-US" sz="1600" dirty="0">
              <a:solidFill>
                <a:schemeClr val="accent3"/>
              </a:solidFill>
              <a:latin typeface="Gill Sans Nova Light" panose="020B0302020104020203" pitchFamily="34" charset="0"/>
              <a:ea typeface="+mn-lt"/>
              <a:cs typeface="Gill Sans Light" panose="020B0302020104020203" pitchFamily="34" charset="-79"/>
            </a:endParaRP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277492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10515600" cy="542732"/>
          </a:xfrm>
        </p:spPr>
        <p:txBody>
          <a:bodyPr>
            <a:normAutofit/>
          </a:bodyPr>
          <a:lstStyle/>
          <a:p>
            <a:pPr algn="l"/>
            <a:r>
              <a:rPr lang="en-US" sz="2000" dirty="0"/>
              <a:t>EDA</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07FF89F1-5B26-144A-6590-D38184AEF4AC}"/>
              </a:ext>
            </a:extLst>
          </p:cNvPr>
          <p:cNvSpPr>
            <a:spLocks noGrp="1"/>
          </p:cNvSpPr>
          <p:nvPr>
            <p:ph idx="1"/>
          </p:nvPr>
        </p:nvSpPr>
        <p:spPr>
          <a:xfrm>
            <a:off x="838200" y="923731"/>
            <a:ext cx="10515600" cy="5272726"/>
          </a:xfrm>
        </p:spPr>
        <p:txBody>
          <a:bodyPr>
            <a:normAutofit/>
          </a:bodyPr>
          <a:lstStyle/>
          <a:p>
            <a:r>
              <a:rPr lang="en-IN" sz="1600" dirty="0"/>
              <a:t>‘Select’ option is assigned as </a:t>
            </a:r>
            <a:r>
              <a:rPr lang="en-IN" sz="1600" dirty="0" err="1"/>
              <a:t>NaN</a:t>
            </a:r>
            <a:r>
              <a:rPr lang="en-IN" sz="1600" dirty="0"/>
              <a:t>, and treated as null-values. This signifies that the customer has not entered any value in the metric. We calculated the percentage of the null values and decided, rows with high percentage of null will be dropped i.e. percentage &gt;=35%.</a:t>
            </a:r>
          </a:p>
          <a:p>
            <a:r>
              <a:rPr lang="en-IN" sz="1600" dirty="0"/>
              <a:t>Analysing the categorical values by plotting graphs we found that the </a:t>
            </a:r>
            <a:r>
              <a:rPr lang="en-US" sz="1600" dirty="0"/>
              <a:t>columns except 'A free copy of Mastering The Interview' data is highly imbalanced. We decided to drop these columns as we deemed it redundant and felt it would throw off the prediction model.</a:t>
            </a:r>
          </a:p>
          <a:p>
            <a:r>
              <a:rPr lang="en-US" sz="1600" dirty="0"/>
              <a:t>For missing values in the ‘Lead Source’ column we found that the highest occurring value was ‘ Google’, hence we imputed the same for other missing values in the column.</a:t>
            </a:r>
          </a:p>
          <a:p>
            <a:r>
              <a:rPr lang="en-US" sz="1600" dirty="0"/>
              <a:t>We also inferred that Maximum Leads are generated by Google and Direct Traffic &amp; Conversion rate of Reference leads and </a:t>
            </a:r>
            <a:r>
              <a:rPr lang="en-US" sz="1600" dirty="0" err="1"/>
              <a:t>Welinkgak</a:t>
            </a:r>
            <a:r>
              <a:rPr lang="en-US" sz="1600" dirty="0"/>
              <a:t> Website leads is very high.</a:t>
            </a:r>
          </a:p>
          <a:p>
            <a:pPr>
              <a:buFont typeface="Arial" panose="020B0604020202020204" pitchFamily="34" charset="0"/>
              <a:buChar char="•"/>
            </a:pPr>
            <a:r>
              <a:rPr lang="en-US" sz="1600" dirty="0"/>
              <a:t>Regarding Conversion Rates &amp; Leads, Maximum leads generated are unemployed and their conversion rate is more than 50%. &amp; Conversion rate of working professionals is very high. </a:t>
            </a:r>
          </a:p>
          <a:p>
            <a:pPr>
              <a:buFont typeface="Arial" panose="020B0604020202020204" pitchFamily="34" charset="0"/>
              <a:buChar char="•"/>
            </a:pPr>
            <a:r>
              <a:rPr lang="en-US" sz="1600" dirty="0"/>
              <a:t>We found that Maximum leads are generated having last activity as Email opened but conversion rate is not too good &amp; SMS sent as last activity has high conversion rate.</a:t>
            </a:r>
          </a:p>
          <a:p>
            <a:pPr>
              <a:buFont typeface="Arial" panose="020B0604020202020204" pitchFamily="34" charset="0"/>
              <a:buChar char="•"/>
            </a:pPr>
            <a:r>
              <a:rPr lang="en-US" sz="1600" dirty="0"/>
              <a:t>Columns ‘Country’ &amp; ‘Occupation’ were not provided by the customer and were dropped. The ‘Do not call’ column metric was highly skewed and was also subsequently dropped.</a:t>
            </a:r>
          </a:p>
          <a:p>
            <a:pPr>
              <a:buFont typeface="Arial" panose="020B0604020202020204" pitchFamily="34" charset="0"/>
              <a:buChar char="•"/>
            </a:pPr>
            <a:endParaRPr lang="en-US" sz="1600" dirty="0"/>
          </a:p>
          <a:p>
            <a:endParaRPr lang="en-IN" sz="1600" dirty="0"/>
          </a:p>
        </p:txBody>
      </p:sp>
    </p:spTree>
    <p:extLst>
      <p:ext uri="{BB962C8B-B14F-4D97-AF65-F5344CB8AC3E}">
        <p14:creationId xmlns:p14="http://schemas.microsoft.com/office/powerpoint/2010/main" val="94101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pPr marL="0" indent="0">
              <a:lnSpc>
                <a:spcPct val="150000"/>
              </a:lnSpc>
              <a:buNone/>
            </a:pPr>
            <a:r>
              <a:rPr lang="en-US" sz="4400" dirty="0">
                <a:solidFill>
                  <a:schemeClr val="accent3"/>
                </a:solidFill>
                <a:latin typeface="Gill Sans Nova Light" panose="020B0302020104020203" pitchFamily="34" charset="0"/>
                <a:cs typeface="Gill Sans Light" panose="020B0302020104020203" pitchFamily="34" charset="-79"/>
              </a:rPr>
              <a:t>Numerical Attribute Analysis</a:t>
            </a:r>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a:xfrm>
            <a:off x="1024337" y="1926907"/>
            <a:ext cx="3200400" cy="427797"/>
          </a:xfrm>
        </p:spPr>
        <p:txBody>
          <a:bodyPr/>
          <a:lstStyle/>
          <a:p>
            <a:r>
              <a:rPr lang="en-US" sz="2000" dirty="0">
                <a:solidFill>
                  <a:schemeClr val="accent3"/>
                </a:solidFill>
                <a:latin typeface="Baskerville Old Face" panose="02020602080505020303" pitchFamily="18" charset="77"/>
                <a:ea typeface="Baskerville" panose="02020502070401020303" pitchFamily="18" charset="0"/>
                <a:cs typeface="+mn-lt"/>
              </a:rPr>
              <a:t>Converted Value Distribution</a:t>
            </a:r>
            <a:endParaRPr lang="en-US" dirty="0"/>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a:xfrm>
            <a:off x="1171460" y="2277823"/>
            <a:ext cx="5397387" cy="1025897"/>
          </a:xfrm>
        </p:spPr>
        <p:txBody>
          <a:bodyPr>
            <a:normAutofit/>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The </a:t>
            </a:r>
            <a:r>
              <a:rPr lang="en-US" dirty="0">
                <a:latin typeface="Gill Sans Nova Light" panose="020B0302020104020203" pitchFamily="34" charset="0"/>
                <a:ea typeface="+mn-lt"/>
                <a:cs typeface="Gill Sans Light" panose="020B0302020104020203" pitchFamily="34" charset="-79"/>
              </a:rPr>
              <a:t>target variable distribution shows, that most of the customers were not converted. By taking the average we find </a:t>
            </a:r>
            <a:r>
              <a:rPr lang="en-US" dirty="0"/>
              <a:t>Currently, lead Conversion rate is 38% only.</a:t>
            </a:r>
          </a:p>
          <a:p>
            <a:endParaRPr lang="en-US" dirty="0"/>
          </a:p>
          <a:p>
            <a:endParaRPr lang="en-US" sz="1600" dirty="0">
              <a:solidFill>
                <a:schemeClr val="accent3"/>
              </a:solidFill>
              <a:latin typeface="Gill Sans Nova Light" panose="020B0302020104020203" pitchFamily="34" charset="0"/>
              <a:ea typeface="+mn-lt"/>
              <a:cs typeface="Gill Sans Light" panose="020B0302020104020203" pitchFamily="34" charset="-79"/>
            </a:endParaRP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7</a:t>
            </a:fld>
            <a:endParaRPr lang="en-US" dirty="0"/>
          </a:p>
        </p:txBody>
      </p:sp>
      <p:pic>
        <p:nvPicPr>
          <p:cNvPr id="6" name="Picture 5">
            <a:extLst>
              <a:ext uri="{FF2B5EF4-FFF2-40B4-BE49-F238E27FC236}">
                <a16:creationId xmlns:a16="http://schemas.microsoft.com/office/drawing/2014/main" id="{8408ADD0-6359-F525-6308-954ECB71E7A9}"/>
              </a:ext>
            </a:extLst>
          </p:cNvPr>
          <p:cNvPicPr>
            <a:picLocks noChangeAspect="1"/>
          </p:cNvPicPr>
          <p:nvPr/>
        </p:nvPicPr>
        <p:blipFill>
          <a:blip r:embed="rId2"/>
          <a:stretch>
            <a:fillRect/>
          </a:stretch>
        </p:blipFill>
        <p:spPr>
          <a:xfrm>
            <a:off x="7148295" y="1954604"/>
            <a:ext cx="3417287" cy="2445772"/>
          </a:xfrm>
          <a:prstGeom prst="rect">
            <a:avLst/>
          </a:prstGeom>
        </p:spPr>
      </p:pic>
      <p:sp>
        <p:nvSpPr>
          <p:cNvPr id="11" name="Content Placeholder 3">
            <a:extLst>
              <a:ext uri="{FF2B5EF4-FFF2-40B4-BE49-F238E27FC236}">
                <a16:creationId xmlns:a16="http://schemas.microsoft.com/office/drawing/2014/main" id="{9AA0E076-8850-DEC0-2860-6C0D08E78FEC}"/>
              </a:ext>
            </a:extLst>
          </p:cNvPr>
          <p:cNvSpPr txBox="1">
            <a:spLocks/>
          </p:cNvSpPr>
          <p:nvPr/>
        </p:nvSpPr>
        <p:spPr>
          <a:xfrm>
            <a:off x="4916050" y="4664292"/>
            <a:ext cx="5649532" cy="1101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ill Sans Nova Light" panose="020B0302020104020203" pitchFamily="34" charset="0"/>
                <a:ea typeface="+mn-lt"/>
                <a:cs typeface="Gill Sans Light" panose="020B0302020104020203" pitchFamily="34" charset="-79"/>
              </a:rPr>
              <a:t>Making a boxplot of Total time spent on websites vs. Converted values, we inferred </a:t>
            </a:r>
            <a:r>
              <a:rPr lang="en-US" dirty="0"/>
              <a:t>leads spending more time on website are more likely to convert , thus website should be made more engaging to increase conversion rate</a:t>
            </a:r>
            <a:r>
              <a:rPr lang="en-US" dirty="0">
                <a:latin typeface="Gill Sans Nova Light" panose="020B0302020104020203" pitchFamily="34" charset="0"/>
                <a:ea typeface="+mn-lt"/>
                <a:cs typeface="Gill Sans Light" panose="020B0302020104020203" pitchFamily="34" charset="-79"/>
              </a:rPr>
              <a:t> </a:t>
            </a:r>
            <a:endParaRPr lang="en-US" dirty="0"/>
          </a:p>
          <a:p>
            <a:endParaRPr lang="en-US" dirty="0">
              <a:latin typeface="Gill Sans Nova Light" panose="020B0302020104020203" pitchFamily="34" charset="0"/>
              <a:ea typeface="+mn-lt"/>
              <a:cs typeface="Gill Sans Light" panose="020B0302020104020203" pitchFamily="34" charset="-79"/>
            </a:endParaRPr>
          </a:p>
        </p:txBody>
      </p:sp>
      <p:pic>
        <p:nvPicPr>
          <p:cNvPr id="13" name="Picture 12">
            <a:extLst>
              <a:ext uri="{FF2B5EF4-FFF2-40B4-BE49-F238E27FC236}">
                <a16:creationId xmlns:a16="http://schemas.microsoft.com/office/drawing/2014/main" id="{7B2483FA-469D-A478-2EAD-9E95A618E016}"/>
              </a:ext>
            </a:extLst>
          </p:cNvPr>
          <p:cNvPicPr>
            <a:picLocks noChangeAspect="1"/>
          </p:cNvPicPr>
          <p:nvPr/>
        </p:nvPicPr>
        <p:blipFill>
          <a:blip r:embed="rId3"/>
          <a:stretch>
            <a:fillRect/>
          </a:stretch>
        </p:blipFill>
        <p:spPr>
          <a:xfrm>
            <a:off x="1024337" y="3429000"/>
            <a:ext cx="3779848" cy="2728196"/>
          </a:xfrm>
          <a:prstGeom prst="rect">
            <a:avLst/>
          </a:prstGeom>
        </p:spPr>
      </p:pic>
    </p:spTree>
    <p:extLst>
      <p:ext uri="{BB962C8B-B14F-4D97-AF65-F5344CB8AC3E}">
        <p14:creationId xmlns:p14="http://schemas.microsoft.com/office/powerpoint/2010/main" val="169163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10515600" cy="542732"/>
          </a:xfrm>
        </p:spPr>
        <p:txBody>
          <a:bodyPr>
            <a:normAutofit/>
          </a:bodyPr>
          <a:lstStyle/>
          <a:p>
            <a:r>
              <a:rPr lang="en-US" sz="2000" dirty="0">
                <a:solidFill>
                  <a:schemeClr val="accent3"/>
                </a:solidFill>
                <a:latin typeface="Baskerville Old Face" panose="02020602080505020303" pitchFamily="18" charset="77"/>
                <a:ea typeface="Baskerville" panose="02020502070401020303" pitchFamily="18" charset="0"/>
                <a:cs typeface="+mn-lt"/>
              </a:rPr>
              <a:t>Converted Value Distribution</a:t>
            </a:r>
            <a:endParaRPr lang="en-US" sz="1050" dirty="0"/>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7" name="Content Placeholder 6">
            <a:extLst>
              <a:ext uri="{FF2B5EF4-FFF2-40B4-BE49-F238E27FC236}">
                <a16:creationId xmlns:a16="http://schemas.microsoft.com/office/drawing/2014/main" id="{07FF89F1-5B26-144A-6590-D38184AEF4AC}"/>
              </a:ext>
            </a:extLst>
          </p:cNvPr>
          <p:cNvSpPr>
            <a:spLocks noGrp="1"/>
          </p:cNvSpPr>
          <p:nvPr>
            <p:ph idx="1"/>
          </p:nvPr>
        </p:nvSpPr>
        <p:spPr>
          <a:xfrm>
            <a:off x="838200" y="3965509"/>
            <a:ext cx="10405188" cy="2230947"/>
          </a:xfrm>
        </p:spPr>
        <p:txBody>
          <a:bodyPr>
            <a:normAutofit/>
          </a:bodyPr>
          <a:lstStyle/>
          <a:p>
            <a:r>
              <a:rPr lang="en-IN" sz="1600" dirty="0"/>
              <a:t>Further investigating the ‘Page Views per visit’ , ‘Total Visits’ &amp; ‘Total Time Spent on Website’ to the target variable by plotting boxplots for the same, we infer that more people who engage with the website more and stay in the website longer are most likely to get converted. This is taken as the Basis for our Machine Learning model.</a:t>
            </a:r>
          </a:p>
          <a:p>
            <a:r>
              <a:rPr lang="en-IN" sz="1600" dirty="0"/>
              <a:t>NOTE: Numerical Analysis that were inconclusive are not added to the presentation. </a:t>
            </a:r>
            <a:endParaRPr lang="en-US" sz="1600" dirty="0"/>
          </a:p>
          <a:p>
            <a:endParaRPr lang="en-IN" sz="1600" dirty="0"/>
          </a:p>
        </p:txBody>
      </p:sp>
      <p:pic>
        <p:nvPicPr>
          <p:cNvPr id="11" name="Picture 10">
            <a:extLst>
              <a:ext uri="{FF2B5EF4-FFF2-40B4-BE49-F238E27FC236}">
                <a16:creationId xmlns:a16="http://schemas.microsoft.com/office/drawing/2014/main" id="{CB8FC051-21D0-888B-44EC-DEFCEFC3EF60}"/>
              </a:ext>
            </a:extLst>
          </p:cNvPr>
          <p:cNvPicPr>
            <a:picLocks noChangeAspect="1"/>
          </p:cNvPicPr>
          <p:nvPr/>
        </p:nvPicPr>
        <p:blipFill>
          <a:blip r:embed="rId2"/>
          <a:stretch>
            <a:fillRect/>
          </a:stretch>
        </p:blipFill>
        <p:spPr>
          <a:xfrm>
            <a:off x="1249215" y="1083625"/>
            <a:ext cx="9994173" cy="2721990"/>
          </a:xfrm>
          <a:prstGeom prst="rect">
            <a:avLst/>
          </a:prstGeom>
        </p:spPr>
      </p:pic>
    </p:spTree>
    <p:extLst>
      <p:ext uri="{BB962C8B-B14F-4D97-AF65-F5344CB8AC3E}">
        <p14:creationId xmlns:p14="http://schemas.microsoft.com/office/powerpoint/2010/main" val="96869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pPr marL="0" indent="0">
              <a:lnSpc>
                <a:spcPct val="150000"/>
              </a:lnSpc>
              <a:buNone/>
            </a:pPr>
            <a:r>
              <a:rPr lang="en-US" sz="4400" dirty="0">
                <a:solidFill>
                  <a:schemeClr val="accent3"/>
                </a:solidFill>
                <a:latin typeface="Gill Sans Nova Light" panose="020B0302020104020203" pitchFamily="34" charset="0"/>
                <a:cs typeface="Gill Sans Light" panose="020B0302020104020203" pitchFamily="34" charset="-79"/>
              </a:rPr>
              <a:t>Data Preparation &amp; Train-Test Split</a:t>
            </a:r>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p:txBody>
          <a:bodyPr/>
          <a:lstStyle/>
          <a:p>
            <a:r>
              <a:rPr lang="en-US" sz="2000" dirty="0" err="1">
                <a:solidFill>
                  <a:schemeClr val="accent3"/>
                </a:solidFill>
                <a:latin typeface="Baskerville Old Face" panose="02020602080505020303" pitchFamily="18" charset="77"/>
                <a:ea typeface="Baskerville" panose="02020502070401020303" pitchFamily="18" charset="0"/>
                <a:cs typeface="+mn-lt"/>
              </a:rPr>
              <a:t>Dataframe</a:t>
            </a:r>
            <a:r>
              <a:rPr lang="en-US" sz="2000" dirty="0">
                <a:solidFill>
                  <a:schemeClr val="accent3"/>
                </a:solidFill>
                <a:latin typeface="Baskerville Old Face" panose="02020602080505020303" pitchFamily="18" charset="77"/>
                <a:ea typeface="Baskerville" panose="02020502070401020303" pitchFamily="18" charset="0"/>
                <a:cs typeface="+mn-lt"/>
              </a:rPr>
              <a:t> Preparation</a:t>
            </a:r>
            <a:endParaRPr lang="en-US" dirty="0"/>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a:xfrm>
            <a:off x="1124711" y="2629116"/>
            <a:ext cx="10081353" cy="524632"/>
          </a:xfrm>
        </p:spPr>
        <p:txBody>
          <a:bodyPr>
            <a:normAutofit lnSpcReduction="10000"/>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The columns like ‘Do not Email’ is converted from Yes &amp; No to Binary. Dummy variables are assigned to columns like ‘Lead Origin, ‘ Lead Source’, ‘What is your current occupation’.</a:t>
            </a:r>
          </a:p>
          <a:p>
            <a:endParaRPr lang="en-US" sz="1600" dirty="0">
              <a:solidFill>
                <a:schemeClr val="accent3"/>
              </a:solidFill>
              <a:latin typeface="Gill Sans Nova Light" panose="020B0302020104020203" pitchFamily="34" charset="0"/>
              <a:ea typeface="+mn-lt"/>
              <a:cs typeface="Gill Sans Light" panose="020B0302020104020203" pitchFamily="34" charset="-79"/>
            </a:endParaRP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5" name="Text Placeholder 2">
            <a:extLst>
              <a:ext uri="{FF2B5EF4-FFF2-40B4-BE49-F238E27FC236}">
                <a16:creationId xmlns:a16="http://schemas.microsoft.com/office/drawing/2014/main" id="{281ED0A3-C451-4F11-27B2-02E485133BE5}"/>
              </a:ext>
            </a:extLst>
          </p:cNvPr>
          <p:cNvSpPr txBox="1">
            <a:spLocks/>
          </p:cNvSpPr>
          <p:nvPr/>
        </p:nvSpPr>
        <p:spPr>
          <a:xfrm>
            <a:off x="1143000" y="3250708"/>
            <a:ext cx="3200400" cy="42779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Baskerville Old Face" panose="02020602080505020303" pitchFamily="18" charset="77"/>
                <a:ea typeface="Baskerville" panose="02020502070401020303" pitchFamily="18" charset="0"/>
                <a:cs typeface="+mn-lt"/>
              </a:rPr>
              <a:t>Train –Test Split</a:t>
            </a:r>
            <a:endParaRPr lang="en-US" dirty="0"/>
          </a:p>
        </p:txBody>
      </p:sp>
      <p:sp>
        <p:nvSpPr>
          <p:cNvPr id="6" name="Content Placeholder 3">
            <a:extLst>
              <a:ext uri="{FF2B5EF4-FFF2-40B4-BE49-F238E27FC236}">
                <a16:creationId xmlns:a16="http://schemas.microsoft.com/office/drawing/2014/main" id="{C47599F7-8DAB-0556-D8B6-C2EAB7A350B3}"/>
              </a:ext>
            </a:extLst>
          </p:cNvPr>
          <p:cNvSpPr txBox="1">
            <a:spLocks/>
          </p:cNvSpPr>
          <p:nvPr/>
        </p:nvSpPr>
        <p:spPr>
          <a:xfrm>
            <a:off x="1143000" y="3775465"/>
            <a:ext cx="10081353" cy="1682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ill Sans Nova Light" panose="020B0302020104020203" pitchFamily="34" charset="0"/>
                <a:ea typeface="+mn-lt"/>
                <a:cs typeface="Gill Sans Light" panose="020B0302020104020203" pitchFamily="34" charset="-79"/>
              </a:rPr>
              <a:t>We created a 70-30 spilt of both </a:t>
            </a:r>
            <a:r>
              <a:rPr lang="en-US" dirty="0" err="1">
                <a:latin typeface="Gill Sans Nova Light" panose="020B0302020104020203" pitchFamily="34" charset="0"/>
                <a:ea typeface="+mn-lt"/>
                <a:cs typeface="Gill Sans Light" panose="020B0302020104020203" pitchFamily="34" charset="-79"/>
              </a:rPr>
              <a:t>X_train</a:t>
            </a:r>
            <a:r>
              <a:rPr lang="en-US" dirty="0">
                <a:latin typeface="Gill Sans Nova Light" panose="020B0302020104020203" pitchFamily="34" charset="0"/>
                <a:ea typeface="+mn-lt"/>
                <a:cs typeface="Gill Sans Light" panose="020B0302020104020203" pitchFamily="34" charset="-79"/>
              </a:rPr>
              <a:t>, </a:t>
            </a:r>
            <a:r>
              <a:rPr lang="en-US" dirty="0" err="1">
                <a:latin typeface="Gill Sans Nova Light" panose="020B0302020104020203" pitchFamily="34" charset="0"/>
                <a:ea typeface="+mn-lt"/>
                <a:cs typeface="Gill Sans Light" panose="020B0302020104020203" pitchFamily="34" charset="-79"/>
              </a:rPr>
              <a:t>y_train</a:t>
            </a:r>
            <a:r>
              <a:rPr lang="en-US" dirty="0">
                <a:latin typeface="Gill Sans Nova Light" panose="020B0302020104020203" pitchFamily="34" charset="0"/>
                <a:ea typeface="+mn-lt"/>
                <a:cs typeface="Gill Sans Light" panose="020B0302020104020203" pitchFamily="34" charset="-79"/>
              </a:rPr>
              <a:t> &amp; </a:t>
            </a:r>
            <a:r>
              <a:rPr lang="en-US" dirty="0" err="1">
                <a:latin typeface="Gill Sans Nova Light" panose="020B0302020104020203" pitchFamily="34" charset="0"/>
                <a:ea typeface="+mn-lt"/>
                <a:cs typeface="Gill Sans Light" panose="020B0302020104020203" pitchFamily="34" charset="-79"/>
              </a:rPr>
              <a:t>X_test</a:t>
            </a:r>
            <a:r>
              <a:rPr lang="en-US" dirty="0">
                <a:latin typeface="Gill Sans Nova Light" panose="020B0302020104020203" pitchFamily="34" charset="0"/>
                <a:ea typeface="+mn-lt"/>
                <a:cs typeface="Gill Sans Light" panose="020B0302020104020203" pitchFamily="34" charset="-79"/>
              </a:rPr>
              <a:t> &amp; </a:t>
            </a:r>
            <a:r>
              <a:rPr lang="en-US" dirty="0" err="1">
                <a:latin typeface="Gill Sans Nova Light" panose="020B0302020104020203" pitchFamily="34" charset="0"/>
                <a:ea typeface="+mn-lt"/>
                <a:cs typeface="Gill Sans Light" panose="020B0302020104020203" pitchFamily="34" charset="-79"/>
              </a:rPr>
              <a:t>y_test</a:t>
            </a:r>
            <a:r>
              <a:rPr lang="en-US" dirty="0">
                <a:latin typeface="Gill Sans Nova Light" panose="020B0302020104020203" pitchFamily="34" charset="0"/>
                <a:ea typeface="+mn-lt"/>
                <a:cs typeface="Gill Sans Light" panose="020B0302020104020203" pitchFamily="34" charset="-79"/>
              </a:rPr>
              <a:t> cases from the </a:t>
            </a:r>
            <a:r>
              <a:rPr lang="en-US" dirty="0" err="1">
                <a:latin typeface="Gill Sans Nova Light" panose="020B0302020104020203" pitchFamily="34" charset="0"/>
                <a:ea typeface="+mn-lt"/>
                <a:cs typeface="Gill Sans Light" panose="020B0302020104020203" pitchFamily="34" charset="-79"/>
              </a:rPr>
              <a:t>dataframe</a:t>
            </a:r>
            <a:r>
              <a:rPr lang="en-US" dirty="0">
                <a:latin typeface="Gill Sans Nova Light" panose="020B0302020104020203" pitchFamily="34" charset="0"/>
                <a:ea typeface="+mn-lt"/>
                <a:cs typeface="Gill Sans Light" panose="020B0302020104020203" pitchFamily="34" charset="-79"/>
              </a:rPr>
              <a:t>, with </a:t>
            </a:r>
            <a:r>
              <a:rPr lang="en-US" dirty="0" err="1">
                <a:latin typeface="Gill Sans Nova Light" panose="020B0302020104020203" pitchFamily="34" charset="0"/>
                <a:ea typeface="+mn-lt"/>
                <a:cs typeface="Gill Sans Light" panose="020B0302020104020203" pitchFamily="34" charset="-79"/>
              </a:rPr>
              <a:t>X_train</a:t>
            </a:r>
            <a:r>
              <a:rPr lang="en-US" dirty="0">
                <a:latin typeface="Gill Sans Nova Light" panose="020B0302020104020203" pitchFamily="34" charset="0"/>
                <a:ea typeface="+mn-lt"/>
                <a:cs typeface="Gill Sans Light" panose="020B0302020104020203" pitchFamily="34" charset="-79"/>
              </a:rPr>
              <a:t> not having the target variable. A standard Scaler was used to Scale the model appropriately.</a:t>
            </a:r>
          </a:p>
          <a:p>
            <a:r>
              <a:rPr lang="en-US" dirty="0">
                <a:latin typeface="Gill Sans Nova Light" panose="020B0302020104020203" pitchFamily="34" charset="0"/>
                <a:ea typeface="+mn-lt"/>
                <a:cs typeface="Gill Sans Light" panose="020B0302020104020203" pitchFamily="34" charset="-79"/>
              </a:rPr>
              <a:t>We created a correlation and plotted a heatmap for the leads </a:t>
            </a:r>
            <a:r>
              <a:rPr lang="en-US" dirty="0" err="1">
                <a:latin typeface="Gill Sans Nova Light" panose="020B0302020104020203" pitchFamily="34" charset="0"/>
                <a:ea typeface="+mn-lt"/>
                <a:cs typeface="Gill Sans Light" panose="020B0302020104020203" pitchFamily="34" charset="-79"/>
              </a:rPr>
              <a:t>Dataframe</a:t>
            </a:r>
            <a:r>
              <a:rPr lang="en-US" dirty="0">
                <a:latin typeface="Gill Sans Nova Light" panose="020B0302020104020203" pitchFamily="34" charset="0"/>
                <a:ea typeface="+mn-lt"/>
                <a:cs typeface="Gill Sans Light" panose="020B0302020104020203" pitchFamily="34" charset="-79"/>
              </a:rPr>
              <a:t>. We found that ‘Lead </a:t>
            </a:r>
            <a:r>
              <a:rPr lang="en-US" dirty="0" err="1">
                <a:latin typeface="Gill Sans Nova Light" panose="020B0302020104020203" pitchFamily="34" charset="0"/>
                <a:ea typeface="+mn-lt"/>
                <a:cs typeface="Gill Sans Light" panose="020B0302020104020203" pitchFamily="34" charset="-79"/>
              </a:rPr>
              <a:t>Source_Olark</a:t>
            </a:r>
            <a:r>
              <a:rPr lang="en-US" dirty="0">
                <a:latin typeface="Gill Sans Nova Light" panose="020B0302020104020203" pitchFamily="34" charset="0"/>
                <a:ea typeface="+mn-lt"/>
                <a:cs typeface="Gill Sans Light" panose="020B0302020104020203" pitchFamily="34" charset="-79"/>
              </a:rPr>
              <a:t> chat’ and ‘Lead </a:t>
            </a:r>
            <a:r>
              <a:rPr lang="en-US" dirty="0" err="1">
                <a:latin typeface="Gill Sans Nova Light" panose="020B0302020104020203" pitchFamily="34" charset="0"/>
                <a:ea typeface="+mn-lt"/>
                <a:cs typeface="Gill Sans Light" panose="020B0302020104020203" pitchFamily="34" charset="-79"/>
              </a:rPr>
              <a:t>Origin_Landing</a:t>
            </a:r>
            <a:r>
              <a:rPr lang="en-US" dirty="0">
                <a:latin typeface="Gill Sans Nova Light" panose="020B0302020104020203" pitchFamily="34" charset="0"/>
                <a:ea typeface="+mn-lt"/>
                <a:cs typeface="Gill Sans Light" panose="020B0302020104020203" pitchFamily="34" charset="-79"/>
              </a:rPr>
              <a:t> Page Submission’ were highly correlated.  </a:t>
            </a:r>
          </a:p>
          <a:p>
            <a:r>
              <a:rPr lang="en-US" dirty="0">
                <a:latin typeface="Gill Sans Nova Light" panose="020B0302020104020203" pitchFamily="34" charset="0"/>
                <a:ea typeface="+mn-lt"/>
                <a:cs typeface="Gill Sans Light" panose="020B0302020104020203" pitchFamily="34" charset="-79"/>
              </a:rPr>
              <a:t>These columns were subsequently dropped as we felt this would throw the prediction model off.</a:t>
            </a:r>
          </a:p>
          <a:p>
            <a:endParaRPr lang="en-US" dirty="0">
              <a:latin typeface="Gill Sans Nova Light" panose="020B0302020104020203" pitchFamily="34" charset="0"/>
              <a:ea typeface="+mn-lt"/>
              <a:cs typeface="Gill Sans Light" panose="020B0302020104020203" pitchFamily="34" charset="-79"/>
            </a:endParaRPr>
          </a:p>
        </p:txBody>
      </p:sp>
    </p:spTree>
    <p:extLst>
      <p:ext uri="{BB962C8B-B14F-4D97-AF65-F5344CB8AC3E}">
        <p14:creationId xmlns:p14="http://schemas.microsoft.com/office/powerpoint/2010/main" val="3118026860"/>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{F2FC86BF-777A-495D-BC90-BE69CFF30154}tf56410444_win32</Template>
  <TotalTime>161</TotalTime>
  <Words>1844</Words>
  <Application>Microsoft Office PowerPoint</Application>
  <PresentationFormat>Widescreen</PresentationFormat>
  <Paragraphs>132</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Baskerville</vt:lpstr>
      <vt:lpstr>Baskerville Old Face</vt:lpstr>
      <vt:lpstr>Calibri</vt:lpstr>
      <vt:lpstr>Gill Sans Light</vt:lpstr>
      <vt:lpstr>Gill Sans Nova</vt:lpstr>
      <vt:lpstr>Gill Sans Nova Light</vt:lpstr>
      <vt:lpstr>Office Theme</vt:lpstr>
      <vt:lpstr>Lead Scoring Case Study</vt:lpstr>
      <vt:lpstr>Agenda</vt:lpstr>
      <vt:lpstr>Problem Statement</vt:lpstr>
      <vt:lpstr>Primary goals</vt:lpstr>
      <vt:lpstr>Dataframe understanding &amp; EDA</vt:lpstr>
      <vt:lpstr>EDA</vt:lpstr>
      <vt:lpstr>Numerical Attribute Analysis</vt:lpstr>
      <vt:lpstr>Converted Value Distribution</vt:lpstr>
      <vt:lpstr>Data Preparation &amp; Train-Test Split</vt:lpstr>
      <vt:lpstr>Using Sats model &amp; RFE to create a predictive model on Train Set</vt:lpstr>
      <vt:lpstr>Predicting a Train Model &amp; finding Prediction Metrics</vt:lpstr>
      <vt:lpstr>Plotting ROC curve &amp; predictions</vt:lpstr>
      <vt:lpstr>ROC Curve Inference</vt:lpstr>
      <vt:lpstr>Predictions on the test set</vt:lpstr>
      <vt:lpstr>Test Prediction Metrics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Varun Eknath</dc:creator>
  <cp:lastModifiedBy>Varun Eknath</cp:lastModifiedBy>
  <cp:revision>39</cp:revision>
  <dcterms:created xsi:type="dcterms:W3CDTF">2023-11-20T16:17:45Z</dcterms:created>
  <dcterms:modified xsi:type="dcterms:W3CDTF">2023-11-20T18:59:04Z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