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32" r:id="rId5"/>
    <p:sldId id="333" r:id="rId6"/>
    <p:sldId id="335" r:id="rId7"/>
    <p:sldId id="336" r:id="rId8"/>
    <p:sldId id="322" r:id="rId9"/>
    <p:sldId id="311" r:id="rId10"/>
    <p:sldId id="337" r:id="rId11"/>
    <p:sldId id="338" r:id="rId12"/>
    <p:sldId id="308" r:id="rId13"/>
    <p:sldId id="341" r:id="rId14"/>
    <p:sldId id="339" r:id="rId15"/>
    <p:sldId id="331" r:id="rId16"/>
    <p:sldId id="340" r:id="rId17"/>
    <p:sldId id="318" r:id="rId18"/>
    <p:sldId id="334" r:id="rId19"/>
    <p:sldId id="33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20" y="18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vroid+to+unreal+engine+4&amp;oq=Vroid+to&amp;aqs=chrome.0.69i59j69i57j69i60.3775j0j4&amp;sourceid=chrome&amp;ie=UTF-8#kpvalbx=_W7GCYfv1EtLywQOWi7SQDA20" TargetMode="External"/><Relationship Id="rId2" Type="http://schemas.openxmlformats.org/officeDocument/2006/relationships/hyperlink" Target="https://www.youtube.com/watch?v=Kj_--5Wztug&amp;t=1552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unews.com/view/20211103100922193" TargetMode="External"/><Relationship Id="rId2" Type="http://schemas.openxmlformats.org/officeDocument/2006/relationships/hyperlink" Target="https://www.ktnews.com/news/articleView.html?idxno=121393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tgdaily.co.kr/news/articleView.html?idxno=31019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5974" y="2974310"/>
            <a:ext cx="5840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Capstone Design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830765" y="3897640"/>
            <a:ext cx="253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오동나무 </a:t>
            </a:r>
            <a:r>
              <a:rPr lang="ko-KR" altLang="en-US" dirty="0" err="1">
                <a:solidFill>
                  <a:schemeClr val="bg1"/>
                </a:solidFill>
              </a:rPr>
              <a:t>의진걸렸네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65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2021.11.04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33217-C15D-46F2-B65C-FEC6C40A8E52}"/>
              </a:ext>
            </a:extLst>
          </p:cNvPr>
          <p:cNvSpPr txBox="1"/>
          <p:nvPr/>
        </p:nvSpPr>
        <p:spPr>
          <a:xfrm>
            <a:off x="10324500" y="5682645"/>
            <a:ext cx="212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201601555 </a:t>
            </a:r>
            <a:r>
              <a:rPr lang="ko-KR" altLang="en-US" sz="1600" dirty="0" err="1">
                <a:solidFill>
                  <a:schemeClr val="bg1"/>
                </a:solidFill>
              </a:rPr>
              <a:t>강의진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201601602 </a:t>
            </a:r>
            <a:r>
              <a:rPr lang="ko-KR" altLang="en-US" sz="1600" dirty="0" err="1">
                <a:solidFill>
                  <a:schemeClr val="bg1"/>
                </a:solidFill>
              </a:rPr>
              <a:t>오동훈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8483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Idea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E923EC-5180-44DD-8389-AABBE91922A6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32603-58CE-4C28-9B6D-8ADFD394FE97}"/>
              </a:ext>
            </a:extLst>
          </p:cNvPr>
          <p:cNvSpPr txBox="1"/>
          <p:nvPr/>
        </p:nvSpPr>
        <p:spPr>
          <a:xfrm>
            <a:off x="850900" y="1917358"/>
            <a:ext cx="846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메타버스를 이용한 관광지          메타버스 구현</a:t>
            </a:r>
            <a:endParaRPr lang="en-US" altLang="ko-KR" sz="28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14A4D0-C812-4FA5-B09D-01B33CC1144E}"/>
              </a:ext>
            </a:extLst>
          </p:cNvPr>
          <p:cNvCxnSpPr>
            <a:cxnSpLocks/>
          </p:cNvCxnSpPr>
          <p:nvPr/>
        </p:nvCxnSpPr>
        <p:spPr>
          <a:xfrm>
            <a:off x="5268286" y="2181138"/>
            <a:ext cx="536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9C4487-67DF-46BF-997A-100317EBB5FB}"/>
              </a:ext>
            </a:extLst>
          </p:cNvPr>
          <p:cNvSpPr txBox="1"/>
          <p:nvPr/>
        </p:nvSpPr>
        <p:spPr>
          <a:xfrm>
            <a:off x="850899" y="2984895"/>
            <a:ext cx="7319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지형 - 섬, 해외 또는 국내 육지, 새로운 지형 제작              섬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04851C-03E7-4B55-AD9B-963462779DAF}"/>
              </a:ext>
            </a:extLst>
          </p:cNvPr>
          <p:cNvCxnSpPr>
            <a:cxnSpLocks/>
          </p:cNvCxnSpPr>
          <p:nvPr/>
        </p:nvCxnSpPr>
        <p:spPr>
          <a:xfrm>
            <a:off x="6014906" y="3169561"/>
            <a:ext cx="536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27A501-2AD5-4272-8B0D-0C3ABD62E878}"/>
              </a:ext>
            </a:extLst>
          </p:cNvPr>
          <p:cNvSpPr txBox="1"/>
          <p:nvPr/>
        </p:nvSpPr>
        <p:spPr>
          <a:xfrm>
            <a:off x="850900" y="3538893"/>
            <a:ext cx="7481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동작 </a:t>
            </a:r>
            <a:r>
              <a:rPr lang="ko-KR" altLang="en-US" dirty="0"/>
              <a:t>- </a:t>
            </a:r>
            <a:r>
              <a:rPr lang="ko-KR" altLang="en-US" dirty="0" err="1"/>
              <a:t>트레드밀</a:t>
            </a:r>
            <a:r>
              <a:rPr lang="ko-KR" altLang="en-US" dirty="0"/>
              <a:t>, 아바타             </a:t>
            </a:r>
            <a:r>
              <a:rPr lang="ko-KR" altLang="en-US" dirty="0" err="1"/>
              <a:t>아바타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5CC1F9-0817-461C-94A4-9395ECFF097A}"/>
              </a:ext>
            </a:extLst>
          </p:cNvPr>
          <p:cNvCxnSpPr>
            <a:cxnSpLocks/>
          </p:cNvCxnSpPr>
          <p:nvPr/>
        </p:nvCxnSpPr>
        <p:spPr>
          <a:xfrm>
            <a:off x="3491218" y="3706702"/>
            <a:ext cx="536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CB3FFA-FC9B-4FAA-A2A0-AF64FE03037C}"/>
              </a:ext>
            </a:extLst>
          </p:cNvPr>
          <p:cNvSpPr txBox="1"/>
          <p:nvPr/>
        </p:nvSpPr>
        <p:spPr>
          <a:xfrm>
            <a:off x="850900" y="410824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엔진 - 유니티 </a:t>
            </a:r>
            <a:r>
              <a:rPr lang="ko-KR" altLang="en-US" dirty="0" err="1"/>
              <a:t>vs</a:t>
            </a:r>
            <a:r>
              <a:rPr lang="ko-KR" altLang="en-US" dirty="0"/>
              <a:t> </a:t>
            </a:r>
            <a:r>
              <a:rPr lang="ko-KR" altLang="en-US" dirty="0" err="1"/>
              <a:t>언리얼</a:t>
            </a:r>
            <a:r>
              <a:rPr lang="ko-KR" altLang="en-US" dirty="0"/>
              <a:t>              </a:t>
            </a:r>
            <a:r>
              <a:rPr lang="ko-KR" altLang="en-US" dirty="0" err="1"/>
              <a:t>언리얼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01DD91-BD25-4BFD-AD65-5B577C138646}"/>
              </a:ext>
            </a:extLst>
          </p:cNvPr>
          <p:cNvCxnSpPr>
            <a:cxnSpLocks/>
          </p:cNvCxnSpPr>
          <p:nvPr/>
        </p:nvCxnSpPr>
        <p:spPr>
          <a:xfrm>
            <a:off x="3568117" y="4292912"/>
            <a:ext cx="536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3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1220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Details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E923EC-5180-44DD-8389-AABBE91922A6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92E3A-9A35-434F-B38E-CE7AD010BF3B}"/>
              </a:ext>
            </a:extLst>
          </p:cNvPr>
          <p:cNvSpPr txBox="1"/>
          <p:nvPr/>
        </p:nvSpPr>
        <p:spPr>
          <a:xfrm>
            <a:off x="589326" y="2025927"/>
            <a:ext cx="7153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가까이 다가가면 화상 캠이 아닌 아바타의 얼굴을 대입 </a:t>
            </a:r>
            <a:r>
              <a:rPr lang="en-US" altLang="ko-KR" dirty="0"/>
              <a:t>ex) </a:t>
            </a:r>
            <a:r>
              <a:rPr lang="ko-KR" altLang="en-US" dirty="0" err="1"/>
              <a:t>게더타운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A643210-5D42-4027-B94A-4EBA4C13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291" y="2782886"/>
            <a:ext cx="5412394" cy="35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7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1220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Details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E923EC-5180-44DD-8389-AABBE91922A6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92E3A-9A35-434F-B38E-CE7AD010BF3B}"/>
              </a:ext>
            </a:extLst>
          </p:cNvPr>
          <p:cNvSpPr txBox="1"/>
          <p:nvPr/>
        </p:nvSpPr>
        <p:spPr>
          <a:xfrm>
            <a:off x="589326" y="2025927"/>
            <a:ext cx="7153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재화 </a:t>
            </a:r>
            <a:r>
              <a:rPr lang="en-US" altLang="ko-KR" dirty="0"/>
              <a:t>- </a:t>
            </a:r>
            <a:r>
              <a:rPr lang="ko-KR" altLang="en-US" dirty="0"/>
              <a:t>컨텐츠 구상 예정 </a:t>
            </a:r>
            <a:r>
              <a:rPr lang="en-US" altLang="ko-KR" dirty="0"/>
              <a:t>ex) </a:t>
            </a:r>
            <a:r>
              <a:rPr lang="ko-KR" altLang="en-US" dirty="0"/>
              <a:t>미르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DCE1002-4CFA-465F-964E-87DFEC3E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76" y="2782886"/>
            <a:ext cx="6286736" cy="34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1220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Details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E923EC-5180-44DD-8389-AABBE91922A6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92E3A-9A35-434F-B38E-CE7AD010BF3B}"/>
              </a:ext>
            </a:extLst>
          </p:cNvPr>
          <p:cNvSpPr txBox="1"/>
          <p:nvPr/>
        </p:nvSpPr>
        <p:spPr>
          <a:xfrm>
            <a:off x="589326" y="2025927"/>
            <a:ext cx="7153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Else…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31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11015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Issues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E923EC-5180-44DD-8389-AABBE91922A6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C4487-67DF-46BF-997A-100317EBB5FB}"/>
              </a:ext>
            </a:extLst>
          </p:cNvPr>
          <p:cNvSpPr txBox="1"/>
          <p:nvPr/>
        </p:nvSpPr>
        <p:spPr>
          <a:xfrm>
            <a:off x="850900" y="1944930"/>
            <a:ext cx="73199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구현의 현실성 </a:t>
            </a:r>
            <a:r>
              <a:rPr lang="en-US" altLang="ko-KR" dirty="0"/>
              <a:t>– </a:t>
            </a:r>
            <a:r>
              <a:rPr lang="ko-KR" altLang="en-US" dirty="0"/>
              <a:t>기술의 난이도 </a:t>
            </a:r>
            <a:r>
              <a:rPr lang="ko-KR" altLang="en-US" dirty="0">
                <a:hlinkClick r:id="rId2"/>
              </a:rPr>
              <a:t>지형제작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아바타 제작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카메라의 얼굴 인식 및 아바타의 얼굴 대입 </a:t>
            </a:r>
            <a:r>
              <a:rPr lang="ko-KR" altLang="en-US" dirty="0" err="1">
                <a:hlinkClick r:id="rId3"/>
              </a:rPr>
              <a:t>아바타적용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유통 시스템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199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1888659" cy="769441"/>
            <a:chOff x="510077" y="2691080"/>
            <a:chExt cx="1888659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Others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94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1234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Others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EAF21-EF04-4FB2-B879-98770134510C}"/>
              </a:ext>
            </a:extLst>
          </p:cNvPr>
          <p:cNvSpPr txBox="1"/>
          <p:nvPr/>
        </p:nvSpPr>
        <p:spPr>
          <a:xfrm>
            <a:off x="539573" y="2129596"/>
            <a:ext cx="1065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hlinkClick r:id="rId2"/>
              </a:rPr>
              <a:t>연성대</a:t>
            </a:r>
            <a:r>
              <a:rPr lang="ko-KR" altLang="en-US" sz="2400" dirty="0">
                <a:hlinkClick r:id="rId2"/>
              </a:rPr>
              <a:t> 졸업작품 전시회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86C62E-C803-42DB-9A6B-02BE871CBB53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A18BB-F47B-4F9B-9862-AC5DB110DEF4}"/>
              </a:ext>
            </a:extLst>
          </p:cNvPr>
          <p:cNvSpPr txBox="1"/>
          <p:nvPr/>
        </p:nvSpPr>
        <p:spPr>
          <a:xfrm>
            <a:off x="547677" y="2967335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hlinkClick r:id="rId3"/>
              </a:rPr>
              <a:t>성결대 졸업작품 전시회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2CAA1-9869-455B-9891-5BCAE7D90AAB}"/>
              </a:ext>
            </a:extLst>
          </p:cNvPr>
          <p:cNvSpPr txBox="1"/>
          <p:nvPr/>
        </p:nvSpPr>
        <p:spPr>
          <a:xfrm>
            <a:off x="547677" y="3818597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hlinkClick r:id="rId4"/>
              </a:rPr>
              <a:t>호서대 </a:t>
            </a:r>
            <a:r>
              <a:rPr lang="ko-KR" altLang="en-US" sz="2400" dirty="0" err="1">
                <a:hlinkClick r:id="rId4"/>
              </a:rPr>
              <a:t>게더타운</a:t>
            </a:r>
            <a:r>
              <a:rPr lang="ko-KR" altLang="en-US" sz="2400" dirty="0">
                <a:hlinkClick r:id="rId4"/>
              </a:rPr>
              <a:t> 이용한 전시회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013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1625766" cy="769441"/>
            <a:chOff x="510077" y="2691080"/>
            <a:chExt cx="1625766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6257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Roles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1007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Roles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37763" y="2509719"/>
            <a:ext cx="0" cy="67310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8EAF21-EF04-4FB2-B879-98770134510C}"/>
              </a:ext>
            </a:extLst>
          </p:cNvPr>
          <p:cNvSpPr txBox="1"/>
          <p:nvPr/>
        </p:nvSpPr>
        <p:spPr>
          <a:xfrm>
            <a:off x="749298" y="2606994"/>
            <a:ext cx="1065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 to Z – </a:t>
            </a:r>
            <a:r>
              <a:rPr lang="ko-KR" altLang="en-US" sz="2400" dirty="0" err="1"/>
              <a:t>강의진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오동훈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86C62E-C803-42DB-9A6B-02BE871CBB53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5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193332" y="257277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09977" y="258245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9977" y="365227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7151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8674" y="25727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Introduce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991" y="36440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Details 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8674" y="47250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Others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93332" y="364408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193332" y="471538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4105870-6A14-4E4D-AA0B-CB8743A96640}"/>
              </a:ext>
            </a:extLst>
          </p:cNvPr>
          <p:cNvSpPr/>
          <p:nvPr/>
        </p:nvSpPr>
        <p:spPr>
          <a:xfrm>
            <a:off x="1193332" y="578669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0CE84F-D79D-4334-85BA-3BB91D1BF067}"/>
              </a:ext>
            </a:extLst>
          </p:cNvPr>
          <p:cNvSpPr txBox="1"/>
          <p:nvPr/>
        </p:nvSpPr>
        <p:spPr>
          <a:xfrm>
            <a:off x="1713824" y="57963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C5CFC9-7E7A-4312-A9AF-C0ECC8077043}"/>
              </a:ext>
            </a:extLst>
          </p:cNvPr>
          <p:cNvSpPr txBox="1"/>
          <p:nvPr/>
        </p:nvSpPr>
        <p:spPr>
          <a:xfrm>
            <a:off x="2390485" y="57963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Roles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582758" cy="769441"/>
              <a:chOff x="471977" y="2691080"/>
              <a:chExt cx="2582758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5827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Introduce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1847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1804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Metaverse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75FA5-B65C-49B5-9CF8-34B3CA17B907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Buy and Trade Virtual Land - Join the Metaverse - Earth 2®">
            <a:extLst>
              <a:ext uri="{FF2B5EF4-FFF2-40B4-BE49-F238E27FC236}">
                <a16:creationId xmlns:a16="http://schemas.microsoft.com/office/drawing/2014/main" id="{3206FD60-5023-419D-A6C5-2BFFBC87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91" y="2290694"/>
            <a:ext cx="8977618" cy="381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D36413-B275-47AC-B874-480833EF9AEF}"/>
              </a:ext>
            </a:extLst>
          </p:cNvPr>
          <p:cNvSpPr txBox="1"/>
          <p:nvPr/>
        </p:nvSpPr>
        <p:spPr>
          <a:xfrm>
            <a:off x="4762849" y="5736850"/>
            <a:ext cx="2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가상의 지구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가상 부동산</a:t>
            </a:r>
          </a:p>
        </p:txBody>
      </p:sp>
      <p:pic>
        <p:nvPicPr>
          <p:cNvPr id="1030" name="Picture 6" descr="미국 달러 - 나무위키">
            <a:extLst>
              <a:ext uri="{FF2B5EF4-FFF2-40B4-BE49-F238E27FC236}">
                <a16:creationId xmlns:a16="http://schemas.microsoft.com/office/drawing/2014/main" id="{BF531FAE-1571-450A-9B46-65F49CF4F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717" y="5023167"/>
            <a:ext cx="2330524" cy="97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1804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Metaverse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75FA5-B65C-49B5-9CF8-34B3CA17B907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192D4-50EA-4949-B418-FEF0DEB00D7B}"/>
              </a:ext>
            </a:extLst>
          </p:cNvPr>
          <p:cNvSpPr txBox="1"/>
          <p:nvPr/>
        </p:nvSpPr>
        <p:spPr>
          <a:xfrm>
            <a:off x="905287" y="2416030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</a:p>
        </p:txBody>
      </p:sp>
      <p:pic>
        <p:nvPicPr>
          <p:cNvPr id="2050" name="Picture 2" descr="3D 아바타 서비스 ′제페토′, CJ ENM과 콜라보">
            <a:extLst>
              <a:ext uri="{FF2B5EF4-FFF2-40B4-BE49-F238E27FC236}">
                <a16:creationId xmlns:a16="http://schemas.microsoft.com/office/drawing/2014/main" id="{B497465D-84DF-4BC4-9919-6B7800D26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9" y="2290694"/>
            <a:ext cx="3779722" cy="23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849481-29A3-4B3A-BCA3-A26C38FAD23C}"/>
              </a:ext>
            </a:extLst>
          </p:cNvPr>
          <p:cNvGrpSpPr/>
          <p:nvPr/>
        </p:nvGrpSpPr>
        <p:grpSpPr>
          <a:xfrm>
            <a:off x="1216443" y="5583846"/>
            <a:ext cx="2038350" cy="629083"/>
            <a:chOff x="2028825" y="5485953"/>
            <a:chExt cx="2038350" cy="629083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4EBB081-3F13-4B4B-A1BE-16C187B05F98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4F10E2-F86F-4669-9B45-5AD7C453790B}"/>
                </a:ext>
              </a:extLst>
            </p:cNvPr>
            <p:cNvSpPr txBox="1"/>
            <p:nvPr/>
          </p:nvSpPr>
          <p:spPr>
            <a:xfrm>
              <a:off x="2279241" y="5581204"/>
              <a:ext cx="1537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ZEPETO, </a:t>
              </a:r>
              <a:r>
                <a:rPr lang="ko-KR" altLang="en-US" sz="1400" dirty="0"/>
                <a:t>네이버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DB6BE-54AD-4F0A-8DA8-57396DB810EC}"/>
                </a:ext>
              </a:extLst>
            </p:cNvPr>
            <p:cNvSpPr txBox="1"/>
            <p:nvPr/>
          </p:nvSpPr>
          <p:spPr>
            <a:xfrm>
              <a:off x="3000100" y="5853426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1100" dirty="0"/>
            </a:p>
          </p:txBody>
        </p:sp>
      </p:grpSp>
      <p:pic>
        <p:nvPicPr>
          <p:cNvPr id="2052" name="Picture 4" descr="로블록스 상장에 주목받는 메타버스는?">
            <a:extLst>
              <a:ext uri="{FF2B5EF4-FFF2-40B4-BE49-F238E27FC236}">
                <a16:creationId xmlns:a16="http://schemas.microsoft.com/office/drawing/2014/main" id="{C5C4F467-57EF-42B3-89A5-7AE8EB56F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44" y="2559990"/>
            <a:ext cx="4108298" cy="215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B6719BDF-7F18-47A6-A5A6-6F2A1234D931}"/>
              </a:ext>
            </a:extLst>
          </p:cNvPr>
          <p:cNvGrpSpPr/>
          <p:nvPr/>
        </p:nvGrpSpPr>
        <p:grpSpPr>
          <a:xfrm>
            <a:off x="5294206" y="5583846"/>
            <a:ext cx="2038350" cy="629083"/>
            <a:chOff x="2028825" y="5485953"/>
            <a:chExt cx="2038350" cy="629083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0BE159A-B924-4157-B9C7-88E4164C2838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149F7A-B85F-4328-AB47-E79F2AD39F1C}"/>
                </a:ext>
              </a:extLst>
            </p:cNvPr>
            <p:cNvSpPr txBox="1"/>
            <p:nvPr/>
          </p:nvSpPr>
          <p:spPr>
            <a:xfrm>
              <a:off x="2157382" y="5581204"/>
              <a:ext cx="1781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ROBLOX, ROBLOX</a:t>
              </a:r>
              <a:endParaRPr lang="ko-KR" alt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270C0B-F5C8-45F0-9DBB-9707A2D00C48}"/>
                </a:ext>
              </a:extLst>
            </p:cNvPr>
            <p:cNvSpPr txBox="1"/>
            <p:nvPr/>
          </p:nvSpPr>
          <p:spPr>
            <a:xfrm>
              <a:off x="3000103" y="5853426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1100" dirty="0"/>
            </a:p>
          </p:txBody>
        </p:sp>
      </p:grpSp>
      <p:pic>
        <p:nvPicPr>
          <p:cNvPr id="2054" name="Picture 6" descr="마인크래프트 - 위키백과, 우리 모두의 백과사전">
            <a:extLst>
              <a:ext uri="{FF2B5EF4-FFF2-40B4-BE49-F238E27FC236}">
                <a16:creationId xmlns:a16="http://schemas.microsoft.com/office/drawing/2014/main" id="{F8341589-0F6A-4E4B-A2F3-A8B3190A9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51" y="1988734"/>
            <a:ext cx="20955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05FFB9-300B-41AE-AA6A-E4E0CDA51AA1}"/>
              </a:ext>
            </a:extLst>
          </p:cNvPr>
          <p:cNvGrpSpPr/>
          <p:nvPr/>
        </p:nvGrpSpPr>
        <p:grpSpPr>
          <a:xfrm>
            <a:off x="9226616" y="5583846"/>
            <a:ext cx="2078775" cy="629083"/>
            <a:chOff x="2008623" y="5485953"/>
            <a:chExt cx="2078775" cy="629083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47C1E45-11A6-4147-B941-2FD502DAE2C4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A13AEC-0F1B-4D03-BCDF-FEC199DE0024}"/>
                </a:ext>
              </a:extLst>
            </p:cNvPr>
            <p:cNvSpPr txBox="1"/>
            <p:nvPr/>
          </p:nvSpPr>
          <p:spPr>
            <a:xfrm>
              <a:off x="2008623" y="5581204"/>
              <a:ext cx="2078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MINECRAFT, MOJANG</a:t>
              </a:r>
              <a:endParaRPr lang="ko-KR" altLang="en-US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6B2FD2-EE9D-4169-A753-8DA73BE62FFE}"/>
                </a:ext>
              </a:extLst>
            </p:cNvPr>
            <p:cNvSpPr txBox="1"/>
            <p:nvPr/>
          </p:nvSpPr>
          <p:spPr>
            <a:xfrm>
              <a:off x="3000103" y="5853426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11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3FFE3B8-0446-4E45-840B-FC34EEF8CD5A}"/>
              </a:ext>
            </a:extLst>
          </p:cNvPr>
          <p:cNvSpPr txBox="1"/>
          <p:nvPr/>
        </p:nvSpPr>
        <p:spPr>
          <a:xfrm>
            <a:off x="243739" y="1769645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대표적인 메타버스 플랫폼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A40628-5F61-4996-8751-EF9DA9B04922}"/>
              </a:ext>
            </a:extLst>
          </p:cNvPr>
          <p:cNvGrpSpPr/>
          <p:nvPr/>
        </p:nvGrpSpPr>
        <p:grpSpPr>
          <a:xfrm>
            <a:off x="2851013" y="2086923"/>
            <a:ext cx="2571750" cy="4256561"/>
            <a:chOff x="2851013" y="2086923"/>
            <a:chExt cx="2571750" cy="4256561"/>
          </a:xfrm>
        </p:grpSpPr>
        <p:pic>
          <p:nvPicPr>
            <p:cNvPr id="2056" name="Picture 8" descr="포트나이트 - 나무위키">
              <a:extLst>
                <a:ext uri="{FF2B5EF4-FFF2-40B4-BE49-F238E27FC236}">
                  <a16:creationId xmlns:a16="http://schemas.microsoft.com/office/drawing/2014/main" id="{459DFB2F-2CCB-4DDA-A728-F736528CB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013" y="2086923"/>
              <a:ext cx="257175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494E71B-A04A-4CC0-9904-E8C0D9A5C36B}"/>
                </a:ext>
              </a:extLst>
            </p:cNvPr>
            <p:cNvGrpSpPr/>
            <p:nvPr/>
          </p:nvGrpSpPr>
          <p:grpSpPr>
            <a:xfrm>
              <a:off x="2920071" y="5714401"/>
              <a:ext cx="2295757" cy="629083"/>
              <a:chOff x="1900135" y="5485953"/>
              <a:chExt cx="2295757" cy="629083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06EB603-591A-4E2C-BD58-63E31F8CEC2E}"/>
                  </a:ext>
                </a:extLst>
              </p:cNvPr>
              <p:cNvCxnSpPr/>
              <p:nvPr/>
            </p:nvCxnSpPr>
            <p:spPr>
              <a:xfrm>
                <a:off x="2028825" y="5485953"/>
                <a:ext cx="20383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77EAE4-E5EF-4A5E-BADC-B79D222D9F0A}"/>
                  </a:ext>
                </a:extLst>
              </p:cNvPr>
              <p:cNvSpPr txBox="1"/>
              <p:nvPr/>
            </p:nvSpPr>
            <p:spPr>
              <a:xfrm>
                <a:off x="1900135" y="5581204"/>
                <a:ext cx="22957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FORTNITE, EPIC GAMES</a:t>
                </a:r>
                <a:endParaRPr lang="ko-KR" altLang="en-US" sz="1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C3DC73-7F41-4B0D-B192-9A71614894E6}"/>
                  </a:ext>
                </a:extLst>
              </p:cNvPr>
              <p:cNvSpPr txBox="1"/>
              <p:nvPr/>
            </p:nvSpPr>
            <p:spPr>
              <a:xfrm>
                <a:off x="3000103" y="5853426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altLang="ko-KR" sz="1100" dirty="0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B44303-1115-4B65-BE3F-F527C899FE1E}"/>
              </a:ext>
            </a:extLst>
          </p:cNvPr>
          <p:cNvGrpSpPr/>
          <p:nvPr/>
        </p:nvGrpSpPr>
        <p:grpSpPr>
          <a:xfrm>
            <a:off x="6013662" y="2648098"/>
            <a:ext cx="4578981" cy="3695386"/>
            <a:chOff x="6013662" y="2648098"/>
            <a:chExt cx="4578981" cy="369538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DF895E2-391D-4FE8-A65D-39AD7FEA0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662" y="2648098"/>
              <a:ext cx="4578981" cy="2867825"/>
            </a:xfrm>
            <a:prstGeom prst="rect">
              <a:avLst/>
            </a:prstGeom>
          </p:spPr>
        </p:pic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9F66445-D58F-4760-9844-B81B460F7DF6}"/>
                </a:ext>
              </a:extLst>
            </p:cNvPr>
            <p:cNvGrpSpPr/>
            <p:nvPr/>
          </p:nvGrpSpPr>
          <p:grpSpPr>
            <a:xfrm>
              <a:off x="6920804" y="5714401"/>
              <a:ext cx="2345963" cy="629083"/>
              <a:chOff x="1875030" y="5485953"/>
              <a:chExt cx="2345963" cy="629083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1A1707E-CD31-4745-9D3D-A2186899885F}"/>
                  </a:ext>
                </a:extLst>
              </p:cNvPr>
              <p:cNvCxnSpPr/>
              <p:nvPr/>
            </p:nvCxnSpPr>
            <p:spPr>
              <a:xfrm>
                <a:off x="2028825" y="5485953"/>
                <a:ext cx="20383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58314A4-DFEB-44AF-8E93-901A84961649}"/>
                  </a:ext>
                </a:extLst>
              </p:cNvPr>
              <p:cNvSpPr txBox="1"/>
              <p:nvPr/>
            </p:nvSpPr>
            <p:spPr>
              <a:xfrm>
                <a:off x="1875030" y="5581204"/>
                <a:ext cx="23459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GATHER TOWN, GATHER</a:t>
                </a:r>
                <a:endParaRPr lang="ko-KR" altLang="en-US" sz="14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570D269-5212-467B-9096-B7B05AD7AE18}"/>
                  </a:ext>
                </a:extLst>
              </p:cNvPr>
              <p:cNvSpPr txBox="1"/>
              <p:nvPr/>
            </p:nvSpPr>
            <p:spPr>
              <a:xfrm>
                <a:off x="3000103" y="5853426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altLang="ko-KR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533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1961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Metaverse?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75FA5-B65C-49B5-9CF8-34B3CA17B907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34117D-1C7A-45AB-8FF0-F6D82303B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43" y="1844140"/>
            <a:ext cx="6747714" cy="449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2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3423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Metaverse Definition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75FA5-B65C-49B5-9CF8-34B3CA17B907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pic>
        <p:nvPicPr>
          <p:cNvPr id="4098" name="Picture 2" descr="스노 크래시 1 - YES24">
            <a:extLst>
              <a:ext uri="{FF2B5EF4-FFF2-40B4-BE49-F238E27FC236}">
                <a16:creationId xmlns:a16="http://schemas.microsoft.com/office/drawing/2014/main" id="{C3CDF149-6EB6-49BC-BD3A-1B44C03BE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7" y="1770958"/>
            <a:ext cx="3020952" cy="444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6C180-D1BB-4E8E-B3E1-07AFDEDB74BC}"/>
              </a:ext>
            </a:extLst>
          </p:cNvPr>
          <p:cNvSpPr txBox="1"/>
          <p:nvPr/>
        </p:nvSpPr>
        <p:spPr>
          <a:xfrm>
            <a:off x="4028308" y="1937857"/>
            <a:ext cx="7751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메타버스를 연구하는 분들도 명확하게 메타버스에 대해서 정의하진 않는다</a:t>
            </a:r>
            <a:r>
              <a:rPr lang="en-US" altLang="ko-KR" dirty="0"/>
              <a:t>.</a:t>
            </a:r>
            <a:r>
              <a:rPr lang="ko-KR" altLang="en-US" dirty="0"/>
              <a:t> 하지만</a:t>
            </a:r>
            <a:r>
              <a:rPr lang="en-US" altLang="ko-KR" dirty="0"/>
              <a:t>, </a:t>
            </a:r>
            <a:r>
              <a:rPr lang="ko-KR" altLang="en-US" dirty="0"/>
              <a:t>메타버스 단어가 처음 등장했던 </a:t>
            </a:r>
            <a:r>
              <a:rPr lang="en-US" altLang="ko-KR" dirty="0"/>
              <a:t>1992</a:t>
            </a:r>
            <a:r>
              <a:rPr lang="ko-KR" altLang="en-US" dirty="0"/>
              <a:t>년 </a:t>
            </a:r>
            <a:r>
              <a:rPr lang="en-US" altLang="ko-KR" dirty="0"/>
              <a:t>‘</a:t>
            </a:r>
            <a:r>
              <a:rPr lang="ko-KR" altLang="en-US" dirty="0" err="1"/>
              <a:t>스노크래시</a:t>
            </a:r>
            <a:r>
              <a:rPr lang="en-US" altLang="ko-KR" dirty="0"/>
              <a:t>’ </a:t>
            </a:r>
            <a:r>
              <a:rPr lang="ko-KR" altLang="en-US" dirty="0"/>
              <a:t>라는 책에서 개념을 많이 차용한다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고글이나</a:t>
            </a:r>
            <a:r>
              <a:rPr lang="ko-KR" altLang="en-US" dirty="0"/>
              <a:t> </a:t>
            </a:r>
            <a:r>
              <a:rPr lang="ko-KR" altLang="en-US" dirty="0" err="1"/>
              <a:t>이어폰같은</a:t>
            </a:r>
            <a:r>
              <a:rPr lang="ko-KR" altLang="en-US" dirty="0"/>
              <a:t> 하드웨어를 통한 높은 </a:t>
            </a:r>
            <a:r>
              <a:rPr lang="ko-KR" altLang="en-US" dirty="0" err="1"/>
              <a:t>몰입감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가상과 현실이 결합한 또 다른 세계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0A74A-0536-4D1F-B18B-E9ECF01AD221}"/>
              </a:ext>
            </a:extLst>
          </p:cNvPr>
          <p:cNvSpPr txBox="1"/>
          <p:nvPr/>
        </p:nvSpPr>
        <p:spPr>
          <a:xfrm>
            <a:off x="4028309" y="4202884"/>
            <a:ext cx="775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실감 기술 </a:t>
            </a:r>
            <a:r>
              <a:rPr lang="en-US" altLang="ko-KR" dirty="0"/>
              <a:t>: </a:t>
            </a:r>
            <a:r>
              <a:rPr lang="ko-KR" altLang="en-US" dirty="0"/>
              <a:t>인간의 오감을 극대화해 실제와 유사한 경험을 제공해주는 기술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E26A44A-5266-4BA7-A0BC-3135B00AD665}"/>
              </a:ext>
            </a:extLst>
          </p:cNvPr>
          <p:cNvGrpSpPr/>
          <p:nvPr/>
        </p:nvGrpSpPr>
        <p:grpSpPr>
          <a:xfrm>
            <a:off x="3642938" y="4871024"/>
            <a:ext cx="8136797" cy="1327223"/>
            <a:chOff x="3642938" y="4871024"/>
            <a:chExt cx="8136797" cy="132722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4F26DDB-1974-41A9-997A-37824D8DED8A}"/>
                </a:ext>
              </a:extLst>
            </p:cNvPr>
            <p:cNvGrpSpPr/>
            <p:nvPr/>
          </p:nvGrpSpPr>
          <p:grpSpPr>
            <a:xfrm>
              <a:off x="3642938" y="4871024"/>
              <a:ext cx="3626894" cy="1327223"/>
              <a:chOff x="5263845" y="4890782"/>
              <a:chExt cx="3626894" cy="132722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C2388-F8AF-4C19-A468-159FE0332A0C}"/>
                  </a:ext>
                </a:extLst>
              </p:cNvPr>
              <p:cNvSpPr txBox="1"/>
              <p:nvPr/>
            </p:nvSpPr>
            <p:spPr>
              <a:xfrm>
                <a:off x="6644081" y="4890782"/>
                <a:ext cx="1098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하드웨어</a:t>
                </a: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D5EBF903-86AD-40A6-9261-338227B482AD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7193560" y="5260114"/>
                <a:ext cx="0" cy="3506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8BAB43-4754-40CE-809D-8251E6AEAED4}"/>
                  </a:ext>
                </a:extLst>
              </p:cNvPr>
              <p:cNvSpPr txBox="1"/>
              <p:nvPr/>
            </p:nvSpPr>
            <p:spPr>
              <a:xfrm>
                <a:off x="5263845" y="5843597"/>
                <a:ext cx="1057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VR </a:t>
                </a:r>
                <a:r>
                  <a:rPr lang="ko-KR" altLang="en-US" dirty="0"/>
                  <a:t>기기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D460DA-E612-4BCD-9C0A-4E525F3158FE}"/>
                  </a:ext>
                </a:extLst>
              </p:cNvPr>
              <p:cNvSpPr txBox="1"/>
              <p:nvPr/>
            </p:nvSpPr>
            <p:spPr>
              <a:xfrm>
                <a:off x="6331061" y="5848673"/>
                <a:ext cx="1254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3D </a:t>
                </a:r>
                <a:r>
                  <a:rPr lang="ko-KR" altLang="en-US" dirty="0"/>
                  <a:t>모델링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0370B1-F2AB-4D33-81FF-E459FEC8DE39}"/>
                  </a:ext>
                </a:extLst>
              </p:cNvPr>
              <p:cNvSpPr txBox="1"/>
              <p:nvPr/>
            </p:nvSpPr>
            <p:spPr>
              <a:xfrm>
                <a:off x="7743039" y="5843597"/>
                <a:ext cx="1147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공간음향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8555AFD-7844-4A8C-823B-53E1CEDFBC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2351" y="5598435"/>
                <a:ext cx="25546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47393B1-AD55-4612-9503-DED571CBF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351" y="5598435"/>
                <a:ext cx="0" cy="29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A1E8CE1-2B23-4B7E-BC12-16A0A2F6A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3560" y="5598435"/>
                <a:ext cx="0" cy="2858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3B6073E9-6ECF-4F6B-9957-46C091EE5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6994" y="5598435"/>
                <a:ext cx="0" cy="29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더하기 기호 40">
              <a:extLst>
                <a:ext uri="{FF2B5EF4-FFF2-40B4-BE49-F238E27FC236}">
                  <a16:creationId xmlns:a16="http://schemas.microsoft.com/office/drawing/2014/main" id="{ED0CB99D-9E1A-43BB-956E-1D9AF8A16680}"/>
                </a:ext>
              </a:extLst>
            </p:cNvPr>
            <p:cNvSpPr/>
            <p:nvPr/>
          </p:nvSpPr>
          <p:spPr>
            <a:xfrm>
              <a:off x="7166504" y="5240356"/>
              <a:ext cx="642723" cy="583483"/>
            </a:xfrm>
            <a:prstGeom prst="mathPlus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C4DFF9-78A1-40B3-B3A8-51852F362FC9}"/>
                </a:ext>
              </a:extLst>
            </p:cNvPr>
            <p:cNvSpPr txBox="1"/>
            <p:nvPr/>
          </p:nvSpPr>
          <p:spPr>
            <a:xfrm>
              <a:off x="7918226" y="5347431"/>
              <a:ext cx="148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완벽한 몰입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88E984-0643-4169-A03F-70F87942A431}"/>
                </a:ext>
              </a:extLst>
            </p:cNvPr>
            <p:cNvSpPr txBox="1"/>
            <p:nvPr/>
          </p:nvSpPr>
          <p:spPr>
            <a:xfrm>
              <a:off x="9917379" y="5347431"/>
              <a:ext cx="186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완벽한 메타버스</a:t>
              </a:r>
            </a:p>
          </p:txBody>
        </p:sp>
        <p:sp>
          <p:nvSpPr>
            <p:cNvPr id="45" name="같음 기호 44">
              <a:extLst>
                <a:ext uri="{FF2B5EF4-FFF2-40B4-BE49-F238E27FC236}">
                  <a16:creationId xmlns:a16="http://schemas.microsoft.com/office/drawing/2014/main" id="{28E1162A-F9E2-4C18-A476-AD62AE3EDAA0}"/>
                </a:ext>
              </a:extLst>
            </p:cNvPr>
            <p:cNvSpPr/>
            <p:nvPr/>
          </p:nvSpPr>
          <p:spPr>
            <a:xfrm>
              <a:off x="9403077" y="5347431"/>
              <a:ext cx="514302" cy="369332"/>
            </a:xfrm>
            <a:prstGeom prst="mathEqual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3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3423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Metaverse Definition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75FA5-B65C-49B5-9CF8-34B3CA17B907}"/>
              </a:ext>
            </a:extLst>
          </p:cNvPr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D27706E-257F-4A0A-8BA5-EFDE63B81B2B}"/>
              </a:ext>
            </a:extLst>
          </p:cNvPr>
          <p:cNvGrpSpPr/>
          <p:nvPr/>
        </p:nvGrpSpPr>
        <p:grpSpPr>
          <a:xfrm>
            <a:off x="1296689" y="2348917"/>
            <a:ext cx="4462944" cy="369332"/>
            <a:chOff x="1296689" y="2348917"/>
            <a:chExt cx="4462944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1036AC0-34E8-4BDC-97E9-5A6A95F49B8C}"/>
                </a:ext>
              </a:extLst>
            </p:cNvPr>
            <p:cNvSpPr txBox="1"/>
            <p:nvPr/>
          </p:nvSpPr>
          <p:spPr>
            <a:xfrm>
              <a:off x="1296689" y="2348917"/>
              <a:ext cx="223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메타버스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FDF11E-3F93-4399-8219-D7F168580C0F}"/>
                </a:ext>
              </a:extLst>
            </p:cNvPr>
            <p:cNvSpPr txBox="1"/>
            <p:nvPr/>
          </p:nvSpPr>
          <p:spPr>
            <a:xfrm>
              <a:off x="3528161" y="2348917"/>
              <a:ext cx="223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가상현실</a:t>
              </a:r>
            </a:p>
          </p:txBody>
        </p:sp>
        <p:sp>
          <p:nvSpPr>
            <p:cNvPr id="43" name="같음 기호 42">
              <a:extLst>
                <a:ext uri="{FF2B5EF4-FFF2-40B4-BE49-F238E27FC236}">
                  <a16:creationId xmlns:a16="http://schemas.microsoft.com/office/drawing/2014/main" id="{10CBB8CA-55F4-4088-AF40-C51E683A72A3}"/>
                </a:ext>
              </a:extLst>
            </p:cNvPr>
            <p:cNvSpPr/>
            <p:nvPr/>
          </p:nvSpPr>
          <p:spPr>
            <a:xfrm>
              <a:off x="2584397" y="2348917"/>
              <a:ext cx="737643" cy="369332"/>
            </a:xfrm>
            <a:prstGeom prst="mathEqual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63D7ADE-E11F-44A6-AC10-DB887D8100F6}"/>
              </a:ext>
            </a:extLst>
          </p:cNvPr>
          <p:cNvSpPr txBox="1"/>
          <p:nvPr/>
        </p:nvSpPr>
        <p:spPr>
          <a:xfrm>
            <a:off x="1296689" y="3303291"/>
            <a:ext cx="6547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 메타버스는 현실세계와 반대로 보는 이분법적인 관점이 아닌 실감 기술을 이용해서 현실세계와 가상 세계가 융합하는 현상 그 자체이자 그 결과로 만들어지는 또 다른 세상이다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103570D-F2D7-4AE2-B69F-D045D92439A0}"/>
              </a:ext>
            </a:extLst>
          </p:cNvPr>
          <p:cNvGrpSpPr/>
          <p:nvPr/>
        </p:nvGrpSpPr>
        <p:grpSpPr>
          <a:xfrm>
            <a:off x="998290" y="2088859"/>
            <a:ext cx="1992810" cy="768339"/>
            <a:chOff x="998290" y="2088859"/>
            <a:chExt cx="1992810" cy="76833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6A73AE2-9046-4FA1-BE07-CC31390A5157}"/>
                </a:ext>
              </a:extLst>
            </p:cNvPr>
            <p:cNvSpPr/>
            <p:nvPr/>
          </p:nvSpPr>
          <p:spPr>
            <a:xfrm rot="18686103">
              <a:off x="2630205" y="2496304"/>
              <a:ext cx="615841" cy="1059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별: 꼭짓점 5개 48">
              <a:extLst>
                <a:ext uri="{FF2B5EF4-FFF2-40B4-BE49-F238E27FC236}">
                  <a16:creationId xmlns:a16="http://schemas.microsoft.com/office/drawing/2014/main" id="{13CB424A-6F2C-43EB-9FE2-1318F5F7E2D0}"/>
                </a:ext>
              </a:extLst>
            </p:cNvPr>
            <p:cNvSpPr/>
            <p:nvPr/>
          </p:nvSpPr>
          <p:spPr>
            <a:xfrm>
              <a:off x="998290" y="2088859"/>
              <a:ext cx="332000" cy="333393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60"/>
            <a:ext cx="5131536" cy="1978196"/>
            <a:chOff x="510077" y="2691080"/>
            <a:chExt cx="1901483" cy="2420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Details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62526" y="4342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334</Words>
  <Application>Microsoft Office PowerPoint</Application>
  <PresentationFormat>와이드스크린</PresentationFormat>
  <Paragraphs>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KANG UIJIN</cp:lastModifiedBy>
  <cp:revision>64</cp:revision>
  <dcterms:created xsi:type="dcterms:W3CDTF">2015-07-07T04:48:58Z</dcterms:created>
  <dcterms:modified xsi:type="dcterms:W3CDTF">2021-11-04T01:09:37Z</dcterms:modified>
</cp:coreProperties>
</file>