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7836-A8E3-48B8-A03A-7C6FEC1BAC6F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F5C5A-9140-4030-896A-DC58B2071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4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5BFD-AB84-45FE-A4A0-8D0172EF26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22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FA294-F43C-4E53-9860-D2F7864CB0D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0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D91F-BE06-6666-15A4-F071E7F2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C88117-4EC1-A5B3-27E6-39D4A3B4B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80EE2-2B32-48D3-6774-8C239957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B3149-8714-9697-7ABE-1D3CE9D8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0BD55-AD6B-2E5A-A742-C798FEF3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3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378F3-13B1-C8AF-522E-24B82118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F4B330-A9E1-43E3-2753-12D56D62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27585-C8F2-0B37-0ED1-E9E6FFE7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C820C-8799-B8BA-D60E-9178649E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305E6-E5B6-06E2-717B-909E3433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B0AA7F-EDA0-5B22-CD4B-2795A317B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47040-FFD5-AA4B-40E3-B6DB7D4BD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A53CA-FEFA-5768-6E7F-F767E0D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C6432-EAF9-B2D3-BA84-8119B4F5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9DE18-FE9C-BFCC-DEDB-5C615CF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BBFF9-DE9C-9026-D8D5-B5BE7792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55615-9F6B-B27E-0593-50788E67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B8EAE-CB35-F74A-1D3A-FAAE76A0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3C360-4954-DBFB-6B4C-460E059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D59B0-98E0-54F8-852F-A27B8689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6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4AE67-A1A5-AB72-0C18-0C15BC5A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0DBE32-32E2-39D9-E3B8-40ECA4A6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B1585-6654-55B9-A6EC-D08A332C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E74F5-0B7A-7749-338B-32CAC8F1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0976-C6F5-E36E-7ABA-772363B4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7A387-9E1B-7B85-9AAE-24109F8C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06A31-C2E1-B45E-1D69-A9DF55356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115619-53D6-B1AB-58CF-6B58CD38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81BF4A-053F-2D97-5545-3E228007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916DBA-1406-31ED-7746-E7D7018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30659A-146B-C01D-16E9-3F4DDB50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1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EA904-ED35-40AB-EE77-84C89B27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E4BAC-CC3A-1B84-507F-823BC98F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3C734C-3573-1D06-A22E-2290DD18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702784-EB07-08F0-EF18-12A0461F8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077267-0492-CE63-790C-2C879A4C6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A59076-5846-79FB-A520-FD39A9C1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C8CCF9-1C37-96BA-C08B-D92F898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C01627-D8B0-C2F0-04A4-31DF519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69036-A80B-2E62-4C1A-E2DE652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20E73E-9396-01EC-F813-81E31DB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4565E0-6292-E484-9579-D1C5362F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CAC525-1887-3E37-E4A3-BB760A6E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2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B72034-C001-A411-C228-31656A37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252D4D-4459-9546-865C-434B6792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A788D-7C09-25E4-F54D-27161C69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8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7F913-F464-2D78-1F5E-8EA0139E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67BF4-F7E4-FC5A-6267-A3784649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4B619-9B90-B826-7393-2B9E20BD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26E1F-17B9-0F05-DDB1-F969120A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F72356-E2C7-648E-14C3-F415C8B7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131491-7760-2B8F-0F65-D1F5837E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3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B1B82-71A5-A98B-DE42-F4A76FBB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815587-BA05-C39D-CF66-743EF8DD7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B94D2B-915E-C84D-BBAF-3CD9F9A2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AC0719-DC7C-3F06-C357-F8BF9AFE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77EB6B-E3C6-FA6A-8E1F-38F05A65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0686A7-5C2A-CF01-AD5B-8520EFD2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A4EAA-9087-875B-1D25-B72828EC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DE9EF-DF82-DF35-A79C-79E36D3A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2D64EA-0534-EC5D-804B-02EA801DC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6CD5-2B4B-451D-8052-5FE8EB625FF0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97928-6466-A062-FA53-ED9920317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74DBC-136E-4F45-1538-236093C0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ABF8-0CB8-4B3C-8D24-E36A3F229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73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5DD70-C85A-EDF3-0731-0DE559D09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Лабораторная работа</a:t>
            </a:r>
            <a:br>
              <a:rPr lang="ru-RU" dirty="0"/>
            </a:br>
            <a:r>
              <a:rPr lang="ru-RU" dirty="0"/>
              <a:t>Экспертные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165D7-50CA-26E2-4969-2EC44209D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3244128"/>
          </a:xfrm>
        </p:spPr>
        <p:txBody>
          <a:bodyPr/>
          <a:lstStyle/>
          <a:p>
            <a:pPr algn="r"/>
            <a:endParaRPr lang="ru-RU" dirty="0"/>
          </a:p>
          <a:p>
            <a:pPr algn="r"/>
            <a:r>
              <a:rPr lang="ru-RU" dirty="0"/>
              <a:t>Петрошенко Артём /2</a:t>
            </a:r>
          </a:p>
          <a:p>
            <a:pPr algn="r"/>
            <a:r>
              <a:rPr lang="ru-RU" dirty="0"/>
              <a:t>Золин Иван /2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5935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9BCF-CBBA-861F-913D-76365A4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2-ое задание (2/3)</a:t>
            </a:r>
            <a:br>
              <a:rPr lang="ru-RU" dirty="0"/>
            </a:br>
            <a:r>
              <a:rPr lang="ru-RU" dirty="0"/>
              <a:t>Найм на работу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217CD-DC12-7001-FE25-1CBAD350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 вам подается список 10 кандидатов </a:t>
            </a:r>
            <a:r>
              <a:rPr lang="en-US" dirty="0"/>
              <a:t>candidates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candidate[</a:t>
            </a:r>
            <a:r>
              <a:rPr lang="en-US" dirty="0" err="1"/>
              <a:t>i</a:t>
            </a:r>
            <a:r>
              <a:rPr lang="en-US" dirty="0"/>
              <a:t>] = (junior, -, -, -)	candidate[j] = (middle, C++, yes, -)</a:t>
            </a:r>
            <a:endParaRPr lang="ru-RU" dirty="0"/>
          </a:p>
          <a:p>
            <a:r>
              <a:rPr lang="ru-RU" dirty="0"/>
              <a:t>Так же вы знаете шаблон «идеального» кандидата. Если человек не удовлетворяет этому шаблону, то вы ему отказываете, иначе нанимаете на работу.</a:t>
            </a:r>
          </a:p>
          <a:p>
            <a:r>
              <a:rPr lang="ru-RU" dirty="0"/>
              <a:t>Необходимо реализовать систему управления (функцию </a:t>
            </a:r>
            <a:r>
              <a:rPr lang="en-US" dirty="0"/>
              <a:t>Select</a:t>
            </a:r>
            <a:r>
              <a:rPr lang="ru-RU" dirty="0"/>
              <a:t>) со стратегией </a:t>
            </a:r>
            <a:r>
              <a:rPr lang="ru-RU" b="1" i="1" dirty="0"/>
              <a:t>первый подходящий, приближающий нас к решению</a:t>
            </a:r>
            <a:r>
              <a:rPr lang="ru-RU" dirty="0"/>
              <a:t>, которая вернет либо принятое решение(найм/отказ), либо следующий вопрос, который нужно задать кандидату.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7934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D2F37-BFC1-0525-7724-C866E36D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2-ое задание (</a:t>
            </a:r>
            <a:r>
              <a:rPr lang="en-US" dirty="0"/>
              <a:t>3</a:t>
            </a:r>
            <a:r>
              <a:rPr lang="ru-RU" dirty="0"/>
              <a:t>/3)</a:t>
            </a:r>
            <a:br>
              <a:rPr lang="ru-RU" dirty="0"/>
            </a:br>
            <a:r>
              <a:rPr lang="ru-RU" dirty="0"/>
              <a:t>Найм на работу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40FA0-D025-647B-8149-1A02F9C2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ru-RU" dirty="0"/>
              <a:t>Пусть </a:t>
            </a:r>
            <a:r>
              <a:rPr lang="en-US" b="1" dirty="0" err="1"/>
              <a:t>perf_cand</a:t>
            </a:r>
            <a:r>
              <a:rPr lang="en-US" b="1" dirty="0"/>
              <a:t> = [middle, -, yes, windows/</a:t>
            </a:r>
            <a:r>
              <a:rPr lang="en-US" b="1" dirty="0" err="1"/>
              <a:t>linux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ru-RU" dirty="0"/>
              <a:t>В данный момент мы опрашиваем </a:t>
            </a:r>
            <a:r>
              <a:rPr lang="en-US" b="1" dirty="0"/>
              <a:t>candidate = [senior, ?, yes, ?]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Следующий вопрос должен быть об ОС, а не об ЯП! Поскольку компании не важно, на каком языке пишет кандидат.</a:t>
            </a:r>
          </a:p>
        </p:txBody>
      </p:sp>
    </p:spTree>
    <p:extLst>
      <p:ext uri="{BB962C8B-B14F-4D97-AF65-F5344CB8AC3E}">
        <p14:creationId xmlns:p14="http://schemas.microsoft.com/office/powerpoint/2010/main" val="247784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52496-3349-CCE1-5D77-012E7942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3-е задание (1/4)</a:t>
            </a:r>
            <a:br>
              <a:rPr lang="ru-RU" dirty="0"/>
            </a:br>
            <a:r>
              <a:rPr lang="ru-RU" dirty="0"/>
              <a:t>Информационная энтропия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18CFB9-DFB3-2B45-CAFF-C87F208D6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Информационная энтропия – это мера неопределенности информационной системы, в частности неопределенность появления, какого либо символа, класса и т.д.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вероятность появления каког</a:t>
                </a:r>
                <a:r>
                  <a:rPr lang="ru-RU" dirty="0"/>
                  <a:t>о-либо объекта в некотором подмножестве</a:t>
                </a:r>
              </a:p>
              <a:p>
                <a:pPr marL="0" indent="0">
                  <a:buNone/>
                </a:pPr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Энтропия используется в теоретико-статистическом методе построения дерева решений.</a:t>
                </a:r>
                <a:endParaRPr lang="en-US" b="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18CFB9-DFB3-2B45-CAFF-C87F208D6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89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DC6AA-940B-413B-6353-740A49C3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3-е задание (2/4)</a:t>
            </a:r>
            <a:br>
              <a:rPr lang="ru-RU" dirty="0"/>
            </a:br>
            <a:r>
              <a:rPr lang="ru-RU" dirty="0"/>
              <a:t>Информационная энтропия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CF63983-5FFB-4F2A-D92B-8DB772278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868165"/>
              </p:ext>
            </p:extLst>
          </p:nvPr>
        </p:nvGraphicFramePr>
        <p:xfrm>
          <a:off x="7934036" y="1690687"/>
          <a:ext cx="3419765" cy="4802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956">
                  <a:extLst>
                    <a:ext uri="{9D8B030D-6E8A-4147-A177-3AD203B41FA5}">
                      <a16:colId xmlns:a16="http://schemas.microsoft.com/office/drawing/2014/main" val="2293455025"/>
                    </a:ext>
                  </a:extLst>
                </a:gridCol>
                <a:gridCol w="777956">
                  <a:extLst>
                    <a:ext uri="{9D8B030D-6E8A-4147-A177-3AD203B41FA5}">
                      <a16:colId xmlns:a16="http://schemas.microsoft.com/office/drawing/2014/main" val="2566290941"/>
                    </a:ext>
                  </a:extLst>
                </a:gridCol>
                <a:gridCol w="1085897">
                  <a:extLst>
                    <a:ext uri="{9D8B030D-6E8A-4147-A177-3AD203B41FA5}">
                      <a16:colId xmlns:a16="http://schemas.microsoft.com/office/drawing/2014/main" val="2167761477"/>
                    </a:ext>
                  </a:extLst>
                </a:gridCol>
                <a:gridCol w="777956">
                  <a:extLst>
                    <a:ext uri="{9D8B030D-6E8A-4147-A177-3AD203B41FA5}">
                      <a16:colId xmlns:a16="http://schemas.microsoft.com/office/drawing/2014/main" val="1982829352"/>
                    </a:ext>
                  </a:extLst>
                </a:gridCol>
              </a:tblGrid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уровень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язык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образование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ОС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030620638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python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96222291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python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64016912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python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windows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91722353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python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280040775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python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windows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41735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python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windows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50850124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windows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30135088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72245912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junior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47119016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middle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windows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41398482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middle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windows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458997243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windows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18943890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76242045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24734816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windows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87521122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3815878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macos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11258621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junior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linux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50056326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junior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linux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43960851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windows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62223705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windows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53800249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junior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macos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70708630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middle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linux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90725498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middle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linux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4798233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9C6A4C5-73D0-52D6-9A26-22D654DED25C}"/>
              </a:ext>
            </a:extLst>
          </p:cNvPr>
          <p:cNvCxnSpPr>
            <a:cxnSpLocks/>
          </p:cNvCxnSpPr>
          <p:nvPr/>
        </p:nvCxnSpPr>
        <p:spPr>
          <a:xfrm>
            <a:off x="5006109" y="3759200"/>
            <a:ext cx="292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83A08-7825-9A03-C4A2-9032EC695310}"/>
              </a:ext>
            </a:extLst>
          </p:cNvPr>
          <p:cNvSpPr txBox="1"/>
          <p:nvPr/>
        </p:nvSpPr>
        <p:spPr>
          <a:xfrm>
            <a:off x="1022926" y="2743537"/>
            <a:ext cx="3983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entropy = 1.4833557549816874</a:t>
            </a:r>
          </a:p>
          <a:p>
            <a:endParaRPr lang="en-US" dirty="0"/>
          </a:p>
          <a:p>
            <a:r>
              <a:rPr lang="en-US" dirty="0"/>
              <a:t>lang entropy = 1.821695404408628</a:t>
            </a:r>
          </a:p>
          <a:p>
            <a:endParaRPr lang="en-US" dirty="0"/>
          </a:p>
          <a:p>
            <a:r>
              <a:rPr lang="en-US" b="1" dirty="0"/>
              <a:t>degree entropy = 0.9544340029249649</a:t>
            </a:r>
          </a:p>
          <a:p>
            <a:endParaRPr lang="en-US" dirty="0"/>
          </a:p>
          <a:p>
            <a:r>
              <a:rPr lang="en-US" dirty="0"/>
              <a:t>OS entropy = 1.5545851693377997</a:t>
            </a:r>
          </a:p>
        </p:txBody>
      </p:sp>
    </p:spTree>
    <p:extLst>
      <p:ext uri="{BB962C8B-B14F-4D97-AF65-F5344CB8AC3E}">
        <p14:creationId xmlns:p14="http://schemas.microsoft.com/office/powerpoint/2010/main" val="398738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D415D-4CFA-884E-6420-43B236E4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3-е задание (3/4)</a:t>
            </a:r>
            <a:br>
              <a:rPr lang="ru-RU" dirty="0"/>
            </a:br>
            <a:r>
              <a:rPr lang="ru-RU" dirty="0"/>
              <a:t>Информационная энтропия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40487E2-12AA-122D-57C9-A2FD70790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21017"/>
              </p:ext>
            </p:extLst>
          </p:nvPr>
        </p:nvGraphicFramePr>
        <p:xfrm>
          <a:off x="6156036" y="1365308"/>
          <a:ext cx="4239491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435">
                  <a:extLst>
                    <a:ext uri="{9D8B030D-6E8A-4147-A177-3AD203B41FA5}">
                      <a16:colId xmlns:a16="http://schemas.microsoft.com/office/drawing/2014/main" val="3468430633"/>
                    </a:ext>
                  </a:extLst>
                </a:gridCol>
                <a:gridCol w="964435">
                  <a:extLst>
                    <a:ext uri="{9D8B030D-6E8A-4147-A177-3AD203B41FA5}">
                      <a16:colId xmlns:a16="http://schemas.microsoft.com/office/drawing/2014/main" val="108595686"/>
                    </a:ext>
                  </a:extLst>
                </a:gridCol>
                <a:gridCol w="1346186">
                  <a:extLst>
                    <a:ext uri="{9D8B030D-6E8A-4147-A177-3AD203B41FA5}">
                      <a16:colId xmlns:a16="http://schemas.microsoft.com/office/drawing/2014/main" val="922879226"/>
                    </a:ext>
                  </a:extLst>
                </a:gridCol>
                <a:gridCol w="964435">
                  <a:extLst>
                    <a:ext uri="{9D8B030D-6E8A-4147-A177-3AD203B41FA5}">
                      <a16:colId xmlns:a16="http://schemas.microsoft.com/office/drawing/2014/main" val="3458263189"/>
                    </a:ext>
                  </a:extLst>
                </a:gridCol>
              </a:tblGrid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уровень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язык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образование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ОС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0966636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junior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1724769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8442692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3916441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senior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2683718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716450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9465379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cpp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2411523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062206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windows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993254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9380937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295757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linux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60906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windows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7912234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macos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591049"/>
                  </a:ext>
                </a:extLst>
              </a:tr>
              <a:tr h="129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linux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6575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1AFE54-8E80-533D-49BD-59B7F367BA51}"/>
              </a:ext>
            </a:extLst>
          </p:cNvPr>
          <p:cNvSpPr txBox="1"/>
          <p:nvPr/>
        </p:nvSpPr>
        <p:spPr>
          <a:xfrm>
            <a:off x="1468582" y="2028724"/>
            <a:ext cx="387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entropy = 1.3995812306460644</a:t>
            </a:r>
            <a:endParaRPr lang="ru-RU" b="1" dirty="0"/>
          </a:p>
          <a:p>
            <a:endParaRPr lang="en-US" dirty="0"/>
          </a:p>
          <a:p>
            <a:r>
              <a:rPr lang="en-US" dirty="0"/>
              <a:t>lang entropy  = 1.7967916319816366</a:t>
            </a:r>
            <a:endParaRPr lang="ru-RU" dirty="0"/>
          </a:p>
          <a:p>
            <a:endParaRPr lang="en-US" dirty="0"/>
          </a:p>
          <a:p>
            <a:r>
              <a:rPr lang="en-US" dirty="0"/>
              <a:t>OS entropy = 1.565596230357602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5FD768E-DCF7-EB78-4233-06C8E47BC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7575"/>
              </p:ext>
            </p:extLst>
          </p:nvPr>
        </p:nvGraphicFramePr>
        <p:xfrm>
          <a:off x="6935932" y="4684568"/>
          <a:ext cx="26797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683315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31660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117845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37715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уровень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язык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образование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ОС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4662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228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342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851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746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3899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windows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7693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linux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001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067F5A-2D50-9510-A13F-3CF20ED51BB4}"/>
              </a:ext>
            </a:extLst>
          </p:cNvPr>
          <p:cNvSpPr txBox="1"/>
          <p:nvPr/>
        </p:nvSpPr>
        <p:spPr>
          <a:xfrm>
            <a:off x="1468582" y="5092922"/>
            <a:ext cx="394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Получим вот такое подмножество, после 2х заданных вопросах</a:t>
            </a:r>
          </a:p>
        </p:txBody>
      </p:sp>
    </p:spTree>
    <p:extLst>
      <p:ext uri="{BB962C8B-B14F-4D97-AF65-F5344CB8AC3E}">
        <p14:creationId xmlns:p14="http://schemas.microsoft.com/office/powerpoint/2010/main" val="183392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парковка, счетчик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38AF6423-5E2C-8288-CCD5-0EEDD1C8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0"/>
            <a:ext cx="12192000" cy="67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1E190-1A5D-EAC0-B5AC-F0B80EF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3-е задание (4/4)</a:t>
            </a:r>
            <a:br>
              <a:rPr lang="ru-RU" dirty="0"/>
            </a:br>
            <a:r>
              <a:rPr lang="ru-RU" dirty="0"/>
              <a:t>Информационная энтропия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59610-5D4E-6C12-62BB-790F262A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вход вам подается 10 разных строк </a:t>
            </a:r>
            <a:r>
              <a:rPr lang="en-US" dirty="0"/>
              <a:t>labels = […]</a:t>
            </a:r>
          </a:p>
          <a:p>
            <a:r>
              <a:rPr lang="ru-RU" dirty="0"/>
              <a:t>Вам необходимо реализовать 2 функции: </a:t>
            </a:r>
            <a:r>
              <a:rPr lang="en-US" dirty="0" err="1"/>
              <a:t>class_probabilities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entropy</a:t>
            </a:r>
            <a:r>
              <a:rPr lang="ru-RU" dirty="0"/>
              <a:t>. Первая вычисляет вероятности классов, а вторая энтропию этих классов</a:t>
            </a:r>
          </a:p>
          <a:p>
            <a:r>
              <a:rPr lang="ru-RU" dirty="0"/>
              <a:t>В качестве ответа бот принимает так же 10 строк со значениями энтропии для каждой строки </a:t>
            </a:r>
            <a:r>
              <a:rPr lang="en-US" dirty="0"/>
              <a:t>labels = … </a:t>
            </a:r>
          </a:p>
          <a:p>
            <a:r>
              <a:rPr lang="ru-RU" dirty="0"/>
              <a:t>Замечание: Каждое значение в сообщении должно быть на отдельной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368842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6ECB2-2FC9-8D90-E8D3-DBFD044F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продукций</a:t>
            </a:r>
            <a:r>
              <a:rPr lang="en-US" dirty="0"/>
              <a:t> (1/2)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5E078-649F-A605-AAE2-276D0B36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Система продукций – это система представления знаний, основанная на правиле «</a:t>
            </a:r>
            <a:r>
              <a:rPr lang="ru-RU" sz="2400" i="1" dirty="0"/>
              <a:t>посылка – заключение</a:t>
            </a:r>
            <a:r>
              <a:rPr lang="ru-RU" sz="2400" dirty="0"/>
              <a:t>»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ru-RU" sz="2400" dirty="0"/>
              <a:t>      </a:t>
            </a:r>
            <a:r>
              <a:rPr lang="en-US" sz="2400" dirty="0"/>
              <a:t>(</a:t>
            </a:r>
            <a:r>
              <a:rPr lang="ru-RU" sz="2400" i="1" dirty="0"/>
              <a:t>посылка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r>
              <a:rPr lang="en-US" sz="2400" dirty="0"/>
              <a:t>p </a:t>
            </a:r>
            <a:r>
              <a:rPr lang="en-US" sz="2400" dirty="0">
                <a:latin typeface="Tenorite" panose="00000500000000000000" pitchFamily="2" charset="0"/>
              </a:rPr>
              <a:t>→</a:t>
            </a:r>
            <a:r>
              <a:rPr lang="en-US" sz="2400" dirty="0"/>
              <a:t> q</a:t>
            </a:r>
            <a:r>
              <a:rPr lang="ru-RU" sz="2400" dirty="0"/>
              <a:t> (</a:t>
            </a:r>
            <a:r>
              <a:rPr lang="ru-RU" sz="2400" i="1" dirty="0"/>
              <a:t>заключение</a:t>
            </a:r>
            <a:r>
              <a:rPr lang="ru-RU" sz="2400" dirty="0"/>
              <a:t>)</a:t>
            </a:r>
            <a:endParaRPr lang="ru-RU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en-US" sz="2400" b="1" dirty="0"/>
              <a:t>D</a:t>
            </a:r>
            <a:r>
              <a:rPr lang="en-US" sz="2400" dirty="0"/>
              <a:t> – </a:t>
            </a:r>
            <a:r>
              <a:rPr lang="ru-RU" sz="2400" dirty="0"/>
              <a:t>глобальная база данных/фактов (фактографическое знание)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en-US" sz="2400" b="1" dirty="0"/>
              <a:t>R</a:t>
            </a:r>
            <a:r>
              <a:rPr lang="en-US" sz="2400" dirty="0"/>
              <a:t> – </a:t>
            </a:r>
            <a:r>
              <a:rPr lang="ru-RU" sz="2400" dirty="0"/>
              <a:t>множество правил (продукций) перехода в новое состояние (алгоритмическое знание)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en-US" sz="2400" b="1" dirty="0"/>
              <a:t>C – </a:t>
            </a:r>
            <a:r>
              <a:rPr lang="ru-RU" sz="2400" dirty="0"/>
              <a:t>система управления (понятийное знание)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en-US" sz="2400" dirty="0"/>
              <a:t>[+ </a:t>
            </a:r>
            <a:r>
              <a:rPr lang="ru-RU" sz="2400" dirty="0"/>
              <a:t>условие окончания </a:t>
            </a:r>
            <a:r>
              <a:rPr lang="en-US" sz="2400" b="1" dirty="0"/>
              <a:t>t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</a:rPr>
              <a:t>СП = </a:t>
            </a:r>
            <a:r>
              <a:rPr lang="en-US" sz="3200" dirty="0">
                <a:solidFill>
                  <a:srgbClr val="FF0000"/>
                </a:solidFill>
              </a:rPr>
              <a:t>&lt;D, R, C, t&gt;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73C8E-C42C-7D3B-A8F0-20ED6415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продукций (2/2)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72545-D526-848A-1E92-000339B2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Однородные:</a:t>
            </a:r>
            <a:r>
              <a:rPr lang="en-US" sz="2400" dirty="0"/>
              <a:t> 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i="1" dirty="0"/>
              <a:t>одинаковые </a:t>
            </a:r>
            <a:r>
              <a:rPr lang="ru-RU" sz="2400" dirty="0"/>
              <a:t>(слова в алфавите, числа, выражения)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	Пример: конечный автомат (цепочка → цепочка)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u="sng" dirty="0"/>
              <a:t>Неоднородные:</a:t>
            </a:r>
            <a:r>
              <a:rPr lang="ru-RU" sz="2400" dirty="0"/>
              <a:t> </a:t>
            </a:r>
            <a:r>
              <a:rPr lang="en-US" sz="2400" dirty="0"/>
              <a:t>p</a:t>
            </a:r>
            <a:r>
              <a:rPr lang="ru-RU" sz="2400" dirty="0"/>
              <a:t> и </a:t>
            </a:r>
            <a:r>
              <a:rPr lang="en-US" sz="2400" dirty="0"/>
              <a:t>q</a:t>
            </a:r>
            <a:r>
              <a:rPr lang="ru-RU" sz="2400" dirty="0"/>
              <a:t> </a:t>
            </a:r>
            <a:r>
              <a:rPr lang="ru-RU" sz="2400" i="1" dirty="0"/>
              <a:t>разные </a:t>
            </a:r>
            <a:r>
              <a:rPr lang="ru-RU" sz="2400" dirty="0"/>
              <a:t>(условие – действие, стимул – реакция)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	Пример: экспертные системы (симптом(ы) – диагноз, вопрос – ответ)</a:t>
            </a:r>
          </a:p>
        </p:txBody>
      </p:sp>
    </p:spTree>
    <p:extLst>
      <p:ext uri="{BB962C8B-B14F-4D97-AF65-F5344CB8AC3E}">
        <p14:creationId xmlns:p14="http://schemas.microsoft.com/office/powerpoint/2010/main" val="16660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3F540-0B65-58AE-CC7A-2270F2CB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4F-3DF4-D503-22F4-D9379221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Экспертные системы – информационные системы, назначение которых частично или полностью заменить эксперта в той или иной предметной области.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en-US" dirty="0" err="1"/>
              <a:t>Dendral</a:t>
            </a:r>
            <a:r>
              <a:rPr lang="en-US" dirty="0"/>
              <a:t> (1965 </a:t>
            </a:r>
            <a:r>
              <a:rPr lang="ru-RU" dirty="0"/>
              <a:t>г</a:t>
            </a:r>
            <a:r>
              <a:rPr lang="en-US" dirty="0"/>
              <a:t>)</a:t>
            </a:r>
            <a:endParaRPr lang="ru-RU" dirty="0"/>
          </a:p>
          <a:p>
            <a:pPr>
              <a:buFontTx/>
              <a:buChar char="-"/>
            </a:pPr>
            <a:r>
              <a:rPr lang="ru-RU" dirty="0" err="1"/>
              <a:t>Акинатор</a:t>
            </a:r>
            <a:r>
              <a:rPr lang="ru-RU" dirty="0"/>
              <a:t> (2007 г)</a:t>
            </a:r>
          </a:p>
          <a:p>
            <a:pPr>
              <a:buFontTx/>
              <a:buChar char="-"/>
            </a:pPr>
            <a:r>
              <a:rPr lang="en-US" dirty="0" err="1"/>
              <a:t>ChatGPT</a:t>
            </a:r>
            <a:r>
              <a:rPr lang="en-US" dirty="0"/>
              <a:t> (2022 </a:t>
            </a:r>
            <a:r>
              <a:rPr lang="ru-RU" dirty="0"/>
              <a:t>г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56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E68EA-480F-5087-916A-219905F7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4809E78-0005-8922-D8FD-7139BA2D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05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b="1" dirty="0"/>
              <a:t>proc</a:t>
            </a:r>
            <a:r>
              <a:rPr lang="en-US" sz="2800" dirty="0"/>
              <a:t> Production (d, R, t)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en-US" sz="2800" b="1" dirty="0"/>
              <a:t>while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 t(d)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    </a:t>
            </a:r>
            <a:r>
              <a:rPr lang="ru-RU" sz="2800" dirty="0"/>
              <a:t>   </a:t>
            </a:r>
            <a:r>
              <a:rPr lang="en-US" sz="2800" dirty="0"/>
              <a:t>r := Select (d, R)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ru-RU" sz="2800" dirty="0"/>
              <a:t>   </a:t>
            </a:r>
            <a:r>
              <a:rPr lang="en-US" sz="2800" b="1" dirty="0"/>
              <a:t>if</a:t>
            </a:r>
            <a:r>
              <a:rPr lang="en-US" sz="2800" dirty="0"/>
              <a:t> r = </a:t>
            </a:r>
            <a:r>
              <a:rPr lang="en-US" sz="2800" b="1" dirty="0"/>
              <a:t>nil</a:t>
            </a:r>
            <a:r>
              <a:rPr lang="en-US" sz="2800" dirty="0"/>
              <a:t> </a:t>
            </a:r>
            <a:r>
              <a:rPr lang="en-US" sz="2800" b="1" dirty="0"/>
              <a:t>then</a:t>
            </a:r>
            <a:br>
              <a:rPr lang="ru-RU" sz="2800" b="1" dirty="0"/>
            </a:br>
            <a:r>
              <a:rPr lang="ru-RU" sz="2800" b="1" dirty="0"/>
              <a:t>      </a:t>
            </a:r>
            <a:r>
              <a:rPr lang="en-US" sz="2800" b="1" dirty="0"/>
              <a:t>return</a:t>
            </a:r>
            <a:r>
              <a:rPr lang="en-US" sz="2800" dirty="0"/>
              <a:t> (</a:t>
            </a:r>
            <a:r>
              <a:rPr lang="en-US" sz="2800" b="1" dirty="0"/>
              <a:t>fail</a:t>
            </a:r>
            <a:r>
              <a:rPr lang="en-US" sz="28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ru-RU" sz="2800" dirty="0"/>
              <a:t>   </a:t>
            </a:r>
            <a:r>
              <a:rPr lang="en-US" sz="2800" b="1" dirty="0"/>
              <a:t>end</a:t>
            </a:r>
            <a:r>
              <a:rPr lang="en-US" sz="2800" dirty="0"/>
              <a:t> </a:t>
            </a:r>
            <a:r>
              <a:rPr lang="en-US" sz="2800" b="1" dirty="0"/>
              <a:t>if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ru-RU" sz="2800" dirty="0"/>
              <a:t>   </a:t>
            </a:r>
            <a:r>
              <a:rPr lang="en-US" sz="2800" dirty="0"/>
              <a:t>d := </a:t>
            </a:r>
            <a:r>
              <a:rPr lang="en-US" sz="2800" dirty="0" err="1"/>
              <a:t>r.f</a:t>
            </a:r>
            <a:r>
              <a:rPr lang="en-US" sz="2800" dirty="0"/>
              <a:t> (d)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en-US" sz="2800" b="1" dirty="0"/>
              <a:t>end</a:t>
            </a:r>
            <a:r>
              <a:rPr lang="en-US" sz="2800" dirty="0"/>
              <a:t> </a:t>
            </a:r>
            <a:r>
              <a:rPr lang="en-US" sz="2800" b="1" dirty="0"/>
              <a:t>while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en-US" sz="2800" b="1" dirty="0"/>
              <a:t>return</a:t>
            </a:r>
            <a:r>
              <a:rPr lang="en-US" sz="2800" dirty="0"/>
              <a:t> (</a:t>
            </a:r>
            <a:r>
              <a:rPr lang="en-US" sz="2800" b="1" dirty="0"/>
              <a:t>OK</a:t>
            </a:r>
            <a:r>
              <a:rPr lang="en-US" sz="28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/>
              <a:t>end</a:t>
            </a:r>
            <a:r>
              <a:rPr lang="en-US" sz="2800" dirty="0"/>
              <a:t> </a:t>
            </a:r>
            <a:r>
              <a:rPr lang="en-US" sz="2800" b="1" dirty="0"/>
              <a:t>proc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4D8A4-EF74-12FE-6480-C8C58F343C16}"/>
              </a:ext>
            </a:extLst>
          </p:cNvPr>
          <p:cNvSpPr txBox="1"/>
          <p:nvPr/>
        </p:nvSpPr>
        <p:spPr>
          <a:xfrm>
            <a:off x="4913745" y="1825625"/>
            <a:ext cx="64400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Select</a:t>
            </a:r>
            <a:r>
              <a:rPr lang="ru-RU" sz="2600" dirty="0"/>
              <a:t> – система управления</a:t>
            </a:r>
          </a:p>
          <a:p>
            <a:endParaRPr lang="ru-RU" sz="2600" dirty="0"/>
          </a:p>
          <a:p>
            <a:r>
              <a:rPr lang="ru-RU" sz="2600" dirty="0"/>
              <a:t>Функция</a:t>
            </a:r>
            <a:r>
              <a:rPr lang="ru-RU" sz="2800" dirty="0"/>
              <a:t> </a:t>
            </a:r>
            <a:r>
              <a:rPr lang="en-US" sz="2800" dirty="0"/>
              <a:t>Select </a:t>
            </a:r>
            <a:r>
              <a:rPr lang="ru-RU" sz="2800" dirty="0"/>
              <a:t>принимает в качестве аргументов текущее состояние и множество правил перехода в новое. Возвращает доступное правило перехода</a:t>
            </a:r>
          </a:p>
          <a:p>
            <a:endParaRPr lang="ru-RU" sz="2800" dirty="0"/>
          </a:p>
          <a:p>
            <a:r>
              <a:rPr lang="ru-RU" sz="2800" dirty="0"/>
              <a:t>Таким образом, </a:t>
            </a:r>
            <a:r>
              <a:rPr lang="en-US" sz="2800" dirty="0"/>
              <a:t>Select </a:t>
            </a:r>
            <a:r>
              <a:rPr lang="ru-RU" sz="2800" dirty="0"/>
              <a:t>сама своего рода ИИ в экспертной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7304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D6367-1D30-362E-06A5-EF2363A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CB09E-F0D0-8051-6191-948D39C9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52" y="1825625"/>
            <a:ext cx="3865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Систем управления огромное количество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b="1" dirty="0"/>
              <a:t>Не существует наилучшей системы управления для любой произвольной задачи!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9590036-9732-9FFE-7A79-F708CA1534CF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3182258" cy="364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ru-RU" sz="2000" i="1" dirty="0"/>
              <a:t>Первый подходящий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proc</a:t>
            </a:r>
            <a:r>
              <a:rPr lang="en-US" sz="2000" dirty="0"/>
              <a:t> Select (d, R)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r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R </a:t>
            </a:r>
            <a:r>
              <a:rPr lang="en-US" sz="2000" b="1" dirty="0"/>
              <a:t>do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r.p</a:t>
            </a:r>
            <a:r>
              <a:rPr lang="en-US" sz="2000" dirty="0"/>
              <a:t> (d)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		</a:t>
            </a:r>
            <a:r>
              <a:rPr lang="en-US" sz="2000" b="1" dirty="0"/>
              <a:t>return</a:t>
            </a:r>
            <a:r>
              <a:rPr lang="en-US" sz="2000" dirty="0"/>
              <a:t> (r)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end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r>
              <a:rPr lang="en-US" sz="2000" dirty="0"/>
              <a:t> </a:t>
            </a:r>
            <a:r>
              <a:rPr lang="en-US" sz="2000" b="1" dirty="0"/>
              <a:t>for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return</a:t>
            </a:r>
            <a:r>
              <a:rPr lang="en-US" sz="2000" dirty="0"/>
              <a:t> (</a:t>
            </a:r>
            <a:r>
              <a:rPr lang="en-US" sz="2000" b="1" dirty="0"/>
              <a:t>nil</a:t>
            </a:r>
            <a:r>
              <a:rPr 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end</a:t>
            </a:r>
            <a:r>
              <a:rPr lang="en-US" sz="2000" dirty="0"/>
              <a:t> </a:t>
            </a:r>
            <a:r>
              <a:rPr lang="en-US" sz="2000" b="1" dirty="0"/>
              <a:t>proc</a:t>
            </a:r>
            <a:endParaRPr lang="ru-RU" sz="20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668CF3E-C7D3-A121-0C83-7FE7A5E64D78}"/>
              </a:ext>
            </a:extLst>
          </p:cNvPr>
          <p:cNvSpPr txBox="1">
            <a:spLocks/>
          </p:cNvSpPr>
          <p:nvPr/>
        </p:nvSpPr>
        <p:spPr>
          <a:xfrm>
            <a:off x="4163126" y="1825625"/>
            <a:ext cx="3182258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ru-RU" sz="2000" i="1" dirty="0"/>
              <a:t>Первый подходящий, уменьшающий оценку</a:t>
            </a:r>
          </a:p>
          <a:p>
            <a:pPr>
              <a:buFontTx/>
              <a:buNone/>
            </a:pPr>
            <a:r>
              <a:rPr lang="de-DE" sz="2000" i="1" dirty="0"/>
              <a:t>F</a:t>
            </a:r>
            <a:r>
              <a:rPr lang="ru-RU" sz="2000" i="1" dirty="0"/>
              <a:t> </a:t>
            </a:r>
            <a:r>
              <a:rPr lang="en-US" sz="2000" dirty="0"/>
              <a:t>(</a:t>
            </a:r>
            <a:r>
              <a:rPr lang="de-DE" sz="2000" i="1" dirty="0" err="1"/>
              <a:t>d</a:t>
            </a:r>
            <a:r>
              <a:rPr lang="de-DE" sz="2000" i="1" baseline="-25000" dirty="0" err="1"/>
              <a:t>k</a:t>
            </a:r>
            <a:r>
              <a:rPr lang="en-US" sz="2000" dirty="0"/>
              <a:t>) = </a:t>
            </a:r>
            <a:r>
              <a:rPr lang="de-DE" sz="2000" dirty="0"/>
              <a:t>min </a:t>
            </a:r>
            <a:r>
              <a:rPr lang="en-US" sz="2000" dirty="0"/>
              <a:t>{ </a:t>
            </a:r>
            <a:r>
              <a:rPr lang="en-US" sz="2000" i="1" dirty="0" err="1"/>
              <a:t>d</a:t>
            </a:r>
            <a:r>
              <a:rPr lang="en-US" sz="2000" dirty="0" err="1">
                <a:sym typeface="Symbol" pitchFamily="18" charset="2"/>
              </a:rPr>
              <a:t></a:t>
            </a:r>
            <a:r>
              <a:rPr lang="en-US" sz="2000" b="1" i="1" dirty="0" err="1"/>
              <a:t>D</a:t>
            </a:r>
            <a:r>
              <a:rPr lang="en-US" sz="2000" dirty="0"/>
              <a:t> | </a:t>
            </a:r>
            <a:r>
              <a:rPr lang="de-DE" sz="2000" i="1" dirty="0"/>
              <a:t>F</a:t>
            </a:r>
            <a:r>
              <a:rPr lang="ru-RU" sz="2000" i="1" dirty="0"/>
              <a:t> </a:t>
            </a:r>
            <a:r>
              <a:rPr lang="en-US" sz="2000" dirty="0"/>
              <a:t>(</a:t>
            </a:r>
            <a:r>
              <a:rPr lang="de-DE" sz="2000" i="1" dirty="0"/>
              <a:t>d</a:t>
            </a:r>
            <a:r>
              <a:rPr lang="en-US" sz="2000" dirty="0"/>
              <a:t>) }</a:t>
            </a:r>
          </a:p>
          <a:p>
            <a:pPr>
              <a:buFont typeface="Monotype Sorts" pitchFamily="2" charset="2"/>
              <a:buNone/>
            </a:pPr>
            <a:endParaRPr lang="ru-RU" sz="2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proc </a:t>
            </a:r>
            <a:r>
              <a:rPr lang="en-US" sz="2000" dirty="0"/>
              <a:t>Select (d, </a:t>
            </a:r>
            <a:r>
              <a:rPr lang="pt-BR" sz="2000" dirty="0"/>
              <a:t>R)</a:t>
            </a:r>
            <a:endParaRPr lang="en-US" sz="2000" dirty="0"/>
          </a:p>
          <a:p>
            <a:pPr>
              <a:buFont typeface="Monotype Sorts" pitchFamily="2" charset="2"/>
              <a:buNone/>
            </a:pPr>
            <a:r>
              <a:rPr lang="ru-RU" sz="2000" b="1" dirty="0"/>
              <a:t>   </a:t>
            </a:r>
            <a:r>
              <a:rPr lang="en-US" sz="2000" b="1" dirty="0"/>
              <a:t>for </a:t>
            </a:r>
            <a:r>
              <a:rPr lang="en-US" sz="2000" dirty="0"/>
              <a:t>r </a:t>
            </a:r>
            <a:r>
              <a:rPr lang="ru-RU" sz="2000" dirty="0">
                <a:sym typeface="Symbol" pitchFamily="18" charset="2"/>
              </a:rPr>
              <a:t></a:t>
            </a:r>
            <a:r>
              <a:rPr lang="en-US" sz="2000" dirty="0"/>
              <a:t> R</a:t>
            </a:r>
            <a:r>
              <a:rPr lang="en-US" sz="2000" b="1" dirty="0"/>
              <a:t> do</a:t>
            </a:r>
          </a:p>
          <a:p>
            <a:pPr>
              <a:buFont typeface="Monotype Sorts" pitchFamily="2" charset="2"/>
              <a:buNone/>
            </a:pPr>
            <a:r>
              <a:rPr lang="ru-RU" sz="2000" b="1" dirty="0"/>
              <a:t>      </a:t>
            </a:r>
            <a:r>
              <a:rPr lang="en-US" sz="2000" b="1" dirty="0"/>
              <a:t>if </a:t>
            </a:r>
            <a:r>
              <a:rPr lang="en-US" sz="2000" dirty="0" err="1"/>
              <a:t>r.p</a:t>
            </a:r>
            <a:r>
              <a:rPr lang="en-US" sz="2000" dirty="0"/>
              <a:t>(d) &amp; F(</a:t>
            </a:r>
            <a:r>
              <a:rPr lang="en-US" sz="2000" dirty="0" err="1"/>
              <a:t>r.f</a:t>
            </a:r>
            <a:r>
              <a:rPr lang="en-US" sz="2000" dirty="0"/>
              <a:t>(d)) ≤ F(d)</a:t>
            </a:r>
            <a:r>
              <a:rPr lang="ru-RU" sz="2000" dirty="0"/>
              <a:t>  	</a:t>
            </a:r>
            <a:r>
              <a:rPr lang="en-US" sz="2000" b="1" dirty="0"/>
              <a:t>then</a:t>
            </a:r>
            <a:r>
              <a:rPr lang="ru-RU" sz="2000" b="1" dirty="0"/>
              <a:t> </a:t>
            </a:r>
            <a:r>
              <a:rPr lang="en-US" sz="2000" b="1" dirty="0"/>
              <a:t>return </a:t>
            </a:r>
            <a:r>
              <a:rPr lang="en-US" sz="2000" dirty="0"/>
              <a:t>(r)</a:t>
            </a:r>
            <a:endParaRPr lang="ru-RU" sz="2000" dirty="0"/>
          </a:p>
          <a:p>
            <a:pPr>
              <a:buFont typeface="Monotype Sorts" pitchFamily="2" charset="2"/>
              <a:buNone/>
            </a:pPr>
            <a:r>
              <a:rPr lang="ru-RU" sz="2000" b="1" dirty="0"/>
              <a:t>      </a:t>
            </a:r>
            <a:r>
              <a:rPr lang="en-US" sz="2000" b="1" dirty="0"/>
              <a:t>end if</a:t>
            </a:r>
          </a:p>
          <a:p>
            <a:pPr>
              <a:buFont typeface="Monotype Sorts" pitchFamily="2" charset="2"/>
              <a:buNone/>
            </a:pPr>
            <a:r>
              <a:rPr lang="ru-RU" sz="2000" b="1" dirty="0"/>
              <a:t>    </a:t>
            </a:r>
            <a:r>
              <a:rPr lang="en-US" sz="2000" b="1" dirty="0"/>
              <a:t>end for</a:t>
            </a:r>
          </a:p>
          <a:p>
            <a:pPr>
              <a:buFont typeface="Monotype Sorts" pitchFamily="2" charset="2"/>
              <a:buNone/>
            </a:pPr>
            <a:r>
              <a:rPr lang="ru-RU" sz="2000" b="1" dirty="0"/>
              <a:t>    </a:t>
            </a:r>
            <a:r>
              <a:rPr lang="en-US" sz="2000" b="1" dirty="0"/>
              <a:t>return </a:t>
            </a:r>
            <a:r>
              <a:rPr lang="en-US" sz="2000" dirty="0"/>
              <a:t>(</a:t>
            </a:r>
            <a:r>
              <a:rPr lang="en-US" sz="2000" b="1" dirty="0"/>
              <a:t>nil</a:t>
            </a:r>
            <a:r>
              <a:rPr 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end proc</a:t>
            </a:r>
            <a:endParaRPr lang="ru-RU" sz="2000" b="1" dirty="0"/>
          </a:p>
          <a:p>
            <a:pPr>
              <a:buFont typeface="Monotype Sort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56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BE437-91B1-7CEC-77AC-AEEAB692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0B255-739D-1FB3-380C-921ED6D7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Практическая часть будет состоять из 3-х заданий на различные темы: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1-ое задание – Реализовать дешифратор</a:t>
            </a:r>
          </a:p>
          <a:p>
            <a:pPr marL="0" indent="0">
              <a:buNone/>
            </a:pPr>
            <a:r>
              <a:rPr lang="ru-RU" dirty="0"/>
              <a:t>2-ое задание – Реализовать систему управления</a:t>
            </a:r>
          </a:p>
          <a:p>
            <a:pPr marL="0" indent="0">
              <a:buNone/>
            </a:pPr>
            <a:r>
              <a:rPr lang="ru-RU" dirty="0"/>
              <a:t>3-ое задание – Вычислить энтропию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9962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754EE-9104-0E91-4130-53BBF6B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1-ое задание</a:t>
            </a:r>
            <a:br>
              <a:rPr lang="ru-RU" dirty="0"/>
            </a:br>
            <a:r>
              <a:rPr lang="ru-RU" dirty="0"/>
              <a:t>Шифр Цезаря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AE22C-45F5-F71A-F709-9AA98125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3720"/>
          </a:xfrm>
        </p:spPr>
        <p:txBody>
          <a:bodyPr/>
          <a:lstStyle/>
          <a:p>
            <a:r>
              <a:rPr lang="ru-RU" dirty="0"/>
              <a:t>Вам на вход подается зашифрованное слово, сдвиг вы не знаете</a:t>
            </a:r>
          </a:p>
          <a:p>
            <a:r>
              <a:rPr lang="ru-RU" dirty="0"/>
              <a:t>Необходимо реализовать дешифратор, который переберет все возможные сдвиги</a:t>
            </a:r>
          </a:p>
          <a:p>
            <a:r>
              <a:rPr lang="ru-RU" dirty="0"/>
              <a:t>Расшифровать полученное слово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80512C7-A78C-EC0B-1234-8EF120CF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66" y="4134282"/>
            <a:ext cx="5608868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CD0B-D56A-4353-8E20-53B14859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2-ое задание (1/3)</a:t>
            </a:r>
            <a:br>
              <a:rPr lang="ru-RU" dirty="0"/>
            </a:br>
            <a:r>
              <a:rPr lang="ru-RU" dirty="0"/>
              <a:t>Найм на работу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93862-76CB-43EE-A6FE-38389E34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50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 кандидат имеет 4 характеристики: 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Уровень (</a:t>
            </a:r>
            <a:r>
              <a:rPr lang="en-US" dirty="0"/>
              <a:t>junior/middle/senior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Язык программирования </a:t>
            </a:r>
            <a:r>
              <a:rPr lang="en-US" dirty="0"/>
              <a:t>(Python/C++/Java/R) 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	один кандидат = один ЯП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  Наличие высшего образования (</a:t>
            </a:r>
            <a:r>
              <a:rPr lang="en-US" dirty="0"/>
              <a:t>yes</a:t>
            </a:r>
            <a:r>
              <a:rPr lang="ru-RU" dirty="0"/>
              <a:t>/</a:t>
            </a:r>
            <a:r>
              <a:rPr lang="en-US" dirty="0"/>
              <a:t>no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4.   Любимая ОС (</a:t>
            </a:r>
            <a:r>
              <a:rPr lang="en-US" dirty="0"/>
              <a:t>Windows/Linux/MacOS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dirty="0"/>
              <a:t>Кандидат = </a:t>
            </a:r>
            <a:r>
              <a:rPr lang="en-US" i="1" dirty="0"/>
              <a:t>[</a:t>
            </a:r>
            <a:r>
              <a:rPr lang="ru-RU" i="1" dirty="0"/>
              <a:t>уровень, ЯП, высшее, ОС</a:t>
            </a:r>
            <a:r>
              <a:rPr lang="en-US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7357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1115</Words>
  <Application>Microsoft Office PowerPoint</Application>
  <PresentationFormat>Широкоэкранный</PresentationFormat>
  <Paragraphs>329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Sorts</vt:lpstr>
      <vt:lpstr>Tenorite</vt:lpstr>
      <vt:lpstr>Wingdings</vt:lpstr>
      <vt:lpstr>Тема Office</vt:lpstr>
      <vt:lpstr> Лабораторная работа Экспертные системы</vt:lpstr>
      <vt:lpstr>Системы продукций (1/2)</vt:lpstr>
      <vt:lpstr>Системы продукций (2/2)</vt:lpstr>
      <vt:lpstr>Что такое ЭС?</vt:lpstr>
      <vt:lpstr>Алгоритм работы</vt:lpstr>
      <vt:lpstr>Системы управления</vt:lpstr>
      <vt:lpstr>Практическая часть</vt:lpstr>
      <vt:lpstr>1-ое задание Шифр Цезаря</vt:lpstr>
      <vt:lpstr>2-ое задание (1/3) Найм на работу</vt:lpstr>
      <vt:lpstr>2-ое задание (2/3) Найм на работу</vt:lpstr>
      <vt:lpstr>2-ое задание (3/3) Найм на работу</vt:lpstr>
      <vt:lpstr>3-е задание (1/4) Информационная энтропия</vt:lpstr>
      <vt:lpstr>3-е задание (2/4) Информационная энтропия</vt:lpstr>
      <vt:lpstr>3-е задание (3/4) Информационная энтропия</vt:lpstr>
      <vt:lpstr>Презентация PowerPoint</vt:lpstr>
      <vt:lpstr>3-е задание (4/4) Информационная энтропия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Лабораторная работа Экспертные системы</dc:title>
  <dc:creator>Артем петрошенко</dc:creator>
  <cp:lastModifiedBy>Артем петрошенко</cp:lastModifiedBy>
  <cp:revision>2</cp:revision>
  <dcterms:created xsi:type="dcterms:W3CDTF">2023-04-18T11:51:52Z</dcterms:created>
  <dcterms:modified xsi:type="dcterms:W3CDTF">2023-04-18T15:06:09Z</dcterms:modified>
</cp:coreProperties>
</file>