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0" r:id="rId4"/>
    <p:sldId id="281" r:id="rId5"/>
    <p:sldId id="282" r:id="rId6"/>
    <p:sldId id="283" r:id="rId7"/>
    <p:sldId id="284" r:id="rId8"/>
    <p:sldId id="285" r:id="rId9"/>
    <p:sldId id="287" r:id="rId10"/>
    <p:sldId id="286" r:id="rId11"/>
    <p:sldId id="288" r:id="rId12"/>
    <p:sldId id="257" r:id="rId13"/>
    <p:sldId id="258" r:id="rId14"/>
    <p:sldId id="259" r:id="rId15"/>
    <p:sldId id="260" r:id="rId16"/>
    <p:sldId id="289" r:id="rId17"/>
    <p:sldId id="290" r:id="rId18"/>
    <p:sldId id="261" r:id="rId19"/>
    <p:sldId id="26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929F6-C429-6280-FDFF-10D6E63B6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2EE01D-3AD1-260C-36C0-CFCC972B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1BCE57-2034-D96C-9744-0ABF4B6E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0A265-07C9-679C-F81C-585A8443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DBB172-08EB-8FE3-604A-C970277F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6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41411-B0D9-3A74-9FA6-6DF44D39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4A68F3-F32C-5964-1159-F239DA2E6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10C14C-ADDF-D65D-067F-733AD434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885C8D-23BD-E0AB-EF4E-3153D31C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7E9868-8AFE-99CA-77A5-0E30B857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37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B892630-E4EB-6C80-8B5D-B99243DB8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D16549-8947-89C4-F690-D84A78F7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376716-56BC-1C57-A544-02925DB9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95358-180D-1099-E3F9-C7832D88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AB8C6-F50B-4499-D2FA-BCB4BEDC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46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09953-C78A-FCB7-0AC7-4C10B33F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588C17-CC02-A64E-230F-D1BC5140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CA93E-034C-9B3E-0227-1C3514BA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907521-53CB-A8D9-2693-52BEAD93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3E70C3-1FBE-F3F4-0E15-749E66B9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94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848BD-7341-F190-431B-C0B6C858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55D53-86F3-2975-41CC-E81A190BA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74BD8F-DE9F-2947-79F4-143B995D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CF9911-86FF-66DB-F738-1DE22A64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8B989-75D2-6D7F-85AF-9AFD1F7C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1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25AB4-4372-E80B-554A-08248AA0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F7D3D-E6A3-47C7-EAAC-2C42B7B2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0E7BA1-554B-B0CD-CB62-8E1349B15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01D9C2-A647-DC56-AA9F-F2EEB2B7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8BED5D-8AD6-741A-1DBE-A578BB0E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07B62A-5089-30E1-576F-EE98B57D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51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E9869-0537-38F0-EFF6-D0F9BB33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27DA5E-BAF1-2521-BC1A-71F74156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34D10C-5757-BE2C-E804-3B54D9279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B1781B-DA42-6686-139A-1E8E937FF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F181AE-F4E3-987F-2C72-957A55DF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B21E3C-CD20-485B-B3D3-EA89FBBD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C47C5B-08E9-7A8B-D1FE-1E82AEA3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6F9D226-0BF4-0109-207D-5E84D1F5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71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CC49A-4608-F5F5-7908-53677323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804C59-E32B-55B1-514B-E740984F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27AF98-A29C-1933-322C-63F48527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B1328D-4BCD-8F0D-8BB2-F71F29F8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31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D64D99-7755-7F48-7618-A26486F9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14A4D6-0026-653A-49B8-A4A6F21A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47C26D-E61C-D818-9D69-727508C9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56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818F7-F9A4-893F-A9FE-BFFC4632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95897-D61E-C2B2-52D6-EEF91B5A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44CA49-ECBC-5CDA-EF49-6EAE71C86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338EFB-AA04-D27D-2D67-CDF1A9FE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5E438F-2532-525E-0DD0-DD639876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717891-70A3-1BE8-6ED0-0FBC7FA2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61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ABA47-81B6-BE5B-5B94-4B58361D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D0057F-76DD-6F97-169D-B79246141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E375B5-C3D4-52BD-019E-E185B27B4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60CD46-88A3-B580-7657-995E9D7E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7BE103-ECF3-1658-643D-457E1A45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E6E690-0433-AD51-D55F-BC9C50AA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27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335FE-AA56-3F5D-54AD-33A45AC1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D3B81B-4A40-8A23-9B15-A7777712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96B8CD-820C-0A41-36EF-686D9BA7D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5C602-8F22-4B35-A779-10F9AFEE12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63AC64-CCD5-3F7E-98B4-3562CABC9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44295C-28FA-D552-2204-FD2B3D72F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5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topic-51126445_36552642" TargetMode="External"/><Relationship Id="rId2" Type="http://schemas.openxmlformats.org/officeDocument/2006/relationships/hyperlink" Target="https://doc.rust-lang.ru/book/ch10-00-generic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F897-7C84-432B-9C6D-C01C0A905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Rust. </a:t>
            </a:r>
            <a:r>
              <a:rPr lang="ru-RU" dirty="0"/>
              <a:t>Обобщённые типы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320F77-1851-41F4-963A-C7822DE2D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Выполнили: учащиеся группы: 5030102</a:t>
            </a:r>
            <a:r>
              <a:rPr lang="en-US" dirty="0"/>
              <a:t>/00201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88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270F7-DBF5-7ED7-A51A-3959EF25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 кода (1</a:t>
            </a:r>
            <a:r>
              <a:rPr lang="en-US" dirty="0"/>
              <a:t>/2)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68AD4-B07E-337C-DDA5-0887B7BE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работает не медленнее, чем с использованием конкретных типов</a:t>
            </a:r>
          </a:p>
          <a:p>
            <a:r>
              <a:rPr lang="ru-RU" i="1" dirty="0">
                <a:solidFill>
                  <a:schemeClr val="accent1"/>
                </a:solidFill>
              </a:rPr>
              <a:t>Мономорфизация</a:t>
            </a:r>
            <a:r>
              <a:rPr lang="ru-RU" dirty="0"/>
              <a:t> – процесс превращения обобщённого кода в конкретный код путём подстановки конкретных типов, использующихся при компиляции.</a:t>
            </a:r>
          </a:p>
          <a:p>
            <a:pPr lvl="1"/>
            <a:r>
              <a:rPr lang="ru-RU" dirty="0"/>
              <a:t>Обратные шаги к созданию обобщённого кода</a:t>
            </a:r>
            <a:endParaRPr lang="en-US" dirty="0"/>
          </a:p>
          <a:p>
            <a:pPr lvl="1"/>
            <a:r>
              <a:rPr lang="ru-RU" dirty="0"/>
              <a:t>Смотрит места, где вызывается обобщённый код, и генерирует код для конкретных типов , использовавшихся для вызова в обобщённом.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36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270F7-DBF5-7ED7-A51A-3959EF25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 кода (2</a:t>
            </a:r>
            <a:r>
              <a:rPr lang="en-US" dirty="0"/>
              <a:t>/2)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C962A3-CAE4-A907-116B-776147BD4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4661"/>
            <a:ext cx="5420158" cy="5018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4E2D50-21BA-0DC0-383A-5FD7D3076511}"/>
              </a:ext>
            </a:extLst>
          </p:cNvPr>
          <p:cNvSpPr txBox="1"/>
          <p:nvPr/>
        </p:nvSpPr>
        <p:spPr>
          <a:xfrm>
            <a:off x="6382139" y="1483993"/>
            <a:ext cx="5570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компиляции – компилятор считывает значения, которые были использованы в экземплярах </a:t>
            </a:r>
            <a:r>
              <a:rPr lang="en-US" dirty="0"/>
              <a:t>Option&lt;T&gt; : </a:t>
            </a:r>
            <a:r>
              <a:rPr lang="ru-RU" dirty="0"/>
              <a:t>для </a:t>
            </a:r>
            <a:r>
              <a:rPr lang="en-US" dirty="0"/>
              <a:t>i32, </a:t>
            </a:r>
            <a:r>
              <a:rPr lang="ru-RU" dirty="0"/>
              <a:t>для </a:t>
            </a:r>
            <a:r>
              <a:rPr lang="en-US" dirty="0"/>
              <a:t>f64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Заменяет конкретными определениями, созданными им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Т.к. </a:t>
            </a:r>
            <a:r>
              <a:rPr lang="en-US" dirty="0"/>
              <a:t>Rust </a:t>
            </a:r>
            <a:r>
              <a:rPr lang="ru-RU" dirty="0"/>
              <a:t>компилирует обобщённый код в код, определяющий тип в каждом экземпляре, мы не платим за использование обобщённых типов во время выполнения. </a:t>
            </a:r>
          </a:p>
        </p:txBody>
      </p:sp>
    </p:spTree>
    <p:extLst>
      <p:ext uri="{BB962C8B-B14F-4D97-AF65-F5344CB8AC3E}">
        <p14:creationId xmlns:p14="http://schemas.microsoft.com/office/powerpoint/2010/main" val="67339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30B5C-1DAB-33F8-D4D7-16F926B4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Типажи как параметры (1/4)</a:t>
            </a:r>
            <a:br>
              <a:rPr lang="ru-RU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29F3DD-B0D1-156C-10A7-55658CCD8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передачи конкретного типа можно передавать </a:t>
            </a:r>
            <a:r>
              <a:rPr lang="en-AU" dirty="0"/>
              <a:t>trait</a:t>
            </a:r>
          </a:p>
          <a:p>
            <a:r>
              <a:rPr lang="ru-RU" dirty="0"/>
              <a:t>Для этого необходимо указать </a:t>
            </a:r>
            <a:r>
              <a:rPr lang="en-AU" dirty="0"/>
              <a:t>“</a:t>
            </a:r>
            <a:r>
              <a:rPr lang="en-AU" dirty="0" err="1"/>
              <a:t>impl</a:t>
            </a:r>
            <a:r>
              <a:rPr lang="en-AU" dirty="0"/>
              <a:t>” &lt;</a:t>
            </a:r>
            <a:r>
              <a:rPr lang="en-AU" dirty="0" err="1"/>
              <a:t>trait_name</a:t>
            </a:r>
            <a:r>
              <a:rPr lang="en-AU" dirty="0"/>
              <a:t>&gt; </a:t>
            </a:r>
            <a:r>
              <a:rPr lang="ru-RU" dirty="0"/>
              <a:t>в качестве параметра</a:t>
            </a:r>
          </a:p>
          <a:p>
            <a:r>
              <a:rPr lang="ru-RU" dirty="0"/>
              <a:t>Передаваемый тип должен реализовывать </a:t>
            </a:r>
            <a:r>
              <a:rPr lang="en-AU" dirty="0"/>
              <a:t>trait Summary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D49D86-10F9-5F0B-7F42-25D66F7CE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719" y="5056775"/>
            <a:ext cx="7779081" cy="11201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3ED1C3-73B7-5801-4C65-AC1CD37CF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459" y="4029870"/>
            <a:ext cx="5517341" cy="112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6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289956C-6191-4F75-80CE-5E008D305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886" y="1108275"/>
            <a:ext cx="10515600" cy="4351338"/>
          </a:xfrm>
        </p:spPr>
        <p:txBody>
          <a:bodyPr/>
          <a:lstStyle/>
          <a:p>
            <a:r>
              <a:rPr lang="ru-RU" dirty="0"/>
              <a:t>Передавать типажи, как параметры можно и более подробным образом</a:t>
            </a:r>
          </a:p>
          <a:p>
            <a:r>
              <a:rPr lang="ru-RU" dirty="0"/>
              <a:t>Такой способ является более полным, прошлый пример – синтаксический сахар</a:t>
            </a:r>
          </a:p>
          <a:p>
            <a:r>
              <a:rPr lang="ru-RU" dirty="0"/>
              <a:t>Оба варианта работают одинаково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FAD48CA-6525-0CAA-920D-E1ED37D6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Типажи как параметры (2/4)</a:t>
            </a:r>
            <a:br>
              <a:rPr lang="ru-RU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4A8AFC-9B4C-7578-6F4C-AD557614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178" y="3628160"/>
            <a:ext cx="7053622" cy="10465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541973-D482-29CA-8359-B75F756CF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09671"/>
            <a:ext cx="10481914" cy="6375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4C7C8E1-43C5-FCCE-ADDD-15E0ABBF9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59613"/>
            <a:ext cx="8995962" cy="71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2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2F07FD3-0553-EF0C-D94B-10D096F36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использования нескольких типажей для одного аргумента существует синтаксис с оператором «+»</a:t>
            </a:r>
          </a:p>
          <a:p>
            <a:r>
              <a:rPr lang="ru-RU" dirty="0"/>
              <a:t>Параметр </a:t>
            </a:r>
            <a:r>
              <a:rPr lang="en-AU" dirty="0"/>
              <a:t>“item” </a:t>
            </a:r>
            <a:r>
              <a:rPr lang="ru-RU" dirty="0"/>
              <a:t>в данном примере должен реализовывать два типажа – «</a:t>
            </a:r>
            <a:r>
              <a:rPr lang="en-AU" dirty="0"/>
              <a:t>Summary</a:t>
            </a:r>
            <a:r>
              <a:rPr lang="ru-RU" dirty="0"/>
              <a:t>» и «</a:t>
            </a:r>
            <a:r>
              <a:rPr lang="en-AU" dirty="0"/>
              <a:t>Display</a:t>
            </a:r>
            <a:r>
              <a:rPr lang="ru-RU" dirty="0"/>
              <a:t>»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BC17ABE-4B74-E601-318E-A823CFD1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Типажи как параметры (3/4)</a:t>
            </a:r>
            <a:br>
              <a:rPr lang="ru-RU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1135F6-84CF-A25C-E43D-4CC91E3FB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706" y="4503260"/>
            <a:ext cx="9084587" cy="6957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8FABE9-53DE-E44A-5C1F-40B317A2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705" y="5205548"/>
            <a:ext cx="9098613" cy="79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3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730BE2-E3D5-8EAC-A3F7-61E6A2B7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Помимо предыдущих примеров можно передавать аргументы более понятным образом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Вместо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5A2619-F8DC-8780-E3F2-D0A56BE7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Типажи как параметры (4/4)</a:t>
            </a:r>
            <a:b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8C540C-E22C-6A9B-7A59-1A900B2E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07" y="4912751"/>
            <a:ext cx="10623786" cy="5135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63F85A-2F0A-C046-90A7-5EED7714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95879"/>
            <a:ext cx="5515222" cy="14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EB553-D0C3-8FD9-4A48-F9B78444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53" y="34131"/>
            <a:ext cx="11575093" cy="1325563"/>
          </a:xfrm>
        </p:spPr>
        <p:txBody>
          <a:bodyPr/>
          <a:lstStyle/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Возврат значений, реализующих типаж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F32915-E85B-CF89-772C-48642AFEF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60"/>
            <a:ext cx="10515600" cy="4351338"/>
          </a:xfrm>
        </p:spPr>
        <p:txBody>
          <a:bodyPr/>
          <a:lstStyle/>
          <a:p>
            <a:r>
              <a:rPr lang="ru-RU" dirty="0"/>
              <a:t>Для возвращения типа, реализующего типаж используется следующий синтаксис с </a:t>
            </a:r>
            <a:r>
              <a:rPr lang="en-AU" dirty="0"/>
              <a:t>“</a:t>
            </a:r>
            <a:r>
              <a:rPr lang="en-AU" dirty="0" err="1"/>
              <a:t>impl</a:t>
            </a:r>
            <a:r>
              <a:rPr lang="en-AU" dirty="0"/>
              <a:t>”</a:t>
            </a:r>
            <a:r>
              <a:rPr lang="ru-RU" dirty="0"/>
              <a:t>, реализуется полиморфизм</a:t>
            </a:r>
            <a:endParaRPr lang="en-AU" dirty="0"/>
          </a:p>
          <a:p>
            <a:r>
              <a:rPr lang="ru-RU" dirty="0"/>
              <a:t>Достаточно не указывать конкретный тип, а указать типаж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6E79D4-A7AE-C104-AEFF-7FB770AB5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6094"/>
            <a:ext cx="7221583" cy="25097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EC9215-5C8E-D33F-E08B-71687A479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366" y="3996665"/>
            <a:ext cx="6200434" cy="282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0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8AA44-CD92-95AC-C9F2-D7C5EF86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Типажи для создания методов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07F945-FE83-D45F-953A-15C51E931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08" y="1690688"/>
            <a:ext cx="6933098" cy="26984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666FEF-5CF5-4044-7B34-32B21807D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196" y="4036980"/>
            <a:ext cx="8198321" cy="261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59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20788-B501-7844-AD7D-77D64EB0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394B4C-631A-B81B-D635-9053F4A2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Официальная документация </a:t>
            </a:r>
            <a:r>
              <a:rPr lang="en-US" dirty="0"/>
              <a:t>Rust(en, ru)</a:t>
            </a:r>
          </a:p>
          <a:p>
            <a:pPr lvl="1"/>
            <a:r>
              <a:rPr lang="en-US" dirty="0">
                <a:hlinkClick r:id="rId2"/>
              </a:rPr>
              <a:t>https://doc.rust-lang.ru/book/ch10-00-generics.html </a:t>
            </a:r>
            <a:endParaRPr lang="en-US" dirty="0"/>
          </a:p>
          <a:p>
            <a:r>
              <a:rPr lang="ru-RU" dirty="0"/>
              <a:t>Программирование на языке </a:t>
            </a:r>
            <a:r>
              <a:rPr lang="en-US" dirty="0"/>
              <a:t>Rust</a:t>
            </a:r>
            <a:endParaRPr lang="ru-RU" dirty="0"/>
          </a:p>
          <a:p>
            <a:pPr lvl="1"/>
            <a:r>
              <a:rPr lang="en-US" dirty="0">
                <a:hlinkClick r:id="rId3"/>
              </a:rPr>
              <a:t>https://vk.com/topic-51126445_36552642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44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BE47465-5303-012E-C087-D118187C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3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/>
              <a:t>Спасибо за внимание!</a:t>
            </a:r>
            <a:endParaRPr lang="ru-RU" sz="6000" dirty="0"/>
          </a:p>
        </p:txBody>
      </p:sp>
      <p:pic>
        <p:nvPicPr>
          <p:cNvPr id="3" name="Рисунок 2" descr="Изображение выглядит как текст, Человеческое лицо, снимок экрана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DE07F4D5-A8D0-3154-161F-B638AE7F5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796" y="1399592"/>
            <a:ext cx="5458408" cy="54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7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734"/>
            <a:ext cx="10657114" cy="2651839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generics</a:t>
            </a:r>
            <a:r>
              <a:rPr lang="en-US" dirty="0"/>
              <a:t> – </a:t>
            </a:r>
            <a:r>
              <a:rPr lang="ru-RU" dirty="0"/>
              <a:t>абстрактные подставные типы</a:t>
            </a:r>
            <a:r>
              <a:rPr lang="en-US" dirty="0"/>
              <a:t>, </a:t>
            </a:r>
            <a:r>
              <a:rPr lang="ru-RU" dirty="0"/>
              <a:t>на место которых можно поставить любой конкретный тип</a:t>
            </a:r>
          </a:p>
          <a:p>
            <a:r>
              <a:rPr lang="ru-RU" dirty="0"/>
              <a:t>Функции могут принимать параметры обобщённого типа для одинаковых действий над конкретными значениями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4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0024F-408A-3C57-EB9C-62A9C90E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дублирования кода (1</a:t>
            </a:r>
            <a:r>
              <a:rPr lang="en-US" dirty="0"/>
              <a:t>/2)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C6D182-1EFD-DF1C-8186-374CACD4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9" y="1690688"/>
            <a:ext cx="5134028" cy="51673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C15A86-7382-BDA2-2956-8C3612C20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9046"/>
            <a:ext cx="5921611" cy="52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0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7B33B-D611-1CE0-2495-087F5C56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20"/>
            <a:ext cx="10515600" cy="1325563"/>
          </a:xfrm>
        </p:spPr>
        <p:txBody>
          <a:bodyPr/>
          <a:lstStyle/>
          <a:p>
            <a:r>
              <a:rPr lang="ru-RU" dirty="0"/>
              <a:t>Удаление дублирования кода</a:t>
            </a:r>
            <a:r>
              <a:rPr lang="en-US" dirty="0"/>
              <a:t> (2/2)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D332-0913-A17D-6CD1-5E2CDA76E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2162"/>
            <a:ext cx="4545059" cy="54677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1E89C54-ED10-7BD3-5B9A-C3FF998D2057}"/>
              </a:ext>
            </a:extLst>
          </p:cNvPr>
          <p:cNvSpPr txBox="1"/>
          <p:nvPr/>
        </p:nvSpPr>
        <p:spPr>
          <a:xfrm>
            <a:off x="4545059" y="1372162"/>
            <a:ext cx="302206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cargo run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Compiling chapter10 v0.1.0 (file:///projects/chapter10)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error[E0369]: binary operation `&gt;` cannot be applied to type `&amp;T`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/main.rs:5:17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 |         if item &gt; largest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---- ^ ------- &amp;T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&amp;T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help: consider restricting type parameter `T`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 | fn largest&lt;T: std::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PartialOrd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&gt;(list: &amp;[T]) -&gt; &amp;T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++++++++++++++++++++++</a:t>
            </a:r>
          </a:p>
          <a:p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1D65CA-86B1-70EE-F5CD-04E4B5BB2E7E}"/>
              </a:ext>
            </a:extLst>
          </p:cNvPr>
          <p:cNvSpPr txBox="1"/>
          <p:nvPr/>
        </p:nvSpPr>
        <p:spPr>
          <a:xfrm>
            <a:off x="7294430" y="5193483"/>
            <a:ext cx="4666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rgbClr val="FF0000"/>
                </a:solidFill>
              </a:rPr>
              <a:t>Ошибка: </a:t>
            </a:r>
          </a:p>
          <a:p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функция не будет работать для всех </a:t>
            </a:r>
          </a:p>
          <a:p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возможных типо</a:t>
            </a:r>
            <a:r>
              <a:rPr lang="ru-RU" altLang="ru-RU" dirty="0">
                <a:latin typeface="Arial" panose="020B0604020202020204" pitchFamily="34" charset="0"/>
              </a:rPr>
              <a:t>в </a:t>
            </a:r>
            <a:r>
              <a:rPr lang="en-US" altLang="ru-RU" dirty="0">
                <a:solidFill>
                  <a:schemeClr val="accent1"/>
                </a:solidFill>
                <a:latin typeface="Arial" panose="020B0604020202020204" pitchFamily="34" charset="0"/>
              </a:rPr>
              <a:t>T</a:t>
            </a:r>
          </a:p>
          <a:p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Типы, которые</a:t>
            </a:r>
            <a:r>
              <a:rPr lang="ru-RU" altLang="ru-RU" dirty="0">
                <a:latin typeface="Arial" panose="020B0604020202020204" pitchFamily="34" charset="0"/>
              </a:rPr>
              <a:t> можно </a:t>
            </a:r>
            <a:r>
              <a:rPr lang="ru-RU" altLang="ru-RU" dirty="0">
                <a:solidFill>
                  <a:schemeClr val="accent1"/>
                </a:solidFill>
                <a:latin typeface="Arial" panose="020B0604020202020204" pitchFamily="34" charset="0"/>
              </a:rPr>
              <a:t>упорядочивать</a:t>
            </a:r>
          </a:p>
          <a:p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Для сравнений: </a:t>
            </a:r>
            <a:r>
              <a:rPr lang="it-IT" b="0" i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std::cmp::PartialOrd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BEC4C6-72D1-C7CA-6CE4-20905867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545" y="1372161"/>
            <a:ext cx="4246059" cy="38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F51BE-2C6C-53C0-1817-CB4F9593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определении структур</a:t>
            </a:r>
            <a:r>
              <a:rPr lang="en-US" dirty="0"/>
              <a:t> (1/2)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72E549-213E-3A7A-2EE8-B19ADDC5B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0919"/>
            <a:ext cx="4741718" cy="2865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987975-0E5F-9CCC-49E5-E318DC1D8E49}"/>
              </a:ext>
            </a:extLst>
          </p:cNvPr>
          <p:cNvSpPr txBox="1"/>
          <p:nvPr/>
        </p:nvSpPr>
        <p:spPr>
          <a:xfrm>
            <a:off x="838200" y="4246418"/>
            <a:ext cx="4741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похоже на синтаксис в определении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Используем один тип </a:t>
            </a:r>
            <a:r>
              <a:rPr lang="en-US" dirty="0">
                <a:solidFill>
                  <a:schemeClr val="accent1"/>
                </a:solidFill>
              </a:rPr>
              <a:t>=&gt;</a:t>
            </a:r>
            <a:r>
              <a:rPr lang="en-US" dirty="0"/>
              <a:t> </a:t>
            </a:r>
            <a:r>
              <a:rPr lang="ru-RU" dirty="0"/>
              <a:t>структура является обобщённой с типом </a:t>
            </a:r>
            <a:r>
              <a:rPr lang="en-US" dirty="0"/>
              <a:t>T </a:t>
            </a:r>
            <a:r>
              <a:rPr lang="en-US" dirty="0">
                <a:solidFill>
                  <a:schemeClr val="accent1"/>
                </a:solidFill>
              </a:rPr>
              <a:t>=&gt;</a:t>
            </a:r>
            <a:r>
              <a:rPr lang="ru-RU" dirty="0"/>
              <a:t> поля </a:t>
            </a:r>
            <a:r>
              <a:rPr lang="en-US" dirty="0"/>
              <a:t>x </a:t>
            </a:r>
            <a:r>
              <a:rPr lang="ru-RU" dirty="0"/>
              <a:t>и </a:t>
            </a:r>
            <a:r>
              <a:rPr lang="en-US" dirty="0"/>
              <a:t>y </a:t>
            </a:r>
            <a:r>
              <a:rPr lang="ru-RU" dirty="0"/>
              <a:t>имеют одинаковый тип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1CC629-F9B3-6CD2-9A40-F02FE8916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8075"/>
            <a:ext cx="5426305" cy="2908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EB5DB5-6324-9059-23CA-2FADB8F11FA4}"/>
              </a:ext>
            </a:extLst>
          </p:cNvPr>
          <p:cNvSpPr txBox="1"/>
          <p:nvPr/>
        </p:nvSpPr>
        <p:spPr>
          <a:xfrm>
            <a:off x="6039790" y="4246418"/>
            <a:ext cx="5314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rgbClr val="FF0000"/>
                </a:solidFill>
              </a:rPr>
              <a:t>Ошибка:</a:t>
            </a:r>
          </a:p>
          <a:p>
            <a:r>
              <a:rPr lang="ru-RU" dirty="0"/>
              <a:t>Переобозначение типов: сначала целочисленный, затем с плавающей точкой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A4867-83BE-8F1B-E6BC-611AA61EE716}"/>
              </a:ext>
            </a:extLst>
          </p:cNvPr>
          <p:cNvSpPr txBox="1"/>
          <p:nvPr/>
        </p:nvSpPr>
        <p:spPr>
          <a:xfrm>
            <a:off x="6039790" y="5146123"/>
            <a:ext cx="548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cargo run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Compiling chapter10 v0.1.0 (file:///projects/chapter10)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error[E0308]: mismatched types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--&gt; src/main.rs:7:38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 |     let wont_work = Point { x: 5, y: 4.0 };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                       ^^^ expected integer, found floating-point number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769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F51BE-2C6C-53C0-1817-CB4F9593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определении структур</a:t>
            </a:r>
            <a:r>
              <a:rPr lang="en-US" dirty="0"/>
              <a:t> (2/2)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87975-0E5F-9CCC-49E5-E318DC1D8E49}"/>
              </a:ext>
            </a:extLst>
          </p:cNvPr>
          <p:cNvSpPr txBox="1"/>
          <p:nvPr/>
        </p:nvSpPr>
        <p:spPr>
          <a:xfrm>
            <a:off x="6938941" y="1687565"/>
            <a:ext cx="4741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нескольких параметров обобщённого вида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/>
              <a:t> </a:t>
            </a:r>
            <a:r>
              <a:rPr lang="ru-RU" dirty="0"/>
              <a:t>имеет тип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dirty="0"/>
              <a:t> </a:t>
            </a:r>
            <a:r>
              <a:rPr lang="ru-RU" dirty="0"/>
              <a:t>имеет тип </a:t>
            </a:r>
            <a:r>
              <a:rPr lang="en-US" dirty="0">
                <a:solidFill>
                  <a:schemeClr val="accent1"/>
                </a:solidFill>
              </a:rPr>
              <a:t>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объявлении можно использовать сколь угодно много параметров обобщённого 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их много </a:t>
            </a:r>
            <a:r>
              <a:rPr lang="en-US" dirty="0"/>
              <a:t>=&gt; </a:t>
            </a:r>
            <a:r>
              <a:rPr lang="ru-RU" dirty="0"/>
              <a:t>код трудночитаем =</a:t>
            </a:r>
            <a:r>
              <a:rPr lang="en-US" dirty="0"/>
              <a:t>&gt; </a:t>
            </a:r>
            <a:r>
              <a:rPr lang="ru-RU" dirty="0"/>
              <a:t>разбивка на более мелкие части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73DB4D-7180-0876-5758-BF4EC630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9" y="1360456"/>
            <a:ext cx="5811983" cy="35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2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283CD-A0AE-0EE0-65AF-F5F2B280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r>
              <a:rPr lang="ru-RU" dirty="0"/>
              <a:t>В определении перечислений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91F950-D18C-B6D1-2381-71CCB19B2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7897"/>
            <a:ext cx="3573379" cy="26982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4051F4-5C22-AA1D-0745-5E5DD0D72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6163"/>
            <a:ext cx="3573379" cy="29291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C80834-38CF-E2EA-0881-3CBE6A450807}"/>
              </a:ext>
            </a:extLst>
          </p:cNvPr>
          <p:cNvSpPr txBox="1"/>
          <p:nvPr/>
        </p:nvSpPr>
        <p:spPr>
          <a:xfrm>
            <a:off x="4411579" y="1607633"/>
            <a:ext cx="736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Option&lt;T</a:t>
            </a:r>
            <a:r>
              <a:rPr lang="en-US" dirty="0"/>
              <a:t>&gt; - </a:t>
            </a:r>
            <a:r>
              <a:rPr lang="ru-RU" dirty="0"/>
              <a:t>перечисление из стандартной библиотеки</a:t>
            </a:r>
            <a:r>
              <a:rPr lang="en-US" dirty="0"/>
              <a:t>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Абстрактная концепцию необязательного значения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Содержит одно значение типа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 / </a:t>
            </a:r>
            <a:r>
              <a:rPr lang="en-US" dirty="0">
                <a:solidFill>
                  <a:schemeClr val="accent1"/>
                </a:solidFill>
              </a:rPr>
              <a:t>None</a:t>
            </a:r>
            <a:r>
              <a:rPr lang="en-US" dirty="0"/>
              <a:t> (</a:t>
            </a:r>
            <a:r>
              <a:rPr lang="ru-RU" dirty="0"/>
              <a:t>ничего не содержит)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004F1-D38F-3A1E-3853-AB0558C510BC}"/>
              </a:ext>
            </a:extLst>
          </p:cNvPr>
          <p:cNvSpPr txBox="1"/>
          <p:nvPr/>
        </p:nvSpPr>
        <p:spPr>
          <a:xfrm>
            <a:off x="4411579" y="4306712"/>
            <a:ext cx="7363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Операции выполнены успешно (неуспешно) =</a:t>
            </a:r>
            <a:r>
              <a:rPr lang="en-US" dirty="0"/>
              <a:t>&gt; </a:t>
            </a:r>
            <a:r>
              <a:rPr lang="ru-RU" dirty="0"/>
              <a:t>возвращают значение типа </a:t>
            </a:r>
            <a:r>
              <a:rPr lang="en-US" dirty="0"/>
              <a:t>T</a:t>
            </a:r>
            <a:r>
              <a:rPr lang="ru-RU" dirty="0"/>
              <a:t> </a:t>
            </a:r>
            <a:r>
              <a:rPr lang="en-US" dirty="0"/>
              <a:t>(E)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/>
                </a:solidFill>
              </a:rPr>
              <a:t>Пример: открытие файла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ru-RU" dirty="0"/>
              <a:t>- </a:t>
            </a: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std::fs::File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– файл открыт успешно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 -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std::io::Error </a:t>
            </a:r>
            <a:r>
              <a:rPr lang="ru-RU" dirty="0"/>
              <a:t>– возникли проблемы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6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9132E-E736-8D0F-15E6-7D38F47A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определении методов (1</a:t>
            </a:r>
            <a:r>
              <a:rPr lang="en-US" dirty="0"/>
              <a:t>/</a:t>
            </a:r>
            <a:r>
              <a:rPr lang="ru-RU" dirty="0"/>
              <a:t>2)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2AC8B8-4F5F-0FB8-9D1F-2AEC8D16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8067"/>
            <a:ext cx="4892606" cy="5369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83915-EB14-F2FF-FE2D-F3BEBD10FAE0}"/>
              </a:ext>
            </a:extLst>
          </p:cNvPr>
          <p:cNvSpPr txBox="1"/>
          <p:nvPr/>
        </p:nvSpPr>
        <p:spPr>
          <a:xfrm>
            <a:off x="5887452" y="1506022"/>
            <a:ext cx="5823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ru-RU" dirty="0"/>
              <a:t>, который возвращает ссылку на данные в поле </a:t>
            </a: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r>
              <a:rPr lang="ru-RU" dirty="0"/>
              <a:t>Важно: объявляем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 </a:t>
            </a:r>
            <a:r>
              <a:rPr lang="ru-RU" dirty="0"/>
              <a:t>сразу после </a:t>
            </a:r>
            <a:r>
              <a:rPr lang="en-US" dirty="0" err="1">
                <a:solidFill>
                  <a:schemeClr val="accent1"/>
                </a:solidFill>
              </a:rPr>
              <a:t>impl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=&gt; Rust </a:t>
            </a:r>
            <a:r>
              <a:rPr lang="ru-RU" dirty="0"/>
              <a:t>понимает, что тип в </a:t>
            </a:r>
            <a:r>
              <a:rPr lang="en-US" dirty="0">
                <a:solidFill>
                  <a:schemeClr val="accent1"/>
                </a:solidFill>
              </a:rPr>
              <a:t>Point&lt;..&gt;  </a:t>
            </a:r>
            <a:r>
              <a:rPr lang="ru-RU" dirty="0"/>
              <a:t>является универсальным</a:t>
            </a:r>
          </a:p>
          <a:p>
            <a:r>
              <a:rPr lang="ru-RU" dirty="0"/>
              <a:t>Можем дать другое имя типа, отличное от имени в определении  структуры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B42489-B7EC-486D-780B-64EC088B3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452" y="3049210"/>
            <a:ext cx="5823286" cy="27040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03178D-CABA-323F-2613-89907711438F}"/>
              </a:ext>
            </a:extLst>
          </p:cNvPr>
          <p:cNvSpPr txBox="1"/>
          <p:nvPr/>
        </p:nvSpPr>
        <p:spPr>
          <a:xfrm>
            <a:off x="5887452" y="5753279"/>
            <a:ext cx="5614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Ограничение</a:t>
            </a:r>
            <a:r>
              <a:rPr lang="ru-RU" dirty="0"/>
              <a:t>: конкретный  тип используется для определения метода (</a:t>
            </a:r>
            <a:r>
              <a:rPr lang="ru-RU" dirty="0" err="1"/>
              <a:t>пр</a:t>
            </a:r>
            <a:r>
              <a:rPr lang="ru-RU" dirty="0"/>
              <a:t>: только для </a:t>
            </a:r>
            <a:r>
              <a:rPr lang="en-US" dirty="0">
                <a:solidFill>
                  <a:schemeClr val="accent1"/>
                </a:solidFill>
              </a:rPr>
              <a:t>Point&lt;f32&gt; </a:t>
            </a:r>
            <a:r>
              <a:rPr lang="en-US" dirty="0"/>
              <a:t>)</a:t>
            </a:r>
          </a:p>
          <a:p>
            <a:r>
              <a:rPr lang="ru-RU" dirty="0"/>
              <a:t>Экземпляры типов отличные от </a:t>
            </a:r>
            <a:r>
              <a:rPr lang="en-US" dirty="0"/>
              <a:t>f32 </a:t>
            </a:r>
            <a:r>
              <a:rPr lang="ru-RU" dirty="0"/>
              <a:t>не будут иметь этот метод </a:t>
            </a:r>
          </a:p>
        </p:txBody>
      </p:sp>
    </p:spTree>
    <p:extLst>
      <p:ext uri="{BB962C8B-B14F-4D97-AF65-F5344CB8AC3E}">
        <p14:creationId xmlns:p14="http://schemas.microsoft.com/office/powerpoint/2010/main" val="43890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9132E-E736-8D0F-15E6-7D38F47A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определении методов</a:t>
            </a:r>
            <a:r>
              <a:rPr lang="en-US" dirty="0"/>
              <a:t> (2/2)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83915-EB14-F2FF-FE2D-F3BEBD10FAE0}"/>
              </a:ext>
            </a:extLst>
          </p:cNvPr>
          <p:cNvSpPr txBox="1"/>
          <p:nvPr/>
        </p:nvSpPr>
        <p:spPr>
          <a:xfrm>
            <a:off x="7451492" y="1448942"/>
            <a:ext cx="44998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Типы в определении структуры, не всегда совпадают с аналогами, использующимися в сигнатурах методов этой структуры.</a:t>
            </a:r>
          </a:p>
          <a:p>
            <a:r>
              <a:rPr lang="ru-RU" dirty="0">
                <a:solidFill>
                  <a:schemeClr val="accent1"/>
                </a:solidFill>
              </a:rPr>
              <a:t>Пример: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</a:t>
            </a:r>
            <a:r>
              <a:rPr lang="en-US" dirty="0">
                <a:solidFill>
                  <a:schemeClr val="accent1"/>
                </a:solidFill>
              </a:rPr>
              <a:t>Point</a:t>
            </a:r>
            <a:r>
              <a:rPr lang="en-US" dirty="0"/>
              <a:t> </a:t>
            </a:r>
            <a:r>
              <a:rPr lang="ru-RU" dirty="0"/>
              <a:t>используются типы </a:t>
            </a:r>
            <a:r>
              <a:rPr lang="en-US" dirty="0">
                <a:solidFill>
                  <a:schemeClr val="accent1"/>
                </a:solidFill>
              </a:rPr>
              <a:t>X1, Y1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метода </a:t>
            </a:r>
            <a:r>
              <a:rPr lang="en-US" dirty="0" err="1">
                <a:solidFill>
                  <a:schemeClr val="accent1"/>
                </a:solidFill>
              </a:rPr>
              <a:t>mixup</a:t>
            </a:r>
            <a:r>
              <a:rPr lang="en-US" dirty="0"/>
              <a:t> (</a:t>
            </a:r>
            <a:r>
              <a:rPr lang="ru-RU" dirty="0"/>
              <a:t>создание нового экземпляра </a:t>
            </a:r>
            <a:r>
              <a:rPr lang="en-US" dirty="0"/>
              <a:t>Point) – </a:t>
            </a:r>
            <a:r>
              <a:rPr lang="en-US" dirty="0">
                <a:solidFill>
                  <a:schemeClr val="accent1"/>
                </a:solidFill>
              </a:rPr>
              <a:t>X2, Y2</a:t>
            </a:r>
            <a:endParaRPr lang="ru-RU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/>
              <a:t> – </a:t>
            </a:r>
            <a:r>
              <a:rPr lang="ru-RU" dirty="0"/>
              <a:t>из </a:t>
            </a:r>
            <a:r>
              <a:rPr lang="en-US" dirty="0">
                <a:solidFill>
                  <a:schemeClr val="accent1"/>
                </a:solidFill>
              </a:rPr>
              <a:t>self</a:t>
            </a:r>
            <a:r>
              <a:rPr lang="en-US" dirty="0"/>
              <a:t> (</a:t>
            </a:r>
            <a:r>
              <a:rPr lang="ru-RU" dirty="0"/>
              <a:t>тип </a:t>
            </a:r>
            <a:r>
              <a:rPr lang="en-US" dirty="0">
                <a:solidFill>
                  <a:schemeClr val="accent1"/>
                </a:solidFill>
              </a:rPr>
              <a:t>X1</a:t>
            </a:r>
            <a:r>
              <a:rPr lang="en-US" dirty="0"/>
              <a:t>); </a:t>
            </a:r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dirty="0"/>
              <a:t> – </a:t>
            </a:r>
            <a:r>
              <a:rPr lang="ru-RU" dirty="0"/>
              <a:t>из </a:t>
            </a:r>
            <a:r>
              <a:rPr lang="en-US" dirty="0">
                <a:solidFill>
                  <a:schemeClr val="accent1"/>
                </a:solidFill>
              </a:rPr>
              <a:t>Point</a:t>
            </a:r>
            <a:r>
              <a:rPr lang="en-US" dirty="0"/>
              <a:t> (</a:t>
            </a:r>
            <a:r>
              <a:rPr lang="ru-RU" dirty="0"/>
              <a:t>тип </a:t>
            </a:r>
            <a:r>
              <a:rPr lang="en-US" dirty="0">
                <a:solidFill>
                  <a:schemeClr val="accent1"/>
                </a:solidFill>
              </a:rPr>
              <a:t>Y2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p3 – </a:t>
            </a:r>
            <a:r>
              <a:rPr lang="ru-RU" dirty="0"/>
              <a:t>результат программы: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 </a:t>
            </a:r>
            <a:r>
              <a:rPr lang="ru-RU" dirty="0"/>
              <a:t>типа </a:t>
            </a:r>
            <a:r>
              <a:rPr lang="en-US" dirty="0"/>
              <a:t>char (</a:t>
            </a:r>
            <a:r>
              <a:rPr lang="ru-RU" dirty="0"/>
              <a:t>т.к. </a:t>
            </a:r>
            <a:r>
              <a:rPr lang="en-US" dirty="0"/>
              <a:t>Y </a:t>
            </a:r>
            <a:r>
              <a:rPr lang="ru-RU" dirty="0"/>
              <a:t>взят у </a:t>
            </a:r>
            <a:r>
              <a:rPr lang="en-US" dirty="0"/>
              <a:t>p2)</a:t>
            </a:r>
          </a:p>
          <a:p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p3.x = 5, p3.y = c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331092-FE99-14B2-2877-7E9A0683A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611"/>
            <a:ext cx="6388703" cy="54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55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5998</TotalTime>
  <Words>872</Words>
  <Application>Microsoft Office PowerPoint</Application>
  <PresentationFormat>Широкоэкранный</PresentationFormat>
  <Paragraphs>104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Open Sans</vt:lpstr>
      <vt:lpstr>Тема Office</vt:lpstr>
      <vt:lpstr>Rust. Обобщённые типы</vt:lpstr>
      <vt:lpstr>generics</vt:lpstr>
      <vt:lpstr>Удаление дублирования кода (1/2)</vt:lpstr>
      <vt:lpstr>Удаление дублирования кода (2/2)</vt:lpstr>
      <vt:lpstr>В определении структур (1/2)</vt:lpstr>
      <vt:lpstr>В определении структур (2/2)</vt:lpstr>
      <vt:lpstr>В определении перечислений</vt:lpstr>
      <vt:lpstr>В определении методов (1/2)</vt:lpstr>
      <vt:lpstr>В определении методов (2/2)</vt:lpstr>
      <vt:lpstr>Производительность кода (1/2)</vt:lpstr>
      <vt:lpstr>Производительность кода (2/2)</vt:lpstr>
      <vt:lpstr>Типажи как параметры (1/4) </vt:lpstr>
      <vt:lpstr>Типажи как параметры (2/4) </vt:lpstr>
      <vt:lpstr>Типажи как параметры (3/4) </vt:lpstr>
      <vt:lpstr>Типажи как параметры (4/4) </vt:lpstr>
      <vt:lpstr>Возврат значений, реализующих типаж</vt:lpstr>
      <vt:lpstr>Типажи для создания методов</vt:lpstr>
      <vt:lpstr>Материалы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Rust. Установка, 1-ая программа</dc:title>
  <dc:creator>Ivan Zolin</dc:creator>
  <cp:lastModifiedBy>Ivan Zolin</cp:lastModifiedBy>
  <cp:revision>23</cp:revision>
  <dcterms:created xsi:type="dcterms:W3CDTF">2023-09-06T15:16:33Z</dcterms:created>
  <dcterms:modified xsi:type="dcterms:W3CDTF">2023-11-07T17:13:58Z</dcterms:modified>
</cp:coreProperties>
</file>