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80417" y="1879854"/>
            <a:ext cx="1383164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3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3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2601" y="130133"/>
            <a:ext cx="6078797" cy="858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3668" y="899584"/>
            <a:ext cx="4195445" cy="1252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3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75"/>
              <a:t>Rust</a:t>
            </a:r>
            <a:endParaRPr sz="5200"/>
          </a:p>
        </p:txBody>
      </p:sp>
      <p:sp>
        <p:nvSpPr>
          <p:cNvPr id="3" name="object 3" descr=""/>
          <p:cNvSpPr txBox="1"/>
          <p:nvPr/>
        </p:nvSpPr>
        <p:spPr>
          <a:xfrm>
            <a:off x="2391622" y="2892926"/>
            <a:ext cx="43580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595959"/>
                </a:solidFill>
                <a:latin typeface="Tahoma"/>
                <a:cs typeface="Tahoma"/>
              </a:rPr>
              <a:t>Обработка</a:t>
            </a:r>
            <a:r>
              <a:rPr dirty="0" sz="2800" spc="-45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595959"/>
                </a:solidFill>
                <a:latin typeface="Tahoma"/>
                <a:cs typeface="Tahoma"/>
              </a:rPr>
              <a:t>ошибок</a:t>
            </a:r>
            <a:r>
              <a:rPr dirty="0" sz="2800" spc="-5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595959"/>
                </a:solidFill>
                <a:latin typeface="Tahoma"/>
                <a:cs typeface="Tahoma"/>
              </a:rPr>
              <a:t>и</a:t>
            </a:r>
            <a:r>
              <a:rPr dirty="0" sz="2800" spc="-5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2800" spc="145">
                <a:solidFill>
                  <a:srgbClr val="595959"/>
                </a:solidFill>
                <a:latin typeface="Tahoma"/>
                <a:cs typeface="Tahoma"/>
              </a:rPr>
              <a:t>ООП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3766" y="232795"/>
            <a:ext cx="2100580" cy="4857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80"/>
              <a:t>ООП</a:t>
            </a:r>
            <a:r>
              <a:rPr dirty="0" spc="-90"/>
              <a:t> </a:t>
            </a:r>
            <a:r>
              <a:rPr dirty="0"/>
              <a:t>в</a:t>
            </a:r>
            <a:r>
              <a:rPr dirty="0" spc="-90"/>
              <a:t> </a:t>
            </a:r>
            <a:r>
              <a:rPr dirty="0" spc="45"/>
              <a:t>Rust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71891" y="797183"/>
            <a:ext cx="8401685" cy="3764915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975"/>
              </a:spcBef>
              <a:buChar char="●"/>
              <a:tabLst>
                <a:tab pos="363855" algn="l"/>
              </a:tabLst>
            </a:pPr>
            <a:r>
              <a:rPr dirty="0" u="heavy" sz="160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Абстракция</a:t>
            </a:r>
            <a:r>
              <a:rPr dirty="0" u="heavy" sz="1600" spc="4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600" spc="-1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данных</a:t>
            </a:r>
            <a:endParaRPr sz="1600">
              <a:latin typeface="Tahoma"/>
              <a:cs typeface="Tahoma"/>
            </a:endParaRPr>
          </a:p>
          <a:p>
            <a:pPr marL="363855">
              <a:lnSpc>
                <a:spcPct val="100000"/>
              </a:lnSpc>
              <a:spcBef>
                <a:spcPts val="830"/>
              </a:spcBef>
            </a:pPr>
            <a:r>
              <a:rPr dirty="0" sz="1450" spc="125">
                <a:solidFill>
                  <a:srgbClr val="333333"/>
                </a:solidFill>
                <a:latin typeface="Tahoma"/>
                <a:cs typeface="Tahoma"/>
              </a:rPr>
              <a:t>В</a:t>
            </a:r>
            <a:r>
              <a:rPr dirty="0" sz="1450" spc="7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Rust</a:t>
            </a:r>
            <a:r>
              <a:rPr dirty="0" sz="1450" spc="7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абстракция</a:t>
            </a:r>
            <a:r>
              <a:rPr dirty="0" sz="1450" spc="7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данных</a:t>
            </a:r>
            <a:r>
              <a:rPr dirty="0" sz="1450" spc="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представлена</a:t>
            </a:r>
            <a:r>
              <a:rPr dirty="0" sz="1450" spc="7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 spc="-10">
                <a:solidFill>
                  <a:srgbClr val="333333"/>
                </a:solidFill>
                <a:latin typeface="Tahoma"/>
                <a:cs typeface="Tahoma"/>
              </a:rPr>
              <a:t>структурами.</a:t>
            </a:r>
            <a:endParaRPr sz="1450">
              <a:latin typeface="Tahoma"/>
              <a:cs typeface="Tahoma"/>
            </a:endParaRPr>
          </a:p>
          <a:p>
            <a:pPr marL="363855" indent="-351155">
              <a:lnSpc>
                <a:spcPct val="100000"/>
              </a:lnSpc>
              <a:spcBef>
                <a:spcPts val="1500"/>
              </a:spcBef>
              <a:buChar char="●"/>
              <a:tabLst>
                <a:tab pos="363855" algn="l"/>
              </a:tabLst>
            </a:pPr>
            <a:r>
              <a:rPr dirty="0" u="heavy" sz="1600" spc="-1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Инкапсуляция</a:t>
            </a:r>
            <a:endParaRPr sz="1600">
              <a:latin typeface="Tahoma"/>
              <a:cs typeface="Tahoma"/>
            </a:endParaRPr>
          </a:p>
          <a:p>
            <a:pPr marL="363855">
              <a:lnSpc>
                <a:spcPct val="100000"/>
              </a:lnSpc>
              <a:spcBef>
                <a:spcPts val="830"/>
              </a:spcBef>
            </a:pPr>
            <a:r>
              <a:rPr dirty="0" sz="1450" spc="125">
                <a:solidFill>
                  <a:srgbClr val="333333"/>
                </a:solidFill>
                <a:latin typeface="Tahoma"/>
                <a:cs typeface="Tahoma"/>
              </a:rPr>
              <a:t>В</a:t>
            </a:r>
            <a:r>
              <a:rPr dirty="0" sz="1450" spc="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Rust</a:t>
            </a:r>
            <a:r>
              <a:rPr dirty="0" sz="1450" spc="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есть</a:t>
            </a:r>
            <a:r>
              <a:rPr dirty="0" sz="1450" spc="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инкапсуляция,</a:t>
            </a:r>
            <a:r>
              <a:rPr dirty="0" sz="1450" spc="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работает</a:t>
            </a:r>
            <a:r>
              <a:rPr dirty="0" sz="1450" spc="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через</a:t>
            </a:r>
            <a:r>
              <a:rPr dirty="0" sz="1450" spc="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методы,</a:t>
            </a:r>
            <a:r>
              <a:rPr dirty="0" sz="1450" spc="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определённые</a:t>
            </a:r>
            <a:r>
              <a:rPr dirty="0" sz="1450" spc="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на</a:t>
            </a:r>
            <a:r>
              <a:rPr dirty="0" sz="1450" spc="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 spc="-10">
                <a:solidFill>
                  <a:srgbClr val="333333"/>
                </a:solidFill>
                <a:latin typeface="Tahoma"/>
                <a:cs typeface="Tahoma"/>
              </a:rPr>
              <a:t>структурах.</a:t>
            </a:r>
            <a:endParaRPr sz="1450">
              <a:latin typeface="Tahoma"/>
              <a:cs typeface="Tahoma"/>
            </a:endParaRPr>
          </a:p>
          <a:p>
            <a:pPr marL="363855" marR="5080">
              <a:lnSpc>
                <a:spcPct val="101600"/>
              </a:lnSpc>
              <a:spcBef>
                <a:spcPts val="800"/>
              </a:spcBef>
            </a:pP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Сокрытие</a:t>
            </a:r>
            <a:r>
              <a:rPr dirty="0" sz="1450" spc="24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также</a:t>
            </a:r>
            <a:r>
              <a:rPr dirty="0" sz="1450" spc="2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есть</a:t>
            </a:r>
            <a:r>
              <a:rPr dirty="0" sz="1450" spc="24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 spc="155">
                <a:solidFill>
                  <a:srgbClr val="333333"/>
                </a:solidFill>
                <a:latin typeface="Tahoma"/>
                <a:cs typeface="Tahoma"/>
              </a:rPr>
              <a:t>—</a:t>
            </a:r>
            <a:r>
              <a:rPr dirty="0" sz="1450" spc="2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существуют</a:t>
            </a:r>
            <a:r>
              <a:rPr dirty="0" sz="1450" spc="24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общие</a:t>
            </a:r>
            <a:r>
              <a:rPr dirty="0" sz="1450" spc="2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и</a:t>
            </a:r>
            <a:r>
              <a:rPr dirty="0" sz="1450" spc="2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частные</a:t>
            </a:r>
            <a:r>
              <a:rPr dirty="0" sz="1450" spc="24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поля</a:t>
            </a:r>
            <a:r>
              <a:rPr dirty="0" sz="1450" spc="2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структур</a:t>
            </a:r>
            <a:r>
              <a:rPr dirty="0" sz="1450" spc="24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и</a:t>
            </a:r>
            <a:r>
              <a:rPr dirty="0" sz="1450" spc="2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методы.</a:t>
            </a:r>
            <a:r>
              <a:rPr dirty="0" sz="1450" spc="2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 spc="-10">
                <a:solidFill>
                  <a:srgbClr val="333333"/>
                </a:solidFill>
                <a:latin typeface="Tahoma"/>
                <a:cs typeface="Tahoma"/>
              </a:rPr>
              <a:t>Частные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элементы</a:t>
            </a:r>
            <a:r>
              <a:rPr dirty="0" sz="1450" spc="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доступны</a:t>
            </a:r>
            <a:r>
              <a:rPr dirty="0" sz="1450" spc="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в</a:t>
            </a:r>
            <a:r>
              <a:rPr dirty="0" sz="1450" spc="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реализации</a:t>
            </a:r>
            <a:r>
              <a:rPr dirty="0" sz="1450" spc="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функциональности,</a:t>
            </a:r>
            <a:r>
              <a:rPr dirty="0" sz="1450" spc="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но</a:t>
            </a:r>
            <a:r>
              <a:rPr dirty="0" sz="1450" spc="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недоступны</a:t>
            </a:r>
            <a:r>
              <a:rPr dirty="0" sz="1450" spc="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 spc="-10">
                <a:solidFill>
                  <a:srgbClr val="333333"/>
                </a:solidFill>
                <a:latin typeface="Tahoma"/>
                <a:cs typeface="Tahoma"/>
              </a:rPr>
              <a:t>снаружи.</a:t>
            </a:r>
            <a:endParaRPr sz="1450">
              <a:latin typeface="Tahoma"/>
              <a:cs typeface="Tahoma"/>
            </a:endParaRPr>
          </a:p>
          <a:p>
            <a:pPr marL="363855" indent="-351155">
              <a:lnSpc>
                <a:spcPct val="100000"/>
              </a:lnSpc>
              <a:spcBef>
                <a:spcPts val="1500"/>
              </a:spcBef>
              <a:buChar char="●"/>
              <a:tabLst>
                <a:tab pos="363855" algn="l"/>
              </a:tabLst>
            </a:pPr>
            <a:r>
              <a:rPr dirty="0" u="heavy" sz="1600" spc="-1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Наследование</a:t>
            </a:r>
            <a:endParaRPr sz="1600">
              <a:latin typeface="Tahoma"/>
              <a:cs typeface="Tahoma"/>
            </a:endParaRPr>
          </a:p>
          <a:p>
            <a:pPr marL="363855" marR="6350">
              <a:lnSpc>
                <a:spcPct val="101600"/>
              </a:lnSpc>
              <a:spcBef>
                <a:spcPts val="800"/>
              </a:spcBef>
            </a:pPr>
            <a:r>
              <a:rPr dirty="0" sz="1450" spc="125">
                <a:solidFill>
                  <a:srgbClr val="333333"/>
                </a:solidFill>
                <a:latin typeface="Tahoma"/>
                <a:cs typeface="Tahoma"/>
              </a:rPr>
              <a:t>В</a:t>
            </a:r>
            <a:r>
              <a:rPr dirty="0" sz="1450" spc="204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Rust</a:t>
            </a:r>
            <a:r>
              <a:rPr dirty="0" sz="1450" spc="204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нет</a:t>
            </a:r>
            <a:r>
              <a:rPr dirty="0" sz="1450" spc="2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классического</a:t>
            </a:r>
            <a:r>
              <a:rPr dirty="0" sz="1450" spc="2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наследования,</a:t>
            </a:r>
            <a:r>
              <a:rPr dirty="0" sz="1450" spc="2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но</a:t>
            </a:r>
            <a:r>
              <a:rPr dirty="0" sz="1450" spc="2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есть</a:t>
            </a:r>
            <a:r>
              <a:rPr dirty="0" sz="1450" spc="204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возможность</a:t>
            </a:r>
            <a:r>
              <a:rPr dirty="0" sz="1450" spc="204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изобразить</a:t>
            </a:r>
            <a:r>
              <a:rPr dirty="0" sz="1450" spc="204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его</a:t>
            </a:r>
            <a:r>
              <a:rPr dirty="0" sz="1450" spc="21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 spc="60">
                <a:solidFill>
                  <a:srgbClr val="333333"/>
                </a:solidFill>
                <a:latin typeface="Tahoma"/>
                <a:cs typeface="Tahoma"/>
              </a:rPr>
              <a:t>с</a:t>
            </a:r>
            <a:r>
              <a:rPr dirty="0" sz="1450" spc="2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 spc="-10">
                <a:solidFill>
                  <a:srgbClr val="333333"/>
                </a:solidFill>
                <a:latin typeface="Tahoma"/>
                <a:cs typeface="Tahoma"/>
              </a:rPr>
              <a:t>помощью типажей.</a:t>
            </a:r>
            <a:endParaRPr sz="1450">
              <a:latin typeface="Tahoma"/>
              <a:cs typeface="Tahoma"/>
            </a:endParaRPr>
          </a:p>
          <a:p>
            <a:pPr marL="363855" indent="-351155">
              <a:lnSpc>
                <a:spcPct val="100000"/>
              </a:lnSpc>
              <a:spcBef>
                <a:spcPts val="1505"/>
              </a:spcBef>
              <a:buChar char="●"/>
              <a:tabLst>
                <a:tab pos="363855" algn="l"/>
              </a:tabLst>
            </a:pPr>
            <a:r>
              <a:rPr dirty="0" u="heavy" sz="160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Полиморфизм</a:t>
            </a:r>
            <a:r>
              <a:rPr dirty="0" u="heavy" sz="1600" spc="229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600" spc="-1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подтипов</a:t>
            </a:r>
            <a:endParaRPr sz="1600">
              <a:latin typeface="Tahoma"/>
              <a:cs typeface="Tahoma"/>
            </a:endParaRPr>
          </a:p>
          <a:p>
            <a:pPr marL="363855">
              <a:lnSpc>
                <a:spcPct val="100000"/>
              </a:lnSpc>
              <a:spcBef>
                <a:spcPts val="825"/>
              </a:spcBef>
            </a:pPr>
            <a:r>
              <a:rPr dirty="0" sz="1450" spc="125">
                <a:solidFill>
                  <a:srgbClr val="333333"/>
                </a:solidFill>
                <a:latin typeface="Tahoma"/>
                <a:cs typeface="Tahoma"/>
              </a:rPr>
              <a:t>В</a:t>
            </a:r>
            <a:r>
              <a:rPr dirty="0" sz="1450" spc="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Rust</a:t>
            </a:r>
            <a:r>
              <a:rPr dirty="0" sz="1450" spc="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есть</a:t>
            </a:r>
            <a:r>
              <a:rPr dirty="0" sz="1450" spc="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полиморфизм</a:t>
            </a:r>
            <a:r>
              <a:rPr dirty="0" sz="1450" spc="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подтипов</a:t>
            </a:r>
            <a:r>
              <a:rPr dirty="0" sz="1450" spc="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и</a:t>
            </a:r>
            <a:r>
              <a:rPr dirty="0" sz="1450" spc="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реализуется</a:t>
            </a:r>
            <a:r>
              <a:rPr dirty="0" sz="1450" spc="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он</a:t>
            </a:r>
            <a:r>
              <a:rPr dirty="0" sz="1450" spc="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через</a:t>
            </a:r>
            <a:r>
              <a:rPr dirty="0" sz="1450" spc="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 spc="-10">
                <a:solidFill>
                  <a:srgbClr val="333333"/>
                </a:solidFill>
                <a:latin typeface="Tahoma"/>
                <a:cs typeface="Tahoma"/>
              </a:rPr>
              <a:t>типажи</a:t>
            </a:r>
            <a:r>
              <a:rPr dirty="0" sz="1450" spc="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333333"/>
                </a:solidFill>
                <a:latin typeface="Tahoma"/>
                <a:cs typeface="Tahoma"/>
              </a:rPr>
              <a:t>и</a:t>
            </a:r>
            <a:r>
              <a:rPr dirty="0" sz="1450" spc="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 spc="-10">
                <a:solidFill>
                  <a:srgbClr val="333333"/>
                </a:solidFill>
                <a:latin typeface="Tahoma"/>
                <a:cs typeface="Tahoma"/>
              </a:rPr>
              <a:t>типажи-объекты.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0126" rIns="0" bIns="0" rtlCol="0" vert="horz">
            <a:spAutoFit/>
          </a:bodyPr>
          <a:lstStyle/>
          <a:p>
            <a:pPr marL="1306195">
              <a:lnSpc>
                <a:spcPct val="100000"/>
              </a:lnSpc>
              <a:spcBef>
                <a:spcPts val="100"/>
              </a:spcBef>
            </a:pPr>
            <a:r>
              <a:rPr dirty="0"/>
              <a:t>Структуры.</a:t>
            </a:r>
            <a:r>
              <a:rPr dirty="0" spc="-45"/>
              <a:t> </a:t>
            </a:r>
            <a:r>
              <a:rPr dirty="0" spc="-10"/>
              <a:t>Пример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19" y="1152475"/>
            <a:ext cx="3715849" cy="133925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5463" y="1101821"/>
            <a:ext cx="4110169" cy="37777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3473" y="275509"/>
            <a:ext cx="448183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3333"/>
                </a:solidFill>
              </a:rPr>
              <a:t>Сокрытие</a:t>
            </a:r>
            <a:r>
              <a:rPr dirty="0" spc="60">
                <a:solidFill>
                  <a:srgbClr val="333333"/>
                </a:solidFill>
              </a:rPr>
              <a:t> </a:t>
            </a:r>
            <a:r>
              <a:rPr dirty="0">
                <a:solidFill>
                  <a:srgbClr val="333333"/>
                </a:solidFill>
              </a:rPr>
              <a:t>частных</a:t>
            </a:r>
            <a:r>
              <a:rPr dirty="0" spc="60">
                <a:solidFill>
                  <a:srgbClr val="333333"/>
                </a:solidFill>
              </a:rPr>
              <a:t> </a:t>
            </a:r>
            <a:r>
              <a:rPr dirty="0" spc="-10">
                <a:solidFill>
                  <a:srgbClr val="333333"/>
                </a:solidFill>
              </a:rPr>
              <a:t>полей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22005" y="794975"/>
            <a:ext cx="7901940" cy="251460"/>
          </a:xfrm>
          <a:custGeom>
            <a:avLst/>
            <a:gdLst/>
            <a:ahLst/>
            <a:cxnLst/>
            <a:rect l="l" t="t" r="r" b="b"/>
            <a:pathLst>
              <a:path w="7901940" h="251459">
                <a:moveTo>
                  <a:pt x="7901834" y="251459"/>
                </a:moveTo>
                <a:lnTo>
                  <a:pt x="0" y="251459"/>
                </a:lnTo>
                <a:lnTo>
                  <a:pt x="0" y="0"/>
                </a:lnTo>
                <a:lnTo>
                  <a:pt x="7901834" y="0"/>
                </a:lnTo>
                <a:lnTo>
                  <a:pt x="7901834" y="25145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2005" y="1121872"/>
            <a:ext cx="8194675" cy="251460"/>
          </a:xfrm>
          <a:custGeom>
            <a:avLst/>
            <a:gdLst/>
            <a:ahLst/>
            <a:cxnLst/>
            <a:rect l="l" t="t" r="r" b="b"/>
            <a:pathLst>
              <a:path w="8194675" h="251459">
                <a:moveTo>
                  <a:pt x="8194160" y="251459"/>
                </a:moveTo>
                <a:lnTo>
                  <a:pt x="0" y="251459"/>
                </a:lnTo>
                <a:lnTo>
                  <a:pt x="0" y="0"/>
                </a:lnTo>
                <a:lnTo>
                  <a:pt x="8194160" y="0"/>
                </a:lnTo>
                <a:lnTo>
                  <a:pt x="8194160" y="25145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77174" y="1448771"/>
            <a:ext cx="5916295" cy="251460"/>
          </a:xfrm>
          <a:custGeom>
            <a:avLst/>
            <a:gdLst/>
            <a:ahLst/>
            <a:cxnLst/>
            <a:rect l="l" t="t" r="r" b="b"/>
            <a:pathLst>
              <a:path w="5916295" h="251460">
                <a:moveTo>
                  <a:pt x="5916206" y="251459"/>
                </a:moveTo>
                <a:lnTo>
                  <a:pt x="0" y="251459"/>
                </a:lnTo>
                <a:lnTo>
                  <a:pt x="0" y="0"/>
                </a:lnTo>
                <a:lnTo>
                  <a:pt x="5916206" y="0"/>
                </a:lnTo>
                <a:lnTo>
                  <a:pt x="5916206" y="25145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22005" y="1775668"/>
            <a:ext cx="6292215" cy="251460"/>
          </a:xfrm>
          <a:custGeom>
            <a:avLst/>
            <a:gdLst/>
            <a:ahLst/>
            <a:cxnLst/>
            <a:rect l="l" t="t" r="r" b="b"/>
            <a:pathLst>
              <a:path w="6292215" h="251460">
                <a:moveTo>
                  <a:pt x="6291941" y="251460"/>
                </a:moveTo>
                <a:lnTo>
                  <a:pt x="0" y="251460"/>
                </a:lnTo>
                <a:lnTo>
                  <a:pt x="0" y="0"/>
                </a:lnTo>
                <a:lnTo>
                  <a:pt x="6291941" y="0"/>
                </a:lnTo>
                <a:lnTo>
                  <a:pt x="6291941" y="25146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22005" y="2102566"/>
            <a:ext cx="7259955" cy="251460"/>
          </a:xfrm>
          <a:custGeom>
            <a:avLst/>
            <a:gdLst/>
            <a:ahLst/>
            <a:cxnLst/>
            <a:rect l="l" t="t" r="r" b="b"/>
            <a:pathLst>
              <a:path w="7259955" h="251460">
                <a:moveTo>
                  <a:pt x="7259882" y="251460"/>
                </a:moveTo>
                <a:lnTo>
                  <a:pt x="0" y="251460"/>
                </a:lnTo>
                <a:lnTo>
                  <a:pt x="0" y="0"/>
                </a:lnTo>
                <a:lnTo>
                  <a:pt x="7259882" y="0"/>
                </a:lnTo>
                <a:lnTo>
                  <a:pt x="7259882" y="25146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777174" y="2429464"/>
            <a:ext cx="5554980" cy="251460"/>
          </a:xfrm>
          <a:custGeom>
            <a:avLst/>
            <a:gdLst/>
            <a:ahLst/>
            <a:cxnLst/>
            <a:rect l="l" t="t" r="r" b="b"/>
            <a:pathLst>
              <a:path w="5554980" h="251460">
                <a:moveTo>
                  <a:pt x="5554507" y="251459"/>
                </a:moveTo>
                <a:lnTo>
                  <a:pt x="0" y="251459"/>
                </a:lnTo>
                <a:lnTo>
                  <a:pt x="0" y="0"/>
                </a:lnTo>
                <a:lnTo>
                  <a:pt x="5554507" y="0"/>
                </a:lnTo>
                <a:lnTo>
                  <a:pt x="5554507" y="25145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409305" y="698455"/>
            <a:ext cx="8213090" cy="1986914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690"/>
              </a:spcBef>
              <a:buChar char="●"/>
              <a:tabLst>
                <a:tab pos="367665" algn="l"/>
              </a:tabLst>
            </a:pP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Разделение</a:t>
            </a:r>
            <a:r>
              <a:rPr dirty="0" sz="1650" spc="-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частных</a:t>
            </a:r>
            <a:r>
              <a:rPr dirty="0" sz="165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и</a:t>
            </a:r>
            <a:r>
              <a:rPr dirty="0" sz="1650" spc="-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общих</a:t>
            </a:r>
            <a:r>
              <a:rPr dirty="0" sz="165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полей</a:t>
            </a:r>
            <a:r>
              <a:rPr dirty="0" sz="1650" spc="-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и</a:t>
            </a:r>
            <a:r>
              <a:rPr dirty="0" sz="165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методов</a:t>
            </a:r>
            <a:r>
              <a:rPr dirty="0" sz="1650" spc="-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работает</a:t>
            </a:r>
            <a:r>
              <a:rPr dirty="0" sz="165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на</a:t>
            </a:r>
            <a:r>
              <a:rPr dirty="0" sz="1650" spc="-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уровне</a:t>
            </a:r>
            <a:r>
              <a:rPr dirty="0" sz="1650" spc="1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 spc="-10" b="1">
                <a:solidFill>
                  <a:srgbClr val="333333"/>
                </a:solidFill>
                <a:latin typeface="Arial"/>
                <a:cs typeface="Arial"/>
              </a:rPr>
              <a:t>модулей</a:t>
            </a:r>
            <a:r>
              <a:rPr dirty="0" sz="1650" spc="-10">
                <a:solidFill>
                  <a:srgbClr val="333333"/>
                </a:solidFill>
                <a:latin typeface="Tahoma"/>
                <a:cs typeface="Tahoma"/>
              </a:rPr>
              <a:t>.</a:t>
            </a:r>
            <a:endParaRPr sz="165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spcBef>
                <a:spcPts val="595"/>
              </a:spcBef>
              <a:buChar char="●"/>
              <a:tabLst>
                <a:tab pos="367665" algn="l"/>
              </a:tabLst>
            </a:pP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Внутри</a:t>
            </a:r>
            <a:r>
              <a:rPr dirty="0" sz="165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модуля</a:t>
            </a:r>
            <a:r>
              <a:rPr dirty="0" sz="165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все</a:t>
            </a:r>
            <a:r>
              <a:rPr dirty="0" sz="165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 spc="-10">
                <a:solidFill>
                  <a:srgbClr val="333333"/>
                </a:solidFill>
                <a:latin typeface="Tahoma"/>
                <a:cs typeface="Tahoma"/>
              </a:rPr>
              <a:t>функции,</a:t>
            </a:r>
            <a:r>
              <a:rPr dirty="0" sz="165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методы</a:t>
            </a:r>
            <a:r>
              <a:rPr dirty="0" sz="1650" spc="-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и</a:t>
            </a:r>
            <a:r>
              <a:rPr dirty="0" sz="165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поля</a:t>
            </a:r>
            <a:r>
              <a:rPr dirty="0" sz="165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 spc="-20">
                <a:solidFill>
                  <a:srgbClr val="333333"/>
                </a:solidFill>
                <a:latin typeface="Tahoma"/>
                <a:cs typeface="Tahoma"/>
              </a:rPr>
              <a:t>структур</a:t>
            </a:r>
            <a:r>
              <a:rPr dirty="0" sz="165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доступны</a:t>
            </a:r>
            <a:r>
              <a:rPr dirty="0" sz="1650" spc="-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без</a:t>
            </a:r>
            <a:r>
              <a:rPr dirty="0" sz="165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 spc="-10">
                <a:solidFill>
                  <a:srgbClr val="333333"/>
                </a:solidFill>
                <a:latin typeface="Tahoma"/>
                <a:cs typeface="Tahoma"/>
              </a:rPr>
              <a:t>ограничений</a:t>
            </a:r>
            <a:endParaRPr sz="1650">
              <a:latin typeface="Tahoma"/>
              <a:cs typeface="Tahoma"/>
            </a:endParaRPr>
          </a:p>
          <a:p>
            <a:pPr marL="367665">
              <a:lnSpc>
                <a:spcPct val="100000"/>
              </a:lnSpc>
              <a:spcBef>
                <a:spcPts val="595"/>
              </a:spcBef>
            </a:pPr>
            <a:r>
              <a:rPr dirty="0" sz="1650" spc="150">
                <a:solidFill>
                  <a:srgbClr val="333333"/>
                </a:solidFill>
                <a:latin typeface="Tahoma"/>
                <a:cs typeface="Tahoma"/>
              </a:rPr>
              <a:t>—</a:t>
            </a:r>
            <a:r>
              <a:rPr dirty="0" sz="1650" spc="-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независимо</a:t>
            </a:r>
            <a:r>
              <a:rPr dirty="0" sz="1650" spc="-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от</a:t>
            </a:r>
            <a:r>
              <a:rPr dirty="0" sz="1650" spc="-35">
                <a:solidFill>
                  <a:srgbClr val="333333"/>
                </a:solidFill>
                <a:latin typeface="Tahoma"/>
                <a:cs typeface="Tahoma"/>
              </a:rPr>
              <a:t> того,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являются</a:t>
            </a:r>
            <a:r>
              <a:rPr dirty="0" sz="1650" spc="-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они</a:t>
            </a:r>
            <a:r>
              <a:rPr dirty="0" sz="1650" spc="-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частными</a:t>
            </a:r>
            <a:r>
              <a:rPr dirty="0" sz="1650" spc="-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или</a:t>
            </a:r>
            <a:r>
              <a:rPr dirty="0" sz="1650" spc="-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 spc="-10">
                <a:solidFill>
                  <a:srgbClr val="333333"/>
                </a:solidFill>
                <a:latin typeface="Tahoma"/>
                <a:cs typeface="Tahoma"/>
              </a:rPr>
              <a:t>общими.</a:t>
            </a:r>
            <a:endParaRPr sz="165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spcBef>
                <a:spcPts val="595"/>
              </a:spcBef>
              <a:buChar char="●"/>
              <a:tabLst>
                <a:tab pos="367665" algn="l"/>
              </a:tabLst>
            </a:pPr>
            <a:r>
              <a:rPr dirty="0" sz="1650" spc="50">
                <a:solidFill>
                  <a:srgbClr val="333333"/>
                </a:solidFill>
                <a:latin typeface="Tahoma"/>
                <a:cs typeface="Tahoma"/>
              </a:rPr>
              <a:t>Вне</a:t>
            </a:r>
            <a:r>
              <a:rPr dirty="0" sz="1650" spc="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модуля</a:t>
            </a:r>
            <a:r>
              <a:rPr dirty="0" sz="1650" spc="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частные</a:t>
            </a:r>
            <a:r>
              <a:rPr dirty="0" sz="1650" spc="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элементы</a:t>
            </a:r>
            <a:r>
              <a:rPr dirty="0" sz="1650" spc="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в</a:t>
            </a:r>
            <a:r>
              <a:rPr dirty="0" sz="1650" spc="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общем</a:t>
            </a:r>
            <a:r>
              <a:rPr dirty="0" sz="1650" spc="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случае</a:t>
            </a:r>
            <a:r>
              <a:rPr dirty="0" sz="1650" spc="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не</a:t>
            </a:r>
            <a:r>
              <a:rPr dirty="0" sz="1650" spc="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 spc="-10">
                <a:solidFill>
                  <a:srgbClr val="333333"/>
                </a:solidFill>
                <a:latin typeface="Tahoma"/>
                <a:cs typeface="Tahoma"/>
              </a:rPr>
              <a:t>доступны</a:t>
            </a:r>
            <a:endParaRPr sz="1650">
              <a:latin typeface="Tahoma"/>
              <a:cs typeface="Tahoma"/>
            </a:endParaRPr>
          </a:p>
          <a:p>
            <a:pPr marL="367665" marR="937260" indent="-355600">
              <a:lnSpc>
                <a:spcPct val="130000"/>
              </a:lnSpc>
              <a:buChar char="●"/>
              <a:tabLst>
                <a:tab pos="367665" algn="l"/>
              </a:tabLst>
            </a:pP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Модули</a:t>
            </a:r>
            <a:r>
              <a:rPr dirty="0" sz="1650" spc="-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могут</a:t>
            </a:r>
            <a:r>
              <a:rPr dirty="0" sz="1650" spc="-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вкладываться</a:t>
            </a:r>
            <a:r>
              <a:rPr dirty="0" sz="1650" spc="-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 spc="-10">
                <a:solidFill>
                  <a:srgbClr val="333333"/>
                </a:solidFill>
                <a:latin typeface="Tahoma"/>
                <a:cs typeface="Tahoma"/>
              </a:rPr>
              <a:t>друг</a:t>
            </a:r>
            <a:r>
              <a:rPr dirty="0" sz="1650" spc="-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в</a:t>
            </a:r>
            <a:r>
              <a:rPr dirty="0" sz="1650" spc="-20">
                <a:solidFill>
                  <a:srgbClr val="333333"/>
                </a:solidFill>
                <a:latin typeface="Tahoma"/>
                <a:cs typeface="Tahoma"/>
              </a:rPr>
              <a:t> друга.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При</a:t>
            </a:r>
            <a:r>
              <a:rPr dirty="0" sz="1650" spc="-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этом</a:t>
            </a:r>
            <a:r>
              <a:rPr dirty="0" sz="1650" spc="-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частные</a:t>
            </a:r>
            <a:r>
              <a:rPr dirty="0" sz="1650" spc="-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 spc="-10">
                <a:solidFill>
                  <a:srgbClr val="333333"/>
                </a:solidFill>
                <a:latin typeface="Tahoma"/>
                <a:cs typeface="Tahoma"/>
              </a:rPr>
              <a:t>элементы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вышестоящих</a:t>
            </a:r>
            <a:r>
              <a:rPr dirty="0" sz="1650" spc="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модулей</a:t>
            </a:r>
            <a:r>
              <a:rPr dirty="0" sz="1650" spc="1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доступны</a:t>
            </a:r>
            <a:r>
              <a:rPr dirty="0" sz="1650" spc="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во</a:t>
            </a:r>
            <a:r>
              <a:rPr dirty="0" sz="1650" spc="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333333"/>
                </a:solidFill>
                <a:latin typeface="Tahoma"/>
                <a:cs typeface="Tahoma"/>
              </a:rPr>
              <a:t>вложенных</a:t>
            </a:r>
            <a:r>
              <a:rPr dirty="0" sz="1650" spc="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50" spc="-10">
                <a:solidFill>
                  <a:srgbClr val="333333"/>
                </a:solidFill>
                <a:latin typeface="Tahoma"/>
                <a:cs typeface="Tahoma"/>
              </a:rPr>
              <a:t>модулях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19975" y="2908762"/>
            <a:ext cx="1048385" cy="30607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45"/>
              </a:lnSpc>
            </a:pPr>
            <a:r>
              <a:rPr dirty="0" sz="2100" spc="-10">
                <a:solidFill>
                  <a:srgbClr val="333333"/>
                </a:solidFill>
                <a:latin typeface="Tahoma"/>
                <a:cs typeface="Tahoma"/>
              </a:rPr>
              <a:t>Пример: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19975" y="3366800"/>
            <a:ext cx="7158990" cy="21907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0"/>
              </a:lnSpc>
            </a:pPr>
            <a:r>
              <a:rPr dirty="0" sz="1500" spc="114">
                <a:solidFill>
                  <a:srgbClr val="333333"/>
                </a:solidFill>
                <a:latin typeface="Tahoma"/>
                <a:cs typeface="Tahoma"/>
              </a:rPr>
              <a:t>В</a:t>
            </a:r>
            <a:r>
              <a:rPr dirty="0" sz="15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333333"/>
                </a:solidFill>
                <a:latin typeface="Tahoma"/>
                <a:cs typeface="Tahoma"/>
              </a:rPr>
              <a:t>корневом модуле</a:t>
            </a:r>
            <a:r>
              <a:rPr dirty="0" sz="15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333333"/>
                </a:solidFill>
                <a:latin typeface="Tahoma"/>
                <a:cs typeface="Tahoma"/>
              </a:rPr>
              <a:t>может быть</a:t>
            </a:r>
            <a:r>
              <a:rPr dirty="0" sz="15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333333"/>
                </a:solidFill>
                <a:latin typeface="Tahoma"/>
                <a:cs typeface="Tahoma"/>
              </a:rPr>
              <a:t>модуль</a:t>
            </a:r>
            <a:r>
              <a:rPr dirty="0" sz="1500" spc="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75725"/>
                </a:solidFill>
                <a:latin typeface="Courier New"/>
                <a:cs typeface="Courier New"/>
              </a:rPr>
              <a:t>a</a:t>
            </a:r>
            <a:r>
              <a:rPr dirty="0" sz="1500">
                <a:solidFill>
                  <a:srgbClr val="333333"/>
                </a:solidFill>
                <a:latin typeface="Tahoma"/>
                <a:cs typeface="Tahoma"/>
              </a:rPr>
              <a:t>, в</a:t>
            </a:r>
            <a:r>
              <a:rPr dirty="0" sz="15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333333"/>
                </a:solidFill>
                <a:latin typeface="Tahoma"/>
                <a:cs typeface="Tahoma"/>
              </a:rPr>
              <a:t>нём модуль </a:t>
            </a:r>
            <a:r>
              <a:rPr dirty="0" sz="1400">
                <a:solidFill>
                  <a:srgbClr val="C75725"/>
                </a:solidFill>
                <a:latin typeface="Courier New"/>
                <a:cs typeface="Courier New"/>
              </a:rPr>
              <a:t>b</a:t>
            </a:r>
            <a:r>
              <a:rPr dirty="0" sz="1500">
                <a:solidFill>
                  <a:srgbClr val="333333"/>
                </a:solidFill>
                <a:latin typeface="Tahoma"/>
                <a:cs typeface="Tahoma"/>
              </a:rPr>
              <a:t>, а в</a:t>
            </a:r>
            <a:r>
              <a:rPr dirty="0" sz="15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333333"/>
                </a:solidFill>
                <a:latin typeface="Tahoma"/>
                <a:cs typeface="Tahoma"/>
              </a:rPr>
              <a:t>нём </a:t>
            </a:r>
            <a:r>
              <a:rPr dirty="0" sz="1500" spc="135">
                <a:solidFill>
                  <a:srgbClr val="333333"/>
                </a:solidFill>
                <a:latin typeface="Tahoma"/>
                <a:cs typeface="Tahoma"/>
              </a:rPr>
              <a:t>—</a:t>
            </a:r>
            <a:r>
              <a:rPr dirty="0" sz="15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333333"/>
                </a:solidFill>
                <a:latin typeface="Tahoma"/>
                <a:cs typeface="Tahoma"/>
              </a:rPr>
              <a:t>модуль</a:t>
            </a:r>
            <a:r>
              <a:rPr dirty="0" sz="1500" spc="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75725"/>
                </a:solidFill>
                <a:latin typeface="Courier New"/>
                <a:cs typeface="Courier New"/>
              </a:rPr>
              <a:t>c.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19975" y="3737970"/>
            <a:ext cx="8442325" cy="21907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0"/>
              </a:lnSpc>
            </a:pPr>
            <a:r>
              <a:rPr dirty="0" sz="1500">
                <a:solidFill>
                  <a:srgbClr val="333333"/>
                </a:solidFill>
                <a:latin typeface="Tahoma"/>
                <a:cs typeface="Tahoma"/>
              </a:rPr>
              <a:t>Частные</a:t>
            </a:r>
            <a:r>
              <a:rPr dirty="0" sz="1500" spc="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333333"/>
                </a:solidFill>
                <a:latin typeface="Tahoma"/>
                <a:cs typeface="Tahoma"/>
              </a:rPr>
              <a:t>элементы</a:t>
            </a:r>
            <a:r>
              <a:rPr dirty="0" sz="1500" spc="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333333"/>
                </a:solidFill>
                <a:latin typeface="Tahoma"/>
                <a:cs typeface="Tahoma"/>
              </a:rPr>
              <a:t>модуля</a:t>
            </a:r>
            <a:r>
              <a:rPr dirty="0" sz="1500" spc="1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75725"/>
                </a:solidFill>
                <a:latin typeface="Courier New"/>
                <a:cs typeface="Courier New"/>
              </a:rPr>
              <a:t>a</a:t>
            </a:r>
            <a:r>
              <a:rPr dirty="0" sz="1400" spc="-355">
                <a:solidFill>
                  <a:srgbClr val="C75725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333333"/>
                </a:solidFill>
                <a:latin typeface="Tahoma"/>
                <a:cs typeface="Tahoma"/>
              </a:rPr>
              <a:t>доступны</a:t>
            </a:r>
            <a:r>
              <a:rPr dirty="0" sz="1500" spc="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333333"/>
                </a:solidFill>
                <a:latin typeface="Tahoma"/>
                <a:cs typeface="Tahoma"/>
              </a:rPr>
              <a:t>в</a:t>
            </a:r>
            <a:r>
              <a:rPr dirty="0" sz="1500" spc="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333333"/>
                </a:solidFill>
                <a:latin typeface="Tahoma"/>
                <a:cs typeface="Tahoma"/>
              </a:rPr>
              <a:t>модулях</a:t>
            </a:r>
            <a:r>
              <a:rPr dirty="0" sz="1500" spc="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75725"/>
                </a:solidFill>
                <a:latin typeface="Courier New"/>
                <a:cs typeface="Courier New"/>
              </a:rPr>
              <a:t>a</a:t>
            </a:r>
            <a:r>
              <a:rPr dirty="0" sz="1500">
                <a:solidFill>
                  <a:srgbClr val="333333"/>
                </a:solidFill>
                <a:latin typeface="Tahoma"/>
                <a:cs typeface="Tahoma"/>
              </a:rPr>
              <a:t>,</a:t>
            </a:r>
            <a:r>
              <a:rPr dirty="0" sz="1500" spc="1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75725"/>
                </a:solidFill>
                <a:latin typeface="Courier New"/>
                <a:cs typeface="Courier New"/>
              </a:rPr>
              <a:t>b</a:t>
            </a:r>
            <a:r>
              <a:rPr dirty="0" sz="1400" spc="-355">
                <a:solidFill>
                  <a:srgbClr val="C75725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333333"/>
                </a:solidFill>
                <a:latin typeface="Tahoma"/>
                <a:cs typeface="Tahoma"/>
              </a:rPr>
              <a:t>и</a:t>
            </a:r>
            <a:r>
              <a:rPr dirty="0" sz="1500" spc="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75725"/>
                </a:solidFill>
                <a:latin typeface="Courier New"/>
                <a:cs typeface="Courier New"/>
              </a:rPr>
              <a:t>c</a:t>
            </a:r>
            <a:r>
              <a:rPr dirty="0" sz="1500">
                <a:solidFill>
                  <a:srgbClr val="333333"/>
                </a:solidFill>
                <a:latin typeface="Tahoma"/>
                <a:cs typeface="Tahoma"/>
              </a:rPr>
              <a:t>,</a:t>
            </a:r>
            <a:r>
              <a:rPr dirty="0" sz="1500" spc="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333333"/>
                </a:solidFill>
                <a:latin typeface="Tahoma"/>
                <a:cs typeface="Tahoma"/>
              </a:rPr>
              <a:t>но</a:t>
            </a:r>
            <a:r>
              <a:rPr dirty="0" sz="1500" spc="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333333"/>
                </a:solidFill>
                <a:latin typeface="Tahoma"/>
                <a:cs typeface="Tahoma"/>
              </a:rPr>
              <a:t>не</a:t>
            </a:r>
            <a:r>
              <a:rPr dirty="0" sz="1500" spc="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333333"/>
                </a:solidFill>
                <a:latin typeface="Tahoma"/>
                <a:cs typeface="Tahoma"/>
              </a:rPr>
              <a:t>доступны</a:t>
            </a:r>
            <a:r>
              <a:rPr dirty="0" sz="1500" spc="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333333"/>
                </a:solidFill>
                <a:latin typeface="Tahoma"/>
                <a:cs typeface="Tahoma"/>
              </a:rPr>
              <a:t>в</a:t>
            </a:r>
            <a:r>
              <a:rPr dirty="0" sz="1500" spc="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333333"/>
                </a:solidFill>
                <a:latin typeface="Tahoma"/>
                <a:cs typeface="Tahoma"/>
              </a:rPr>
              <a:t>корневом</a:t>
            </a:r>
            <a:r>
              <a:rPr dirty="0" sz="1500" spc="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Tahoma"/>
                <a:cs typeface="Tahoma"/>
              </a:rPr>
              <a:t>модуле.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19975" y="4109140"/>
            <a:ext cx="3323590" cy="21907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0"/>
              </a:lnSpc>
            </a:pPr>
            <a:r>
              <a:rPr dirty="0" sz="1500">
                <a:solidFill>
                  <a:srgbClr val="333333"/>
                </a:solidFill>
                <a:latin typeface="Tahoma"/>
                <a:cs typeface="Tahoma"/>
              </a:rPr>
              <a:t>Частные</a:t>
            </a:r>
            <a:r>
              <a:rPr dirty="0" sz="1500" spc="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333333"/>
                </a:solidFill>
                <a:latin typeface="Tahoma"/>
                <a:cs typeface="Tahoma"/>
              </a:rPr>
              <a:t>элементы</a:t>
            </a:r>
            <a:r>
              <a:rPr dirty="0" sz="1500" spc="4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75725"/>
                </a:solidFill>
                <a:latin typeface="Courier New"/>
                <a:cs typeface="Courier New"/>
              </a:rPr>
              <a:t>b</a:t>
            </a:r>
            <a:r>
              <a:rPr dirty="0" sz="1400" spc="-335">
                <a:solidFill>
                  <a:srgbClr val="C75725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333333"/>
                </a:solidFill>
                <a:latin typeface="Tahoma"/>
                <a:cs typeface="Tahoma"/>
              </a:rPr>
              <a:t>видимы</a:t>
            </a:r>
            <a:r>
              <a:rPr dirty="0" sz="1500" spc="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333333"/>
                </a:solidFill>
                <a:latin typeface="Tahoma"/>
                <a:cs typeface="Tahoma"/>
              </a:rPr>
              <a:t>в</a:t>
            </a:r>
            <a:r>
              <a:rPr dirty="0" sz="1500" spc="4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75725"/>
                </a:solidFill>
                <a:latin typeface="Courier New"/>
                <a:cs typeface="Courier New"/>
              </a:rPr>
              <a:t>b</a:t>
            </a:r>
            <a:r>
              <a:rPr dirty="0" sz="1400" spc="-335">
                <a:solidFill>
                  <a:srgbClr val="C75725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333333"/>
                </a:solidFill>
                <a:latin typeface="Tahoma"/>
                <a:cs typeface="Tahoma"/>
              </a:rPr>
              <a:t>и</a:t>
            </a:r>
            <a:r>
              <a:rPr dirty="0" sz="1500" spc="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75725"/>
                </a:solidFill>
                <a:latin typeface="Courier New"/>
                <a:cs typeface="Courier New"/>
              </a:rPr>
              <a:t>c</a:t>
            </a:r>
            <a:r>
              <a:rPr dirty="0" sz="1500" spc="-25">
                <a:solidFill>
                  <a:srgbClr val="333333"/>
                </a:solidFill>
                <a:latin typeface="Tahoma"/>
                <a:cs typeface="Tahoma"/>
              </a:rPr>
              <a:t>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19975" y="4480309"/>
            <a:ext cx="4848860" cy="21907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0"/>
              </a:lnSpc>
            </a:pPr>
            <a:r>
              <a:rPr dirty="0" sz="1500">
                <a:solidFill>
                  <a:srgbClr val="333333"/>
                </a:solidFill>
                <a:latin typeface="Tahoma"/>
                <a:cs typeface="Tahoma"/>
              </a:rPr>
              <a:t>И, наконец, частные</a:t>
            </a:r>
            <a:r>
              <a:rPr dirty="0" sz="1500" spc="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333333"/>
                </a:solidFill>
                <a:latin typeface="Tahoma"/>
                <a:cs typeface="Tahoma"/>
              </a:rPr>
              <a:t>элементы</a:t>
            </a:r>
            <a:r>
              <a:rPr dirty="0" sz="1500" spc="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75725"/>
                </a:solidFill>
                <a:latin typeface="Courier New"/>
                <a:cs typeface="Courier New"/>
              </a:rPr>
              <a:t>c</a:t>
            </a:r>
            <a:r>
              <a:rPr dirty="0" sz="1400" spc="-360">
                <a:solidFill>
                  <a:srgbClr val="C75725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333333"/>
                </a:solidFill>
                <a:latin typeface="Tahoma"/>
                <a:cs typeface="Tahoma"/>
              </a:rPr>
              <a:t>доступны только</a:t>
            </a:r>
            <a:r>
              <a:rPr dirty="0" sz="1500" spc="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333333"/>
                </a:solidFill>
                <a:latin typeface="Tahoma"/>
                <a:cs typeface="Tahoma"/>
              </a:rPr>
              <a:t>в</a:t>
            </a:r>
            <a:r>
              <a:rPr dirty="0" sz="1500" spc="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75725"/>
                </a:solidFill>
                <a:latin typeface="Courier New"/>
                <a:cs typeface="Courier New"/>
              </a:rPr>
              <a:t>c</a:t>
            </a:r>
            <a:r>
              <a:rPr dirty="0" sz="1500" spc="-25">
                <a:solidFill>
                  <a:srgbClr val="333333"/>
                </a:solidFill>
                <a:latin typeface="Tahoma"/>
                <a:cs typeface="Tahoma"/>
              </a:rPr>
              <a:t>.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20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3333"/>
                </a:solidFill>
              </a:rPr>
              <a:t>Сокрытие</a:t>
            </a:r>
            <a:r>
              <a:rPr dirty="0" spc="-10">
                <a:solidFill>
                  <a:srgbClr val="333333"/>
                </a:solidFill>
              </a:rPr>
              <a:t> </a:t>
            </a:r>
            <a:r>
              <a:rPr dirty="0">
                <a:solidFill>
                  <a:srgbClr val="333333"/>
                </a:solidFill>
              </a:rPr>
              <a:t>частных</a:t>
            </a:r>
            <a:r>
              <a:rPr dirty="0" spc="-10">
                <a:solidFill>
                  <a:srgbClr val="333333"/>
                </a:solidFill>
              </a:rPr>
              <a:t> </a:t>
            </a:r>
            <a:r>
              <a:rPr dirty="0">
                <a:solidFill>
                  <a:srgbClr val="333333"/>
                </a:solidFill>
              </a:rPr>
              <a:t>полей.</a:t>
            </a:r>
            <a:r>
              <a:rPr dirty="0" spc="-5">
                <a:solidFill>
                  <a:srgbClr val="333333"/>
                </a:solidFill>
              </a:rPr>
              <a:t> </a:t>
            </a:r>
            <a:r>
              <a:rPr dirty="0" spc="-10">
                <a:solidFill>
                  <a:srgbClr val="333333"/>
                </a:solidFill>
              </a:rPr>
              <a:t>Пример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974" y="694542"/>
            <a:ext cx="5254824" cy="42567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7815" rIns="0" bIns="0" rtlCol="0" vert="horz">
            <a:spAutoFit/>
          </a:bodyPr>
          <a:lstStyle/>
          <a:p>
            <a:pPr marL="1739264">
              <a:lnSpc>
                <a:spcPct val="100000"/>
              </a:lnSpc>
              <a:spcBef>
                <a:spcPts val="120"/>
              </a:spcBef>
            </a:pPr>
            <a:r>
              <a:rPr dirty="0" spc="45"/>
              <a:t>Наследование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2237" y="1186130"/>
            <a:ext cx="8033384" cy="304419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401955" marR="167640" indent="-389890">
              <a:lnSpc>
                <a:spcPct val="115900"/>
              </a:lnSpc>
              <a:spcBef>
                <a:spcPts val="160"/>
              </a:spcBef>
              <a:buClr>
                <a:srgbClr val="595959"/>
              </a:buClr>
              <a:buSzPct val="110526"/>
              <a:buChar char="●"/>
              <a:tabLst>
                <a:tab pos="401955" algn="l"/>
              </a:tabLst>
            </a:pP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Наследование</a:t>
            </a:r>
            <a:r>
              <a:rPr dirty="0" sz="19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описывает</a:t>
            </a:r>
            <a:r>
              <a:rPr dirty="0" sz="19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отношение</a:t>
            </a:r>
            <a:r>
              <a:rPr dirty="0" sz="19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333333"/>
                </a:solidFill>
                <a:latin typeface="Tahoma"/>
                <a:cs typeface="Tahoma"/>
              </a:rPr>
              <a:t>"является"</a:t>
            </a:r>
            <a:r>
              <a:rPr dirty="0" sz="19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между</a:t>
            </a:r>
            <a:r>
              <a:rPr dirty="0" sz="19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333333"/>
                </a:solidFill>
                <a:latin typeface="Tahoma"/>
                <a:cs typeface="Tahoma"/>
              </a:rPr>
              <a:t>двумя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объектами.</a:t>
            </a:r>
            <a:r>
              <a:rPr dirty="0" sz="19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При</a:t>
            </a:r>
            <a:r>
              <a:rPr dirty="0" sz="19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этом,</a:t>
            </a:r>
            <a:r>
              <a:rPr dirty="0" sz="19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дочерний</a:t>
            </a:r>
            <a:r>
              <a:rPr dirty="0" sz="19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объект</a:t>
            </a:r>
            <a:r>
              <a:rPr dirty="0" sz="19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может</a:t>
            </a:r>
            <a:r>
              <a:rPr dirty="0" sz="19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быть</a:t>
            </a:r>
            <a:r>
              <a:rPr dirty="0" sz="19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использован</a:t>
            </a:r>
            <a:r>
              <a:rPr dirty="0" sz="19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 spc="-50">
                <a:solidFill>
                  <a:srgbClr val="333333"/>
                </a:solidFill>
                <a:latin typeface="Tahoma"/>
                <a:cs typeface="Tahoma"/>
              </a:rPr>
              <a:t>в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любом</a:t>
            </a:r>
            <a:r>
              <a:rPr dirty="0" sz="19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 spc="-20">
                <a:solidFill>
                  <a:srgbClr val="333333"/>
                </a:solidFill>
                <a:latin typeface="Tahoma"/>
                <a:cs typeface="Tahoma"/>
              </a:rPr>
              <a:t>контексте,</a:t>
            </a:r>
            <a:r>
              <a:rPr dirty="0" sz="19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в</a:t>
            </a:r>
            <a:r>
              <a:rPr dirty="0" sz="19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котором</a:t>
            </a:r>
            <a:r>
              <a:rPr dirty="0" sz="19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ожидается</a:t>
            </a:r>
            <a:r>
              <a:rPr dirty="0" sz="19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333333"/>
                </a:solidFill>
                <a:latin typeface="Tahoma"/>
                <a:cs typeface="Tahoma"/>
              </a:rPr>
              <a:t>родительский</a:t>
            </a:r>
            <a:r>
              <a:rPr dirty="0" sz="19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 spc="-35">
                <a:solidFill>
                  <a:srgbClr val="333333"/>
                </a:solidFill>
                <a:latin typeface="Tahoma"/>
                <a:cs typeface="Tahoma"/>
              </a:rPr>
              <a:t>объект.</a:t>
            </a:r>
            <a:r>
              <a:rPr dirty="0" sz="19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 spc="-25">
                <a:solidFill>
                  <a:srgbClr val="333333"/>
                </a:solidFill>
                <a:latin typeface="Tahoma"/>
                <a:cs typeface="Tahoma"/>
              </a:rPr>
              <a:t>Для этого</a:t>
            </a:r>
            <a:r>
              <a:rPr dirty="0" sz="1900" spc="-9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необходимо,</a:t>
            </a:r>
            <a:r>
              <a:rPr dirty="0" sz="1900" spc="-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чтобы</a:t>
            </a:r>
            <a:r>
              <a:rPr dirty="0" sz="1900" spc="-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функционал</a:t>
            </a:r>
            <a:r>
              <a:rPr dirty="0" sz="1900" spc="-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 spc="-20">
                <a:solidFill>
                  <a:srgbClr val="333333"/>
                </a:solidFill>
                <a:latin typeface="Tahoma"/>
                <a:cs typeface="Tahoma"/>
              </a:rPr>
              <a:t>базового</a:t>
            </a:r>
            <a:r>
              <a:rPr dirty="0" sz="1900" spc="-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333333"/>
                </a:solidFill>
                <a:latin typeface="Tahoma"/>
                <a:cs typeface="Tahoma"/>
              </a:rPr>
              <a:t>объекта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присутствовал,</a:t>
            </a:r>
            <a:r>
              <a:rPr dirty="0" sz="19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 spc="-45">
                <a:solidFill>
                  <a:srgbClr val="333333"/>
                </a:solidFill>
                <a:latin typeface="Tahoma"/>
                <a:cs typeface="Tahoma"/>
              </a:rPr>
              <a:t>также,</a:t>
            </a:r>
            <a:r>
              <a:rPr dirty="0" sz="19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и</a:t>
            </a:r>
            <a:r>
              <a:rPr dirty="0" sz="19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в</a:t>
            </a:r>
            <a:r>
              <a:rPr dirty="0" sz="19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333333"/>
                </a:solidFill>
                <a:latin typeface="Tahoma"/>
                <a:cs typeface="Tahoma"/>
              </a:rPr>
              <a:t>дочернем.</a:t>
            </a:r>
            <a:endParaRPr sz="1900">
              <a:latin typeface="Tahoma"/>
              <a:cs typeface="Tahoma"/>
            </a:endParaRPr>
          </a:p>
          <a:p>
            <a:pPr marL="401955" marR="5080" indent="-374650">
              <a:lnSpc>
                <a:spcPct val="114999"/>
              </a:lnSpc>
              <a:buChar char="●"/>
              <a:tabLst>
                <a:tab pos="401955" algn="l"/>
              </a:tabLst>
            </a:pPr>
            <a:r>
              <a:rPr dirty="0" sz="1900" spc="135">
                <a:solidFill>
                  <a:srgbClr val="333333"/>
                </a:solidFill>
                <a:latin typeface="Tahoma"/>
                <a:cs typeface="Tahoma"/>
              </a:rPr>
              <a:t>В</a:t>
            </a:r>
            <a:r>
              <a:rPr dirty="0" sz="1900" spc="-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Rust</a:t>
            </a:r>
            <a:r>
              <a:rPr dirty="0" sz="19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существуют</a:t>
            </a:r>
            <a:r>
              <a:rPr dirty="0" sz="1900" spc="-7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333333"/>
                </a:solidFill>
                <a:latin typeface="Tahoma"/>
                <a:cs typeface="Tahoma"/>
              </a:rPr>
              <a:t>отличия</a:t>
            </a:r>
            <a:r>
              <a:rPr dirty="0" sz="19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от</a:t>
            </a:r>
            <a:r>
              <a:rPr dirty="0" sz="1900" spc="-7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классического</a:t>
            </a:r>
            <a:r>
              <a:rPr dirty="0" sz="1900" spc="-7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подхода</a:t>
            </a:r>
            <a:r>
              <a:rPr dirty="0" sz="19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 spc="-130">
                <a:solidFill>
                  <a:srgbClr val="333333"/>
                </a:solidFill>
                <a:latin typeface="Tahoma"/>
                <a:cs typeface="Tahoma"/>
              </a:rPr>
              <a:t>к</a:t>
            </a:r>
            <a:r>
              <a:rPr dirty="0" sz="19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333333"/>
                </a:solidFill>
                <a:latin typeface="Tahoma"/>
                <a:cs typeface="Tahoma"/>
              </a:rPr>
              <a:t>реализации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данной</a:t>
            </a:r>
            <a:r>
              <a:rPr dirty="0" sz="19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идеи</a:t>
            </a:r>
            <a:r>
              <a:rPr dirty="0" sz="1900" spc="-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 spc="170">
                <a:solidFill>
                  <a:srgbClr val="333333"/>
                </a:solidFill>
                <a:latin typeface="Tahoma"/>
                <a:cs typeface="Tahoma"/>
              </a:rPr>
              <a:t>—</a:t>
            </a:r>
            <a:r>
              <a:rPr dirty="0" sz="19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через</a:t>
            </a:r>
            <a:r>
              <a:rPr dirty="0" sz="1900" spc="-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классы</a:t>
            </a:r>
            <a:r>
              <a:rPr dirty="0" sz="1900" spc="-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и</a:t>
            </a:r>
            <a:r>
              <a:rPr dirty="0" sz="19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333333"/>
                </a:solidFill>
                <a:latin typeface="Tahoma"/>
                <a:cs typeface="Tahoma"/>
              </a:rPr>
              <a:t>интерфейсы.</a:t>
            </a:r>
            <a:endParaRPr sz="1900">
              <a:latin typeface="Tahoma"/>
              <a:cs typeface="Tahoma"/>
            </a:endParaRPr>
          </a:p>
          <a:p>
            <a:pPr marL="401955" marR="207645" indent="-374650">
              <a:lnSpc>
                <a:spcPct val="114999"/>
              </a:lnSpc>
              <a:buFont typeface="Tahoma"/>
              <a:buChar char="●"/>
              <a:tabLst>
                <a:tab pos="401955" algn="l"/>
              </a:tabLst>
            </a:pPr>
            <a:r>
              <a:rPr dirty="0" sz="1900" b="1">
                <a:solidFill>
                  <a:srgbClr val="333333"/>
                </a:solidFill>
                <a:latin typeface="Arial"/>
                <a:cs typeface="Arial"/>
              </a:rPr>
              <a:t>В</a:t>
            </a:r>
            <a:r>
              <a:rPr dirty="0" sz="1900" spc="-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333333"/>
                </a:solidFill>
                <a:latin typeface="Arial"/>
                <a:cs typeface="Arial"/>
              </a:rPr>
              <a:t>Rust</a:t>
            </a:r>
            <a:r>
              <a:rPr dirty="0" sz="1900" spc="-20" b="1">
                <a:solidFill>
                  <a:srgbClr val="333333"/>
                </a:solidFill>
                <a:latin typeface="Arial"/>
                <a:cs typeface="Arial"/>
              </a:rPr>
              <a:t> отсутствует</a:t>
            </a:r>
            <a:r>
              <a:rPr dirty="0" sz="1900" spc="-1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900" spc="-10" b="1">
                <a:solidFill>
                  <a:srgbClr val="333333"/>
                </a:solidFill>
                <a:latin typeface="Arial"/>
                <a:cs typeface="Arial"/>
              </a:rPr>
              <a:t>наследование</a:t>
            </a:r>
            <a:r>
              <a:rPr dirty="0" sz="1900" spc="-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900" spc="-20">
                <a:solidFill>
                  <a:srgbClr val="333333"/>
                </a:solidFill>
                <a:latin typeface="Tahoma"/>
                <a:cs typeface="Tahoma"/>
              </a:rPr>
              <a:t>структур,</a:t>
            </a:r>
            <a:r>
              <a:rPr dirty="0" sz="1900" spc="-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а,</a:t>
            </a:r>
            <a:r>
              <a:rPr dirty="0" sz="1900" spc="-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следовательно,</a:t>
            </a:r>
            <a:r>
              <a:rPr dirty="0" sz="1900" spc="-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 spc="-50">
                <a:solidFill>
                  <a:srgbClr val="333333"/>
                </a:solidFill>
                <a:latin typeface="Tahoma"/>
                <a:cs typeface="Tahoma"/>
              </a:rPr>
              <a:t>и </a:t>
            </a:r>
            <a:r>
              <a:rPr dirty="0" sz="1900">
                <a:solidFill>
                  <a:srgbClr val="333333"/>
                </a:solidFill>
                <a:latin typeface="Tahoma"/>
                <a:cs typeface="Tahoma"/>
              </a:rPr>
              <a:t>наследование</a:t>
            </a:r>
            <a:r>
              <a:rPr dirty="0" sz="1900" spc="114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333333"/>
                </a:solidFill>
                <a:latin typeface="Tahoma"/>
                <a:cs typeface="Tahoma"/>
              </a:rPr>
              <a:t>данных.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5376" rIns="0" bIns="0" rtlCol="0" vert="horz">
            <a:spAutoFit/>
          </a:bodyPr>
          <a:lstStyle/>
          <a:p>
            <a:pPr marL="1758314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Полиморфизм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9136" y="1249122"/>
            <a:ext cx="8173720" cy="343154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354965" marR="50165" indent="-342900">
              <a:lnSpc>
                <a:spcPts val="2830"/>
              </a:lnSpc>
              <a:spcBef>
                <a:spcPts val="240"/>
              </a:spcBef>
              <a:tabLst>
                <a:tab pos="354965" algn="l"/>
              </a:tabLst>
            </a:pPr>
            <a:r>
              <a:rPr dirty="0" sz="2700" spc="-50">
                <a:latin typeface="Tahoma"/>
                <a:cs typeface="Tahoma"/>
              </a:rPr>
              <a:t>-</a:t>
            </a:r>
            <a:r>
              <a:rPr dirty="0" sz="2700">
                <a:latin typeface="Tahoma"/>
                <a:cs typeface="Tahoma"/>
              </a:rPr>
              <a:t>	</a:t>
            </a:r>
            <a:r>
              <a:rPr dirty="0" sz="2100">
                <a:latin typeface="Roboto"/>
                <a:cs typeface="Roboto"/>
              </a:rPr>
              <a:t>В</a:t>
            </a:r>
            <a:r>
              <a:rPr dirty="0" sz="2100" spc="-45">
                <a:latin typeface="Roboto"/>
                <a:cs typeface="Roboto"/>
              </a:rPr>
              <a:t> </a:t>
            </a:r>
            <a:r>
              <a:rPr dirty="0" sz="2100" spc="-10">
                <a:latin typeface="Roboto"/>
                <a:cs typeface="Roboto"/>
              </a:rPr>
              <a:t>Rust,</a:t>
            </a:r>
            <a:r>
              <a:rPr dirty="0" sz="2100" spc="-45">
                <a:latin typeface="Roboto"/>
                <a:cs typeface="Roboto"/>
              </a:rPr>
              <a:t> </a:t>
            </a:r>
            <a:r>
              <a:rPr dirty="0" sz="2100" spc="-35">
                <a:latin typeface="Roboto"/>
                <a:cs typeface="Roboto"/>
              </a:rPr>
              <a:t>полиморфизм</a:t>
            </a:r>
            <a:r>
              <a:rPr dirty="0" sz="2100" spc="-45">
                <a:latin typeface="Roboto"/>
                <a:cs typeface="Roboto"/>
              </a:rPr>
              <a:t> </a:t>
            </a:r>
            <a:r>
              <a:rPr dirty="0" sz="2100" spc="-30">
                <a:latin typeface="Roboto"/>
                <a:cs typeface="Roboto"/>
              </a:rPr>
              <a:t>достигается</a:t>
            </a:r>
            <a:r>
              <a:rPr dirty="0" sz="2100" spc="-40">
                <a:latin typeface="Roboto"/>
                <a:cs typeface="Roboto"/>
              </a:rPr>
              <a:t> </a:t>
            </a:r>
            <a:r>
              <a:rPr dirty="0" sz="2100">
                <a:latin typeface="Roboto"/>
                <a:cs typeface="Roboto"/>
              </a:rPr>
              <a:t>с</a:t>
            </a:r>
            <a:r>
              <a:rPr dirty="0" sz="2100" spc="-45">
                <a:latin typeface="Roboto"/>
                <a:cs typeface="Roboto"/>
              </a:rPr>
              <a:t> </a:t>
            </a:r>
            <a:r>
              <a:rPr dirty="0" sz="2100">
                <a:latin typeface="Roboto"/>
                <a:cs typeface="Roboto"/>
              </a:rPr>
              <a:t>использованием</a:t>
            </a:r>
            <a:r>
              <a:rPr dirty="0" sz="2100" spc="5">
                <a:latin typeface="Roboto"/>
                <a:cs typeface="Roboto"/>
              </a:rPr>
              <a:t> </a:t>
            </a:r>
            <a:r>
              <a:rPr dirty="0" sz="2100" spc="-10" b="1">
                <a:latin typeface="Roboto"/>
                <a:cs typeface="Roboto"/>
              </a:rPr>
              <a:t>трейтов </a:t>
            </a:r>
            <a:r>
              <a:rPr dirty="0" sz="2100" b="1">
                <a:latin typeface="Roboto"/>
                <a:cs typeface="Roboto"/>
              </a:rPr>
              <a:t>(типаж,</a:t>
            </a:r>
            <a:r>
              <a:rPr dirty="0" sz="2100" spc="-35" b="1">
                <a:latin typeface="Roboto"/>
                <a:cs typeface="Roboto"/>
              </a:rPr>
              <a:t> </a:t>
            </a:r>
            <a:r>
              <a:rPr dirty="0" sz="2100" spc="-10" b="1">
                <a:latin typeface="Roboto"/>
                <a:cs typeface="Roboto"/>
              </a:rPr>
              <a:t>traits)</a:t>
            </a:r>
            <a:endParaRPr sz="2100">
              <a:latin typeface="Roboto"/>
              <a:cs typeface="Roboto"/>
            </a:endParaRPr>
          </a:p>
          <a:p>
            <a:pPr marL="354965" indent="-302260">
              <a:lnSpc>
                <a:spcPts val="2495"/>
              </a:lnSpc>
              <a:buFont typeface="Roboto"/>
              <a:buChar char="-"/>
              <a:tabLst>
                <a:tab pos="354965" algn="l"/>
              </a:tabLst>
            </a:pPr>
            <a:r>
              <a:rPr dirty="0" sz="2100" b="1">
                <a:latin typeface="Arial"/>
                <a:cs typeface="Arial"/>
              </a:rPr>
              <a:t>Trait</a:t>
            </a:r>
            <a:r>
              <a:rPr dirty="0" sz="2100" spc="-110" b="1">
                <a:latin typeface="Arial"/>
                <a:cs typeface="Arial"/>
              </a:rPr>
              <a:t> </a:t>
            </a:r>
            <a:r>
              <a:rPr dirty="0" sz="2100" spc="-45">
                <a:latin typeface="Roboto"/>
                <a:cs typeface="Roboto"/>
              </a:rPr>
              <a:t>это</a:t>
            </a:r>
            <a:r>
              <a:rPr dirty="0" sz="2100" spc="-85">
                <a:latin typeface="Roboto"/>
                <a:cs typeface="Roboto"/>
              </a:rPr>
              <a:t> </a:t>
            </a:r>
            <a:r>
              <a:rPr dirty="0" sz="2100" spc="-10">
                <a:latin typeface="Roboto"/>
                <a:cs typeface="Roboto"/>
              </a:rPr>
              <a:t>механизм,</a:t>
            </a:r>
            <a:r>
              <a:rPr dirty="0" sz="2100" spc="-95">
                <a:latin typeface="Roboto"/>
                <a:cs typeface="Roboto"/>
              </a:rPr>
              <a:t> </a:t>
            </a:r>
            <a:r>
              <a:rPr dirty="0" sz="2100" spc="-25">
                <a:latin typeface="Roboto"/>
                <a:cs typeface="Roboto"/>
              </a:rPr>
              <a:t>который</a:t>
            </a:r>
            <a:r>
              <a:rPr dirty="0" sz="2100" spc="-90">
                <a:latin typeface="Roboto"/>
                <a:cs typeface="Roboto"/>
              </a:rPr>
              <a:t> </a:t>
            </a:r>
            <a:r>
              <a:rPr dirty="0" sz="2100" spc="-10">
                <a:latin typeface="Roboto"/>
                <a:cs typeface="Roboto"/>
              </a:rPr>
              <a:t>позволяет</a:t>
            </a:r>
            <a:r>
              <a:rPr dirty="0" sz="2100" spc="-95">
                <a:latin typeface="Roboto"/>
                <a:cs typeface="Roboto"/>
              </a:rPr>
              <a:t> </a:t>
            </a:r>
            <a:r>
              <a:rPr dirty="0" sz="2100" spc="-10">
                <a:latin typeface="Roboto"/>
                <a:cs typeface="Roboto"/>
              </a:rPr>
              <a:t>определить</a:t>
            </a:r>
            <a:endParaRPr sz="2100">
              <a:latin typeface="Roboto"/>
              <a:cs typeface="Roboto"/>
            </a:endParaRPr>
          </a:p>
          <a:p>
            <a:pPr marL="354965" marR="5080">
              <a:lnSpc>
                <a:spcPct val="105000"/>
              </a:lnSpc>
            </a:pPr>
            <a:r>
              <a:rPr dirty="0" sz="2100" spc="-10">
                <a:latin typeface="Roboto"/>
                <a:cs typeface="Roboto"/>
              </a:rPr>
              <a:t>совокупность</a:t>
            </a:r>
            <a:r>
              <a:rPr dirty="0" sz="2100" spc="-90">
                <a:latin typeface="Roboto"/>
                <a:cs typeface="Roboto"/>
              </a:rPr>
              <a:t> </a:t>
            </a:r>
            <a:r>
              <a:rPr dirty="0" sz="2100" spc="-25">
                <a:latin typeface="Roboto"/>
                <a:cs typeface="Roboto"/>
              </a:rPr>
              <a:t>методов,</a:t>
            </a:r>
            <a:r>
              <a:rPr dirty="0" sz="2100" spc="-85">
                <a:latin typeface="Roboto"/>
                <a:cs typeface="Roboto"/>
              </a:rPr>
              <a:t> </a:t>
            </a:r>
            <a:r>
              <a:rPr dirty="0" sz="2100" spc="-25">
                <a:latin typeface="Roboto"/>
                <a:cs typeface="Roboto"/>
              </a:rPr>
              <a:t>которые</a:t>
            </a:r>
            <a:r>
              <a:rPr dirty="0" sz="2100" spc="-85">
                <a:latin typeface="Roboto"/>
                <a:cs typeface="Roboto"/>
              </a:rPr>
              <a:t> </a:t>
            </a:r>
            <a:r>
              <a:rPr dirty="0" sz="2100" spc="-10">
                <a:latin typeface="Roboto"/>
                <a:cs typeface="Roboto"/>
              </a:rPr>
              <a:t>могут</a:t>
            </a:r>
            <a:r>
              <a:rPr dirty="0" sz="2100" spc="-85">
                <a:latin typeface="Roboto"/>
                <a:cs typeface="Roboto"/>
              </a:rPr>
              <a:t> </a:t>
            </a:r>
            <a:r>
              <a:rPr dirty="0" sz="2100">
                <a:latin typeface="Roboto"/>
                <a:cs typeface="Roboto"/>
              </a:rPr>
              <a:t>быть</a:t>
            </a:r>
            <a:r>
              <a:rPr dirty="0" sz="2100" spc="-90">
                <a:latin typeface="Roboto"/>
                <a:cs typeface="Roboto"/>
              </a:rPr>
              <a:t> </a:t>
            </a:r>
            <a:r>
              <a:rPr dirty="0" sz="2100">
                <a:latin typeface="Roboto"/>
                <a:cs typeface="Roboto"/>
              </a:rPr>
              <a:t>реализованы</a:t>
            </a:r>
            <a:r>
              <a:rPr dirty="0" sz="2100" spc="-85">
                <a:latin typeface="Roboto"/>
                <a:cs typeface="Roboto"/>
              </a:rPr>
              <a:t> </a:t>
            </a:r>
            <a:r>
              <a:rPr dirty="0" sz="2100" spc="-25">
                <a:latin typeface="Roboto"/>
                <a:cs typeface="Roboto"/>
              </a:rPr>
              <a:t>для </a:t>
            </a:r>
            <a:r>
              <a:rPr dirty="0" sz="2100" spc="-10">
                <a:latin typeface="Roboto"/>
                <a:cs typeface="Roboto"/>
              </a:rPr>
              <a:t>различных</a:t>
            </a:r>
            <a:r>
              <a:rPr dirty="0" sz="2100" spc="-55">
                <a:latin typeface="Roboto"/>
                <a:cs typeface="Roboto"/>
              </a:rPr>
              <a:t> </a:t>
            </a:r>
            <a:r>
              <a:rPr dirty="0" sz="2100">
                <a:latin typeface="Roboto"/>
                <a:cs typeface="Roboto"/>
              </a:rPr>
              <a:t>типов</a:t>
            </a:r>
            <a:r>
              <a:rPr dirty="0" sz="2100" spc="-55">
                <a:latin typeface="Roboto"/>
                <a:cs typeface="Roboto"/>
              </a:rPr>
              <a:t> </a:t>
            </a:r>
            <a:r>
              <a:rPr dirty="0" sz="2100">
                <a:latin typeface="Roboto"/>
                <a:cs typeface="Roboto"/>
              </a:rPr>
              <a:t>данных.</a:t>
            </a:r>
            <a:r>
              <a:rPr dirty="0" sz="2100" spc="25">
                <a:latin typeface="Roboto"/>
                <a:cs typeface="Roboto"/>
              </a:rPr>
              <a:t> </a:t>
            </a:r>
            <a:r>
              <a:rPr dirty="0" sz="2100">
                <a:latin typeface="Roboto"/>
                <a:cs typeface="Roboto"/>
              </a:rPr>
              <a:t>Типажи</a:t>
            </a:r>
            <a:r>
              <a:rPr dirty="0" sz="2100" spc="-55">
                <a:latin typeface="Roboto"/>
                <a:cs typeface="Roboto"/>
              </a:rPr>
              <a:t> </a:t>
            </a:r>
            <a:r>
              <a:rPr dirty="0" sz="2100" spc="-10">
                <a:latin typeface="Roboto"/>
                <a:cs typeface="Roboto"/>
              </a:rPr>
              <a:t>предоставляют </a:t>
            </a:r>
            <a:r>
              <a:rPr dirty="0" sz="2100" spc="-25">
                <a:latin typeface="Roboto"/>
                <a:cs typeface="Roboto"/>
              </a:rPr>
              <a:t>абстрактный</a:t>
            </a:r>
            <a:r>
              <a:rPr dirty="0" sz="2100" spc="-50">
                <a:latin typeface="Roboto"/>
                <a:cs typeface="Roboto"/>
              </a:rPr>
              <a:t> </a:t>
            </a:r>
            <a:r>
              <a:rPr dirty="0" sz="2100" spc="-45">
                <a:latin typeface="Roboto"/>
                <a:cs typeface="Roboto"/>
              </a:rPr>
              <a:t>интерфейс, </a:t>
            </a:r>
            <a:r>
              <a:rPr dirty="0" sz="2100">
                <a:latin typeface="Roboto"/>
                <a:cs typeface="Roboto"/>
              </a:rPr>
              <a:t>описывающий</a:t>
            </a:r>
            <a:r>
              <a:rPr dirty="0" sz="2100" spc="-50">
                <a:latin typeface="Roboto"/>
                <a:cs typeface="Roboto"/>
              </a:rPr>
              <a:t> </a:t>
            </a:r>
            <a:r>
              <a:rPr dirty="0" sz="2100">
                <a:latin typeface="Roboto"/>
                <a:cs typeface="Roboto"/>
              </a:rPr>
              <a:t>общее</a:t>
            </a:r>
            <a:r>
              <a:rPr dirty="0" sz="2100" spc="-45">
                <a:latin typeface="Roboto"/>
                <a:cs typeface="Roboto"/>
              </a:rPr>
              <a:t> </a:t>
            </a:r>
            <a:r>
              <a:rPr dirty="0" sz="2100">
                <a:latin typeface="Roboto"/>
                <a:cs typeface="Roboto"/>
              </a:rPr>
              <a:t>поведение,</a:t>
            </a:r>
            <a:r>
              <a:rPr dirty="0" sz="2100" spc="-50">
                <a:latin typeface="Roboto"/>
                <a:cs typeface="Roboto"/>
              </a:rPr>
              <a:t> </a:t>
            </a:r>
            <a:r>
              <a:rPr dirty="0" sz="2100" spc="-25">
                <a:latin typeface="Roboto"/>
                <a:cs typeface="Roboto"/>
              </a:rPr>
              <a:t>но </a:t>
            </a:r>
            <a:r>
              <a:rPr dirty="0" sz="2100">
                <a:latin typeface="Roboto"/>
                <a:cs typeface="Roboto"/>
              </a:rPr>
              <a:t>не</a:t>
            </a:r>
            <a:r>
              <a:rPr dirty="0" sz="2100" spc="-30">
                <a:latin typeface="Roboto"/>
                <a:cs typeface="Roboto"/>
              </a:rPr>
              <a:t> </a:t>
            </a:r>
            <a:r>
              <a:rPr dirty="0" sz="2100" spc="-20">
                <a:latin typeface="Roboto"/>
                <a:cs typeface="Roboto"/>
              </a:rPr>
              <a:t>предоставляют</a:t>
            </a:r>
            <a:r>
              <a:rPr dirty="0" sz="2100" spc="-30">
                <a:latin typeface="Roboto"/>
                <a:cs typeface="Roboto"/>
              </a:rPr>
              <a:t> </a:t>
            </a:r>
            <a:r>
              <a:rPr dirty="0" sz="2100">
                <a:latin typeface="Roboto"/>
                <a:cs typeface="Roboto"/>
              </a:rPr>
              <a:t>собой</a:t>
            </a:r>
            <a:r>
              <a:rPr dirty="0" sz="2100" spc="-30">
                <a:latin typeface="Roboto"/>
                <a:cs typeface="Roboto"/>
              </a:rPr>
              <a:t> </a:t>
            </a:r>
            <a:r>
              <a:rPr dirty="0" sz="2100" spc="-10">
                <a:latin typeface="Roboto"/>
                <a:cs typeface="Roboto"/>
              </a:rPr>
              <a:t>конкретной</a:t>
            </a:r>
            <a:r>
              <a:rPr dirty="0" sz="2100" spc="-30">
                <a:latin typeface="Roboto"/>
                <a:cs typeface="Roboto"/>
              </a:rPr>
              <a:t> </a:t>
            </a:r>
            <a:r>
              <a:rPr dirty="0" sz="2100" spc="-10">
                <a:latin typeface="Roboto"/>
                <a:cs typeface="Roboto"/>
              </a:rPr>
              <a:t>реализации.</a:t>
            </a:r>
            <a:endParaRPr sz="2100">
              <a:latin typeface="Roboto"/>
              <a:cs typeface="Roboto"/>
            </a:endParaRPr>
          </a:p>
          <a:p>
            <a:pPr marL="354965" marR="123189" indent="-302260">
              <a:lnSpc>
                <a:spcPct val="105000"/>
              </a:lnSpc>
              <a:buFont typeface="Roboto"/>
              <a:buChar char="-"/>
              <a:tabLst>
                <a:tab pos="354965" algn="l"/>
              </a:tabLst>
            </a:pPr>
            <a:r>
              <a:rPr dirty="0" sz="2100" spc="160">
                <a:latin typeface="Tahoma"/>
                <a:cs typeface="Tahoma"/>
              </a:rPr>
              <a:t>В</a:t>
            </a:r>
            <a:r>
              <a:rPr dirty="0" sz="2100" spc="-6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других</a:t>
            </a:r>
            <a:r>
              <a:rPr dirty="0" sz="2100" spc="-5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языках</a:t>
            </a:r>
            <a:r>
              <a:rPr dirty="0" sz="2100" spc="-5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программирования</a:t>
            </a:r>
            <a:r>
              <a:rPr dirty="0" sz="2100" spc="-6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есть</a:t>
            </a:r>
            <a:r>
              <a:rPr dirty="0" sz="2100" spc="-5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в</a:t>
            </a:r>
            <a:r>
              <a:rPr dirty="0" sz="2100" spc="-5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некоторой</a:t>
            </a:r>
            <a:r>
              <a:rPr dirty="0" sz="2100" spc="-6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степени </a:t>
            </a:r>
            <a:r>
              <a:rPr dirty="0" sz="2100" spc="-20">
                <a:latin typeface="Tahoma"/>
                <a:cs typeface="Tahoma"/>
              </a:rPr>
              <a:t>похожая</a:t>
            </a:r>
            <a:r>
              <a:rPr dirty="0" sz="2100" spc="-10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функциональность</a:t>
            </a:r>
            <a:r>
              <a:rPr dirty="0" sz="2100" spc="-10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-</a:t>
            </a:r>
            <a:r>
              <a:rPr dirty="0" sz="2100" spc="-10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интерфейсы.</a:t>
            </a:r>
            <a:endParaRPr sz="2100">
              <a:latin typeface="Tahoma"/>
              <a:cs typeface="Tahoma"/>
            </a:endParaRPr>
          </a:p>
          <a:p>
            <a:pPr marL="354965" indent="-317500">
              <a:lnSpc>
                <a:spcPct val="100000"/>
              </a:lnSpc>
              <a:spcBef>
                <a:spcPts val="125"/>
              </a:spcBef>
              <a:buChar char="-"/>
              <a:tabLst>
                <a:tab pos="354965" algn="l"/>
              </a:tabLst>
            </a:pPr>
            <a:r>
              <a:rPr dirty="0" sz="2100" spc="-35">
                <a:latin typeface="Tahoma"/>
                <a:cs typeface="Tahoma"/>
              </a:rPr>
              <a:t>Типажи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могут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быть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реализованы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для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любых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типов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данных.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3706" y="206133"/>
            <a:ext cx="2574290" cy="4857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Traits.</a:t>
            </a:r>
            <a:r>
              <a:rPr dirty="0" spc="-225"/>
              <a:t> </a:t>
            </a:r>
            <a:r>
              <a:rPr dirty="0" spc="55"/>
              <a:t>Пример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75249" y="694057"/>
            <a:ext cx="8235315" cy="191833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5"/>
              </a:spcBef>
              <a:buClr>
                <a:srgbClr val="000000"/>
              </a:buClr>
              <a:buChar char="●"/>
              <a:tabLst>
                <a:tab pos="379095" algn="l"/>
              </a:tabLst>
            </a:pPr>
            <a:r>
              <a:rPr dirty="0" sz="1800">
                <a:solidFill>
                  <a:srgbClr val="333333"/>
                </a:solidFill>
                <a:latin typeface="Tahoma"/>
                <a:cs typeface="Tahoma"/>
              </a:rPr>
              <a:t>Сначала</a:t>
            </a:r>
            <a:r>
              <a:rPr dirty="0" sz="18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800" spc="55">
                <a:solidFill>
                  <a:srgbClr val="333333"/>
                </a:solidFill>
                <a:latin typeface="Tahoma"/>
                <a:cs typeface="Tahoma"/>
              </a:rPr>
              <a:t>мы</a:t>
            </a:r>
            <a:r>
              <a:rPr dirty="0" sz="1800" spc="-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33333"/>
                </a:solidFill>
                <a:latin typeface="Tahoma"/>
                <a:cs typeface="Tahoma"/>
              </a:rPr>
              <a:t>определяем</a:t>
            </a:r>
            <a:r>
              <a:rPr dirty="0" sz="18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33333"/>
                </a:solidFill>
                <a:latin typeface="Tahoma"/>
                <a:cs typeface="Tahoma"/>
              </a:rPr>
              <a:t>сигнатуры</a:t>
            </a:r>
            <a:r>
              <a:rPr dirty="0" sz="1800" spc="-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33333"/>
                </a:solidFill>
                <a:latin typeface="Tahoma"/>
                <a:cs typeface="Tahoma"/>
              </a:rPr>
              <a:t>методов</a:t>
            </a:r>
            <a:r>
              <a:rPr dirty="0" sz="18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ahoma"/>
                <a:cs typeface="Tahoma"/>
              </a:rPr>
              <a:t>типажа</a:t>
            </a:r>
            <a:r>
              <a:rPr dirty="0" sz="1800">
                <a:solidFill>
                  <a:srgbClr val="333333"/>
                </a:solidFill>
                <a:latin typeface="Tahoma"/>
                <a:cs typeface="Tahoma"/>
              </a:rPr>
              <a:t> в</a:t>
            </a:r>
            <a:r>
              <a:rPr dirty="0" sz="18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ahoma"/>
                <a:cs typeface="Tahoma"/>
              </a:rPr>
              <a:t>коде</a:t>
            </a:r>
            <a:endParaRPr sz="1800">
              <a:latin typeface="Tahoma"/>
              <a:cs typeface="Tahoma"/>
            </a:endParaRPr>
          </a:p>
          <a:p>
            <a:pPr marL="379095" marR="5080" indent="-367030">
              <a:lnSpc>
                <a:spcPct val="114999"/>
              </a:lnSpc>
              <a:buChar char="●"/>
              <a:tabLst>
                <a:tab pos="379095" algn="l"/>
              </a:tabLst>
            </a:pPr>
            <a:r>
              <a:rPr dirty="0" sz="1800" spc="-10">
                <a:solidFill>
                  <a:srgbClr val="333333"/>
                </a:solidFill>
                <a:latin typeface="Tahoma"/>
                <a:cs typeface="Tahoma"/>
              </a:rPr>
              <a:t>Когда</a:t>
            </a:r>
            <a:r>
              <a:rPr dirty="0" sz="18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ahoma"/>
                <a:cs typeface="Tahoma"/>
              </a:rPr>
              <a:t>структура</a:t>
            </a:r>
            <a:r>
              <a:rPr dirty="0" sz="18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33333"/>
                </a:solidFill>
                <a:latin typeface="Tahoma"/>
                <a:cs typeface="Tahoma"/>
              </a:rPr>
              <a:t>реализует</a:t>
            </a:r>
            <a:r>
              <a:rPr dirty="0" sz="18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800" spc="-30">
                <a:solidFill>
                  <a:srgbClr val="333333"/>
                </a:solidFill>
                <a:latin typeface="Tahoma"/>
                <a:cs typeface="Tahoma"/>
              </a:rPr>
              <a:t>типаж,</a:t>
            </a:r>
            <a:r>
              <a:rPr dirty="0" sz="18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33333"/>
                </a:solidFill>
                <a:latin typeface="Tahoma"/>
                <a:cs typeface="Tahoma"/>
              </a:rPr>
              <a:t>она</a:t>
            </a:r>
            <a:r>
              <a:rPr dirty="0" sz="18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33333"/>
                </a:solidFill>
                <a:latin typeface="Tahoma"/>
                <a:cs typeface="Tahoma"/>
              </a:rPr>
              <a:t>устанавливает</a:t>
            </a:r>
            <a:r>
              <a:rPr dirty="0" sz="18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ahoma"/>
                <a:cs typeface="Tahoma"/>
              </a:rPr>
              <a:t>контракт</a:t>
            </a:r>
            <a:r>
              <a:rPr dirty="0" sz="1800" spc="5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ahoma"/>
                <a:cs typeface="Tahoma"/>
              </a:rPr>
              <a:t>поведения,</a:t>
            </a:r>
            <a:r>
              <a:rPr dirty="0" sz="1800" spc="-6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ahoma"/>
                <a:cs typeface="Tahoma"/>
              </a:rPr>
              <a:t>который</a:t>
            </a:r>
            <a:r>
              <a:rPr dirty="0" sz="1800" spc="-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33333"/>
                </a:solidFill>
                <a:latin typeface="Tahoma"/>
                <a:cs typeface="Tahoma"/>
              </a:rPr>
              <a:t>позволяет</a:t>
            </a:r>
            <a:r>
              <a:rPr dirty="0" sz="18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33333"/>
                </a:solidFill>
                <a:latin typeface="Tahoma"/>
                <a:cs typeface="Tahoma"/>
              </a:rPr>
              <a:t>нам</a:t>
            </a:r>
            <a:r>
              <a:rPr dirty="0" sz="1800" spc="-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33333"/>
                </a:solidFill>
                <a:latin typeface="Tahoma"/>
                <a:cs typeface="Tahoma"/>
              </a:rPr>
              <a:t>косвенно</a:t>
            </a:r>
            <a:r>
              <a:rPr dirty="0" sz="1800" spc="-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33333"/>
                </a:solidFill>
                <a:latin typeface="Tahoma"/>
                <a:cs typeface="Tahoma"/>
              </a:rPr>
              <a:t>взаимодействовать</a:t>
            </a:r>
            <a:r>
              <a:rPr dirty="0" sz="1800" spc="-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333333"/>
                </a:solidFill>
                <a:latin typeface="Tahoma"/>
                <a:cs typeface="Tahoma"/>
              </a:rPr>
              <a:t>со </a:t>
            </a:r>
            <a:r>
              <a:rPr dirty="0" sz="1800" spc="-10">
                <a:solidFill>
                  <a:srgbClr val="333333"/>
                </a:solidFill>
                <a:latin typeface="Tahoma"/>
                <a:cs typeface="Tahoma"/>
              </a:rPr>
              <a:t>структурой</a:t>
            </a:r>
            <a:r>
              <a:rPr dirty="0" sz="18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33333"/>
                </a:solidFill>
                <a:latin typeface="Tahoma"/>
                <a:cs typeface="Tahoma"/>
              </a:rPr>
              <a:t>через</a:t>
            </a:r>
            <a:r>
              <a:rPr dirty="0" sz="18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ahoma"/>
                <a:cs typeface="Tahoma"/>
              </a:rPr>
              <a:t>тип</a:t>
            </a:r>
            <a:r>
              <a:rPr dirty="0" sz="18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ahoma"/>
                <a:cs typeface="Tahoma"/>
              </a:rPr>
              <a:t>данного</a:t>
            </a:r>
            <a:r>
              <a:rPr dirty="0" sz="1800" spc="-6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ahoma"/>
                <a:cs typeface="Tahoma"/>
              </a:rPr>
              <a:t>типажа</a:t>
            </a:r>
            <a:r>
              <a:rPr dirty="0" sz="18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33333"/>
                </a:solidFill>
                <a:latin typeface="Tahoma"/>
                <a:cs typeface="Tahoma"/>
              </a:rPr>
              <a:t>без</a:t>
            </a:r>
            <a:r>
              <a:rPr dirty="0" sz="18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33333"/>
                </a:solidFill>
                <a:latin typeface="Tahoma"/>
                <a:cs typeface="Tahoma"/>
              </a:rPr>
              <a:t>необходимости</a:t>
            </a:r>
            <a:r>
              <a:rPr dirty="0" sz="1800" spc="-6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33333"/>
                </a:solidFill>
                <a:latin typeface="Tahoma"/>
                <a:cs typeface="Tahoma"/>
              </a:rPr>
              <a:t>знать</a:t>
            </a:r>
            <a:r>
              <a:rPr dirty="0" sz="18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ahoma"/>
                <a:cs typeface="Tahoma"/>
              </a:rPr>
              <a:t>реальный </a:t>
            </a:r>
            <a:r>
              <a:rPr dirty="0" sz="1800" spc="-20">
                <a:solidFill>
                  <a:srgbClr val="333333"/>
                </a:solidFill>
                <a:latin typeface="Tahoma"/>
                <a:cs typeface="Tahoma"/>
              </a:rPr>
              <a:t>тип.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800" spc="-50">
                <a:latin typeface="Tahoma"/>
                <a:cs typeface="Tahoma"/>
              </a:rPr>
              <a:t>●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2362276"/>
            <a:ext cx="4799074" cy="257159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7400" y="2277400"/>
            <a:ext cx="3769624" cy="260835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8540" y="163833"/>
            <a:ext cx="3996690" cy="4857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85"/>
              <a:t>Зачем</a:t>
            </a:r>
            <a:r>
              <a:rPr dirty="0" spc="-140"/>
              <a:t> </a:t>
            </a:r>
            <a:r>
              <a:rPr dirty="0" spc="-10"/>
              <a:t>нужны</a:t>
            </a:r>
            <a:r>
              <a:rPr dirty="0" spc="-135"/>
              <a:t> </a:t>
            </a:r>
            <a:r>
              <a:rPr dirty="0" spc="-10"/>
              <a:t>типажи?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6521" y="686172"/>
            <a:ext cx="8235950" cy="39039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Char char="●"/>
              <a:tabLst>
                <a:tab pos="363855" algn="l"/>
              </a:tabLst>
            </a:pPr>
            <a:r>
              <a:rPr dirty="0" u="heavy" sz="1600" spc="-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Полиморфизм:</a:t>
            </a:r>
            <a:endParaRPr sz="1600">
              <a:latin typeface="Tahoma"/>
              <a:cs typeface="Tahoma"/>
            </a:endParaRPr>
          </a:p>
          <a:p>
            <a:pPr marL="363855" marR="5080">
              <a:lnSpc>
                <a:spcPct val="100000"/>
              </a:lnSpc>
              <a:spcBef>
                <a:spcPts val="1500"/>
              </a:spcBef>
            </a:pPr>
            <a:r>
              <a:rPr dirty="0" sz="1600" spc="-30">
                <a:latin typeface="Tahoma"/>
                <a:cs typeface="Tahoma"/>
              </a:rPr>
              <a:t>Типажи</a:t>
            </a:r>
            <a:r>
              <a:rPr dirty="0" sz="1600" spc="-2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позволяют</a:t>
            </a:r>
            <a:r>
              <a:rPr dirty="0" sz="1600" spc="-2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достичь</a:t>
            </a:r>
            <a:r>
              <a:rPr dirty="0" sz="1600" spc="-2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полиморфизма.</a:t>
            </a:r>
            <a:r>
              <a:rPr dirty="0" sz="1600" spc="-2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Это</a:t>
            </a:r>
            <a:r>
              <a:rPr dirty="0" sz="1600" spc="-25">
                <a:latin typeface="Tahoma"/>
                <a:cs typeface="Tahoma"/>
              </a:rPr>
              <a:t> </a:t>
            </a:r>
            <a:r>
              <a:rPr dirty="0" sz="1600" spc="-35">
                <a:latin typeface="Tahoma"/>
                <a:cs typeface="Tahoma"/>
              </a:rPr>
              <a:t>означает,</a:t>
            </a:r>
            <a:r>
              <a:rPr dirty="0" sz="1600" spc="-2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что</a:t>
            </a:r>
            <a:r>
              <a:rPr dirty="0" sz="1600" spc="-2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вы</a:t>
            </a:r>
            <a:r>
              <a:rPr dirty="0" sz="1600" spc="-2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можете </a:t>
            </a:r>
            <a:r>
              <a:rPr dirty="0" sz="1600">
                <a:latin typeface="Tahoma"/>
                <a:cs typeface="Tahoma"/>
              </a:rPr>
              <a:t>использовать</a:t>
            </a:r>
            <a:r>
              <a:rPr dirty="0" sz="1600" spc="-3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методы</a:t>
            </a:r>
            <a:r>
              <a:rPr dirty="0" sz="1600" spc="-3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из</a:t>
            </a:r>
            <a:r>
              <a:rPr dirty="0" sz="1600" spc="-35">
                <a:latin typeface="Tahoma"/>
                <a:cs typeface="Tahoma"/>
              </a:rPr>
              <a:t> </a:t>
            </a:r>
            <a:r>
              <a:rPr dirty="0" sz="1600" spc="-20">
                <a:latin typeface="Tahoma"/>
                <a:cs typeface="Tahoma"/>
              </a:rPr>
              <a:t>типажа</a:t>
            </a:r>
            <a:r>
              <a:rPr dirty="0" sz="1600" spc="-3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на</a:t>
            </a:r>
            <a:r>
              <a:rPr dirty="0" sz="1600" spc="-3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объектах</a:t>
            </a:r>
            <a:r>
              <a:rPr dirty="0" sz="1600" spc="-3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разных</a:t>
            </a:r>
            <a:r>
              <a:rPr dirty="0" sz="1600" spc="-35">
                <a:latin typeface="Tahoma"/>
                <a:cs typeface="Tahoma"/>
              </a:rPr>
              <a:t> </a:t>
            </a:r>
            <a:r>
              <a:rPr dirty="0" sz="1600" spc="-20">
                <a:latin typeface="Tahoma"/>
                <a:cs typeface="Tahoma"/>
              </a:rPr>
              <a:t>типов,</a:t>
            </a:r>
            <a:r>
              <a:rPr dirty="0" sz="1600" spc="-3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предоставляющих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 spc="-20">
                <a:latin typeface="Tahoma"/>
                <a:cs typeface="Tahoma"/>
              </a:rPr>
              <a:t>этот </a:t>
            </a:r>
            <a:r>
              <a:rPr dirty="0" sz="1600" spc="-35">
                <a:latin typeface="Tahoma"/>
                <a:cs typeface="Tahoma"/>
              </a:rPr>
              <a:t>типаж,</a:t>
            </a:r>
            <a:r>
              <a:rPr dirty="0" sz="1600" spc="-3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не</a:t>
            </a:r>
            <a:r>
              <a:rPr dirty="0" sz="1600" spc="-3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заботясь</a:t>
            </a:r>
            <a:r>
              <a:rPr dirty="0" sz="1600" spc="-3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о</a:t>
            </a:r>
            <a:r>
              <a:rPr dirty="0" sz="1600" spc="-30">
                <a:latin typeface="Tahoma"/>
                <a:cs typeface="Tahoma"/>
              </a:rPr>
              <a:t> конкретной </a:t>
            </a:r>
            <a:r>
              <a:rPr dirty="0" sz="1600" spc="-10">
                <a:latin typeface="Tahoma"/>
                <a:cs typeface="Tahoma"/>
              </a:rPr>
              <a:t>реализации.</a:t>
            </a:r>
            <a:endParaRPr sz="1600">
              <a:latin typeface="Tahoma"/>
              <a:cs typeface="Tahoma"/>
            </a:endParaRPr>
          </a:p>
          <a:p>
            <a:pPr marL="363855" indent="-351155">
              <a:lnSpc>
                <a:spcPct val="100000"/>
              </a:lnSpc>
              <a:spcBef>
                <a:spcPts val="1500"/>
              </a:spcBef>
              <a:buChar char="●"/>
              <a:tabLst>
                <a:tab pos="363855" algn="l"/>
              </a:tabLst>
            </a:pPr>
            <a:r>
              <a:rPr dirty="0" u="heavy" sz="16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Реализация</a:t>
            </a:r>
            <a:r>
              <a:rPr dirty="0" u="heavy" sz="1600" spc="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6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общего</a:t>
            </a:r>
            <a:r>
              <a:rPr dirty="0" u="heavy" sz="1600" spc="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600" spc="-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поведения:</a:t>
            </a:r>
            <a:endParaRPr sz="1600">
              <a:latin typeface="Tahoma"/>
              <a:cs typeface="Tahoma"/>
            </a:endParaRPr>
          </a:p>
          <a:p>
            <a:pPr marL="363855" marR="132080">
              <a:lnSpc>
                <a:spcPct val="100000"/>
              </a:lnSpc>
              <a:spcBef>
                <a:spcPts val="1500"/>
              </a:spcBef>
            </a:pPr>
            <a:r>
              <a:rPr dirty="0" sz="1600" spc="75">
                <a:latin typeface="Tahoma"/>
                <a:cs typeface="Tahoma"/>
              </a:rPr>
              <a:t>Вы</a:t>
            </a:r>
            <a:r>
              <a:rPr dirty="0" sz="1600" spc="-3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можете</a:t>
            </a:r>
            <a:r>
              <a:rPr dirty="0" sz="1600" spc="-3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определить</a:t>
            </a:r>
            <a:r>
              <a:rPr dirty="0" sz="1600" spc="-3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общие</a:t>
            </a:r>
            <a:r>
              <a:rPr dirty="0" sz="1600" spc="-3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методы</a:t>
            </a:r>
            <a:r>
              <a:rPr dirty="0" sz="1600" spc="-3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в</a:t>
            </a:r>
            <a:r>
              <a:rPr dirty="0" sz="1600" spc="-35">
                <a:latin typeface="Tahoma"/>
                <a:cs typeface="Tahoma"/>
              </a:rPr>
              <a:t> </a:t>
            </a:r>
            <a:r>
              <a:rPr dirty="0" sz="1600" spc="-20">
                <a:latin typeface="Tahoma"/>
                <a:cs typeface="Tahoma"/>
              </a:rPr>
              <a:t>типаже,</a:t>
            </a:r>
            <a:r>
              <a:rPr dirty="0" sz="1600" spc="-30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а</a:t>
            </a:r>
            <a:r>
              <a:rPr dirty="0" sz="1600" spc="-3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затем</a:t>
            </a:r>
            <a:r>
              <a:rPr dirty="0" sz="1600" spc="-3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реализовать</a:t>
            </a:r>
            <a:r>
              <a:rPr dirty="0" sz="1600" spc="-3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эти</a:t>
            </a:r>
            <a:r>
              <a:rPr dirty="0" sz="1600" spc="-3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методы </a:t>
            </a:r>
            <a:r>
              <a:rPr dirty="0" sz="1600">
                <a:latin typeface="Tahoma"/>
                <a:cs typeface="Tahoma"/>
              </a:rPr>
              <a:t>для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разных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типов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данных.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Это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позволяет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сгруппировать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общее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поведение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 spc="-50">
                <a:latin typeface="Tahoma"/>
                <a:cs typeface="Tahoma"/>
              </a:rPr>
              <a:t>в </a:t>
            </a:r>
            <a:r>
              <a:rPr dirty="0" sz="1600">
                <a:latin typeface="Tahoma"/>
                <a:cs typeface="Tahoma"/>
              </a:rPr>
              <a:t>единый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интерфейс.</a:t>
            </a:r>
            <a:endParaRPr sz="1600">
              <a:latin typeface="Tahoma"/>
              <a:cs typeface="Tahoma"/>
            </a:endParaRPr>
          </a:p>
          <a:p>
            <a:pPr marL="363855" indent="-351155">
              <a:lnSpc>
                <a:spcPct val="100000"/>
              </a:lnSpc>
              <a:spcBef>
                <a:spcPts val="1500"/>
              </a:spcBef>
              <a:buChar char="●"/>
              <a:tabLst>
                <a:tab pos="363855" algn="l"/>
              </a:tabLst>
            </a:pPr>
            <a:r>
              <a:rPr dirty="0" u="heavy" sz="16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Расширение</a:t>
            </a:r>
            <a:r>
              <a:rPr dirty="0" u="heavy" sz="1600" spc="2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600" spc="-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функциональности:</a:t>
            </a:r>
            <a:endParaRPr sz="1600">
              <a:latin typeface="Tahoma"/>
              <a:cs typeface="Tahoma"/>
            </a:endParaRPr>
          </a:p>
          <a:p>
            <a:pPr marL="363855" marR="268605" indent="55880">
              <a:lnSpc>
                <a:spcPct val="100000"/>
              </a:lnSpc>
              <a:spcBef>
                <a:spcPts val="1500"/>
              </a:spcBef>
            </a:pPr>
            <a:r>
              <a:rPr dirty="0" sz="1600" spc="75">
                <a:latin typeface="Tahoma"/>
                <a:cs typeface="Tahoma"/>
              </a:rPr>
              <a:t>Вы</a:t>
            </a:r>
            <a:r>
              <a:rPr dirty="0" sz="1600" spc="-5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можете</a:t>
            </a:r>
            <a:r>
              <a:rPr dirty="0" sz="1600" spc="-5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реализовать</a:t>
            </a:r>
            <a:r>
              <a:rPr dirty="0" sz="1600" spc="-55">
                <a:latin typeface="Tahoma"/>
                <a:cs typeface="Tahoma"/>
              </a:rPr>
              <a:t> </a:t>
            </a:r>
            <a:r>
              <a:rPr dirty="0" sz="1600" spc="-30">
                <a:latin typeface="Tahoma"/>
                <a:cs typeface="Tahoma"/>
              </a:rPr>
              <a:t>типажи</a:t>
            </a:r>
            <a:r>
              <a:rPr dirty="0" sz="1600" spc="-5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для</a:t>
            </a:r>
            <a:r>
              <a:rPr dirty="0" sz="1600" spc="-5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типов</a:t>
            </a:r>
            <a:r>
              <a:rPr dirty="0" sz="1600" spc="-5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данных,</a:t>
            </a:r>
            <a:r>
              <a:rPr dirty="0" sz="1600" spc="-55">
                <a:latin typeface="Tahoma"/>
                <a:cs typeface="Tahoma"/>
              </a:rPr>
              <a:t> </a:t>
            </a:r>
            <a:r>
              <a:rPr dirty="0" sz="1600" spc="-110">
                <a:latin typeface="Tahoma"/>
                <a:cs typeface="Tahoma"/>
              </a:rPr>
              <a:t>к</a:t>
            </a:r>
            <a:r>
              <a:rPr dirty="0" sz="1600" spc="-5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которым</a:t>
            </a:r>
            <a:r>
              <a:rPr dirty="0" sz="1600" spc="-5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у</a:t>
            </a:r>
            <a:r>
              <a:rPr dirty="0" sz="1600" spc="-5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вас</a:t>
            </a:r>
            <a:r>
              <a:rPr dirty="0" sz="1600" spc="-5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нет</a:t>
            </a:r>
            <a:r>
              <a:rPr dirty="0" sz="1600" spc="-5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доступа </a:t>
            </a:r>
            <a:r>
              <a:rPr dirty="0" sz="1600">
                <a:latin typeface="Tahoma"/>
                <a:cs typeface="Tahoma"/>
              </a:rPr>
              <a:t>(например,</a:t>
            </a:r>
            <a:r>
              <a:rPr dirty="0" sz="1600" spc="-5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сторонние</a:t>
            </a:r>
            <a:r>
              <a:rPr dirty="0" sz="1600" spc="-45">
                <a:latin typeface="Tahoma"/>
                <a:cs typeface="Tahoma"/>
              </a:rPr>
              <a:t> </a:t>
            </a:r>
            <a:r>
              <a:rPr dirty="0" sz="1600" spc="-25">
                <a:latin typeface="Tahoma"/>
                <a:cs typeface="Tahoma"/>
              </a:rPr>
              <a:t>библиотеки),</a:t>
            </a:r>
            <a:r>
              <a:rPr dirty="0" sz="1600" spc="-5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чтобы</a:t>
            </a:r>
            <a:r>
              <a:rPr dirty="0" sz="1600" spc="-4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добавить</a:t>
            </a:r>
            <a:r>
              <a:rPr dirty="0" sz="1600" spc="-5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им</a:t>
            </a:r>
            <a:r>
              <a:rPr dirty="0" sz="1600" spc="-4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функциональность, </a:t>
            </a:r>
            <a:r>
              <a:rPr dirty="0" sz="1600" spc="-25">
                <a:latin typeface="Tahoma"/>
                <a:cs typeface="Tahoma"/>
              </a:rPr>
              <a:t>которой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вам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не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хватает.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0364" rIns="0" bIns="0" rtlCol="0" vert="horz">
            <a:spAutoFit/>
          </a:bodyPr>
          <a:lstStyle/>
          <a:p>
            <a:pPr marL="814069">
              <a:lnSpc>
                <a:spcPct val="100000"/>
              </a:lnSpc>
              <a:spcBef>
                <a:spcPts val="120"/>
              </a:spcBef>
            </a:pPr>
            <a:r>
              <a:rPr dirty="0"/>
              <a:t>Поговорим</a:t>
            </a:r>
            <a:r>
              <a:rPr dirty="0" spc="-20"/>
              <a:t> </a:t>
            </a:r>
            <a:r>
              <a:rPr dirty="0"/>
              <a:t>про</a:t>
            </a:r>
            <a:r>
              <a:rPr dirty="0" spc="-20"/>
              <a:t> </a:t>
            </a:r>
            <a:r>
              <a:rPr dirty="0" spc="40"/>
              <a:t>типажи…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887" y="1480195"/>
            <a:ext cx="2651300" cy="8389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395" y="2418100"/>
            <a:ext cx="2708325" cy="231157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20400" y="1044256"/>
            <a:ext cx="6460490" cy="1614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60"/>
              </a:lnSpc>
              <a:spcBef>
                <a:spcPts val="100"/>
              </a:spcBef>
            </a:pPr>
            <a:r>
              <a:rPr dirty="0" u="heavy" sz="1800" spc="-3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Типажи</a:t>
            </a:r>
            <a:r>
              <a:rPr dirty="0" u="heavy" sz="1800" spc="-85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800" spc="-45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как</a:t>
            </a:r>
            <a:r>
              <a:rPr dirty="0" u="heavy" sz="1800" spc="-85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800" spc="-1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интерфейс:</a:t>
            </a:r>
            <a:endParaRPr sz="1800">
              <a:latin typeface="Tahoma"/>
              <a:cs typeface="Tahoma"/>
            </a:endParaRPr>
          </a:p>
          <a:p>
            <a:pPr marL="3561079">
              <a:lnSpc>
                <a:spcPts val="1720"/>
              </a:lnSpc>
            </a:pPr>
            <a:r>
              <a:rPr dirty="0" sz="1600" spc="120">
                <a:solidFill>
                  <a:srgbClr val="333333"/>
                </a:solidFill>
                <a:latin typeface="Tahoma"/>
                <a:cs typeface="Tahoma"/>
              </a:rPr>
              <a:t>В</a:t>
            </a:r>
            <a:r>
              <a:rPr dirty="0" sz="1600" spc="-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333333"/>
                </a:solidFill>
                <a:latin typeface="Tahoma"/>
                <a:cs typeface="Tahoma"/>
              </a:rPr>
              <a:t>отличие</a:t>
            </a:r>
            <a:r>
              <a:rPr dirty="0" sz="1600" spc="-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333333"/>
                </a:solidFill>
                <a:latin typeface="Tahoma"/>
                <a:cs typeface="Tahoma"/>
              </a:rPr>
              <a:t>от</a:t>
            </a:r>
            <a:r>
              <a:rPr dirty="0" sz="1600" spc="-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333333"/>
                </a:solidFill>
                <a:latin typeface="Tahoma"/>
                <a:cs typeface="Tahoma"/>
              </a:rPr>
              <a:t>интерфейсов</a:t>
            </a:r>
            <a:r>
              <a:rPr dirty="0" sz="1600" spc="-4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00" spc="-50">
                <a:solidFill>
                  <a:srgbClr val="333333"/>
                </a:solidFill>
                <a:latin typeface="Tahoma"/>
                <a:cs typeface="Tahoma"/>
              </a:rPr>
              <a:t>в</a:t>
            </a:r>
            <a:endParaRPr sz="1600">
              <a:latin typeface="Tahoma"/>
              <a:cs typeface="Tahoma"/>
            </a:endParaRPr>
          </a:p>
          <a:p>
            <a:pPr marL="3561079" marR="5080">
              <a:lnSpc>
                <a:spcPct val="114999"/>
              </a:lnSpc>
            </a:pPr>
            <a:r>
              <a:rPr dirty="0" sz="1600" spc="-20">
                <a:solidFill>
                  <a:srgbClr val="333333"/>
                </a:solidFill>
                <a:latin typeface="Tahoma"/>
                <a:cs typeface="Tahoma"/>
              </a:rPr>
              <a:t>таких</a:t>
            </a:r>
            <a:r>
              <a:rPr dirty="0" sz="16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333333"/>
                </a:solidFill>
                <a:latin typeface="Tahoma"/>
                <a:cs typeface="Tahoma"/>
              </a:rPr>
              <a:t>языках,</a:t>
            </a:r>
            <a:r>
              <a:rPr dirty="0" sz="1600" spc="-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00" spc="-40">
                <a:solidFill>
                  <a:srgbClr val="333333"/>
                </a:solidFill>
                <a:latin typeface="Tahoma"/>
                <a:cs typeface="Tahoma"/>
              </a:rPr>
              <a:t>как</a:t>
            </a:r>
            <a:r>
              <a:rPr dirty="0" sz="1600" spc="-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333333"/>
                </a:solidFill>
                <a:latin typeface="Tahoma"/>
                <a:cs typeface="Tahoma"/>
              </a:rPr>
              <a:t>Java,</a:t>
            </a:r>
            <a:r>
              <a:rPr dirty="0" sz="1600" spc="-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00" spc="-30">
                <a:solidFill>
                  <a:srgbClr val="333333"/>
                </a:solidFill>
                <a:latin typeface="Tahoma"/>
                <a:cs typeface="Tahoma"/>
              </a:rPr>
              <a:t>C#</a:t>
            </a:r>
            <a:r>
              <a:rPr dirty="0" sz="1600" spc="-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333333"/>
                </a:solidFill>
                <a:latin typeface="Tahoma"/>
                <a:cs typeface="Tahoma"/>
              </a:rPr>
              <a:t>или </a:t>
            </a:r>
            <a:r>
              <a:rPr dirty="0" sz="1600">
                <a:solidFill>
                  <a:srgbClr val="333333"/>
                </a:solidFill>
                <a:latin typeface="Tahoma"/>
                <a:cs typeface="Tahoma"/>
              </a:rPr>
              <a:t>Scala,</a:t>
            </a:r>
            <a:r>
              <a:rPr dirty="0" sz="1600" spc="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333333"/>
                </a:solidFill>
                <a:latin typeface="Tahoma"/>
                <a:cs typeface="Tahoma"/>
              </a:rPr>
              <a:t>новые</a:t>
            </a:r>
            <a:r>
              <a:rPr dirty="0" sz="1600" spc="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00" b="1">
                <a:solidFill>
                  <a:srgbClr val="333333"/>
                </a:solidFill>
                <a:latin typeface="Arial"/>
                <a:cs typeface="Arial"/>
              </a:rPr>
              <a:t>типажи</a:t>
            </a:r>
            <a:r>
              <a:rPr dirty="0" sz="1600" spc="8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333333"/>
                </a:solidFill>
                <a:latin typeface="Arial"/>
                <a:cs typeface="Arial"/>
              </a:rPr>
              <a:t>могут </a:t>
            </a:r>
            <a:r>
              <a:rPr dirty="0" sz="1600" b="1">
                <a:solidFill>
                  <a:srgbClr val="333333"/>
                </a:solidFill>
                <a:latin typeface="Arial"/>
                <a:cs typeface="Arial"/>
              </a:rPr>
              <a:t>быть</a:t>
            </a:r>
            <a:r>
              <a:rPr dirty="0" sz="1600" spc="-3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33333"/>
                </a:solidFill>
                <a:latin typeface="Arial"/>
                <a:cs typeface="Arial"/>
              </a:rPr>
              <a:t>реализованы</a:t>
            </a:r>
            <a:r>
              <a:rPr dirty="0" sz="1600" spc="-3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3333"/>
                </a:solidFill>
                <a:latin typeface="Arial"/>
                <a:cs typeface="Arial"/>
              </a:rPr>
              <a:t>для</a:t>
            </a:r>
            <a:r>
              <a:rPr dirty="0" sz="1600" spc="-3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333333"/>
                </a:solidFill>
                <a:latin typeface="Arial"/>
                <a:cs typeface="Arial"/>
              </a:rPr>
              <a:t>уже </a:t>
            </a:r>
            <a:r>
              <a:rPr dirty="0" sz="1600" spc="-10" b="1">
                <a:solidFill>
                  <a:srgbClr val="333333"/>
                </a:solidFill>
                <a:latin typeface="Arial"/>
                <a:cs typeface="Arial"/>
              </a:rPr>
              <a:t>существующих</a:t>
            </a:r>
            <a:r>
              <a:rPr dirty="0" sz="1600" spc="-5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3333"/>
                </a:solidFill>
                <a:latin typeface="Arial"/>
                <a:cs typeface="Arial"/>
              </a:rPr>
              <a:t>типов</a:t>
            </a:r>
            <a:r>
              <a:rPr dirty="0" sz="1600" spc="-2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-55">
                <a:solidFill>
                  <a:srgbClr val="333333"/>
                </a:solidFill>
                <a:latin typeface="Tahoma"/>
                <a:cs typeface="Tahoma"/>
              </a:rPr>
              <a:t>(как</a:t>
            </a:r>
            <a:r>
              <a:rPr dirty="0" sz="16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00" spc="-50">
                <a:solidFill>
                  <a:srgbClr val="333333"/>
                </a:solidFill>
                <a:latin typeface="Tahoma"/>
                <a:cs typeface="Tahoma"/>
              </a:rPr>
              <a:t>в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149527" y="2690354"/>
            <a:ext cx="493395" cy="243840"/>
          </a:xfrm>
          <a:prstGeom prst="rect">
            <a:avLst/>
          </a:prstGeom>
          <a:solidFill>
            <a:srgbClr val="F6F6F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55"/>
              </a:lnSpc>
            </a:pPr>
            <a:r>
              <a:rPr dirty="0" sz="1600" spc="-20">
                <a:solidFill>
                  <a:srgbClr val="333333"/>
                </a:solidFill>
                <a:latin typeface="Courier New"/>
                <a:cs typeface="Courier New"/>
              </a:rPr>
              <a:t>Hash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268875" y="2669526"/>
            <a:ext cx="26289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6685" algn="l"/>
              </a:tabLst>
            </a:pPr>
            <a:r>
              <a:rPr dirty="0" sz="1600">
                <a:solidFill>
                  <a:srgbClr val="333333"/>
                </a:solidFill>
                <a:latin typeface="Tahoma"/>
                <a:cs typeface="Tahoma"/>
              </a:rPr>
              <a:t>случае</a:t>
            </a:r>
            <a:r>
              <a:rPr dirty="0" sz="1600" spc="6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00" spc="5">
                <a:solidFill>
                  <a:srgbClr val="333333"/>
                </a:solidFill>
                <a:latin typeface="Tahoma"/>
                <a:cs typeface="Tahoma"/>
              </a:rPr>
              <a:t>с</a:t>
            </a:r>
            <a:r>
              <a:rPr dirty="0" sz="1600">
                <a:solidFill>
                  <a:srgbClr val="333333"/>
                </a:solidFill>
                <a:latin typeface="Tahoma"/>
                <a:cs typeface="Tahoma"/>
              </a:rPr>
              <a:t>	в</a:t>
            </a:r>
            <a:r>
              <a:rPr dirty="0" sz="1600" spc="-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Tahoma"/>
                <a:cs typeface="Tahoma"/>
              </a:rPr>
              <a:t>последнем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268875" y="2913366"/>
            <a:ext cx="2845435" cy="142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600">
                <a:solidFill>
                  <a:srgbClr val="333333"/>
                </a:solidFill>
                <a:latin typeface="Tahoma"/>
                <a:cs typeface="Tahoma"/>
              </a:rPr>
              <a:t>примере).</a:t>
            </a:r>
            <a:r>
              <a:rPr dirty="0" sz="1600" spc="-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333333"/>
                </a:solidFill>
                <a:latin typeface="Tahoma"/>
                <a:cs typeface="Tahoma"/>
              </a:rPr>
              <a:t>То</a:t>
            </a:r>
            <a:r>
              <a:rPr dirty="0" sz="16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333333"/>
                </a:solidFill>
                <a:latin typeface="Tahoma"/>
                <a:cs typeface="Tahoma"/>
              </a:rPr>
              <a:t>есть</a:t>
            </a:r>
            <a:r>
              <a:rPr dirty="0" sz="16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Tahoma"/>
                <a:cs typeface="Tahoma"/>
              </a:rPr>
              <a:t>абстракции </a:t>
            </a:r>
            <a:r>
              <a:rPr dirty="0" sz="1600">
                <a:solidFill>
                  <a:srgbClr val="333333"/>
                </a:solidFill>
                <a:latin typeface="Tahoma"/>
                <a:cs typeface="Tahoma"/>
              </a:rPr>
              <a:t>могут</a:t>
            </a:r>
            <a:r>
              <a:rPr dirty="0" sz="1600" spc="-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333333"/>
                </a:solidFill>
                <a:latin typeface="Tahoma"/>
                <a:cs typeface="Tahoma"/>
              </a:rPr>
              <a:t>быть</a:t>
            </a:r>
            <a:r>
              <a:rPr dirty="0" sz="1600" spc="-1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333333"/>
                </a:solidFill>
                <a:latin typeface="Tahoma"/>
                <a:cs typeface="Tahoma"/>
              </a:rPr>
              <a:t>созданы</a:t>
            </a:r>
            <a:r>
              <a:rPr dirty="0" sz="1600" spc="-1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333333"/>
                </a:solidFill>
                <a:latin typeface="Tahoma"/>
                <a:cs typeface="Tahoma"/>
              </a:rPr>
              <a:t>по </a:t>
            </a:r>
            <a:r>
              <a:rPr dirty="0" sz="1600">
                <a:solidFill>
                  <a:srgbClr val="333333"/>
                </a:solidFill>
                <a:latin typeface="Tahoma"/>
                <a:cs typeface="Tahoma"/>
              </a:rPr>
              <a:t>необходимости,</a:t>
            </a:r>
            <a:r>
              <a:rPr dirty="0" sz="16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333333"/>
                </a:solidFill>
                <a:latin typeface="Tahoma"/>
                <a:cs typeface="Tahoma"/>
              </a:rPr>
              <a:t>а</a:t>
            </a:r>
            <a:r>
              <a:rPr dirty="0" sz="16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333333"/>
                </a:solidFill>
                <a:latin typeface="Tahoma"/>
                <a:cs typeface="Tahoma"/>
              </a:rPr>
              <a:t>затем </a:t>
            </a:r>
            <a:r>
              <a:rPr dirty="0" sz="1600">
                <a:solidFill>
                  <a:srgbClr val="333333"/>
                </a:solidFill>
                <a:latin typeface="Tahoma"/>
                <a:cs typeface="Tahoma"/>
              </a:rPr>
              <a:t>применены</a:t>
            </a:r>
            <a:r>
              <a:rPr dirty="0" sz="1600" spc="-4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00" spc="-110">
                <a:solidFill>
                  <a:srgbClr val="333333"/>
                </a:solidFill>
                <a:latin typeface="Tahoma"/>
                <a:cs typeface="Tahoma"/>
              </a:rPr>
              <a:t>к</a:t>
            </a:r>
            <a:r>
              <a:rPr dirty="0" sz="1600" spc="-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333333"/>
                </a:solidFill>
                <a:latin typeface="Tahoma"/>
                <a:cs typeface="Tahoma"/>
              </a:rPr>
              <a:t>уже </a:t>
            </a:r>
            <a:r>
              <a:rPr dirty="0" sz="1600">
                <a:solidFill>
                  <a:srgbClr val="333333"/>
                </a:solidFill>
                <a:latin typeface="Tahoma"/>
                <a:cs typeface="Tahoma"/>
              </a:rPr>
              <a:t>существующим</a:t>
            </a:r>
            <a:r>
              <a:rPr dirty="0" sz="1600" spc="9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Tahoma"/>
                <a:cs typeface="Tahoma"/>
              </a:rPr>
              <a:t>библиотекам.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6515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120"/>
              </a:spcBef>
            </a:pPr>
            <a:r>
              <a:rPr dirty="0"/>
              <a:t>Поговорим</a:t>
            </a:r>
            <a:r>
              <a:rPr dirty="0" spc="-20"/>
              <a:t> </a:t>
            </a:r>
            <a:r>
              <a:rPr dirty="0"/>
              <a:t>про</a:t>
            </a:r>
            <a:r>
              <a:rPr dirty="0" spc="-20"/>
              <a:t> </a:t>
            </a:r>
            <a:r>
              <a:rPr dirty="0" spc="40"/>
              <a:t>типажи…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4725" y="1104813"/>
            <a:ext cx="308419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70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Статическая</a:t>
            </a:r>
            <a:r>
              <a:rPr dirty="0" u="heavy" sz="1700" spc="75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700" spc="-1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диспетчеризация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626124"/>
            <a:ext cx="4131299" cy="95582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644933" y="1017046"/>
            <a:ext cx="4069079" cy="41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0360" indent="-327660">
              <a:lnSpc>
                <a:spcPts val="1520"/>
              </a:lnSpc>
              <a:spcBef>
                <a:spcPts val="100"/>
              </a:spcBef>
              <a:buChar char="●"/>
              <a:tabLst>
                <a:tab pos="340360" algn="l"/>
              </a:tabLst>
            </a:pPr>
            <a:r>
              <a:rPr dirty="0" sz="1300" spc="55">
                <a:solidFill>
                  <a:srgbClr val="333333"/>
                </a:solidFill>
                <a:latin typeface="Tahoma"/>
                <a:cs typeface="Tahoma"/>
              </a:rPr>
              <a:t>Самый</a:t>
            </a:r>
            <a:r>
              <a:rPr dirty="0" sz="1300" spc="-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частый</a:t>
            </a:r>
            <a:r>
              <a:rPr dirty="0" sz="1300" spc="-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способ</a:t>
            </a:r>
            <a:r>
              <a:rPr dirty="0" sz="1300" spc="-1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использования</a:t>
            </a:r>
            <a:r>
              <a:rPr dirty="0" sz="1300" spc="-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типажей</a:t>
            </a:r>
            <a:endParaRPr sz="1300">
              <a:latin typeface="Tahoma"/>
              <a:cs typeface="Tahoma"/>
            </a:endParaRPr>
          </a:p>
          <a:p>
            <a:pPr marL="340360">
              <a:lnSpc>
                <a:spcPts val="1520"/>
              </a:lnSpc>
            </a:pPr>
            <a:r>
              <a:rPr dirty="0" sz="1300" spc="105">
                <a:solidFill>
                  <a:srgbClr val="333333"/>
                </a:solidFill>
                <a:latin typeface="Tahoma"/>
                <a:cs typeface="Tahoma"/>
              </a:rPr>
              <a:t>—</a:t>
            </a:r>
            <a:r>
              <a:rPr dirty="0" sz="13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через</a:t>
            </a:r>
            <a:r>
              <a:rPr dirty="0" sz="13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использование</a:t>
            </a:r>
            <a:r>
              <a:rPr dirty="0" sz="13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20">
                <a:solidFill>
                  <a:srgbClr val="333333"/>
                </a:solidFill>
                <a:latin typeface="Tahoma"/>
                <a:cs typeface="Tahoma"/>
              </a:rPr>
              <a:t>типового</a:t>
            </a:r>
            <a:r>
              <a:rPr dirty="0" sz="1300" spc="-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параметризма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679250" y="1608916"/>
            <a:ext cx="770890" cy="188595"/>
          </a:xfrm>
          <a:prstGeom prst="rect">
            <a:avLst/>
          </a:prstGeom>
          <a:solidFill>
            <a:srgbClr val="F6F6F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5"/>
              </a:lnSpc>
            </a:pP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print_hash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644933" y="1581688"/>
            <a:ext cx="321373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100"/>
              </a:spcBef>
              <a:buChar char="●"/>
              <a:tabLst>
                <a:tab pos="340360" algn="l"/>
                <a:tab pos="1850389" algn="l"/>
              </a:tabLst>
            </a:pP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Функция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	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параметризована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549874" y="1797130"/>
            <a:ext cx="100965" cy="188595"/>
          </a:xfrm>
          <a:custGeom>
            <a:avLst/>
            <a:gdLst/>
            <a:ahLst/>
            <a:cxnLst/>
            <a:rect l="l" t="t" r="r" b="b"/>
            <a:pathLst>
              <a:path w="100965" h="188594">
                <a:moveTo>
                  <a:pt x="100819" y="188213"/>
                </a:moveTo>
                <a:lnTo>
                  <a:pt x="0" y="188213"/>
                </a:lnTo>
                <a:lnTo>
                  <a:pt x="0" y="0"/>
                </a:lnTo>
                <a:lnTo>
                  <a:pt x="100819" y="0"/>
                </a:lnTo>
                <a:lnTo>
                  <a:pt x="100819" y="188213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4973225" y="1769902"/>
            <a:ext cx="3503929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неизвестным</a:t>
            </a:r>
            <a:r>
              <a:rPr dirty="0" sz="1300" spc="-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типом</a:t>
            </a:r>
            <a:r>
              <a:rPr dirty="0" sz="1300" spc="-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T,</a:t>
            </a:r>
            <a:r>
              <a:rPr dirty="0" sz="1300" spc="-4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но</a:t>
            </a:r>
            <a:r>
              <a:rPr dirty="0" sz="1300" spc="-4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30">
                <a:solidFill>
                  <a:srgbClr val="333333"/>
                </a:solidFill>
                <a:latin typeface="Tahoma"/>
                <a:cs typeface="Tahoma"/>
              </a:rPr>
              <a:t>требует,</a:t>
            </a:r>
            <a:r>
              <a:rPr dirty="0" sz="1300" spc="-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чтобы</a:t>
            </a:r>
            <a:r>
              <a:rPr dirty="0" sz="1300" spc="-4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20">
                <a:solidFill>
                  <a:srgbClr val="333333"/>
                </a:solidFill>
                <a:latin typeface="Tahoma"/>
                <a:cs typeface="Tahoma"/>
              </a:rPr>
              <a:t>этот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973225" y="1958116"/>
            <a:ext cx="1736089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тип</a:t>
            </a:r>
            <a:r>
              <a:rPr dirty="0" sz="1300" spc="-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реализовал</a:t>
            </a:r>
            <a:r>
              <a:rPr dirty="0" sz="130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типаж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743454" y="1985344"/>
            <a:ext cx="398145" cy="188595"/>
          </a:xfrm>
          <a:prstGeom prst="rect">
            <a:avLst/>
          </a:prstGeom>
          <a:solidFill>
            <a:srgbClr val="F6F6F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5"/>
              </a:lnSpc>
            </a:pPr>
            <a:r>
              <a:rPr dirty="0" sz="1300" spc="-20">
                <a:solidFill>
                  <a:srgbClr val="333333"/>
                </a:solidFill>
                <a:latin typeface="Tahoma"/>
                <a:cs typeface="Tahoma"/>
              </a:rPr>
              <a:t>Hash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5690532" y="3491056"/>
            <a:ext cx="770890" cy="188595"/>
          </a:xfrm>
          <a:custGeom>
            <a:avLst/>
            <a:gdLst/>
            <a:ahLst/>
            <a:cxnLst/>
            <a:rect l="l" t="t" r="r" b="b"/>
            <a:pathLst>
              <a:path w="770889" h="188595">
                <a:moveTo>
                  <a:pt x="770773" y="188214"/>
                </a:moveTo>
                <a:lnTo>
                  <a:pt x="0" y="188214"/>
                </a:lnTo>
                <a:lnTo>
                  <a:pt x="0" y="0"/>
                </a:lnTo>
                <a:lnTo>
                  <a:pt x="770773" y="0"/>
                </a:lnTo>
                <a:lnTo>
                  <a:pt x="770773" y="188214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4644933" y="2334544"/>
            <a:ext cx="4066540" cy="154114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340360" marR="46990" indent="-328295">
              <a:lnSpc>
                <a:spcPts val="1480"/>
              </a:lnSpc>
              <a:spcBef>
                <a:spcPts val="215"/>
              </a:spcBef>
              <a:buFont typeface="Tahoma"/>
              <a:buChar char="●"/>
              <a:tabLst>
                <a:tab pos="340360" algn="l"/>
              </a:tabLst>
            </a:pPr>
            <a:r>
              <a:rPr dirty="0" sz="1300" spc="-20" b="1">
                <a:solidFill>
                  <a:srgbClr val="333333"/>
                </a:solidFill>
                <a:latin typeface="Arial"/>
                <a:cs typeface="Arial"/>
              </a:rPr>
              <a:t>Параметризованные</a:t>
            </a:r>
            <a:r>
              <a:rPr dirty="0" sz="1300" spc="-1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типами</a:t>
            </a:r>
            <a:r>
              <a:rPr dirty="0" sz="1300" spc="-1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333333"/>
                </a:solidFill>
                <a:latin typeface="Arial"/>
                <a:cs typeface="Arial"/>
              </a:rPr>
              <a:t>функции</a:t>
            </a:r>
            <a:r>
              <a:rPr dirty="0" sz="1300" spc="-1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333333"/>
                </a:solidFill>
                <a:latin typeface="Arial"/>
                <a:cs typeface="Arial"/>
              </a:rPr>
              <a:t>после компиляции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20" b="1">
                <a:solidFill>
                  <a:srgbClr val="333333"/>
                </a:solidFill>
                <a:latin typeface="Arial"/>
                <a:cs typeface="Arial"/>
              </a:rPr>
              <a:t>разворачиваются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в</a:t>
            </a:r>
            <a:r>
              <a:rPr dirty="0" sz="1300" spc="-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333333"/>
                </a:solidFill>
                <a:latin typeface="Arial"/>
                <a:cs typeface="Arial"/>
              </a:rPr>
              <a:t>конкретные </a:t>
            </a:r>
            <a:r>
              <a:rPr dirty="0" sz="1300" spc="-20" b="1">
                <a:solidFill>
                  <a:srgbClr val="333333"/>
                </a:solidFill>
                <a:latin typeface="Arial"/>
                <a:cs typeface="Arial"/>
              </a:rPr>
              <a:t>реализации</a:t>
            </a:r>
            <a:r>
              <a:rPr dirty="0" sz="1300" spc="-20">
                <a:solidFill>
                  <a:srgbClr val="333333"/>
                </a:solidFill>
                <a:latin typeface="Tahoma"/>
                <a:cs typeface="Tahoma"/>
              </a:rPr>
              <a:t>,</a:t>
            </a:r>
            <a:r>
              <a:rPr dirty="0" sz="1300" spc="-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в</a:t>
            </a:r>
            <a:r>
              <a:rPr dirty="0" sz="1300" spc="-4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результате</a:t>
            </a:r>
            <a:r>
              <a:rPr dirty="0" sz="1300" spc="-4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получаем статическую</a:t>
            </a:r>
            <a:r>
              <a:rPr dirty="0" sz="1300" spc="-4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диспетчеризацию</a:t>
            </a:r>
            <a:endParaRPr sz="1300">
              <a:latin typeface="Tahoma"/>
              <a:cs typeface="Tahoma"/>
            </a:endParaRPr>
          </a:p>
          <a:p>
            <a:pPr marL="340360" marR="5080" indent="-328295">
              <a:lnSpc>
                <a:spcPts val="1480"/>
              </a:lnSpc>
              <a:spcBef>
                <a:spcPts val="1490"/>
              </a:spcBef>
              <a:buChar char="●"/>
              <a:tabLst>
                <a:tab pos="340360" algn="l"/>
              </a:tabLst>
            </a:pP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Здесь</a:t>
            </a:r>
            <a:r>
              <a:rPr dirty="0" sz="1300" spc="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компилятор</a:t>
            </a:r>
            <a:r>
              <a:rPr dirty="0" sz="1300" spc="1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сгенерирует</a:t>
            </a:r>
            <a:r>
              <a:rPr dirty="0" sz="1300" spc="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две</a:t>
            </a:r>
            <a:r>
              <a:rPr dirty="0" sz="1300" spc="1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копии функции</a:t>
            </a:r>
            <a:r>
              <a:rPr dirty="0" sz="1300" spc="-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print_hash:</a:t>
            </a:r>
            <a:r>
              <a:rPr dirty="0" sz="13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по</a:t>
            </a:r>
            <a:r>
              <a:rPr dirty="0" sz="1300" spc="-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версии</a:t>
            </a:r>
            <a:r>
              <a:rPr dirty="0" sz="13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для</a:t>
            </a:r>
            <a:r>
              <a:rPr dirty="0" sz="13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каждого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используемого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вместо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20">
                <a:solidFill>
                  <a:srgbClr val="333333"/>
                </a:solidFill>
                <a:latin typeface="Tahoma"/>
                <a:cs typeface="Tahoma"/>
              </a:rPr>
              <a:t>типового</a:t>
            </a:r>
            <a:r>
              <a:rPr dirty="0" sz="13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аргумента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 типа.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973225" y="3840255"/>
            <a:ext cx="292100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Это</a:t>
            </a:r>
            <a:r>
              <a:rPr dirty="0" sz="1300" spc="-30">
                <a:solidFill>
                  <a:srgbClr val="333333"/>
                </a:solidFill>
                <a:latin typeface="Tahoma"/>
                <a:cs typeface="Tahoma"/>
              </a:rPr>
              <a:t> означает,</a:t>
            </a:r>
            <a:r>
              <a:rPr dirty="0" sz="130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что</a:t>
            </a:r>
            <a:r>
              <a:rPr dirty="0" sz="130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внутренний</a:t>
            </a:r>
            <a:r>
              <a:rPr dirty="0" sz="130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вызов</a:t>
            </a:r>
            <a:r>
              <a:rPr dirty="0" sz="130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50">
                <a:solidFill>
                  <a:srgbClr val="333333"/>
                </a:solidFill>
                <a:latin typeface="Tahoma"/>
                <a:cs typeface="Tahoma"/>
              </a:rPr>
              <a:t>к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927972" y="3867484"/>
            <a:ext cx="572770" cy="188595"/>
          </a:xfrm>
          <a:prstGeom prst="rect">
            <a:avLst/>
          </a:prstGeom>
          <a:solidFill>
            <a:srgbClr val="F6F6F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5"/>
              </a:lnSpc>
            </a:pPr>
            <a:r>
              <a:rPr dirty="0" sz="1300" spc="-20">
                <a:solidFill>
                  <a:srgbClr val="333333"/>
                </a:solidFill>
                <a:latin typeface="Tahoma"/>
                <a:cs typeface="Tahoma"/>
              </a:rPr>
              <a:t>t.hash()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973225" y="4028470"/>
            <a:ext cx="3552190" cy="41211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480"/>
              </a:lnSpc>
              <a:spcBef>
                <a:spcPts val="215"/>
              </a:spcBef>
            </a:pP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имеет</a:t>
            </a:r>
            <a:r>
              <a:rPr dirty="0" sz="1300" spc="-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нулевую</a:t>
            </a:r>
            <a:r>
              <a:rPr dirty="0" sz="1300" spc="-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стоимость,</a:t>
            </a:r>
            <a:r>
              <a:rPr dirty="0" sz="1300" spc="-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20">
                <a:solidFill>
                  <a:srgbClr val="333333"/>
                </a:solidFill>
                <a:latin typeface="Tahoma"/>
                <a:cs typeface="Tahoma"/>
              </a:rPr>
              <a:t>так</a:t>
            </a:r>
            <a:r>
              <a:rPr dirty="0" sz="1300" spc="-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40">
                <a:solidFill>
                  <a:srgbClr val="333333"/>
                </a:solidFill>
                <a:latin typeface="Tahoma"/>
                <a:cs typeface="Tahoma"/>
              </a:rPr>
              <a:t>как</a:t>
            </a:r>
            <a:r>
              <a:rPr dirty="0" sz="1300" spc="-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он</a:t>
            </a:r>
            <a:r>
              <a:rPr dirty="0" sz="1300" spc="-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будет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скомпилирован</a:t>
            </a:r>
            <a:r>
              <a:rPr dirty="0" sz="1300" spc="-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в</a:t>
            </a:r>
            <a:r>
              <a:rPr dirty="0" sz="13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прямой</a:t>
            </a:r>
            <a:r>
              <a:rPr dirty="0" sz="13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статический</a:t>
            </a:r>
            <a:r>
              <a:rPr dirty="0" sz="13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вызов</a:t>
            </a:r>
            <a:r>
              <a:rPr dirty="0" sz="1300" spc="-50">
                <a:solidFill>
                  <a:srgbClr val="333333"/>
                </a:solidFill>
                <a:latin typeface="Tahoma"/>
                <a:cs typeface="Tahoma"/>
              </a:rPr>
              <a:t> к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973225" y="4404898"/>
            <a:ext cx="292925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соответствующей</a:t>
            </a:r>
            <a:r>
              <a:rPr dirty="0" sz="1300" spc="-6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реализации</a:t>
            </a:r>
            <a:r>
              <a:rPr dirty="0" sz="1300" spc="-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метода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935791" y="4432127"/>
            <a:ext cx="370840" cy="188595"/>
          </a:xfrm>
          <a:prstGeom prst="rect">
            <a:avLst/>
          </a:prstGeom>
          <a:solidFill>
            <a:srgbClr val="F6F6F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5"/>
              </a:lnSpc>
            </a:pPr>
            <a:r>
              <a:rPr dirty="0" sz="1300" spc="-20">
                <a:solidFill>
                  <a:srgbClr val="333333"/>
                </a:solidFill>
                <a:latin typeface="Tahoma"/>
                <a:cs typeface="Tahoma"/>
              </a:rPr>
              <a:t>hash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700" y="2647775"/>
            <a:ext cx="4131300" cy="6115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0380" rIns="0" bIns="0" rtlCol="0" vert="horz">
            <a:spAutoFit/>
          </a:bodyPr>
          <a:lstStyle/>
          <a:p>
            <a:pPr marL="2055495">
              <a:lnSpc>
                <a:spcPct val="100000"/>
              </a:lnSpc>
              <a:spcBef>
                <a:spcPts val="120"/>
              </a:spcBef>
            </a:pPr>
            <a:r>
              <a:rPr dirty="0" sz="2500"/>
              <a:t>Типы</a:t>
            </a:r>
            <a:r>
              <a:rPr dirty="0" sz="2500" spc="-145"/>
              <a:t> </a:t>
            </a:r>
            <a:r>
              <a:rPr dirty="0" sz="2500" spc="-10"/>
              <a:t>ошибок</a:t>
            </a:r>
            <a:endParaRPr sz="2500"/>
          </a:p>
        </p:txBody>
      </p:sp>
      <p:sp>
        <p:nvSpPr>
          <p:cNvPr id="3" name="object 3" descr=""/>
          <p:cNvSpPr txBox="1"/>
          <p:nvPr/>
        </p:nvSpPr>
        <p:spPr>
          <a:xfrm>
            <a:off x="384725" y="1175208"/>
            <a:ext cx="8075295" cy="972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800" spc="125">
                <a:solidFill>
                  <a:srgbClr val="595959"/>
                </a:solidFill>
                <a:latin typeface="Tahoma"/>
                <a:cs typeface="Tahoma"/>
              </a:rPr>
              <a:t>В</a:t>
            </a:r>
            <a:r>
              <a:rPr dirty="0" sz="1800" spc="-25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95959"/>
                </a:solidFill>
                <a:latin typeface="Tahoma"/>
                <a:cs typeface="Tahoma"/>
              </a:rPr>
              <a:t>большинстве</a:t>
            </a:r>
            <a:r>
              <a:rPr dirty="0" sz="1800" spc="-15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800" spc="135">
                <a:solidFill>
                  <a:srgbClr val="595959"/>
                </a:solidFill>
                <a:latin typeface="Tahoma"/>
                <a:cs typeface="Tahoma"/>
              </a:rPr>
              <a:t>ЯП</a:t>
            </a:r>
            <a:r>
              <a:rPr dirty="0" sz="1800" spc="-2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595959"/>
                </a:solidFill>
                <a:latin typeface="Tahoma"/>
                <a:cs typeface="Tahoma"/>
              </a:rPr>
              <a:t>ошибки(исключения)</a:t>
            </a:r>
            <a:r>
              <a:rPr dirty="0" sz="1800" spc="-2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95959"/>
                </a:solidFill>
                <a:latin typeface="Tahoma"/>
                <a:cs typeface="Tahoma"/>
              </a:rPr>
              <a:t>не</a:t>
            </a:r>
            <a:r>
              <a:rPr dirty="0" sz="1800" spc="-15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95959"/>
                </a:solidFill>
                <a:latin typeface="Tahoma"/>
                <a:cs typeface="Tahoma"/>
              </a:rPr>
              <a:t>делятся</a:t>
            </a:r>
            <a:r>
              <a:rPr dirty="0" sz="1800" spc="-15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95959"/>
                </a:solidFill>
                <a:latin typeface="Tahoma"/>
                <a:cs typeface="Tahoma"/>
              </a:rPr>
              <a:t>на</a:t>
            </a:r>
            <a:r>
              <a:rPr dirty="0" sz="1800" spc="-2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95959"/>
                </a:solidFill>
                <a:latin typeface="Tahoma"/>
                <a:cs typeface="Tahoma"/>
              </a:rPr>
              <a:t>типы</a:t>
            </a:r>
            <a:r>
              <a:rPr dirty="0" sz="1800" spc="-2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800" spc="-50">
                <a:solidFill>
                  <a:srgbClr val="595959"/>
                </a:solidFill>
                <a:latin typeface="Tahoma"/>
                <a:cs typeface="Tahoma"/>
              </a:rPr>
              <a:t>и </a:t>
            </a:r>
            <a:r>
              <a:rPr dirty="0" sz="1800">
                <a:solidFill>
                  <a:srgbClr val="595959"/>
                </a:solidFill>
                <a:latin typeface="Tahoma"/>
                <a:cs typeface="Tahoma"/>
              </a:rPr>
              <a:t>обрабатываются</a:t>
            </a:r>
            <a:r>
              <a:rPr dirty="0" sz="1800" spc="-25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95959"/>
                </a:solidFill>
                <a:latin typeface="Tahoma"/>
                <a:cs typeface="Tahoma"/>
              </a:rPr>
              <a:t>одинаково.</a:t>
            </a:r>
            <a:r>
              <a:rPr dirty="0" sz="1800" spc="-3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800" spc="125">
                <a:solidFill>
                  <a:srgbClr val="595959"/>
                </a:solidFill>
                <a:latin typeface="Tahoma"/>
                <a:cs typeface="Tahoma"/>
              </a:rPr>
              <a:t>В</a:t>
            </a:r>
            <a:r>
              <a:rPr dirty="0" sz="1800" spc="-35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95959"/>
                </a:solidFill>
                <a:latin typeface="Tahoma"/>
                <a:cs typeface="Tahoma"/>
              </a:rPr>
              <a:t>Rust</a:t>
            </a:r>
            <a:r>
              <a:rPr dirty="0" sz="1800" spc="-3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95959"/>
                </a:solidFill>
                <a:latin typeface="Tahoma"/>
                <a:cs typeface="Tahoma"/>
              </a:rPr>
              <a:t>нет</a:t>
            </a:r>
            <a:r>
              <a:rPr dirty="0" sz="1800" spc="-25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595959"/>
                </a:solidFill>
                <a:latin typeface="Tahoma"/>
                <a:cs typeface="Tahoma"/>
              </a:rPr>
              <a:t>исключений,</a:t>
            </a:r>
            <a:r>
              <a:rPr dirty="0" sz="1800" spc="-3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95959"/>
                </a:solidFill>
                <a:latin typeface="Tahoma"/>
                <a:cs typeface="Tahoma"/>
              </a:rPr>
              <a:t>а</a:t>
            </a:r>
            <a:r>
              <a:rPr dirty="0" sz="1800" spc="-2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95959"/>
                </a:solidFill>
                <a:latin typeface="Tahoma"/>
                <a:cs typeface="Tahoma"/>
              </a:rPr>
              <a:t>ошибки</a:t>
            </a:r>
            <a:r>
              <a:rPr dirty="0" sz="1800" spc="-25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95959"/>
                </a:solidFill>
                <a:latin typeface="Tahoma"/>
                <a:cs typeface="Tahoma"/>
              </a:rPr>
              <a:t>делятся</a:t>
            </a:r>
            <a:r>
              <a:rPr dirty="0" sz="1800" spc="-25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95959"/>
                </a:solidFill>
                <a:latin typeface="Tahoma"/>
                <a:cs typeface="Tahoma"/>
              </a:rPr>
              <a:t>на</a:t>
            </a:r>
            <a:r>
              <a:rPr dirty="0" sz="1800" spc="-25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800" spc="-50">
                <a:solidFill>
                  <a:srgbClr val="595959"/>
                </a:solidFill>
                <a:latin typeface="Tahoma"/>
                <a:cs typeface="Tahoma"/>
              </a:rPr>
              <a:t>2 </a:t>
            </a:r>
            <a:r>
              <a:rPr dirty="0" sz="1800" spc="-30">
                <a:solidFill>
                  <a:srgbClr val="595959"/>
                </a:solidFill>
                <a:latin typeface="Tahoma"/>
                <a:cs typeface="Tahoma"/>
              </a:rPr>
              <a:t>категории.</a:t>
            </a:r>
            <a:r>
              <a:rPr dirty="0" sz="1800" spc="-5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95959"/>
                </a:solidFill>
                <a:latin typeface="Tahoma"/>
                <a:cs typeface="Tahoma"/>
              </a:rPr>
              <a:t>Каждые</a:t>
            </a:r>
            <a:r>
              <a:rPr dirty="0" sz="1800" spc="-4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95959"/>
                </a:solidFill>
                <a:latin typeface="Tahoma"/>
                <a:cs typeface="Tahoma"/>
              </a:rPr>
              <a:t>обрабатываются</a:t>
            </a:r>
            <a:r>
              <a:rPr dirty="0" sz="1800" spc="-45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95959"/>
                </a:solidFill>
                <a:latin typeface="Tahoma"/>
                <a:cs typeface="Tahoma"/>
              </a:rPr>
              <a:t>по</a:t>
            </a:r>
            <a:r>
              <a:rPr dirty="0" sz="1800" spc="-4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95959"/>
                </a:solidFill>
                <a:latin typeface="Tahoma"/>
                <a:cs typeface="Tahoma"/>
              </a:rPr>
              <a:t>разному.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66825" y="2504613"/>
            <a:ext cx="21266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ahoma"/>
                <a:cs typeface="Tahoma"/>
              </a:rPr>
              <a:t>Исправимые(recoverable)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12054" y="2951145"/>
            <a:ext cx="1235075" cy="205740"/>
          </a:xfrm>
          <a:prstGeom prst="rect">
            <a:avLst/>
          </a:prstGeom>
          <a:solidFill>
            <a:srgbClr val="F6F6F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65"/>
              </a:lnSpc>
            </a:pPr>
            <a:r>
              <a:rPr dirty="0" sz="1350">
                <a:solidFill>
                  <a:srgbClr val="301900"/>
                </a:solidFill>
                <a:latin typeface="Courier New"/>
                <a:cs typeface="Courier New"/>
              </a:rPr>
              <a:t>Result&lt;T,</a:t>
            </a:r>
            <a:r>
              <a:rPr dirty="0" sz="1350" spc="-120">
                <a:solidFill>
                  <a:srgbClr val="301900"/>
                </a:solidFill>
                <a:latin typeface="Courier New"/>
                <a:cs typeface="Courier New"/>
              </a:rPr>
              <a:t> </a:t>
            </a:r>
            <a:r>
              <a:rPr dirty="0" sz="1350" spc="-25">
                <a:solidFill>
                  <a:srgbClr val="301900"/>
                </a:solidFill>
                <a:latin typeface="Courier New"/>
                <a:cs typeface="Courier New"/>
              </a:rPr>
              <a:t>E&gt;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624350" y="3343066"/>
            <a:ext cx="220916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50495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301900"/>
                </a:solidFill>
                <a:latin typeface="Tahoma"/>
                <a:cs typeface="Tahoma"/>
              </a:rPr>
              <a:t>Сообщаем</a:t>
            </a:r>
            <a:r>
              <a:rPr dirty="0" sz="1350" spc="125">
                <a:solidFill>
                  <a:srgbClr val="301900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301900"/>
                </a:solidFill>
                <a:latin typeface="Tahoma"/>
                <a:cs typeface="Tahoma"/>
              </a:rPr>
              <a:t>о</a:t>
            </a:r>
            <a:r>
              <a:rPr dirty="0" sz="1350" spc="125">
                <a:solidFill>
                  <a:srgbClr val="301900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301900"/>
                </a:solidFill>
                <a:latin typeface="Tahoma"/>
                <a:cs typeface="Tahoma"/>
              </a:rPr>
              <a:t>проблеме, </a:t>
            </a:r>
            <a:r>
              <a:rPr dirty="0" sz="1350">
                <a:solidFill>
                  <a:srgbClr val="301900"/>
                </a:solidFill>
                <a:latin typeface="Tahoma"/>
                <a:cs typeface="Tahoma"/>
              </a:rPr>
              <a:t>программа</a:t>
            </a:r>
            <a:r>
              <a:rPr dirty="0" sz="1350" spc="-35">
                <a:solidFill>
                  <a:srgbClr val="301900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301900"/>
                </a:solidFill>
                <a:latin typeface="Tahoma"/>
                <a:cs typeface="Tahoma"/>
              </a:rPr>
              <a:t>не</a:t>
            </a:r>
            <a:r>
              <a:rPr dirty="0" sz="1350" spc="-30">
                <a:solidFill>
                  <a:srgbClr val="301900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301900"/>
                </a:solidFill>
                <a:latin typeface="Tahoma"/>
                <a:cs typeface="Tahoma"/>
              </a:rPr>
              <a:t>прерывается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783547" y="2504613"/>
            <a:ext cx="25228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ahoma"/>
                <a:cs typeface="Tahoma"/>
              </a:rPr>
              <a:t>Неисправимые(unrecoverable)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735615" y="2951145"/>
            <a:ext cx="617855" cy="205740"/>
          </a:xfrm>
          <a:prstGeom prst="rect">
            <a:avLst/>
          </a:prstGeom>
          <a:solidFill>
            <a:srgbClr val="F6F6F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65"/>
              </a:lnSpc>
            </a:pPr>
            <a:r>
              <a:rPr dirty="0" sz="1350" spc="-10">
                <a:solidFill>
                  <a:srgbClr val="301900"/>
                </a:solidFill>
                <a:latin typeface="Courier New"/>
                <a:cs typeface="Courier New"/>
              </a:rPr>
              <a:t>panic!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788311" y="3343066"/>
            <a:ext cx="251206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6416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301900"/>
                </a:solidFill>
                <a:latin typeface="Tahoma"/>
                <a:cs typeface="Tahoma"/>
              </a:rPr>
              <a:t>Немедленная</a:t>
            </a:r>
            <a:r>
              <a:rPr dirty="0" sz="1350" spc="170">
                <a:solidFill>
                  <a:srgbClr val="301900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301900"/>
                </a:solidFill>
                <a:latin typeface="Tahoma"/>
                <a:cs typeface="Tahoma"/>
              </a:rPr>
              <a:t>остановка </a:t>
            </a:r>
            <a:r>
              <a:rPr dirty="0" sz="1350">
                <a:solidFill>
                  <a:srgbClr val="301900"/>
                </a:solidFill>
                <a:latin typeface="Tahoma"/>
                <a:cs typeface="Tahoma"/>
              </a:rPr>
              <a:t>программы</a:t>
            </a:r>
            <a:r>
              <a:rPr dirty="0" sz="1350" spc="-75">
                <a:solidFill>
                  <a:srgbClr val="301900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301900"/>
                </a:solidFill>
                <a:latin typeface="Tahoma"/>
                <a:cs typeface="Tahoma"/>
              </a:rPr>
              <a:t>и</a:t>
            </a:r>
            <a:r>
              <a:rPr dirty="0" sz="1350" spc="-60">
                <a:solidFill>
                  <a:srgbClr val="301900"/>
                </a:solidFill>
                <a:latin typeface="Tahoma"/>
                <a:cs typeface="Tahoma"/>
              </a:rPr>
              <a:t> </a:t>
            </a:r>
            <a:r>
              <a:rPr dirty="0" sz="1350" i="1">
                <a:solidFill>
                  <a:srgbClr val="301900"/>
                </a:solidFill>
                <a:latin typeface="Arial"/>
                <a:cs typeface="Arial"/>
              </a:rPr>
              <a:t>раскрутка</a:t>
            </a:r>
            <a:r>
              <a:rPr dirty="0" sz="1350" spc="-30" i="1">
                <a:solidFill>
                  <a:srgbClr val="301900"/>
                </a:solidFill>
                <a:latin typeface="Arial"/>
                <a:cs typeface="Arial"/>
              </a:rPr>
              <a:t> </a:t>
            </a:r>
            <a:r>
              <a:rPr dirty="0" sz="1350" spc="-10" i="1">
                <a:solidFill>
                  <a:srgbClr val="301900"/>
                </a:solidFill>
                <a:latin typeface="Arial"/>
                <a:cs typeface="Arial"/>
              </a:rPr>
              <a:t>стека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4151" y="411483"/>
            <a:ext cx="4474210" cy="4857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Поговорим</a:t>
            </a:r>
            <a:r>
              <a:rPr dirty="0" spc="-20"/>
              <a:t> </a:t>
            </a:r>
            <a:r>
              <a:rPr dirty="0"/>
              <a:t>про</a:t>
            </a:r>
            <a:r>
              <a:rPr dirty="0" spc="-20"/>
              <a:t> </a:t>
            </a:r>
            <a:r>
              <a:rPr dirty="0" spc="40"/>
              <a:t>типажи…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4725" y="1216864"/>
            <a:ext cx="327152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70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Динамическая</a:t>
            </a:r>
            <a:r>
              <a:rPr dirty="0" u="heavy" sz="1700" spc="-15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700" spc="-1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ahoma"/>
                <a:cs typeface="Tahoma"/>
              </a:rPr>
              <a:t>диспетчеризация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Char char="●"/>
              <a:tabLst>
                <a:tab pos="348615" algn="l"/>
              </a:tabLst>
            </a:pPr>
            <a:r>
              <a:rPr dirty="0"/>
              <a:t>Здесь</a:t>
            </a:r>
            <a:r>
              <a:rPr dirty="0" spc="-15"/>
              <a:t> </a:t>
            </a:r>
            <a:r>
              <a:rPr dirty="0"/>
              <a:t>мы</a:t>
            </a:r>
            <a:r>
              <a:rPr dirty="0" spc="-15"/>
              <a:t> </a:t>
            </a:r>
            <a:r>
              <a:rPr dirty="0"/>
              <a:t>используем</a:t>
            </a:r>
            <a:r>
              <a:rPr dirty="0" spc="-15"/>
              <a:t> </a:t>
            </a:r>
            <a:r>
              <a:rPr dirty="0" spc="-25"/>
              <a:t>типаж</a:t>
            </a:r>
            <a:r>
              <a:rPr dirty="0" spc="-15"/>
              <a:t> </a:t>
            </a:r>
            <a:r>
              <a:rPr dirty="0" spc="-30"/>
              <a:t>так,</a:t>
            </a:r>
            <a:r>
              <a:rPr dirty="0" spc="-15"/>
              <a:t> </a:t>
            </a:r>
            <a:r>
              <a:rPr dirty="0" spc="-40"/>
              <a:t>как</a:t>
            </a:r>
            <a:r>
              <a:rPr dirty="0" spc="-10"/>
              <a:t> </a:t>
            </a:r>
            <a:r>
              <a:rPr dirty="0"/>
              <a:t>будто</a:t>
            </a:r>
            <a:r>
              <a:rPr dirty="0" spc="-10"/>
              <a:t> </a:t>
            </a:r>
            <a:r>
              <a:rPr dirty="0" spc="-25"/>
              <a:t>это </a:t>
            </a:r>
            <a:r>
              <a:rPr dirty="0" spc="-20"/>
              <a:t>тип.</a:t>
            </a:r>
          </a:p>
          <a:p>
            <a:pPr marL="347980" indent="-335280">
              <a:lnSpc>
                <a:spcPct val="100000"/>
              </a:lnSpc>
              <a:spcBef>
                <a:spcPts val="250"/>
              </a:spcBef>
              <a:buChar char="●"/>
              <a:tabLst>
                <a:tab pos="347980" algn="l"/>
              </a:tabLst>
            </a:pPr>
            <a:r>
              <a:rPr dirty="0"/>
              <a:t>Вообще-то</a:t>
            </a:r>
            <a:r>
              <a:rPr dirty="0" spc="-15"/>
              <a:t> </a:t>
            </a:r>
            <a:r>
              <a:rPr dirty="0"/>
              <a:t>в</a:t>
            </a:r>
            <a:r>
              <a:rPr dirty="0" spc="-10"/>
              <a:t> </a:t>
            </a:r>
            <a:r>
              <a:rPr dirty="0"/>
              <a:t>расте</a:t>
            </a:r>
            <a:r>
              <a:rPr dirty="0" spc="-10"/>
              <a:t> “</a:t>
            </a:r>
            <a:r>
              <a:rPr dirty="0" spc="-10" i="1">
                <a:latin typeface="Arial"/>
                <a:cs typeface="Arial"/>
              </a:rPr>
              <a:t>типажи</a:t>
            </a:r>
            <a:r>
              <a:rPr dirty="0" spc="3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—</a:t>
            </a:r>
            <a:r>
              <a:rPr dirty="0" spc="35" i="1">
                <a:latin typeface="Arial"/>
                <a:cs typeface="Arial"/>
              </a:rPr>
              <a:t> </a:t>
            </a:r>
            <a:r>
              <a:rPr dirty="0" spc="-25" i="1">
                <a:latin typeface="Arial"/>
                <a:cs typeface="Arial"/>
              </a:rPr>
              <a:t>это</a:t>
            </a:r>
          </a:p>
          <a:p>
            <a:pPr marL="348615" marR="166370">
              <a:lnSpc>
                <a:spcPct val="114999"/>
              </a:lnSpc>
            </a:pPr>
            <a:r>
              <a:rPr dirty="0" spc="-10" i="1">
                <a:latin typeface="Arial"/>
                <a:cs typeface="Arial"/>
              </a:rPr>
              <a:t>«безразмерные»</a:t>
            </a:r>
            <a:r>
              <a:rPr dirty="0" spc="-3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типы”</a:t>
            </a:r>
            <a:r>
              <a:rPr dirty="0"/>
              <a:t>,</a:t>
            </a:r>
            <a:r>
              <a:rPr dirty="0" spc="-80"/>
              <a:t> </a:t>
            </a:r>
            <a:r>
              <a:rPr dirty="0"/>
              <a:t>что</a:t>
            </a:r>
            <a:r>
              <a:rPr dirty="0" spc="-80"/>
              <a:t> </a:t>
            </a:r>
            <a:r>
              <a:rPr dirty="0" spc="-10"/>
              <a:t>примерно </a:t>
            </a:r>
            <a:r>
              <a:rPr dirty="0" spc="-30"/>
              <a:t>означает,</a:t>
            </a:r>
            <a:r>
              <a:rPr dirty="0" spc="-60"/>
              <a:t> </a:t>
            </a:r>
            <a:r>
              <a:rPr dirty="0"/>
              <a:t>что</a:t>
            </a:r>
            <a:r>
              <a:rPr dirty="0" spc="-55"/>
              <a:t> </a:t>
            </a:r>
            <a:r>
              <a:rPr dirty="0"/>
              <a:t>их</a:t>
            </a:r>
            <a:r>
              <a:rPr dirty="0" spc="-55"/>
              <a:t> </a:t>
            </a:r>
            <a:r>
              <a:rPr dirty="0" spc="-10"/>
              <a:t>можно</a:t>
            </a:r>
            <a:r>
              <a:rPr dirty="0" spc="-55"/>
              <a:t> </a:t>
            </a:r>
            <a:r>
              <a:rPr dirty="0"/>
              <a:t>использовать</a:t>
            </a:r>
            <a:r>
              <a:rPr dirty="0" spc="-55"/>
              <a:t> </a:t>
            </a:r>
            <a:r>
              <a:rPr dirty="0" spc="-10"/>
              <a:t>только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4869600" y="2158407"/>
            <a:ext cx="32467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через</a:t>
            </a:r>
            <a:r>
              <a:rPr dirty="0" sz="1400" spc="-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Tahoma"/>
                <a:cs typeface="Tahoma"/>
              </a:rPr>
              <a:t>указатели,</a:t>
            </a:r>
            <a:r>
              <a:rPr dirty="0" sz="1400" spc="-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например</a:t>
            </a:r>
            <a:r>
              <a:rPr dirty="0" sz="1400" spc="-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с</a:t>
            </a:r>
            <a:r>
              <a:rPr dirty="0" sz="1400" spc="-4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Tahoma"/>
                <a:cs typeface="Tahoma"/>
              </a:rPr>
              <a:t>помощью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152229" y="2178219"/>
            <a:ext cx="319405" cy="213360"/>
          </a:xfrm>
          <a:prstGeom prst="rect">
            <a:avLst/>
          </a:prstGeom>
          <a:solidFill>
            <a:srgbClr val="F6F6F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400" spc="-25">
                <a:solidFill>
                  <a:srgbClr val="333333"/>
                </a:solidFill>
                <a:latin typeface="Tahoma"/>
                <a:cs typeface="Tahoma"/>
              </a:rPr>
              <a:t>Box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869600" y="2371768"/>
            <a:ext cx="1953260" cy="516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400" spc="-10">
                <a:solidFill>
                  <a:srgbClr val="333333"/>
                </a:solidFill>
                <a:latin typeface="Tahoma"/>
                <a:cs typeface="Tahoma"/>
              </a:rPr>
              <a:t>(указатель</a:t>
            </a:r>
            <a:r>
              <a:rPr dirty="0" sz="14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на</a:t>
            </a:r>
            <a:r>
              <a:rPr dirty="0" sz="1400" spc="-6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333333"/>
                </a:solidFill>
                <a:latin typeface="Tahoma"/>
                <a:cs typeface="Tahoma"/>
              </a:rPr>
              <a:t>кучу)</a:t>
            </a:r>
            <a:r>
              <a:rPr dirty="0" sz="1400" spc="-6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333333"/>
                </a:solidFill>
                <a:latin typeface="Tahoma"/>
                <a:cs typeface="Tahoma"/>
              </a:rPr>
              <a:t>или </a:t>
            </a:r>
            <a:r>
              <a:rPr dirty="0" sz="1400" spc="-10">
                <a:solidFill>
                  <a:srgbClr val="333333"/>
                </a:solidFill>
                <a:latin typeface="Tahoma"/>
                <a:cs typeface="Tahoma"/>
              </a:rPr>
              <a:t>куда</a:t>
            </a:r>
            <a:r>
              <a:rPr dirty="0" sz="1400" spc="-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Tahoma"/>
                <a:cs typeface="Tahoma"/>
              </a:rPr>
              <a:t>угодно).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859650" y="2423583"/>
            <a:ext cx="131445" cy="213360"/>
          </a:xfrm>
          <a:prstGeom prst="rect">
            <a:avLst/>
          </a:prstGeom>
          <a:solidFill>
            <a:srgbClr val="F6F6F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400" spc="-50">
                <a:solidFill>
                  <a:srgbClr val="333333"/>
                </a:solidFill>
                <a:latin typeface="Tahoma"/>
                <a:cs typeface="Tahoma"/>
              </a:rPr>
              <a:t>&amp;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014726" y="2403771"/>
            <a:ext cx="14827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333333"/>
                </a:solidFill>
                <a:latin typeface="Tahoma"/>
                <a:cs typeface="Tahoma"/>
              </a:rPr>
              <a:t>(любой</a:t>
            </a:r>
            <a:r>
              <a:rPr dirty="0" sz="14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Tahoma"/>
                <a:cs typeface="Tahoma"/>
              </a:rPr>
              <a:t>указатель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533668" y="3139863"/>
            <a:ext cx="1333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solidFill>
                  <a:srgbClr val="333333"/>
                </a:solidFill>
                <a:latin typeface="Tahoma"/>
                <a:cs typeface="Tahoma"/>
              </a:rPr>
              <a:t>●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82300" y="3159675"/>
            <a:ext cx="1198245" cy="213360"/>
          </a:xfrm>
          <a:prstGeom prst="rect">
            <a:avLst/>
          </a:prstGeom>
          <a:solidFill>
            <a:srgbClr val="F6F6F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400" spc="-10">
                <a:solidFill>
                  <a:srgbClr val="333333"/>
                </a:solidFill>
                <a:latin typeface="Tahoma"/>
                <a:cs typeface="Tahoma"/>
              </a:rPr>
              <a:t>&amp;ClickCallback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103840" y="3139863"/>
            <a:ext cx="3276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333333"/>
                </a:solidFill>
                <a:latin typeface="Tahoma"/>
                <a:cs typeface="Tahoma"/>
              </a:rPr>
              <a:t>или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468244" y="3159675"/>
            <a:ext cx="2148840" cy="213360"/>
          </a:xfrm>
          <a:prstGeom prst="rect">
            <a:avLst/>
          </a:prstGeom>
          <a:solidFill>
            <a:srgbClr val="F6F6F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Box</a:t>
            </a:r>
            <a:r>
              <a:rPr dirty="0" sz="1400" spc="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называется</a:t>
            </a:r>
            <a:r>
              <a:rPr dirty="0" sz="1400" spc="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 spc="-10" b="1">
                <a:solidFill>
                  <a:srgbClr val="333333"/>
                </a:solidFill>
                <a:latin typeface="Arial"/>
                <a:cs typeface="Arial"/>
              </a:rPr>
              <a:t>«объект-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882300" y="3405039"/>
            <a:ext cx="3279140" cy="213360"/>
          </a:xfrm>
          <a:prstGeom prst="rect">
            <a:avLst/>
          </a:prstGeom>
          <a:solidFill>
            <a:srgbClr val="F6F6F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400" b="1">
                <a:solidFill>
                  <a:srgbClr val="333333"/>
                </a:solidFill>
                <a:latin typeface="Arial"/>
                <a:cs typeface="Arial"/>
              </a:rPr>
              <a:t>типаж»</a:t>
            </a:r>
            <a:r>
              <a:rPr dirty="0" sz="1400" spc="-1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и</a:t>
            </a:r>
            <a:r>
              <a:rPr dirty="0" sz="1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Tahoma"/>
                <a:cs typeface="Tahoma"/>
              </a:rPr>
              <a:t>включает</a:t>
            </a:r>
            <a:r>
              <a:rPr dirty="0" sz="1400" spc="-6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в</a:t>
            </a:r>
            <a:r>
              <a:rPr dirty="0" sz="1400" spc="-6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себя</a:t>
            </a:r>
            <a:r>
              <a:rPr dirty="0" sz="1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указатель</a:t>
            </a:r>
            <a:r>
              <a:rPr dirty="0" sz="1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333333"/>
                </a:solidFill>
                <a:latin typeface="Tahoma"/>
                <a:cs typeface="Tahoma"/>
              </a:rPr>
              <a:t>на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882300" y="3650403"/>
            <a:ext cx="3096260" cy="213360"/>
          </a:xfrm>
          <a:prstGeom prst="rect">
            <a:avLst/>
          </a:prstGeom>
          <a:solidFill>
            <a:srgbClr val="F6F6F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экземпляр</a:t>
            </a:r>
            <a:r>
              <a:rPr dirty="0" sz="1400" spc="-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типа</a:t>
            </a:r>
            <a:r>
              <a:rPr dirty="0" sz="1400" spc="-6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 spc="-85">
                <a:solidFill>
                  <a:srgbClr val="333333"/>
                </a:solidFill>
                <a:latin typeface="Tahoma"/>
                <a:cs typeface="Tahoma"/>
              </a:rPr>
              <a:t>T,</a:t>
            </a:r>
            <a:r>
              <a:rPr dirty="0" sz="1400" spc="-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Tahoma"/>
                <a:cs typeface="Tahoma"/>
              </a:rPr>
              <a:t>который</a:t>
            </a:r>
            <a:r>
              <a:rPr dirty="0" sz="1400" spc="-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Tahoma"/>
                <a:cs typeface="Tahoma"/>
              </a:rPr>
              <a:t>реализует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882300" y="3895768"/>
            <a:ext cx="3898900" cy="213360"/>
          </a:xfrm>
          <a:prstGeom prst="rect">
            <a:avLst/>
          </a:prstGeom>
          <a:solidFill>
            <a:srgbClr val="F6F6F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заданный</a:t>
            </a:r>
            <a:r>
              <a:rPr dirty="0" sz="1400" spc="-25">
                <a:solidFill>
                  <a:srgbClr val="333333"/>
                </a:solidFill>
                <a:latin typeface="Tahoma"/>
                <a:cs typeface="Tahoma"/>
              </a:rPr>
              <a:t> типаж</a:t>
            </a:r>
            <a:r>
              <a:rPr dirty="0" sz="1400" spc="-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(ClickCallback),</a:t>
            </a:r>
            <a:r>
              <a:rPr dirty="0" sz="140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и</a:t>
            </a:r>
            <a:r>
              <a:rPr dirty="0" sz="1400" spc="-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указатель</a:t>
            </a:r>
            <a:r>
              <a:rPr dirty="0" sz="1400" spc="-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333333"/>
                </a:solidFill>
                <a:latin typeface="Tahoma"/>
                <a:cs typeface="Tahoma"/>
              </a:rPr>
              <a:t>на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882300" y="4141132"/>
            <a:ext cx="3757295" cy="213360"/>
          </a:xfrm>
          <a:prstGeom prst="rect">
            <a:avLst/>
          </a:prstGeom>
          <a:solidFill>
            <a:srgbClr val="F6F6F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таблицу</a:t>
            </a:r>
            <a:r>
              <a:rPr dirty="0" sz="1400" spc="-1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виртуальных</a:t>
            </a:r>
            <a:r>
              <a:rPr dirty="0" sz="1400" spc="-1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методов</a:t>
            </a:r>
            <a:r>
              <a:rPr dirty="0" sz="1400" spc="-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с</a:t>
            </a:r>
            <a:r>
              <a:rPr dirty="0" sz="1400" spc="-1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Tahoma"/>
                <a:cs typeface="Tahoma"/>
              </a:rPr>
              <a:t>указателями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882300" y="4386496"/>
            <a:ext cx="3583304" cy="213360"/>
          </a:xfrm>
          <a:prstGeom prst="rect">
            <a:avLst/>
          </a:prstGeom>
          <a:solidFill>
            <a:srgbClr val="F6F6F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на</a:t>
            </a:r>
            <a:r>
              <a:rPr dirty="0" sz="1400" spc="-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все</a:t>
            </a:r>
            <a:r>
              <a:rPr dirty="0" sz="14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методы</a:t>
            </a:r>
            <a:r>
              <a:rPr dirty="0" sz="1400" spc="-1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333333"/>
                </a:solidFill>
                <a:latin typeface="Tahoma"/>
                <a:cs typeface="Tahoma"/>
              </a:rPr>
              <a:t>типажа,</a:t>
            </a:r>
            <a:r>
              <a:rPr dirty="0" sz="1400" spc="-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реализованные</a:t>
            </a:r>
            <a:r>
              <a:rPr dirty="0" sz="1400" spc="-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333333"/>
                </a:solidFill>
                <a:latin typeface="Tahoma"/>
                <a:cs typeface="Tahoma"/>
              </a:rPr>
              <a:t>для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882300" y="4631860"/>
            <a:ext cx="3873500" cy="213360"/>
          </a:xfrm>
          <a:prstGeom prst="rect">
            <a:avLst/>
          </a:prstGeom>
          <a:solidFill>
            <a:srgbClr val="F6F6F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типа</a:t>
            </a:r>
            <a:r>
              <a:rPr dirty="0" sz="1400" spc="-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dirty="0" sz="1400" spc="-6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333333"/>
                </a:solidFill>
                <a:latin typeface="Tahoma"/>
                <a:cs typeface="Tahoma"/>
              </a:rPr>
              <a:t>(в </a:t>
            </a: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нашем</a:t>
            </a:r>
            <a:r>
              <a:rPr dirty="0" sz="1400" spc="-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случае</a:t>
            </a:r>
            <a:r>
              <a:rPr dirty="0" sz="1400" spc="-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только</a:t>
            </a:r>
            <a:r>
              <a:rPr dirty="0" sz="140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метод</a:t>
            </a:r>
            <a:r>
              <a:rPr dirty="0" sz="1400" spc="-3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Tahoma"/>
                <a:cs typeface="Tahoma"/>
              </a:rPr>
              <a:t>on_click)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2772274"/>
            <a:ext cx="3546524" cy="1104400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700" y="1684000"/>
            <a:ext cx="3968749" cy="94464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7495" y="239758"/>
            <a:ext cx="4481195" cy="4857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Полиморфизм.</a:t>
            </a:r>
            <a:r>
              <a:rPr dirty="0" spc="459"/>
              <a:t> </a:t>
            </a:r>
            <a:r>
              <a:rPr dirty="0" spc="55"/>
              <a:t>Примеры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375" y="819913"/>
            <a:ext cx="3423920" cy="261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>
                <a:solidFill>
                  <a:srgbClr val="595959"/>
                </a:solidFill>
                <a:latin typeface="Tahoma"/>
                <a:cs typeface="Tahoma"/>
              </a:rPr>
              <a:t>Пример</a:t>
            </a:r>
            <a:r>
              <a:rPr dirty="0" sz="1550" spc="15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595959"/>
                </a:solidFill>
                <a:latin typeface="Tahoma"/>
                <a:cs typeface="Tahoma"/>
              </a:rPr>
              <a:t>статического</a:t>
            </a:r>
            <a:r>
              <a:rPr dirty="0" sz="1550" spc="2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595959"/>
                </a:solidFill>
                <a:latin typeface="Tahoma"/>
                <a:cs typeface="Tahoma"/>
              </a:rPr>
              <a:t>полиморфизма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83175" y="1135399"/>
            <a:ext cx="8682990" cy="3767454"/>
            <a:chOff x="183175" y="1135399"/>
            <a:chExt cx="8682990" cy="3767454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175" y="1135399"/>
              <a:ext cx="5614899" cy="225852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8250" y="2619250"/>
              <a:ext cx="4417499" cy="2282999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6242725" y="1936193"/>
            <a:ext cx="2167890" cy="568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550">
                <a:solidFill>
                  <a:srgbClr val="595959"/>
                </a:solidFill>
                <a:latin typeface="Tahoma"/>
                <a:cs typeface="Tahoma"/>
              </a:rPr>
              <a:t>Пример</a:t>
            </a:r>
            <a:r>
              <a:rPr dirty="0" sz="1550" spc="75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595959"/>
                </a:solidFill>
                <a:latin typeface="Tahoma"/>
                <a:cs typeface="Tahoma"/>
              </a:rPr>
              <a:t>динамического полиморфизма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516" y="130133"/>
            <a:ext cx="5587365" cy="4857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85"/>
              <a:t>Обобщим</a:t>
            </a:r>
            <a:r>
              <a:rPr dirty="0" spc="80"/>
              <a:t> </a:t>
            </a:r>
            <a:r>
              <a:rPr dirty="0"/>
              <a:t>полиморфизм</a:t>
            </a:r>
            <a:r>
              <a:rPr dirty="0" spc="85"/>
              <a:t> </a:t>
            </a:r>
            <a:r>
              <a:rPr dirty="0"/>
              <a:t>в</a:t>
            </a:r>
            <a:r>
              <a:rPr dirty="0" spc="80"/>
              <a:t> </a:t>
            </a:r>
            <a:r>
              <a:rPr dirty="0" spc="45"/>
              <a:t>Rust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3939" y="743737"/>
            <a:ext cx="8489950" cy="421830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341630" indent="-328930">
              <a:lnSpc>
                <a:spcPct val="100000"/>
              </a:lnSpc>
              <a:spcBef>
                <a:spcPts val="735"/>
              </a:spcBef>
              <a:buChar char="●"/>
              <a:tabLst>
                <a:tab pos="341630" algn="l"/>
              </a:tabLst>
            </a:pP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Статический</a:t>
            </a:r>
            <a:r>
              <a:rPr dirty="0" sz="1300" spc="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полиморфизм</a:t>
            </a:r>
            <a:endParaRPr sz="1300">
              <a:latin typeface="Tahoma"/>
              <a:cs typeface="Tahoma"/>
            </a:endParaRPr>
          </a:p>
          <a:p>
            <a:pPr lvl="1" marL="798830" marR="16510" indent="-321945">
              <a:lnSpc>
                <a:spcPct val="141100"/>
              </a:lnSpc>
              <a:buClr>
                <a:srgbClr val="000000"/>
              </a:buClr>
              <a:buSzPct val="92307"/>
              <a:buChar char="○"/>
              <a:tabLst>
                <a:tab pos="798830" algn="l"/>
              </a:tabLst>
            </a:pPr>
            <a:r>
              <a:rPr dirty="0" sz="1300" spc="-25">
                <a:solidFill>
                  <a:srgbClr val="333333"/>
                </a:solidFill>
                <a:latin typeface="Tahoma"/>
                <a:cs typeface="Tahoma"/>
              </a:rPr>
              <a:t>требует,</a:t>
            </a:r>
            <a:r>
              <a:rPr dirty="0" sz="1300" spc="-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чтобы</a:t>
            </a:r>
            <a:r>
              <a:rPr dirty="0" sz="1300" spc="-1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при</a:t>
            </a:r>
            <a:r>
              <a:rPr dirty="0" sz="1300" spc="-1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компиляции</a:t>
            </a:r>
            <a:r>
              <a:rPr dirty="0" sz="1300" spc="-1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программы</a:t>
            </a:r>
            <a:r>
              <a:rPr dirty="0" sz="1300" spc="-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было</a:t>
            </a:r>
            <a:r>
              <a:rPr dirty="0" sz="1300" spc="-1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известно,</a:t>
            </a:r>
            <a:r>
              <a:rPr dirty="0" sz="1300" spc="-1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какие</a:t>
            </a:r>
            <a:r>
              <a:rPr dirty="0" sz="1300" spc="-1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20">
                <a:solidFill>
                  <a:srgbClr val="333333"/>
                </a:solidFill>
                <a:latin typeface="Tahoma"/>
                <a:cs typeface="Tahoma"/>
              </a:rPr>
              <a:t>конкретные</a:t>
            </a:r>
            <a:r>
              <a:rPr dirty="0" sz="1300" spc="-1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типы</a:t>
            </a:r>
            <a:r>
              <a:rPr dirty="0" sz="1300" spc="-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используются</a:t>
            </a:r>
            <a:r>
              <a:rPr dirty="0" sz="1300" spc="-1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50">
                <a:solidFill>
                  <a:srgbClr val="333333"/>
                </a:solidFill>
                <a:latin typeface="Tahoma"/>
                <a:cs typeface="Tahoma"/>
              </a:rPr>
              <a:t>в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каждом</a:t>
            </a:r>
            <a:r>
              <a:rPr dirty="0" sz="1300" spc="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обобщённом</a:t>
            </a:r>
            <a:r>
              <a:rPr dirty="0" sz="1300" spc="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контексте.</a:t>
            </a:r>
            <a:endParaRPr sz="1300">
              <a:latin typeface="Tahoma"/>
              <a:cs typeface="Tahoma"/>
            </a:endParaRPr>
          </a:p>
          <a:p>
            <a:pPr lvl="1" marL="798830" marR="725170" indent="-321945">
              <a:lnSpc>
                <a:spcPct val="141100"/>
              </a:lnSpc>
              <a:buChar char="○"/>
              <a:tabLst>
                <a:tab pos="798830" algn="l"/>
                <a:tab pos="844550" algn="l"/>
              </a:tabLst>
            </a:pPr>
            <a:r>
              <a:rPr dirty="0" sz="1200">
                <a:latin typeface="Tahoma"/>
                <a:cs typeface="Tahoma"/>
              </a:rPr>
              <a:t>	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Мономорфизацию.</a:t>
            </a:r>
            <a:r>
              <a:rPr dirty="0" sz="1300" spc="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70">
                <a:solidFill>
                  <a:srgbClr val="333333"/>
                </a:solidFill>
                <a:latin typeface="Tahoma"/>
                <a:cs typeface="Tahoma"/>
              </a:rPr>
              <a:t>(</a:t>
            </a:r>
            <a:r>
              <a:rPr dirty="0" sz="1300" spc="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одна</a:t>
            </a:r>
            <a:r>
              <a:rPr dirty="0" sz="1300" spc="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обобщённая</a:t>
            </a:r>
            <a:r>
              <a:rPr dirty="0" sz="1300" spc="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сущность</a:t>
            </a:r>
            <a:r>
              <a:rPr dirty="0" sz="1300" spc="6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превращается</a:t>
            </a:r>
            <a:r>
              <a:rPr dirty="0" sz="1300" spc="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в</a:t>
            </a:r>
            <a:r>
              <a:rPr dirty="0" sz="1300" spc="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несколько</a:t>
            </a:r>
            <a:r>
              <a:rPr dirty="0" sz="1300" spc="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сущностей</a:t>
            </a:r>
            <a:r>
              <a:rPr dirty="0" sz="1300" spc="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с 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конкретными</a:t>
            </a:r>
            <a:r>
              <a:rPr dirty="0" sz="1300" spc="-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типами,</a:t>
            </a:r>
            <a:r>
              <a:rPr dirty="0" sz="1300" spc="-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используемыми</a:t>
            </a:r>
            <a:r>
              <a:rPr dirty="0" sz="1300" spc="-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в</a:t>
            </a:r>
            <a:r>
              <a:rPr dirty="0" sz="1300" spc="-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них.</a:t>
            </a:r>
            <a:r>
              <a:rPr dirty="0" sz="1300" spc="-2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50">
                <a:solidFill>
                  <a:srgbClr val="333333"/>
                </a:solidFill>
                <a:latin typeface="Tahoma"/>
                <a:cs typeface="Tahoma"/>
              </a:rPr>
              <a:t>)</a:t>
            </a:r>
            <a:endParaRPr sz="1300">
              <a:latin typeface="Tahoma"/>
              <a:cs typeface="Tahoma"/>
            </a:endParaRPr>
          </a:p>
          <a:p>
            <a:pPr lvl="1" marL="798830" indent="-321945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92307"/>
              <a:buChar char="○"/>
              <a:tabLst>
                <a:tab pos="798830" algn="l"/>
              </a:tabLst>
            </a:pP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Размер</a:t>
            </a:r>
            <a:r>
              <a:rPr dirty="0" sz="1300" spc="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исполняемого</a:t>
            </a:r>
            <a:r>
              <a:rPr dirty="0" sz="1300" spc="10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файла</a:t>
            </a:r>
            <a:r>
              <a:rPr dirty="0" sz="1300" spc="10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увеличивается</a:t>
            </a:r>
            <a:endParaRPr sz="1300">
              <a:latin typeface="Tahoma"/>
              <a:cs typeface="Tahoma"/>
            </a:endParaRPr>
          </a:p>
          <a:p>
            <a:pPr lvl="1" marL="798830" marR="73025" indent="-321945">
              <a:lnSpc>
                <a:spcPct val="141100"/>
              </a:lnSpc>
              <a:buClr>
                <a:srgbClr val="000000"/>
              </a:buClr>
              <a:buSzPct val="92307"/>
              <a:buChar char="○"/>
              <a:tabLst>
                <a:tab pos="798830" algn="l"/>
              </a:tabLst>
            </a:pP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Высокая</a:t>
            </a:r>
            <a:r>
              <a:rPr dirty="0" sz="13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скорость выполнения, </a:t>
            </a:r>
            <a:r>
              <a:rPr dirty="0" sz="1300" spc="-20">
                <a:solidFill>
                  <a:srgbClr val="333333"/>
                </a:solidFill>
                <a:latin typeface="Tahoma"/>
                <a:cs typeface="Tahoma"/>
              </a:rPr>
              <a:t>так</a:t>
            </a:r>
            <a:r>
              <a:rPr dirty="0" sz="13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20">
                <a:solidFill>
                  <a:srgbClr val="333333"/>
                </a:solidFill>
                <a:latin typeface="Tahoma"/>
                <a:cs typeface="Tahoma"/>
              </a:rPr>
              <a:t>как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 компилятору известны</a:t>
            </a:r>
            <a:r>
              <a:rPr dirty="0" sz="13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20">
                <a:solidFill>
                  <a:srgbClr val="333333"/>
                </a:solidFill>
                <a:latin typeface="Tahoma"/>
                <a:cs typeface="Tahoma"/>
              </a:rPr>
              <a:t>конкретные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 типы и</a:t>
            </a:r>
            <a:r>
              <a:rPr dirty="0" sz="13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адреса 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функций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для</a:t>
            </a:r>
            <a:r>
              <a:rPr dirty="0" sz="1300" spc="-1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каждой</a:t>
            </a:r>
            <a:r>
              <a:rPr dirty="0" sz="1300" spc="-1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ситуации</a:t>
            </a:r>
            <a:endParaRPr sz="1300">
              <a:latin typeface="Tahoma"/>
              <a:cs typeface="Tahoma"/>
            </a:endParaRPr>
          </a:p>
          <a:p>
            <a:pPr marL="341630" indent="-328930">
              <a:lnSpc>
                <a:spcPct val="100000"/>
              </a:lnSpc>
              <a:spcBef>
                <a:spcPts val="645"/>
              </a:spcBef>
              <a:buChar char="●"/>
              <a:tabLst>
                <a:tab pos="341630" algn="l"/>
              </a:tabLst>
            </a:pP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Динамический</a:t>
            </a:r>
            <a:r>
              <a:rPr dirty="0" sz="13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полиморфизм</a:t>
            </a:r>
            <a:endParaRPr sz="1300">
              <a:latin typeface="Tahoma"/>
              <a:cs typeface="Tahoma"/>
            </a:endParaRPr>
          </a:p>
          <a:p>
            <a:pPr lvl="1" marL="798830" indent="-321945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92307"/>
              <a:buChar char="○"/>
              <a:tabLst>
                <a:tab pos="798830" algn="l"/>
              </a:tabLst>
            </a:pP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работает</a:t>
            </a:r>
            <a:r>
              <a:rPr dirty="0" sz="1300" spc="4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посредством</a:t>
            </a:r>
            <a:r>
              <a:rPr dirty="0" sz="1300" spc="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динамической</a:t>
            </a:r>
            <a:r>
              <a:rPr dirty="0" sz="1300" spc="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диспетчеризации</a:t>
            </a:r>
            <a:endParaRPr sz="1300">
              <a:latin typeface="Tahoma"/>
              <a:cs typeface="Tahoma"/>
            </a:endParaRPr>
          </a:p>
          <a:p>
            <a:pPr lvl="1" marL="798830" marR="67310" indent="-321945">
              <a:lnSpc>
                <a:spcPct val="141100"/>
              </a:lnSpc>
              <a:buClr>
                <a:srgbClr val="000000"/>
              </a:buClr>
              <a:buSzPct val="92307"/>
              <a:buChar char="○"/>
              <a:tabLst>
                <a:tab pos="798830" algn="l"/>
              </a:tabLst>
            </a:pPr>
            <a:r>
              <a:rPr dirty="0" sz="1300" spc="50">
                <a:solidFill>
                  <a:srgbClr val="333333"/>
                </a:solidFill>
                <a:latin typeface="Tahoma"/>
                <a:cs typeface="Tahoma"/>
              </a:rPr>
              <a:t>Мы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не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знаем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25">
                <a:solidFill>
                  <a:srgbClr val="333333"/>
                </a:solidFill>
                <a:latin typeface="Tahoma"/>
                <a:cs typeface="Tahoma"/>
              </a:rPr>
              <a:t>конкретного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типа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объекта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и</a:t>
            </a:r>
            <a:r>
              <a:rPr dirty="0" sz="13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для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получения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адреса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его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методов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в</a:t>
            </a:r>
            <a:r>
              <a:rPr dirty="0" sz="13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памяти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 используем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дополнительную</a:t>
            </a:r>
            <a:r>
              <a:rPr dirty="0" sz="1300" spc="-1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информацию</a:t>
            </a:r>
            <a:r>
              <a:rPr dirty="0" sz="1300" spc="-1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114">
                <a:solidFill>
                  <a:srgbClr val="333333"/>
                </a:solidFill>
                <a:latin typeface="Tahoma"/>
                <a:cs typeface="Tahoma"/>
              </a:rPr>
              <a:t>—</a:t>
            </a:r>
            <a:r>
              <a:rPr dirty="0" sz="1300" spc="-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b="1">
                <a:solidFill>
                  <a:srgbClr val="333333"/>
                </a:solidFill>
                <a:latin typeface="Arial"/>
                <a:cs typeface="Arial"/>
              </a:rPr>
              <a:t>таблицу</a:t>
            </a:r>
            <a:r>
              <a:rPr dirty="0" sz="1300" spc="3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333333"/>
                </a:solidFill>
                <a:latin typeface="Arial"/>
                <a:cs typeface="Arial"/>
              </a:rPr>
              <a:t>функций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  <a:p>
            <a:pPr lvl="1" marL="844550" indent="-367665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92307"/>
              <a:buChar char="○"/>
              <a:tabLst>
                <a:tab pos="844550" algn="l"/>
              </a:tabLst>
            </a:pP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Исполняемый</a:t>
            </a:r>
            <a:r>
              <a:rPr dirty="0" sz="1300" spc="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файл</a:t>
            </a:r>
            <a:r>
              <a:rPr dirty="0" sz="1300" spc="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не</a:t>
            </a:r>
            <a:r>
              <a:rPr dirty="0" sz="1300" spc="7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увеличивается</a:t>
            </a:r>
            <a:endParaRPr sz="1300">
              <a:latin typeface="Tahoma"/>
              <a:cs typeface="Tahoma"/>
            </a:endParaRPr>
          </a:p>
          <a:p>
            <a:pPr lvl="1" marL="798830" marR="5080" indent="-321945">
              <a:lnSpc>
                <a:spcPct val="141100"/>
              </a:lnSpc>
              <a:buClr>
                <a:srgbClr val="000000"/>
              </a:buClr>
              <a:buSzPct val="92307"/>
              <a:buChar char="○"/>
              <a:tabLst>
                <a:tab pos="798830" algn="l"/>
              </a:tabLst>
            </a:pP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Жертвуем</a:t>
            </a:r>
            <a:r>
              <a:rPr dirty="0" sz="1300" spc="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производительностью</a:t>
            </a:r>
            <a:r>
              <a:rPr dirty="0" sz="1300" spc="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114">
                <a:solidFill>
                  <a:srgbClr val="333333"/>
                </a:solidFill>
                <a:latin typeface="Tahoma"/>
                <a:cs typeface="Tahoma"/>
              </a:rPr>
              <a:t>—</a:t>
            </a:r>
            <a:r>
              <a:rPr dirty="0" sz="1300" spc="1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для</a:t>
            </a:r>
            <a:r>
              <a:rPr dirty="0" sz="1300" spc="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вызова</a:t>
            </a:r>
            <a:r>
              <a:rPr dirty="0" sz="1300" spc="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метода</a:t>
            </a:r>
            <a:r>
              <a:rPr dirty="0" sz="1300" spc="1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нам</a:t>
            </a:r>
            <a:r>
              <a:rPr dirty="0" sz="1300" spc="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придётся</a:t>
            </a:r>
            <a:r>
              <a:rPr dirty="0" sz="1300" spc="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сначала</a:t>
            </a:r>
            <a:r>
              <a:rPr dirty="0" sz="1300" spc="1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прочитать</a:t>
            </a:r>
            <a:r>
              <a:rPr dirty="0" sz="1300" spc="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его</a:t>
            </a:r>
            <a:r>
              <a:rPr dirty="0" sz="1300" spc="1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адрес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из</a:t>
            </a:r>
            <a:r>
              <a:rPr dirty="0" sz="1300" spc="-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памяти,</a:t>
            </a:r>
            <a:r>
              <a:rPr dirty="0" sz="130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что</a:t>
            </a:r>
            <a:r>
              <a:rPr dirty="0" sz="130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значительно</a:t>
            </a:r>
            <a:r>
              <a:rPr dirty="0" sz="130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затрудняет</a:t>
            </a:r>
            <a:r>
              <a:rPr dirty="0" sz="130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оптимизацию</a:t>
            </a:r>
            <a:r>
              <a:rPr dirty="0" sz="130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программы</a:t>
            </a:r>
            <a:r>
              <a:rPr dirty="0" sz="130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на</a:t>
            </a:r>
            <a:r>
              <a:rPr dirty="0" sz="1300" spc="-3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333333"/>
                </a:solidFill>
                <a:latin typeface="Tahoma"/>
                <a:cs typeface="Tahoma"/>
              </a:rPr>
              <a:t>этапе</a:t>
            </a:r>
            <a:r>
              <a:rPr dirty="0" sz="1300" spc="-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ahoma"/>
                <a:cs typeface="Tahoma"/>
              </a:rPr>
              <a:t>компиляции.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5388" y="505248"/>
            <a:ext cx="373126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50"/>
              <a:t>Неисправимые</a:t>
            </a:r>
            <a:r>
              <a:rPr dirty="0" sz="2500" spc="-85"/>
              <a:t> </a:t>
            </a:r>
            <a:r>
              <a:rPr dirty="0" sz="2500"/>
              <a:t>ошибки</a:t>
            </a:r>
            <a:r>
              <a:rPr dirty="0" sz="2500" spc="-85"/>
              <a:t> </a:t>
            </a:r>
            <a:r>
              <a:rPr dirty="0" sz="2500" spc="50"/>
              <a:t>с</a:t>
            </a:r>
            <a:endParaRPr sz="2500"/>
          </a:p>
        </p:txBody>
      </p:sp>
      <p:sp>
        <p:nvSpPr>
          <p:cNvPr id="3" name="object 3" descr=""/>
          <p:cNvSpPr txBox="1"/>
          <p:nvPr/>
        </p:nvSpPr>
        <p:spPr>
          <a:xfrm>
            <a:off x="5893794" y="530750"/>
            <a:ext cx="1165225" cy="384175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20"/>
              </a:lnSpc>
            </a:pPr>
            <a:r>
              <a:rPr dirty="0" sz="2500" spc="-10">
                <a:latin typeface="Courier New"/>
                <a:cs typeface="Courier New"/>
              </a:rPr>
              <a:t>panic!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5249" y="1216355"/>
            <a:ext cx="29660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dirty="0" sz="1800">
                <a:solidFill>
                  <a:srgbClr val="595959"/>
                </a:solidFill>
                <a:latin typeface="Tahoma"/>
                <a:cs typeface="Tahoma"/>
              </a:rPr>
              <a:t>Явный</a:t>
            </a:r>
            <a:r>
              <a:rPr dirty="0" sz="1800" spc="5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95959"/>
                </a:solidFill>
                <a:latin typeface="Tahoma"/>
                <a:cs typeface="Tahoma"/>
              </a:rPr>
              <a:t>и</a:t>
            </a:r>
            <a:r>
              <a:rPr dirty="0" sz="1800" spc="1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95959"/>
                </a:solidFill>
                <a:latin typeface="Tahoma"/>
                <a:cs typeface="Tahoma"/>
              </a:rPr>
              <a:t>неявный</a:t>
            </a:r>
            <a:r>
              <a:rPr dirty="0" sz="1800" spc="1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595959"/>
                </a:solidFill>
                <a:latin typeface="Tahoma"/>
                <a:cs typeface="Tahoma"/>
              </a:rPr>
              <a:t>вызов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94575" y="1238200"/>
            <a:ext cx="617855" cy="274320"/>
          </a:xfrm>
          <a:prstGeom prst="rect">
            <a:avLst/>
          </a:prstGeom>
          <a:solidFill>
            <a:srgbClr val="F6F6F6"/>
          </a:solidFill>
        </p:spPr>
        <p:txBody>
          <a:bodyPr wrap="square" lIns="0" tIns="476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dirty="0" sz="1350" spc="-10">
                <a:solidFill>
                  <a:srgbClr val="301900"/>
                </a:solidFill>
                <a:latin typeface="Courier New"/>
                <a:cs typeface="Courier New"/>
              </a:rPr>
              <a:t>panic!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54625" y="3968445"/>
            <a:ext cx="3841115" cy="27432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0"/>
              </a:lnSpc>
            </a:pPr>
            <a:r>
              <a:rPr dirty="0" sz="1800">
                <a:latin typeface="Courier New"/>
                <a:cs typeface="Courier New"/>
              </a:rPr>
              <a:t>RUST_BACKTRACE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1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cargo</a:t>
            </a:r>
            <a:r>
              <a:rPr dirty="0" sz="1800" spc="-25">
                <a:latin typeface="Courier New"/>
                <a:cs typeface="Courier New"/>
              </a:rPr>
              <a:t> run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462" y="1577225"/>
            <a:ext cx="3114675" cy="78104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7275" y="1577224"/>
            <a:ext cx="1845012" cy="78104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7462" y="2842750"/>
            <a:ext cx="2438399" cy="590549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475249" y="2462225"/>
            <a:ext cx="4420870" cy="131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dirty="0" sz="1800" i="1">
                <a:solidFill>
                  <a:srgbClr val="595959"/>
                </a:solidFill>
                <a:latin typeface="Arial"/>
                <a:cs typeface="Arial"/>
              </a:rPr>
              <a:t>Немедленное</a:t>
            </a:r>
            <a:r>
              <a:rPr dirty="0" sz="1800" spc="-105" i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595959"/>
                </a:solidFill>
                <a:latin typeface="Arial"/>
                <a:cs typeface="Arial"/>
              </a:rPr>
              <a:t>прерывание</a:t>
            </a:r>
            <a:r>
              <a:rPr dirty="0" sz="1800" spc="-100" i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595959"/>
                </a:solidFill>
                <a:latin typeface="Arial"/>
                <a:cs typeface="Arial"/>
              </a:rPr>
              <a:t>(aborting)</a:t>
            </a:r>
            <a:endParaRPr sz="18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945"/>
              </a:spcBef>
            </a:pPr>
            <a:r>
              <a:rPr dirty="0" sz="1400" spc="-10">
                <a:latin typeface="Tahoma"/>
                <a:cs typeface="Tahoma"/>
              </a:rPr>
              <a:t>Cargo.toml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40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5"/>
              </a:spcBef>
              <a:buChar char="●"/>
              <a:tabLst>
                <a:tab pos="379095" algn="l"/>
              </a:tabLst>
            </a:pPr>
            <a:r>
              <a:rPr dirty="0" sz="1800" i="1">
                <a:solidFill>
                  <a:srgbClr val="595959"/>
                </a:solidFill>
                <a:latin typeface="Arial"/>
                <a:cs typeface="Arial"/>
              </a:rPr>
              <a:t>Обратная</a:t>
            </a:r>
            <a:r>
              <a:rPr dirty="0" sz="1800" spc="-65" i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595959"/>
                </a:solidFill>
                <a:latin typeface="Arial"/>
                <a:cs typeface="Arial"/>
              </a:rPr>
              <a:t>трассировка</a:t>
            </a:r>
            <a:r>
              <a:rPr dirty="0" sz="1800" spc="-60" i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595959"/>
                </a:solidFill>
                <a:latin typeface="Arial"/>
                <a:cs typeface="Arial"/>
              </a:rPr>
              <a:t>(Backtracing)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286337" y="3094085"/>
            <a:ext cx="623570" cy="82550"/>
            <a:chOff x="3286337" y="3094085"/>
            <a:chExt cx="623570" cy="82550"/>
          </a:xfrm>
        </p:grpSpPr>
        <p:sp>
          <p:nvSpPr>
            <p:cNvPr id="12" name="object 12" descr=""/>
            <p:cNvSpPr/>
            <p:nvPr/>
          </p:nvSpPr>
          <p:spPr>
            <a:xfrm>
              <a:off x="3295862" y="3135075"/>
              <a:ext cx="518159" cy="3175"/>
            </a:xfrm>
            <a:custGeom>
              <a:avLst/>
              <a:gdLst/>
              <a:ahLst/>
              <a:cxnLst/>
              <a:rect l="l" t="t" r="r" b="b"/>
              <a:pathLst>
                <a:path w="518160" h="3175">
                  <a:moveTo>
                    <a:pt x="0" y="2948"/>
                  </a:moveTo>
                  <a:lnTo>
                    <a:pt x="517801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03959" y="3094085"/>
              <a:ext cx="105678" cy="819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8225" y="505248"/>
            <a:ext cx="337312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50"/>
              <a:t>Исправимые</a:t>
            </a:r>
            <a:r>
              <a:rPr dirty="0" sz="2500" spc="-85"/>
              <a:t> </a:t>
            </a:r>
            <a:r>
              <a:rPr dirty="0" sz="2500"/>
              <a:t>ошибки</a:t>
            </a:r>
            <a:r>
              <a:rPr dirty="0" sz="2500" spc="-85"/>
              <a:t> </a:t>
            </a:r>
            <a:r>
              <a:rPr dirty="0" sz="2500" spc="50"/>
              <a:t>с</a:t>
            </a:r>
            <a:endParaRPr sz="2500"/>
          </a:p>
        </p:txBody>
      </p:sp>
      <p:sp>
        <p:nvSpPr>
          <p:cNvPr id="3" name="object 3" descr=""/>
          <p:cNvSpPr txBox="1"/>
          <p:nvPr/>
        </p:nvSpPr>
        <p:spPr>
          <a:xfrm>
            <a:off x="5138840" y="530750"/>
            <a:ext cx="2317115" cy="384175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20"/>
              </a:lnSpc>
            </a:pPr>
            <a:r>
              <a:rPr dirty="0" sz="2500">
                <a:latin typeface="Courier New"/>
                <a:cs typeface="Courier New"/>
              </a:rPr>
              <a:t>Result&lt;T,</a:t>
            </a:r>
            <a:r>
              <a:rPr dirty="0" sz="2500" spc="-30">
                <a:latin typeface="Courier New"/>
                <a:cs typeface="Courier New"/>
              </a:rPr>
              <a:t> </a:t>
            </a:r>
            <a:r>
              <a:rPr dirty="0" sz="2500" spc="-25">
                <a:latin typeface="Courier New"/>
                <a:cs typeface="Courier New"/>
              </a:rPr>
              <a:t>E&gt;</a:t>
            </a:r>
            <a:endParaRPr sz="2500">
              <a:latin typeface="Courier New"/>
              <a:cs typeface="Courier New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166536" y="1152462"/>
            <a:ext cx="4869180" cy="2463165"/>
            <a:chOff x="2166536" y="1152462"/>
            <a:chExt cx="4869180" cy="246316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6984" y="1152462"/>
              <a:ext cx="2210024" cy="95892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5922" y="2092285"/>
              <a:ext cx="4572153" cy="95892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260379" y="3051209"/>
              <a:ext cx="2312035" cy="523240"/>
            </a:xfrm>
            <a:custGeom>
              <a:avLst/>
              <a:gdLst/>
              <a:ahLst/>
              <a:cxnLst/>
              <a:rect l="l" t="t" r="r" b="b"/>
              <a:pathLst>
                <a:path w="2312035" h="523239">
                  <a:moveTo>
                    <a:pt x="2311619" y="0"/>
                  </a:moveTo>
                  <a:lnTo>
                    <a:pt x="0" y="52316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6536" y="3534165"/>
              <a:ext cx="110313" cy="80428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4571999" y="3051209"/>
              <a:ext cx="2369820" cy="523875"/>
            </a:xfrm>
            <a:custGeom>
              <a:avLst/>
              <a:gdLst/>
              <a:ahLst/>
              <a:cxnLst/>
              <a:rect l="l" t="t" r="r" b="b"/>
              <a:pathLst>
                <a:path w="2369820" h="523875">
                  <a:moveTo>
                    <a:pt x="0" y="0"/>
                  </a:moveTo>
                  <a:lnTo>
                    <a:pt x="2369693" y="523733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25377" y="3534694"/>
              <a:ext cx="110253" cy="80497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1040800" y="3685225"/>
            <a:ext cx="1885314" cy="21336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400" spc="-10">
                <a:latin typeface="Courier New"/>
                <a:cs typeface="Courier New"/>
              </a:rPr>
              <a:t>Ok</a:t>
            </a:r>
            <a:r>
              <a:rPr dirty="0" sz="1400" spc="-10">
                <a:latin typeface="Tahoma"/>
                <a:cs typeface="Tahoma"/>
              </a:rPr>
              <a:t>(дескриптор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файла)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347325" y="3665413"/>
            <a:ext cx="30245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ourier New"/>
                <a:cs typeface="Courier New"/>
              </a:rPr>
              <a:t>Err</a:t>
            </a:r>
            <a:r>
              <a:rPr dirty="0" sz="1400">
                <a:latin typeface="Tahoma"/>
                <a:cs typeface="Tahoma"/>
              </a:rPr>
              <a:t>(дополнительная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информация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о </a:t>
            </a:r>
            <a:r>
              <a:rPr dirty="0" sz="1400">
                <a:latin typeface="Tahoma"/>
                <a:cs typeface="Tahoma"/>
              </a:rPr>
              <a:t>том,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какая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ошибка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произошла)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2770" y="505248"/>
            <a:ext cx="367665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/>
              <a:t>Обработка</a:t>
            </a:r>
            <a:r>
              <a:rPr dirty="0" sz="2500" spc="50"/>
              <a:t> </a:t>
            </a:r>
            <a:r>
              <a:rPr dirty="0" sz="2500"/>
              <a:t>ошибок.</a:t>
            </a:r>
            <a:r>
              <a:rPr dirty="0" sz="2500" spc="45"/>
              <a:t> </a:t>
            </a:r>
            <a:r>
              <a:rPr dirty="0" sz="2500" spc="-60"/>
              <a:t>(1/2)</a:t>
            </a:r>
            <a:endParaRPr sz="2500"/>
          </a:p>
        </p:txBody>
      </p:sp>
      <p:grpSp>
        <p:nvGrpSpPr>
          <p:cNvPr id="3" name="object 3" descr=""/>
          <p:cNvGrpSpPr/>
          <p:nvPr/>
        </p:nvGrpSpPr>
        <p:grpSpPr>
          <a:xfrm>
            <a:off x="1996775" y="1017725"/>
            <a:ext cx="5150485" cy="3919220"/>
            <a:chOff x="1996775" y="1017725"/>
            <a:chExt cx="5150485" cy="39192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6775" y="1017725"/>
              <a:ext cx="5150425" cy="154992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1487" y="2567649"/>
              <a:ext cx="4286649" cy="23692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2770" y="505248"/>
            <a:ext cx="367665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/>
              <a:t>Обработка</a:t>
            </a:r>
            <a:r>
              <a:rPr dirty="0" sz="2500" spc="50"/>
              <a:t> </a:t>
            </a:r>
            <a:r>
              <a:rPr dirty="0" sz="2500"/>
              <a:t>ошибок.</a:t>
            </a:r>
            <a:r>
              <a:rPr dirty="0" sz="2500" spc="45"/>
              <a:t> </a:t>
            </a:r>
            <a:r>
              <a:rPr dirty="0" sz="2500" spc="-60"/>
              <a:t>(2/2)</a:t>
            </a:r>
            <a:endParaRPr sz="25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362" y="1556300"/>
            <a:ext cx="6391274" cy="11906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6362" y="2881687"/>
            <a:ext cx="6391274" cy="12833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0355" rIns="0" bIns="0" rtlCol="0" vert="horz">
            <a:spAutoFit/>
          </a:bodyPr>
          <a:lstStyle/>
          <a:p>
            <a:pPr marL="1750060">
              <a:lnSpc>
                <a:spcPct val="100000"/>
              </a:lnSpc>
              <a:spcBef>
                <a:spcPts val="120"/>
              </a:spcBef>
            </a:pPr>
            <a:r>
              <a:rPr dirty="0" sz="2500" spc="55"/>
              <a:t>Проброс</a:t>
            </a:r>
            <a:r>
              <a:rPr dirty="0" sz="2500" spc="-85"/>
              <a:t> </a:t>
            </a:r>
            <a:r>
              <a:rPr dirty="0" sz="2500" spc="-10"/>
              <a:t>ошибок.</a:t>
            </a:r>
            <a:endParaRPr sz="25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837" y="1290445"/>
            <a:ext cx="4076675" cy="25626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23121" y="1759937"/>
            <a:ext cx="4465024" cy="16236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89068" y="304250"/>
            <a:ext cx="1165225" cy="384175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20"/>
              </a:lnSpc>
            </a:pPr>
            <a:r>
              <a:rPr dirty="0" sz="2500" spc="-10">
                <a:latin typeface="Courier New"/>
                <a:cs typeface="Courier New"/>
              </a:rPr>
              <a:t>panic!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0504" y="278748"/>
            <a:ext cx="110172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/>
              <a:t>или</a:t>
            </a:r>
            <a:r>
              <a:rPr dirty="0" sz="2500" spc="-55"/>
              <a:t> </a:t>
            </a:r>
            <a:r>
              <a:rPr dirty="0" sz="2500" spc="160"/>
              <a:t>НЕ</a:t>
            </a:r>
            <a:endParaRPr sz="2500"/>
          </a:p>
        </p:txBody>
      </p:sp>
      <p:sp>
        <p:nvSpPr>
          <p:cNvPr id="4" name="object 4" descr=""/>
          <p:cNvSpPr txBox="1"/>
          <p:nvPr/>
        </p:nvSpPr>
        <p:spPr>
          <a:xfrm>
            <a:off x="5302815" y="304250"/>
            <a:ext cx="1165225" cy="384175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20"/>
              </a:lnSpc>
            </a:pPr>
            <a:r>
              <a:rPr dirty="0" sz="2500" spc="-10">
                <a:latin typeface="Courier New"/>
                <a:cs typeface="Courier New"/>
              </a:rPr>
              <a:t>panic!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289110" y="688297"/>
            <a:ext cx="2566035" cy="384175"/>
          </a:xfrm>
          <a:custGeom>
            <a:avLst/>
            <a:gdLst/>
            <a:ahLst/>
            <a:cxnLst/>
            <a:rect l="l" t="t" r="r" b="b"/>
            <a:pathLst>
              <a:path w="2566035" h="384175">
                <a:moveTo>
                  <a:pt x="2565778" y="384047"/>
                </a:moveTo>
                <a:lnTo>
                  <a:pt x="0" y="384047"/>
                </a:lnTo>
                <a:lnTo>
                  <a:pt x="0" y="0"/>
                </a:lnTo>
                <a:lnTo>
                  <a:pt x="2565778" y="0"/>
                </a:lnTo>
                <a:lnTo>
                  <a:pt x="2565778" y="3840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276410" y="662796"/>
            <a:ext cx="2590800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50">
                <a:latin typeface="Tahoma"/>
                <a:cs typeface="Tahoma"/>
              </a:rPr>
              <a:t>Вот</a:t>
            </a:r>
            <a:r>
              <a:rPr dirty="0" sz="2500" spc="-75">
                <a:latin typeface="Tahoma"/>
                <a:cs typeface="Tahoma"/>
              </a:rPr>
              <a:t> </a:t>
            </a:r>
            <a:r>
              <a:rPr dirty="0" sz="2500">
                <a:latin typeface="Tahoma"/>
                <a:cs typeface="Tahoma"/>
              </a:rPr>
              <a:t>в</a:t>
            </a:r>
            <a:r>
              <a:rPr dirty="0" sz="2500" spc="-70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чем</a:t>
            </a:r>
            <a:r>
              <a:rPr dirty="0" sz="2500" spc="-70">
                <a:latin typeface="Tahoma"/>
                <a:cs typeface="Tahoma"/>
              </a:rPr>
              <a:t> </a:t>
            </a:r>
            <a:r>
              <a:rPr dirty="0" sz="2500" spc="-10">
                <a:latin typeface="Tahoma"/>
                <a:cs typeface="Tahoma"/>
              </a:rPr>
              <a:t>вопрос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581221" y="1419262"/>
            <a:ext cx="7150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ahoma"/>
                <a:cs typeface="Tahoma"/>
              </a:rPr>
              <a:t>Вызвать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332313" y="1439074"/>
            <a:ext cx="652145" cy="213360"/>
          </a:xfrm>
          <a:prstGeom prst="rect">
            <a:avLst/>
          </a:prstGeom>
          <a:solidFill>
            <a:srgbClr val="EEEEE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400" spc="-10">
                <a:latin typeface="Courier New"/>
                <a:cs typeface="Courier New"/>
              </a:rPr>
              <a:t>panic!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96718" y="1632622"/>
            <a:ext cx="2419350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Tahoma"/>
                <a:cs typeface="Tahoma"/>
              </a:rPr>
              <a:t>(паникует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компилятор)</a:t>
            </a:r>
            <a:endParaRPr sz="1400">
              <a:latin typeface="Tahoma"/>
              <a:cs typeface="Tahoma"/>
            </a:endParaRPr>
          </a:p>
          <a:p>
            <a:pPr marL="348615" marR="250190" indent="-336550">
              <a:lnSpc>
                <a:spcPct val="100000"/>
              </a:lnSpc>
              <a:spcBef>
                <a:spcPts val="1680"/>
              </a:spcBef>
              <a:buChar char="●"/>
              <a:tabLst>
                <a:tab pos="348615" algn="l"/>
              </a:tabLst>
            </a:pPr>
            <a:r>
              <a:rPr dirty="0" sz="1400">
                <a:latin typeface="Tahoma"/>
                <a:cs typeface="Tahoma"/>
              </a:rPr>
              <a:t>Написание</a:t>
            </a:r>
            <a:r>
              <a:rPr dirty="0" sz="1400" spc="4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примеров, </a:t>
            </a:r>
            <a:r>
              <a:rPr dirty="0" sz="1400" spc="-25">
                <a:latin typeface="Tahoma"/>
                <a:cs typeface="Tahoma"/>
              </a:rPr>
              <a:t>прототипов,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тестов</a:t>
            </a:r>
            <a:endParaRPr sz="1400">
              <a:latin typeface="Tahoma"/>
              <a:cs typeface="Tahoma"/>
            </a:endParaRPr>
          </a:p>
          <a:p>
            <a:pPr marL="347980" indent="-335280">
              <a:lnSpc>
                <a:spcPct val="100000"/>
              </a:lnSpc>
              <a:spcBef>
                <a:spcPts val="1680"/>
              </a:spcBef>
              <a:buChar char="●"/>
              <a:tabLst>
                <a:tab pos="347980" algn="l"/>
              </a:tabLst>
            </a:pPr>
            <a:r>
              <a:rPr dirty="0" sz="1400">
                <a:latin typeface="Tahoma"/>
                <a:cs typeface="Tahoma"/>
              </a:rPr>
              <a:t>Некорректное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состояние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413693" y="1419262"/>
            <a:ext cx="223520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2785" marR="5080" indent="-33210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ahoma"/>
                <a:cs typeface="Tahoma"/>
              </a:rPr>
              <a:t>Обрабатывать</a:t>
            </a:r>
            <a:r>
              <a:rPr dirty="0" sz="1400" spc="6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ошибку (паникуем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мы)</a:t>
            </a:r>
            <a:endParaRPr sz="1400">
              <a:latin typeface="Tahoma"/>
              <a:cs typeface="Tahoma"/>
            </a:endParaRPr>
          </a:p>
          <a:p>
            <a:pPr marL="347980" indent="-335280">
              <a:lnSpc>
                <a:spcPct val="100000"/>
              </a:lnSpc>
              <a:spcBef>
                <a:spcPts val="1680"/>
              </a:spcBef>
              <a:buChar char="●"/>
              <a:tabLst>
                <a:tab pos="347980" algn="l"/>
              </a:tabLst>
            </a:pPr>
            <a:r>
              <a:rPr dirty="0" sz="1400">
                <a:latin typeface="Tahoma"/>
                <a:cs typeface="Tahoma"/>
              </a:rPr>
              <a:t>Ожидаемые</a:t>
            </a:r>
            <a:r>
              <a:rPr dirty="0" sz="1400" spc="14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сбои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1613" y="1832144"/>
            <a:ext cx="3186430" cy="1009650"/>
          </a:xfrm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dirty="0" sz="4600" spc="250"/>
              <a:t>ООП</a:t>
            </a:r>
            <a:r>
              <a:rPr dirty="0" sz="4600" spc="-155"/>
              <a:t> </a:t>
            </a:r>
            <a:r>
              <a:rPr dirty="0" sz="4600"/>
              <a:t>в</a:t>
            </a:r>
            <a:r>
              <a:rPr dirty="0" sz="4600" spc="-150"/>
              <a:t> </a:t>
            </a:r>
            <a:r>
              <a:rPr dirty="0" sz="4600" spc="85"/>
              <a:t>Rust</a:t>
            </a:r>
            <a:endParaRPr sz="4600"/>
          </a:p>
          <a:p>
            <a:pPr algn="ctr" marL="3175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999999"/>
                </a:solidFill>
              </a:rPr>
              <a:t>есть</a:t>
            </a:r>
            <a:r>
              <a:rPr dirty="0" sz="1400" spc="-5">
                <a:solidFill>
                  <a:srgbClr val="999999"/>
                </a:solidFill>
              </a:rPr>
              <a:t> </a:t>
            </a:r>
            <a:r>
              <a:rPr dirty="0" sz="1400">
                <a:solidFill>
                  <a:srgbClr val="999999"/>
                </a:solidFill>
              </a:rPr>
              <a:t>или </a:t>
            </a:r>
            <a:r>
              <a:rPr dirty="0" sz="1400" spc="45">
                <a:solidFill>
                  <a:srgbClr val="999999"/>
                </a:solidFill>
              </a:rPr>
              <a:t>нет…?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Rust. Обработка ошибок и ООП</dc:title>
  <dcterms:created xsi:type="dcterms:W3CDTF">2023-11-08T12:23:06Z</dcterms:created>
  <dcterms:modified xsi:type="dcterms:W3CDTF">2023-11-08T12:23:06Z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