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7" r:id="rId5"/>
    <p:sldId id="263" r:id="rId6"/>
    <p:sldId id="273" r:id="rId7"/>
    <p:sldId id="271" r:id="rId8"/>
    <p:sldId id="272" r:id="rId9"/>
    <p:sldId id="268" r:id="rId10"/>
    <p:sldId id="269" r:id="rId11"/>
    <p:sldId id="266" r:id="rId12"/>
    <p:sldId id="267" r:id="rId13"/>
    <p:sldId id="274" r:id="rId14"/>
    <p:sldId id="26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ru/stable/rust-by-example/fn.html" TargetMode="External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topic-51126445_36552642" TargetMode="External"/><Relationship Id="rId4" Type="http://schemas.openxmlformats.org/officeDocument/2006/relationships/hyperlink" Target="https://doc.rust-lang.ru/stable/rust-by-example/expressi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учащиеся группы: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примеры…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05F804-ECE8-BCDA-01D9-FFDEFE18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11" y="1392931"/>
            <a:ext cx="3910853" cy="4234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BABD5-563E-A69E-3A6A-E8DF2171DF24}"/>
              </a:ext>
            </a:extLst>
          </p:cNvPr>
          <p:cNvSpPr txBox="1"/>
          <p:nvPr/>
        </p:nvSpPr>
        <p:spPr>
          <a:xfrm>
            <a:off x="4881564" y="1392931"/>
            <a:ext cx="13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52EE52-114E-CA24-A44D-EE8F5FD6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21" y="1357291"/>
            <a:ext cx="3829950" cy="494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9E2A9C-3482-A735-F9D3-CCB37842F963}"/>
              </a:ext>
            </a:extLst>
          </p:cNvPr>
          <p:cNvSpPr txBox="1"/>
          <p:nvPr/>
        </p:nvSpPr>
        <p:spPr>
          <a:xfrm>
            <a:off x="10147571" y="1357291"/>
            <a:ext cx="131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461544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Рекурсия в </a:t>
            </a:r>
            <a:r>
              <a:rPr lang="en-US" dirty="0"/>
              <a:t>Rust</a:t>
            </a:r>
            <a:r>
              <a:rPr lang="ru-RU" dirty="0"/>
              <a:t> так же, как и в других в других ЯП</a:t>
            </a:r>
            <a:r>
              <a:rPr lang="en-US" dirty="0"/>
              <a:t>, </a:t>
            </a:r>
            <a:r>
              <a:rPr lang="ru-RU" dirty="0"/>
              <a:t>является функцией вызывающей саму себя.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3FD7BF-811D-360D-E365-16B3FDC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78" y="1461544"/>
            <a:ext cx="5890231" cy="4648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5D8A3-901E-6C8B-F86E-FF8F54B25B6A}"/>
              </a:ext>
            </a:extLst>
          </p:cNvPr>
          <p:cNvSpPr txBox="1"/>
          <p:nvPr/>
        </p:nvSpPr>
        <p:spPr>
          <a:xfrm>
            <a:off x="6036178" y="611053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Factorial of 5 is: 120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165"/>
            <a:ext cx="5338665" cy="4648994"/>
          </a:xfrm>
        </p:spPr>
        <p:txBody>
          <a:bodyPr>
            <a:normAutofit fontScale="92500"/>
          </a:bodyPr>
          <a:lstStyle/>
          <a:p>
            <a:r>
              <a:rPr lang="ru-RU" dirty="0"/>
              <a:t>Анонимные функции, которые могут захватывать переменные</a:t>
            </a:r>
          </a:p>
          <a:p>
            <a:r>
              <a:rPr lang="ru-RU" dirty="0">
                <a:solidFill>
                  <a:schemeClr val="accent1"/>
                </a:solidFill>
              </a:rPr>
              <a:t>В отличие от функции</a:t>
            </a:r>
            <a:r>
              <a:rPr lang="ru-RU" dirty="0"/>
              <a:t>: тип входных и выходных данных указывать </a:t>
            </a:r>
            <a:r>
              <a:rPr lang="ru-RU" u="sng" dirty="0"/>
              <a:t>необязательно</a:t>
            </a:r>
            <a:r>
              <a:rPr lang="ru-RU" dirty="0"/>
              <a:t>, а название аргумента </a:t>
            </a:r>
            <a:r>
              <a:rPr lang="ru-RU" u="sng" dirty="0"/>
              <a:t>обязательно.</a:t>
            </a:r>
          </a:p>
          <a:p>
            <a:r>
              <a:rPr lang="ru-RU" dirty="0"/>
              <a:t>Используется </a:t>
            </a:r>
            <a:r>
              <a:rPr lang="en-US" dirty="0">
                <a:solidFill>
                  <a:schemeClr val="accent1"/>
                </a:solidFill>
              </a:rPr>
              <a:t>||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вместо</a:t>
            </a:r>
            <a:r>
              <a:rPr lang="ru-RU" dirty="0">
                <a:solidFill>
                  <a:schemeClr val="accent1"/>
                </a:solidFill>
              </a:rPr>
              <a:t>  ()</a:t>
            </a:r>
          </a:p>
          <a:p>
            <a:r>
              <a:rPr lang="ru-RU" dirty="0"/>
              <a:t>Ограничение тела функции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ru-RU" dirty="0">
                <a:solidFill>
                  <a:schemeClr val="accent1"/>
                </a:solidFill>
              </a:rPr>
              <a:t> - опционально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/>
              <a:t>Захват переменных за пределами окружения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3C0972-A33A-C62C-BF2E-315C5CAC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21" y="204704"/>
            <a:ext cx="5503545" cy="5169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22AA-16A3-9E9C-D7C9-89ECA5B31594}"/>
              </a:ext>
            </a:extLst>
          </p:cNvPr>
          <p:cNvSpPr txBox="1"/>
          <p:nvPr/>
        </p:nvSpPr>
        <p:spPr>
          <a:xfrm>
            <a:off x="6561221" y="5447348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with type indication: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with type output: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returning one: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Расходящиеся 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165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Никогда не возвращают результат</a:t>
            </a:r>
          </a:p>
          <a:p>
            <a:r>
              <a:rPr lang="ru-RU" dirty="0"/>
              <a:t>Помечены </a:t>
            </a:r>
            <a:r>
              <a:rPr lang="en-US" b="1" dirty="0">
                <a:solidFill>
                  <a:schemeClr val="accent1"/>
                </a:solidFill>
              </a:rPr>
              <a:t>!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en-US" dirty="0"/>
              <a:t>, </a:t>
            </a:r>
            <a:r>
              <a:rPr lang="ru-RU" dirty="0"/>
              <a:t>который является пустым типом</a:t>
            </a:r>
          </a:p>
          <a:p>
            <a:r>
              <a:rPr lang="ru-RU" dirty="0"/>
              <a:t>По сравнению с другими типами создан быть не может – набор всех возможных значений пуст</a:t>
            </a:r>
          </a:p>
          <a:p>
            <a:r>
              <a:rPr lang="ru-RU" dirty="0"/>
              <a:t>Отличие от </a:t>
            </a:r>
            <a:r>
              <a:rPr lang="ru-RU" b="1" dirty="0">
                <a:solidFill>
                  <a:schemeClr val="accent1"/>
                </a:solidFill>
              </a:rPr>
              <a:t>() </a:t>
            </a:r>
            <a:r>
              <a:rPr lang="ru-RU" dirty="0"/>
              <a:t>– </a:t>
            </a:r>
            <a:r>
              <a:rPr lang="en-US" dirty="0"/>
              <a:t>unit </a:t>
            </a:r>
            <a:r>
              <a:rPr lang="ru-RU" dirty="0"/>
              <a:t>имеет ровно 1 возможное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22735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</a:t>
            </a:r>
            <a:r>
              <a:rPr lang="en-US" dirty="0"/>
              <a:t>Rust(en, ru)</a:t>
            </a:r>
          </a:p>
          <a:p>
            <a:pPr lvl="1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https://doc.rust-lang.ru/stable/rust-by-example/fn.html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https://doc.rust-lang.ru/stable/rust-by-example/expression.html</a:t>
            </a:r>
            <a:endParaRPr lang="ru-RU" dirty="0"/>
          </a:p>
          <a:p>
            <a:r>
              <a:rPr lang="ru-RU" dirty="0"/>
              <a:t>Программирование на языке </a:t>
            </a:r>
            <a:r>
              <a:rPr lang="en-US" dirty="0"/>
              <a:t>Rust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https://vk.com/topic-51126445_36552642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/>
              <a:t>Спасибо за внимание!</a:t>
            </a:r>
            <a:endParaRPr lang="ru-RU" sz="6000" dirty="0"/>
          </a:p>
        </p:txBody>
      </p:sp>
      <p:pic>
        <p:nvPicPr>
          <p:cNvPr id="5" name="Рисунок 4" descr="Изображение выглядит как текст, мультфильм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D5377D-8B61-46EC-E60D-7BDC41D5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93" y="1495425"/>
            <a:ext cx="6958013" cy="52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выражения</a:t>
            </a:r>
            <a:r>
              <a:rPr lang="en-US" dirty="0"/>
              <a:t> (1/2)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34"/>
            <a:ext cx="7839270" cy="2651839"/>
          </a:xfrm>
        </p:spPr>
        <p:txBody>
          <a:bodyPr>
            <a:normAutofit fontScale="92500"/>
          </a:bodyPr>
          <a:lstStyle/>
          <a:p>
            <a:r>
              <a:rPr lang="ru-RU" dirty="0"/>
              <a:t>Тело функции состоит из серии операторов, которые могут заканчиваться выражением.</a:t>
            </a:r>
          </a:p>
          <a:p>
            <a:r>
              <a:rPr lang="ru-RU" dirty="0">
                <a:solidFill>
                  <a:schemeClr val="accent1"/>
                </a:solidFill>
              </a:rPr>
              <a:t>Оператор(</a:t>
            </a:r>
            <a:r>
              <a:rPr lang="en-US" dirty="0">
                <a:solidFill>
                  <a:schemeClr val="accent1"/>
                </a:solidFill>
              </a:rPr>
              <a:t>statement) - </a:t>
            </a:r>
            <a:r>
              <a:rPr lang="ru-RU" dirty="0"/>
              <a:t>инструкция, которая выполняет действие и ничего не возвращают</a:t>
            </a:r>
            <a:r>
              <a:rPr lang="en-US" dirty="0"/>
              <a:t>.</a:t>
            </a:r>
            <a:r>
              <a:rPr lang="ru-RU" dirty="0"/>
              <a:t> Заканчиваются</a:t>
            </a:r>
            <a:r>
              <a:rPr lang="en-US" dirty="0"/>
              <a:t> (</a:t>
            </a:r>
            <a:r>
              <a:rPr lang="ru-RU" dirty="0"/>
              <a:t> </a:t>
            </a:r>
            <a:r>
              <a:rPr lang="en-US" dirty="0">
                <a:solidFill>
                  <a:schemeClr val="accent1"/>
                </a:solidFill>
              </a:rPr>
              <a:t>; 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1"/>
                </a:solidFill>
              </a:rPr>
              <a:t>Выражения</a:t>
            </a:r>
            <a:r>
              <a:rPr lang="en-US" dirty="0">
                <a:solidFill>
                  <a:schemeClr val="accent1"/>
                </a:solidFill>
              </a:rPr>
              <a:t>(expression)</a:t>
            </a:r>
            <a:r>
              <a:rPr lang="ru-RU" dirty="0"/>
              <a:t> – результирующее значение</a:t>
            </a:r>
            <a:r>
              <a:rPr lang="en-US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9F6178-0012-76A5-1B24-3DA9B63C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35" y="1246455"/>
            <a:ext cx="3115965" cy="29037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16BF3-33A2-0FFC-1CAC-9E0CB973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400" y="3946057"/>
            <a:ext cx="3715600" cy="29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выражения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734"/>
            <a:ext cx="9771646" cy="966750"/>
          </a:xfrm>
        </p:spPr>
        <p:txBody>
          <a:bodyPr>
            <a:normAutofit/>
          </a:bodyPr>
          <a:lstStyle/>
          <a:p>
            <a:r>
              <a:rPr lang="ru-RU" dirty="0"/>
              <a:t>Выражения могут быть частью операторов.</a:t>
            </a:r>
            <a:r>
              <a:rPr lang="en-US" dirty="0"/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E32BE9-E5CD-4122-1F16-FC41D9C3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32" y="2618969"/>
            <a:ext cx="6897568" cy="353639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521BAB-2AEE-4998-CB5A-F4BF7745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81" y="2619667"/>
            <a:ext cx="5315413" cy="35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90" y="1439100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Функции</a:t>
            </a:r>
            <a:r>
              <a:rPr lang="ru-RU" dirty="0"/>
              <a:t> в </a:t>
            </a:r>
            <a:r>
              <a:rPr lang="en-US" dirty="0"/>
              <a:t>Rust </a:t>
            </a:r>
            <a:r>
              <a:rPr lang="ru-RU" dirty="0"/>
              <a:t>определяются с помощью ключевого слова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, </a:t>
            </a:r>
            <a:r>
              <a:rPr lang="ru-RU" dirty="0"/>
              <a:t>за которым следуют имя функции, параметры и тип возвращаемого значения после </a:t>
            </a:r>
            <a:r>
              <a:rPr lang="en-US" dirty="0"/>
              <a:t>( </a:t>
            </a:r>
            <a:r>
              <a:rPr lang="en-US" b="1" dirty="0">
                <a:solidFill>
                  <a:schemeClr val="accent1"/>
                </a:solidFill>
              </a:rPr>
              <a:t>-&gt; 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u="sng" dirty="0"/>
              <a:t>Не важно где определяются </a:t>
            </a:r>
            <a:r>
              <a:rPr lang="ru-RU" dirty="0"/>
              <a:t>функции</a:t>
            </a:r>
            <a:r>
              <a:rPr lang="en-US" dirty="0"/>
              <a:t>; </a:t>
            </a:r>
            <a:r>
              <a:rPr lang="ru-RU" u="sng" dirty="0"/>
              <a:t>важно</a:t>
            </a:r>
            <a:r>
              <a:rPr lang="ru-RU" dirty="0"/>
              <a:t>, чтобы они были определены </a:t>
            </a:r>
            <a:r>
              <a:rPr lang="ru-RU" u="sng" dirty="0"/>
              <a:t>в области видимости</a:t>
            </a:r>
            <a:r>
              <a:rPr lang="ru-RU" dirty="0"/>
              <a:t>, которую может видеть вызывающая процедура.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4521E-3A47-2978-5CD8-12F32484E9D6}"/>
              </a:ext>
            </a:extLst>
          </p:cNvPr>
          <p:cNvSpPr txBox="1"/>
          <p:nvPr/>
        </p:nvSpPr>
        <p:spPr>
          <a:xfrm>
            <a:off x="6531980" y="4957235"/>
            <a:ext cx="537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873B28-A062-D5BC-77CB-88B1E0C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80" y="1439100"/>
            <a:ext cx="5383454" cy="35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(</a:t>
            </a:r>
            <a:r>
              <a:rPr lang="en-US" dirty="0"/>
              <a:t>1/2</a:t>
            </a:r>
            <a:r>
              <a:rPr lang="ru-RU" dirty="0"/>
              <a:t>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08" y="1438486"/>
            <a:ext cx="5361992" cy="4631904"/>
          </a:xfrm>
        </p:spPr>
        <p:txBody>
          <a:bodyPr>
            <a:normAutofit/>
          </a:bodyPr>
          <a:lstStyle/>
          <a:p>
            <a:r>
              <a:rPr lang="ru-RU" dirty="0"/>
              <a:t>Явное объявление типов параметров </a:t>
            </a:r>
            <a:r>
              <a:rPr lang="ru-RU" dirty="0">
                <a:solidFill>
                  <a:schemeClr val="accent1"/>
                </a:solidFill>
              </a:rPr>
              <a:t>необходимо</a:t>
            </a:r>
            <a:r>
              <a:rPr lang="ru-RU" dirty="0"/>
              <a:t>. </a:t>
            </a:r>
          </a:p>
          <a:p>
            <a:r>
              <a:rPr lang="ru-RU" dirty="0"/>
              <a:t>Передача осуществляется либо по изменяемой/не изменяемой ссылке, либо по значению, либо по </a:t>
            </a:r>
            <a:r>
              <a:rPr lang="ru-RU" u="sng" dirty="0"/>
              <a:t>скопированному значению</a:t>
            </a:r>
            <a:r>
              <a:rPr lang="en-US" i="1" dirty="0"/>
              <a:t>.</a:t>
            </a:r>
            <a:endParaRPr lang="ru-RU" i="1" dirty="0"/>
          </a:p>
          <a:p>
            <a:r>
              <a:rPr lang="ru-RU" dirty="0"/>
              <a:t>Целочисленные типы(</a:t>
            </a:r>
            <a:r>
              <a:rPr lang="en-US" dirty="0">
                <a:solidFill>
                  <a:schemeClr val="accent1"/>
                </a:solidFill>
              </a:rPr>
              <a:t>i32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u32</a:t>
            </a:r>
            <a:r>
              <a:rPr lang="en-US" dirty="0"/>
              <a:t>,…)</a:t>
            </a:r>
            <a:r>
              <a:rPr lang="ru-RU" dirty="0"/>
              <a:t> реализуют свойства копирования.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1D9B-A2F7-4570-BE2E-B01741B6EEDB}"/>
              </a:ext>
            </a:extLst>
          </p:cNvPr>
          <p:cNvSpPr txBox="1"/>
          <p:nvPr/>
        </p:nvSpPr>
        <p:spPr>
          <a:xfrm>
            <a:off x="3293201" y="5042118"/>
            <a:ext cx="3493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take_by_value: x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modify_by_value: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modify_by_reference: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6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2CF447-0AB7-2BEF-31A4-9D57DE2F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84" y="1438486"/>
            <a:ext cx="5208040" cy="5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(</a:t>
            </a:r>
            <a:r>
              <a:rPr lang="en-US" dirty="0"/>
              <a:t>2/2</a:t>
            </a:r>
            <a:r>
              <a:rPr lang="ru-RU" dirty="0"/>
              <a:t>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592" y="1438486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Другие типы (в том числе пользовательские) требуют передавать по ссылке.</a:t>
            </a:r>
            <a:endParaRPr lang="en-US" dirty="0"/>
          </a:p>
          <a:p>
            <a:r>
              <a:rPr lang="ru-RU" dirty="0"/>
              <a:t>Для того чтобы изменять исходное значение нужно использовать </a:t>
            </a:r>
            <a:r>
              <a:rPr lang="en-US" dirty="0"/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&amp;mut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1D9B-A2F7-4570-BE2E-B01741B6EEDB}"/>
              </a:ext>
            </a:extLst>
          </p:cNvPr>
          <p:cNvSpPr txBox="1"/>
          <p:nvPr/>
        </p:nvSpPr>
        <p:spPr>
          <a:xfrm>
            <a:off x="6096000" y="5169436"/>
            <a:ext cx="3493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take_by_value: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take_by_reference: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6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439B42-6880-8385-109C-6E86B479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8486"/>
            <a:ext cx="5767493" cy="35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– </a:t>
            </a:r>
            <a:r>
              <a:rPr lang="ru-RU" dirty="0"/>
              <a:t>«единица измерения»</a:t>
            </a:r>
            <a:r>
              <a:rPr lang="en-US" dirty="0"/>
              <a:t>(unit) (1/2)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733"/>
            <a:ext cx="4535906" cy="4415803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Rust () – </a:t>
            </a:r>
            <a:r>
              <a:rPr lang="ru-RU" dirty="0"/>
              <a:t>особый тип и значение, которое означает</a:t>
            </a:r>
          </a:p>
          <a:p>
            <a:pPr lvl="1"/>
            <a:r>
              <a:rPr lang="ru-RU" dirty="0"/>
              <a:t>Пустой кортеж </a:t>
            </a:r>
          </a:p>
          <a:p>
            <a:pPr lvl="1"/>
            <a:r>
              <a:rPr lang="ru-RU" dirty="0"/>
              <a:t>Отсутствие значения – функция</a:t>
            </a:r>
            <a:r>
              <a:rPr lang="en-US" dirty="0"/>
              <a:t>/</a:t>
            </a:r>
            <a:r>
              <a:rPr lang="ru-RU" dirty="0"/>
              <a:t>выражение не возвращает результата. Например, служит для определения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87BC-36A4-BCD8-3FEC-85FF4EC22C8B}"/>
              </a:ext>
            </a:extLst>
          </p:cNvPr>
          <p:cNvSpPr txBox="1"/>
          <p:nvPr/>
        </p:nvSpPr>
        <p:spPr>
          <a:xfrm>
            <a:off x="5178162" y="5490671"/>
            <a:ext cx="24675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 tuple: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D05517-07A7-9A85-85B5-6307878F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62" y="1505494"/>
            <a:ext cx="5063143" cy="38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– </a:t>
            </a:r>
            <a:r>
              <a:rPr lang="ru-RU" dirty="0"/>
              <a:t>«единица измерения»</a:t>
            </a:r>
            <a:r>
              <a:rPr lang="en-US" dirty="0"/>
              <a:t>(unit) (2/2)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4" y="1480111"/>
            <a:ext cx="4004389" cy="4415803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Rust () – </a:t>
            </a:r>
            <a:r>
              <a:rPr lang="ru-RU" dirty="0"/>
              <a:t>особый тип и значение, которое означает</a:t>
            </a:r>
          </a:p>
          <a:p>
            <a:pPr lvl="1"/>
            <a:r>
              <a:rPr lang="ru-RU" dirty="0"/>
              <a:t>Распространённый тип макросов (например, генерация кода)</a:t>
            </a:r>
            <a:endParaRPr lang="en-US" dirty="0"/>
          </a:p>
          <a:p>
            <a:pPr lvl="1"/>
            <a:r>
              <a:rPr lang="ru-RU" dirty="0"/>
              <a:t>Заполнитель шаблонов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87BC-36A4-BCD8-3FEC-85FF4EC22C8B}"/>
              </a:ext>
            </a:extLst>
          </p:cNvPr>
          <p:cNvSpPr txBox="1"/>
          <p:nvPr/>
        </p:nvSpPr>
        <p:spPr>
          <a:xfrm>
            <a:off x="8415767" y="1503733"/>
            <a:ext cx="3903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 'main' panicked at 'assertion failed: `(left == right)`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left: `2`,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right: `3`',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/main.rs:52:5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1D2BC-C33C-3862-DCE6-2BD0A5D6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49" y="1487937"/>
            <a:ext cx="3724418" cy="2223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8A855B-C2C6-FF11-EFAA-F93F0A5379EF}"/>
              </a:ext>
            </a:extLst>
          </p:cNvPr>
          <p:cNvSpPr txBox="1"/>
          <p:nvPr/>
        </p:nvSpPr>
        <p:spPr>
          <a:xfrm>
            <a:off x="8415767" y="3733140"/>
            <a:ext cx="168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1CEEBD-D94D-8680-4921-0AC649B0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49" y="3616020"/>
            <a:ext cx="3724418" cy="32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461544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Последнее выражение в функции используется, как возвращаемое значение. </a:t>
            </a:r>
            <a:endParaRPr lang="en-US" dirty="0"/>
          </a:p>
          <a:p>
            <a:r>
              <a:rPr lang="ru-RU" dirty="0"/>
              <a:t>Также используется оператор </a:t>
            </a:r>
            <a:r>
              <a:rPr lang="en-US" b="1" dirty="0">
                <a:solidFill>
                  <a:schemeClr val="accent1"/>
                </a:solidFill>
              </a:rPr>
              <a:t>return </a:t>
            </a:r>
            <a:r>
              <a:rPr lang="en-US" dirty="0"/>
              <a:t>(</a:t>
            </a:r>
            <a:r>
              <a:rPr lang="ru-RU" dirty="0"/>
              <a:t>чтобы вернуть значение раньше: из цикла или оператора </a:t>
            </a:r>
            <a:r>
              <a:rPr lang="en-US" dirty="0"/>
              <a:t>if).</a:t>
            </a:r>
          </a:p>
          <a:p>
            <a:r>
              <a:rPr lang="ru-RU" dirty="0"/>
              <a:t>Функции, которые «не» возвращают значение</a:t>
            </a:r>
            <a:r>
              <a:rPr lang="en-US" dirty="0"/>
              <a:t> – </a:t>
            </a:r>
            <a:r>
              <a:rPr lang="ru-RU" dirty="0"/>
              <a:t>возвращают единичный тип </a:t>
            </a:r>
            <a:r>
              <a:rPr lang="ru-RU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7723E-A1E7-1476-23F0-D72B7097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80" y="1461544"/>
            <a:ext cx="5410201" cy="48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887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640</Words>
  <Application>Microsoft Office PowerPoint</Application>
  <PresentationFormat>Широкоэкранный</PresentationFormat>
  <Paragraphs>89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Rust. Функции</vt:lpstr>
      <vt:lpstr>Операторы и выражения (1/2)</vt:lpstr>
      <vt:lpstr>Операторы и выражения (2/2)</vt:lpstr>
      <vt:lpstr>Функции</vt:lpstr>
      <vt:lpstr>Входные данные (1/2)</vt:lpstr>
      <vt:lpstr>Входные данные (2/2)</vt:lpstr>
      <vt:lpstr>() – «единица измерения»(unit) (1/2)</vt:lpstr>
      <vt:lpstr>() – «единица измерения»(unit) (2/2)</vt:lpstr>
      <vt:lpstr>Выходные данные</vt:lpstr>
      <vt:lpstr>Некоторые примеры…</vt:lpstr>
      <vt:lpstr>Рекурсия</vt:lpstr>
      <vt:lpstr>Замыкания</vt:lpstr>
      <vt:lpstr>Расходящиеся функции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17</cp:revision>
  <dcterms:created xsi:type="dcterms:W3CDTF">2023-09-06T15:16:33Z</dcterms:created>
  <dcterms:modified xsi:type="dcterms:W3CDTF">2023-10-02T17:09:41Z</dcterms:modified>
</cp:coreProperties>
</file>