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Mono-bold.fntdata"/><Relationship Id="rId10" Type="http://schemas.openxmlformats.org/officeDocument/2006/relationships/slide" Target="slides/slide5.xml"/><Relationship Id="rId21" Type="http://schemas.openxmlformats.org/officeDocument/2006/relationships/font" Target="fonts/RobotoMono-regular.fntdata"/><Relationship Id="rId13" Type="http://schemas.openxmlformats.org/officeDocument/2006/relationships/slide" Target="slides/slide8.xml"/><Relationship Id="rId24" Type="http://schemas.openxmlformats.org/officeDocument/2006/relationships/font" Target="fonts/RobotoMon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0822a1be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80822a1be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0822a1be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80822a1be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80822a1be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80822a1be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80822a1be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80822a1be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80822a1be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80822a1be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80822a1be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80822a1be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0822a1b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0822a1b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80822a1be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80822a1be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7F7FA"/>
                </a:highlight>
              </a:rPr>
              <a:t>Как видно из списка типов у них логичные названия - сначала идет буква "i", если число может быть положительным и отрицательным, либо буква "u", если число может быть только положительным. Далее идет размерность числа в битах - какой размер оно занимает в памяти.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80822a1be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80822a1be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80822a1be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80822a1be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0822a1be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0822a1be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0822a1be3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80822a1be3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80822a1be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80822a1be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80822a1be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80822a1be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5.png"/><Relationship Id="rId6" Type="http://schemas.openxmlformats.org/officeDocument/2006/relationships/image" Target="../media/image14.png"/><Relationship Id="rId7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openxmlformats.org/officeDocument/2006/relationships/image" Target="../media/image18.png"/><Relationship Id="rId5" Type="http://schemas.openxmlformats.org/officeDocument/2006/relationships/image" Target="../media/image3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RUST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Типы данных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232050" y="297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Кортежи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425500" y="1152475"/>
            <a:ext cx="745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ru" sz="1760">
                <a:solidFill>
                  <a:srgbClr val="161923"/>
                </a:solidFill>
              </a:rPr>
              <a:t>Могут использоваться в качестве передаваемого аргумента в функции и в качестве возвращаемого значения.</a:t>
            </a:r>
            <a:endParaRPr sz="1760">
              <a:solidFill>
                <a:srgbClr val="16192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ru" sz="1760">
                <a:solidFill>
                  <a:srgbClr val="161923"/>
                </a:solidFill>
              </a:rPr>
              <a:t>Пример:</a:t>
            </a:r>
            <a:endParaRPr sz="1760">
              <a:solidFill>
                <a:srgbClr val="161923"/>
              </a:solidFill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500" y="2299327"/>
            <a:ext cx="6145250" cy="20523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243425" y="123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Кортежи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243425" y="754200"/>
            <a:ext cx="70899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700" u="sng">
                <a:solidFill>
                  <a:schemeClr val="dk1"/>
                </a:solidFill>
              </a:rPr>
              <a:t>Кортежи могут содержать в себе кортежи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263" y="1249537"/>
            <a:ext cx="7812825" cy="3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175" y="3323038"/>
            <a:ext cx="3795225" cy="5727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4175" y="2520788"/>
            <a:ext cx="5737879" cy="35075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34" name="Google Shape;134;p23"/>
          <p:cNvGrpSpPr/>
          <p:nvPr/>
        </p:nvGrpSpPr>
        <p:grpSpPr>
          <a:xfrm>
            <a:off x="815625" y="4387499"/>
            <a:ext cx="5390849" cy="572700"/>
            <a:chOff x="778250" y="4095199"/>
            <a:chExt cx="5390849" cy="572700"/>
          </a:xfrm>
        </p:grpSpPr>
        <p:pic>
          <p:nvPicPr>
            <p:cNvPr id="135" name="Google Shape;135;p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78250" y="4392425"/>
              <a:ext cx="2428425" cy="269825"/>
            </a:xfrm>
            <a:prstGeom prst="rect">
              <a:avLst/>
            </a:prstGeom>
            <a:noFill/>
            <a:ln cap="flat" cmpd="sng" w="19050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36" name="Google Shape;136;p23"/>
            <p:cNvPicPr preferRelativeResize="0"/>
            <p:nvPr/>
          </p:nvPicPr>
          <p:blipFill rotWithShape="1">
            <a:blip r:embed="rId7">
              <a:alphaModFix/>
            </a:blip>
            <a:srcRect b="-92678" l="0" r="0" t="0"/>
            <a:stretch/>
          </p:blipFill>
          <p:spPr>
            <a:xfrm>
              <a:off x="778250" y="4095199"/>
              <a:ext cx="5390849" cy="572700"/>
            </a:xfrm>
            <a:prstGeom prst="rect">
              <a:avLst/>
            </a:prstGeom>
            <a:noFill/>
            <a:ln cap="flat" cmpd="sng" w="19050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137" name="Google Shape;137;p23"/>
          <p:cNvSpPr txBox="1"/>
          <p:nvPr/>
        </p:nvSpPr>
        <p:spPr>
          <a:xfrm>
            <a:off x="347225" y="1183713"/>
            <a:ext cx="7812900" cy="4824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3"/>
          <p:cNvSpPr txBox="1"/>
          <p:nvPr/>
        </p:nvSpPr>
        <p:spPr>
          <a:xfrm>
            <a:off x="301700" y="2099200"/>
            <a:ext cx="655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Кортеж из одного элемента</a:t>
            </a:r>
            <a:endParaRPr sz="1800"/>
          </a:p>
        </p:txBody>
      </p:sp>
      <p:sp>
        <p:nvSpPr>
          <p:cNvPr id="139" name="Google Shape;139;p23"/>
          <p:cNvSpPr txBox="1"/>
          <p:nvPr/>
        </p:nvSpPr>
        <p:spPr>
          <a:xfrm>
            <a:off x="347225" y="2871550"/>
            <a:ext cx="655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2.    </a:t>
            </a:r>
            <a:r>
              <a:rPr lang="ru" sz="1800"/>
              <a:t>До 12 элементов</a:t>
            </a:r>
            <a:endParaRPr sz="1800"/>
          </a:p>
        </p:txBody>
      </p:sp>
      <p:sp>
        <p:nvSpPr>
          <p:cNvPr id="140" name="Google Shape;140;p23"/>
          <p:cNvSpPr txBox="1"/>
          <p:nvPr/>
        </p:nvSpPr>
        <p:spPr>
          <a:xfrm>
            <a:off x="0" y="2530100"/>
            <a:ext cx="655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 txBox="1"/>
          <p:nvPr/>
        </p:nvSpPr>
        <p:spPr>
          <a:xfrm>
            <a:off x="301700" y="3964350"/>
            <a:ext cx="655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</a:rPr>
              <a:t>3.    Слишком длинный кортеж. </a:t>
            </a:r>
            <a:r>
              <a:rPr lang="ru" sz="1800">
                <a:solidFill>
                  <a:schemeClr val="dk1"/>
                </a:solidFill>
              </a:rPr>
              <a:t>Ошибка. Error[E0277]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347213" y="1679238"/>
            <a:ext cx="655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 u="sng"/>
              <a:t>Печать кортежей</a:t>
            </a:r>
            <a:endParaRPr b="1" sz="1800" u="sng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Массивы (Arrays)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7F7FA"/>
                </a:highlight>
              </a:rPr>
              <a:t>Массив - набор элементов, при этом все элементы набора должны представлять один и тот же тип данных.</a:t>
            </a:r>
            <a:endParaRPr>
              <a:solidFill>
                <a:schemeClr val="dk1"/>
              </a:solidFill>
              <a:highlight>
                <a:srgbClr val="F7F7FA"/>
              </a:highlight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800"/>
              <a:buChar char="●"/>
            </a:pPr>
            <a:r>
              <a:rPr lang="ru">
                <a:solidFill>
                  <a:srgbClr val="202124"/>
                </a:solidFill>
                <a:highlight>
                  <a:srgbClr val="FFFFFF"/>
                </a:highlight>
              </a:rPr>
              <a:t>каждый элемент массива должен иметь один и тот же тип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●"/>
            </a:pPr>
            <a:r>
              <a:rPr lang="ru">
                <a:solidFill>
                  <a:srgbClr val="202124"/>
                </a:solidFill>
                <a:highlight>
                  <a:srgbClr val="FFFFFF"/>
                </a:highlight>
              </a:rPr>
              <a:t>имеют фиксированную длину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●"/>
            </a:pPr>
            <a:r>
              <a:rPr lang="ru">
                <a:solidFill>
                  <a:srgbClr val="202124"/>
                </a:solidFill>
                <a:highlight>
                  <a:srgbClr val="FFFFFF"/>
                </a:highlight>
              </a:rPr>
              <a:t>удобно использовать, если данные необходимо разместить в стеке, а не в куче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14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Массивы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801525"/>
            <a:ext cx="8520600" cy="4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rgbClr val="F7F7FA"/>
                </a:highlight>
              </a:rPr>
              <a:t>Инициализация переменной массива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200" y="1588900"/>
            <a:ext cx="4879518" cy="22715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6" name="Google Shape;156;p25"/>
          <p:cNvSpPr txBox="1"/>
          <p:nvPr/>
        </p:nvSpPr>
        <p:spPr>
          <a:xfrm>
            <a:off x="375525" y="1907225"/>
            <a:ext cx="743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7F7FA"/>
                </a:highlight>
              </a:rPr>
              <a:t>2. О</a:t>
            </a:r>
            <a:r>
              <a:rPr lang="ru" sz="1800">
                <a:solidFill>
                  <a:schemeClr val="dk1"/>
                </a:solidFill>
                <a:highlight>
                  <a:srgbClr val="F7F7FA"/>
                </a:highlight>
              </a:rPr>
              <a:t>бъявление массива, который имеет 7 элементов типа </a:t>
            </a:r>
            <a:r>
              <a:rPr lang="ru" sz="1800">
                <a:solidFill>
                  <a:srgbClr val="188038"/>
                </a:solidFill>
                <a:highlight>
                  <a:srgbClr val="F7F7FA"/>
                </a:highlight>
                <a:latin typeface="Roboto Mono"/>
                <a:ea typeface="Roboto Mono"/>
                <a:cs typeface="Roboto Mono"/>
                <a:sym typeface="Roboto Mono"/>
              </a:rPr>
              <a:t>i32</a:t>
            </a:r>
            <a:endParaRPr sz="1800"/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200" y="2763736"/>
            <a:ext cx="2007713" cy="22715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8" name="Google Shape;15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200" y="2416923"/>
            <a:ext cx="3906716" cy="295275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9" name="Google Shape;159;p25"/>
          <p:cNvPicPr preferRelativeResize="0"/>
          <p:nvPr/>
        </p:nvPicPr>
        <p:blipFill rotWithShape="1">
          <a:blip r:embed="rId6">
            <a:alphaModFix/>
          </a:blip>
          <a:srcRect b="4662" l="0" r="13948" t="0"/>
          <a:stretch/>
        </p:blipFill>
        <p:spPr>
          <a:xfrm>
            <a:off x="734200" y="1288737"/>
            <a:ext cx="6718159" cy="22715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0" name="Google Shape;160;p25"/>
          <p:cNvSpPr txBox="1"/>
          <p:nvPr/>
        </p:nvSpPr>
        <p:spPr>
          <a:xfrm>
            <a:off x="311700" y="3824150"/>
            <a:ext cx="889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7F7FA"/>
                </a:highlight>
              </a:rPr>
              <a:t> 4. Чтобы изменять элементы массива, нужен модификатор </a:t>
            </a:r>
            <a:r>
              <a:rPr b="1" lang="ru" sz="1800">
                <a:solidFill>
                  <a:schemeClr val="dk1"/>
                </a:solidFill>
                <a:highlight>
                  <a:srgbClr val="F7F7FA"/>
                </a:highlight>
              </a:rPr>
              <a:t>mut</a:t>
            </a:r>
            <a:endParaRPr sz="1800"/>
          </a:p>
        </p:txBody>
      </p:sp>
      <p:grpSp>
        <p:nvGrpSpPr>
          <p:cNvPr id="161" name="Google Shape;161;p25"/>
          <p:cNvGrpSpPr/>
          <p:nvPr/>
        </p:nvGrpSpPr>
        <p:grpSpPr>
          <a:xfrm>
            <a:off x="734212" y="4298915"/>
            <a:ext cx="3653241" cy="572725"/>
            <a:chOff x="596200" y="4335925"/>
            <a:chExt cx="4419600" cy="653050"/>
          </a:xfrm>
        </p:grpSpPr>
        <p:pic>
          <p:nvPicPr>
            <p:cNvPr id="162" name="Google Shape;162;p25"/>
            <p:cNvPicPr preferRelativeResize="0"/>
            <p:nvPr/>
          </p:nvPicPr>
          <p:blipFill rotWithShape="1">
            <a:blip r:embed="rId7">
              <a:alphaModFix/>
            </a:blip>
            <a:srcRect b="-85288" l="0" r="0" t="0"/>
            <a:stretch/>
          </p:blipFill>
          <p:spPr>
            <a:xfrm>
              <a:off x="596200" y="4335925"/>
              <a:ext cx="4419600" cy="653050"/>
            </a:xfrm>
            <a:prstGeom prst="rect">
              <a:avLst/>
            </a:prstGeom>
            <a:noFill/>
            <a:ln cap="flat" cmpd="sng" w="19050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63" name="Google Shape;163;p25"/>
            <p:cNvPicPr preferRelativeResize="0"/>
            <p:nvPr/>
          </p:nvPicPr>
          <p:blipFill rotWithShape="1">
            <a:blip r:embed="rId8">
              <a:alphaModFix/>
            </a:blip>
            <a:srcRect b="0" l="0" r="-86428" t="-85288"/>
            <a:stretch/>
          </p:blipFill>
          <p:spPr>
            <a:xfrm>
              <a:off x="596200" y="4335925"/>
              <a:ext cx="4419600" cy="653050"/>
            </a:xfrm>
            <a:prstGeom prst="rect">
              <a:avLst/>
            </a:prstGeom>
            <a:noFill/>
            <a:ln cap="flat" cmpd="sng" w="19050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164" name="Google Shape;164;p25"/>
          <p:cNvSpPr txBox="1"/>
          <p:nvPr/>
        </p:nvSpPr>
        <p:spPr>
          <a:xfrm>
            <a:off x="375525" y="3038863"/>
            <a:ext cx="65544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</a:rPr>
              <a:t>3. Заполнение массива значениями по умолчанию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4199" y="3515813"/>
            <a:ext cx="3000632" cy="295275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126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Массивы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311700" y="797138"/>
            <a:ext cx="8520600" cy="4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Обращение к элементам массива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750" y="1299900"/>
            <a:ext cx="4248150" cy="9906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3" name="Google Shape;173;p26"/>
          <p:cNvSpPr txBox="1"/>
          <p:nvPr/>
        </p:nvSpPr>
        <p:spPr>
          <a:xfrm>
            <a:off x="311700" y="2456125"/>
            <a:ext cx="655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7F7FA"/>
                </a:highlight>
              </a:rPr>
              <a:t>При попытке обращения к несуществующему элементу мы столкнемся с ошибкой на этапе компиляции</a:t>
            </a:r>
            <a:endParaRPr sz="1800"/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269625"/>
            <a:ext cx="8639175" cy="1019175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311700" y="126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Массивы</a:t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311700" y="797138"/>
            <a:ext cx="8520600" cy="4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7F7FA"/>
                </a:highlight>
              </a:rPr>
              <a:t>Для перебора массива применяется цикл </a:t>
            </a:r>
            <a:r>
              <a:rPr b="1" lang="ru">
                <a:solidFill>
                  <a:schemeClr val="dk1"/>
                </a:solidFill>
                <a:highlight>
                  <a:srgbClr val="F7F7FA"/>
                </a:highlight>
              </a:rPr>
              <a:t>for</a:t>
            </a:r>
            <a:r>
              <a:rPr lang="ru">
                <a:solidFill>
                  <a:schemeClr val="dk1"/>
                </a:solidFill>
                <a:highlight>
                  <a:srgbClr val="F7F7FA"/>
                </a:highlight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375" y="1354238"/>
            <a:ext cx="6505575" cy="3457575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990">
                <a:solidFill>
                  <a:srgbClr val="161923"/>
                </a:solidFill>
              </a:rPr>
              <a:t>Rust является </a:t>
            </a:r>
            <a:r>
              <a:rPr i="1" lang="ru" sz="1990">
                <a:solidFill>
                  <a:srgbClr val="161923"/>
                </a:solidFill>
              </a:rPr>
              <a:t>статически типизированным</a:t>
            </a:r>
            <a:r>
              <a:rPr lang="ru" sz="1990">
                <a:solidFill>
                  <a:srgbClr val="161923"/>
                </a:solidFill>
              </a:rPr>
              <a:t> (statically typed) языком</a:t>
            </a:r>
            <a:endParaRPr sz="1990">
              <a:solidFill>
                <a:srgbClr val="16192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t/>
            </a:r>
            <a:endParaRPr sz="1990">
              <a:solidFill>
                <a:srgbClr val="161923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64100" y="1926525"/>
            <a:ext cx="3591900" cy="23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990" u="sng">
                <a:solidFill>
                  <a:schemeClr val="dk1"/>
                </a:solidFill>
              </a:rPr>
              <a:t>Скалярные типы данных</a:t>
            </a:r>
            <a:endParaRPr sz="1990" u="sng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ru" sz="1700">
                <a:solidFill>
                  <a:schemeClr val="dk1"/>
                </a:solidFill>
              </a:rPr>
              <a:t>целочисленный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ru" sz="1700">
                <a:solidFill>
                  <a:schemeClr val="dk1"/>
                </a:solidFill>
              </a:rPr>
              <a:t>числа с плавающей точкой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ru" sz="1700">
                <a:solidFill>
                  <a:schemeClr val="dk1"/>
                </a:solidFill>
              </a:rPr>
              <a:t>логический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ru" sz="1700">
                <a:solidFill>
                  <a:schemeClr val="dk1"/>
                </a:solidFill>
              </a:rPr>
              <a:t>символы</a:t>
            </a:r>
            <a:endParaRPr sz="2490" u="sng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847475" y="1872575"/>
            <a:ext cx="3723300" cy="22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990" u="sng">
                <a:solidFill>
                  <a:schemeClr val="dk1"/>
                </a:solidFill>
              </a:rPr>
              <a:t>Составные типы данных</a:t>
            </a:r>
            <a:endParaRPr sz="1990" u="sng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ru" sz="1700">
                <a:solidFill>
                  <a:schemeClr val="dk1"/>
                </a:solidFill>
              </a:rPr>
              <a:t>кортежи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ru" sz="1700">
                <a:solidFill>
                  <a:schemeClr val="dk1"/>
                </a:solidFill>
              </a:rPr>
              <a:t>массивы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Целочисленный тип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929650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 sz="1840">
                <a:solidFill>
                  <a:schemeClr val="dk1"/>
                </a:solidFill>
              </a:rPr>
              <a:t>по умолчанию </a:t>
            </a:r>
            <a:r>
              <a:rPr lang="ru" sz="1665">
                <a:solidFill>
                  <a:schemeClr val="dk1"/>
                </a:solidFill>
              </a:rPr>
              <a:t>i32</a:t>
            </a:r>
            <a:endParaRPr sz="1665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 sz="1840">
                <a:solidFill>
                  <a:schemeClr val="dk1"/>
                </a:solidFill>
              </a:rPr>
              <a:t>допускают использование суффикса типа, например </a:t>
            </a:r>
            <a:r>
              <a:rPr lang="ru" sz="1665">
                <a:solidFill>
                  <a:schemeClr val="dk1"/>
                </a:solidFill>
              </a:rPr>
              <a:t>57u8</a:t>
            </a:r>
            <a:endParaRPr sz="1665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 sz="1840">
                <a:solidFill>
                  <a:schemeClr val="dk1"/>
                </a:solidFill>
              </a:rPr>
              <a:t>могут использовать “</a:t>
            </a:r>
            <a:r>
              <a:rPr lang="ru" sz="1665">
                <a:solidFill>
                  <a:schemeClr val="dk1"/>
                </a:solidFill>
              </a:rPr>
              <a:t>_”</a:t>
            </a:r>
            <a:r>
              <a:rPr lang="ru" sz="1840">
                <a:solidFill>
                  <a:schemeClr val="dk1"/>
                </a:solidFill>
              </a:rPr>
              <a:t> в качестве визуального разделителя для облегчения чтения числа, например </a:t>
            </a:r>
            <a:r>
              <a:rPr lang="ru" sz="1665">
                <a:solidFill>
                  <a:schemeClr val="dk1"/>
                </a:solidFill>
              </a:rPr>
              <a:t>1_000</a:t>
            </a:r>
            <a:endParaRPr sz="1665">
              <a:solidFill>
                <a:schemeClr val="dk1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2350" y="2966500"/>
            <a:ext cx="4627449" cy="189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750" y="2966500"/>
            <a:ext cx="3849194" cy="189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Дробные числа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40602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f32 - 32 бита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f64 - 64 бита (по умолчанию)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4785675" y="1149250"/>
            <a:ext cx="38694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Все основные арифметические операции поддерживаются в </a:t>
            </a:r>
            <a:r>
              <a:rPr b="1" lang="ru"/>
              <a:t>Rust</a:t>
            </a:r>
            <a:r>
              <a:rPr lang="ru"/>
              <a:t>. 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8575" y="1871175"/>
            <a:ext cx="3248151" cy="259055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326775"/>
            <a:ext cx="3867150" cy="1228725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Логический тип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Имеет 2 возможных значения: </a:t>
            </a:r>
            <a:r>
              <a:rPr b="1" i="1" lang="ru">
                <a:solidFill>
                  <a:schemeClr val="dk1"/>
                </a:solidFill>
              </a:rPr>
              <a:t>true </a:t>
            </a:r>
            <a:r>
              <a:rPr lang="ru">
                <a:solidFill>
                  <a:schemeClr val="dk1"/>
                </a:solidFill>
              </a:rPr>
              <a:t>и </a:t>
            </a:r>
            <a:r>
              <a:rPr b="1" i="1" lang="ru">
                <a:solidFill>
                  <a:schemeClr val="dk1"/>
                </a:solidFill>
              </a:rPr>
              <a:t>false</a:t>
            </a:r>
            <a:r>
              <a:rPr lang="ru">
                <a:solidFill>
                  <a:schemeClr val="dk1"/>
                </a:solidFill>
              </a:rPr>
              <a:t>. Занимают 1 байт.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50" y="1664638"/>
            <a:ext cx="6362700" cy="1190625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Символьный тип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Самый примитивный алфавитный тип данных.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Имеет размер 4 байта и является скалярным значением </a:t>
            </a:r>
            <a:r>
              <a:rPr b="1" i="1" lang="ru">
                <a:solidFill>
                  <a:schemeClr val="dk1"/>
                </a:solidFill>
              </a:rPr>
              <a:t>Unicode</a:t>
            </a:r>
            <a:r>
              <a:rPr lang="ru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FF0000"/>
                </a:solidFill>
              </a:rPr>
              <a:t>!Важно!</a:t>
            </a:r>
            <a:r>
              <a:rPr lang="ru"/>
              <a:t>  </a:t>
            </a:r>
            <a:r>
              <a:rPr i="1" lang="ru">
                <a:solidFill>
                  <a:schemeClr val="dk1"/>
                </a:solidFill>
              </a:rPr>
              <a:t>Понятие “символа” в </a:t>
            </a:r>
            <a:r>
              <a:rPr b="1" i="1" lang="ru">
                <a:solidFill>
                  <a:schemeClr val="dk1"/>
                </a:solidFill>
              </a:rPr>
              <a:t>Rust</a:t>
            </a:r>
            <a:r>
              <a:rPr i="1" lang="ru">
                <a:solidFill>
                  <a:schemeClr val="dk1"/>
                </a:solidFill>
              </a:rPr>
              <a:t> нет!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063" y="1702200"/>
            <a:ext cx="6810375" cy="12192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Символьный тип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Рассмотрим строковый тип данных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30863"/>
            <a:ext cx="3381375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311700" y="2666750"/>
            <a:ext cx="81237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</a:rPr>
              <a:t>Все дело в том, как </a:t>
            </a:r>
            <a:r>
              <a:rPr b="1" i="1" lang="ru" sz="1800">
                <a:solidFill>
                  <a:schemeClr val="dk1"/>
                </a:solidFill>
              </a:rPr>
              <a:t>Rust </a:t>
            </a:r>
            <a:r>
              <a:rPr lang="ru" sz="1800">
                <a:solidFill>
                  <a:schemeClr val="dk1"/>
                </a:solidFill>
              </a:rPr>
              <a:t>хранит строки в памяти. Каждый символ русского языка занимает 8 байт </a:t>
            </a:r>
            <a:r>
              <a:rPr b="1" lang="ru" sz="1800">
                <a:solidFill>
                  <a:schemeClr val="dk1"/>
                </a:solidFill>
              </a:rPr>
              <a:t>UTF-8</a:t>
            </a:r>
            <a:r>
              <a:rPr lang="ru" sz="1800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Составные типы данных. Кортежи.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995">
                <a:solidFill>
                  <a:schemeClr val="dk1"/>
                </a:solidFill>
              </a:rPr>
              <a:t>Кортеж- это универсальный способ объединения нескольких значений с различными типами в один составной тип.</a:t>
            </a:r>
            <a:endParaRPr sz="1995">
              <a:solidFill>
                <a:schemeClr val="dk1"/>
              </a:solidFill>
            </a:endParaRPr>
          </a:p>
          <a:p>
            <a:pPr indent="-35528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95"/>
              <a:buChar char="●"/>
            </a:pPr>
            <a:r>
              <a:rPr lang="ru" sz="1995">
                <a:solidFill>
                  <a:schemeClr val="dk1"/>
                </a:solidFill>
              </a:rPr>
              <a:t>Имеют фиксированную длину: после объявления они не могут увеличиваться или уменьшаться в размерах</a:t>
            </a:r>
            <a:endParaRPr sz="1995">
              <a:solidFill>
                <a:schemeClr val="dk1"/>
              </a:solidFill>
            </a:endParaRPr>
          </a:p>
          <a:p>
            <a:pPr indent="-3552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5"/>
              <a:buChar char="●"/>
            </a:pPr>
            <a:r>
              <a:rPr lang="ru" sz="1995">
                <a:solidFill>
                  <a:schemeClr val="dk1"/>
                </a:solidFill>
              </a:rPr>
              <a:t>Могут содержать разные типы</a:t>
            </a:r>
            <a:endParaRPr sz="1995">
              <a:solidFill>
                <a:schemeClr val="dk1"/>
              </a:solidFill>
            </a:endParaRPr>
          </a:p>
          <a:p>
            <a:pPr indent="-3552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5"/>
              <a:buChar char="●"/>
            </a:pPr>
            <a:r>
              <a:rPr lang="ru" sz="1995">
                <a:solidFill>
                  <a:schemeClr val="dk1"/>
                </a:solidFill>
              </a:rPr>
              <a:t>Создаются с помощью круглых скобок ()</a:t>
            </a:r>
            <a:endParaRPr sz="1995">
              <a:solidFill>
                <a:schemeClr val="dk1"/>
              </a:solidFill>
            </a:endParaRPr>
          </a:p>
          <a:p>
            <a:pPr indent="-3552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5"/>
              <a:buChar char="●"/>
            </a:pPr>
            <a:r>
              <a:rPr lang="ru" sz="1995">
                <a:solidFill>
                  <a:schemeClr val="dk1"/>
                </a:solidFill>
              </a:rPr>
              <a:t>Могут быть использованы как аргументы функции и как возвращаемые значения</a:t>
            </a:r>
            <a:endParaRPr sz="199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507">
              <a:solidFill>
                <a:srgbClr val="188038"/>
              </a:solidFill>
              <a:highlight>
                <a:srgbClr val="1D1F21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215100" y="376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Кортежи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118500" y="874400"/>
            <a:ext cx="8713800" cy="41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</a:rPr>
              <a:t>    </a:t>
            </a:r>
            <a:r>
              <a:rPr b="1" lang="ru" sz="1700" u="sng">
                <a:solidFill>
                  <a:schemeClr val="dk1"/>
                </a:solidFill>
              </a:rPr>
              <a:t>Объявление:</a:t>
            </a:r>
            <a:endParaRPr b="1" sz="17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</a:rPr>
              <a:t>   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chemeClr val="dk1"/>
                </a:solidFill>
              </a:rPr>
              <a:t>    </a:t>
            </a:r>
            <a:r>
              <a:rPr b="1" lang="ru" sz="1700" u="sng">
                <a:solidFill>
                  <a:schemeClr val="dk1"/>
                </a:solidFill>
              </a:rPr>
              <a:t>Получение отдельного значения:</a:t>
            </a:r>
            <a:endParaRPr b="1" sz="17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</a:rPr>
              <a:t>    </a:t>
            </a:r>
            <a:r>
              <a:rPr lang="ru" sz="1700" u="sng">
                <a:solidFill>
                  <a:schemeClr val="dk1"/>
                </a:solidFill>
              </a:rPr>
              <a:t>1 способ. Деструктуризация</a:t>
            </a:r>
            <a:r>
              <a:rPr lang="ru" sz="1700">
                <a:solidFill>
                  <a:schemeClr val="dk1"/>
                </a:solidFill>
              </a:rPr>
              <a:t>                  </a:t>
            </a:r>
            <a:r>
              <a:rPr lang="ru" sz="1700" u="sng">
                <a:solidFill>
                  <a:schemeClr val="dk1"/>
                </a:solidFill>
              </a:rPr>
              <a:t>2 способ. Получение элемента по индексу</a:t>
            </a:r>
            <a:endParaRPr sz="17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700">
                <a:solidFill>
                  <a:schemeClr val="dk1"/>
                </a:solidFill>
              </a:rPr>
              <a:t>   </a:t>
            </a:r>
            <a:r>
              <a:rPr lang="ru" sz="1700" u="sng">
                <a:solidFill>
                  <a:schemeClr val="dk1"/>
                </a:solidFill>
              </a:rPr>
              <a:t> </a:t>
            </a:r>
            <a:endParaRPr b="1" sz="1700" u="sng">
              <a:solidFill>
                <a:schemeClr val="dk1"/>
              </a:solidFill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571" y="1322350"/>
            <a:ext cx="5320025" cy="435325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800" y="2996475"/>
            <a:ext cx="3504425" cy="143965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3775" y="2996475"/>
            <a:ext cx="3867863" cy="143965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