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77" r:id="rId7"/>
    <p:sldId id="295" r:id="rId8"/>
    <p:sldId id="264" r:id="rId9"/>
    <p:sldId id="296" r:id="rId10"/>
    <p:sldId id="297" r:id="rId11"/>
    <p:sldId id="298" r:id="rId12"/>
    <p:sldId id="299" r:id="rId13"/>
    <p:sldId id="300" r:id="rId14"/>
    <p:sldId id="260" r:id="rId15"/>
    <p:sldId id="270" r:id="rId16"/>
    <p:sldId id="275" r:id="rId17"/>
    <p:sldId id="276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10.12.2022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79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8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6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3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203867_Ant_Algorithms_Theory_and_Applic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vestnik.amursu.ru/wp-content/uploads/2017/12/N57_4.pdf" TargetMode="External"/><Relationship Id="rId5" Type="http://schemas.openxmlformats.org/officeDocument/2006/relationships/hyperlink" Target="https://habrahabr.ru/post/209610/" TargetMode="External"/><Relationship Id="rId4" Type="http://schemas.openxmlformats.org/officeDocument/2006/relationships/hyperlink" Target="https://habr.com/ru/post/314056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195116" cy="1778672"/>
          </a:xfrm>
        </p:spPr>
        <p:txBody>
          <a:bodyPr rtlCol="0"/>
          <a:lstStyle/>
          <a:p>
            <a:pPr rtl="0"/>
            <a:r>
              <a:rPr lang="ru-RU" sz="2800" cap="none" dirty="0">
                <a:latin typeface="Garamond" panose="02020404030301010803" pitchFamily="18" charset="0"/>
                <a:cs typeface="Arial" panose="020B0604020202020204" pitchFamily="34" charset="0"/>
              </a:rPr>
              <a:t>Сравнительный анализ реализации задачи коммивояжёра с усложнением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207671"/>
            <a:ext cx="5195115" cy="142335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Гвоздев Святослав</a:t>
            </a:r>
          </a:p>
          <a:p>
            <a:pPr rtl="0"/>
            <a:r>
              <a:rPr lang="ru-RU" dirty="0">
                <a:latin typeface="Garamond" panose="02020404030301010803" pitchFamily="18" charset="0"/>
              </a:rPr>
              <a:t>Золин Иван</a:t>
            </a:r>
          </a:p>
          <a:p>
            <a:pPr rtl="0"/>
            <a:r>
              <a:rPr lang="ru-RU" dirty="0">
                <a:latin typeface="Garamond" panose="02020404030301010803" pitchFamily="18" charset="0"/>
              </a:rPr>
              <a:t>Хламкин Евгений</a:t>
            </a:r>
          </a:p>
          <a:p>
            <a:r>
              <a:rPr lang="ru-RU" dirty="0">
                <a:latin typeface="Garamond" panose="02020404030301010803" pitchFamily="18" charset="0"/>
              </a:rPr>
              <a:t>Группа: 5030102</a:t>
            </a:r>
            <a:r>
              <a:rPr lang="en-US" dirty="0">
                <a:latin typeface="Garamond" panose="02020404030301010803" pitchFamily="18" charset="0"/>
              </a:rPr>
              <a:t>/0</a:t>
            </a:r>
            <a:r>
              <a:rPr lang="ru-RU" dirty="0">
                <a:latin typeface="Garamond" panose="02020404030301010803" pitchFamily="18" charset="0"/>
              </a:rPr>
              <a:t>0201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9FD64F-D28C-4F7A-D976-D1855DFE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954" y="5144029"/>
            <a:ext cx="1251202" cy="14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AAC8D-EABD-47A6-C029-5A4874CA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Генетический алгоритм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8C5C1E-0866-AB81-555F-08188FE8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B3AA4-ADD7-24BA-CB0E-7216160D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AEC33-9EC6-4A7F-BA3E-0516BA10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05930-3575-C17E-00E4-C8F18CEC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7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Сравнение алгоритмов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Набор слайдов для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graphicFrame>
        <p:nvGraphicFramePr>
          <p:cNvPr id="17" name="Таблица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494511160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1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2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Год 3</a:t>
                      </a:r>
                      <a:endParaRPr lang="ru-RU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ДОХОДЫ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Пользователи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Средняя цена продажи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Доход при 15 %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ВАЛОВАЯ ПРИБЫЛЬ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5 625 000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216 000 000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Расходы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Продажи и маркетинг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5 062 500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151 200 000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70 %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Обслуживание клиентов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1 687 500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21 600 000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Разработка продукта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562 500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10 800 000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5 %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Исследования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281 250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2 400 000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4 320 000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0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2 %</a:t>
                      </a:r>
                      <a:endParaRPr lang="ru-RU" sz="1200" b="0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ОБЩИЕ РАСХОДЫ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7 593 750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52 800 000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200" b="1" u="none" strike="noStrike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187 920 000</a:t>
                      </a:r>
                      <a:endParaRPr lang="ru-RU" sz="1200" b="1" i="0" u="none" strike="noStrike" noProof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ru-RU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Краткие итоги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373D2-B7B8-8272-A905-BC2B20FD2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694358" cy="40059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cap="none" dirty="0">
                <a:effectLst/>
                <a:latin typeface="Garamond" panose="02020404030301010803" pitchFamily="18" charset="0"/>
              </a:rPr>
              <a:t>Необходимо понимать, что нахождение гарантированно лучшего решения зачастую требует мощностей,</a:t>
            </a:r>
            <a:br>
              <a:rPr lang="ru-RU" sz="1800" cap="none" dirty="0">
                <a:latin typeface="Garamond" panose="02020404030301010803" pitchFamily="18" charset="0"/>
              </a:rPr>
            </a:br>
            <a:r>
              <a:rPr lang="ru-RU" sz="1800" cap="none" dirty="0">
                <a:effectLst/>
                <a:latin typeface="Garamond" panose="02020404030301010803" pitchFamily="18" charset="0"/>
              </a:rPr>
              <a:t>превосходящих мощности имеющиес</a:t>
            </a:r>
            <a:r>
              <a:rPr lang="ru-RU" sz="1800" cap="none" dirty="0">
                <a:latin typeface="Garamond" panose="02020404030301010803" pitchFamily="18" charset="0"/>
              </a:rPr>
              <a:t>я.</a:t>
            </a:r>
            <a:r>
              <a:rPr lang="ru-RU" sz="1600" cap="none" dirty="0">
                <a:effectLst/>
                <a:latin typeface="Garamond" panose="02020404030301010803" pitchFamily="18" charset="0"/>
              </a:rPr>
              <a:t> И оттого следует прибегнуть к эвристическим,</a:t>
            </a:r>
            <a:br>
              <a:rPr lang="ru-RU" sz="1600" cap="none" dirty="0">
                <a:latin typeface="Garamond" panose="02020404030301010803" pitchFamily="18" charset="0"/>
              </a:rPr>
            </a:br>
            <a:r>
              <a:rPr lang="ru-RU" sz="1600" cap="none" dirty="0">
                <a:effectLst/>
                <a:latin typeface="Garamond" panose="02020404030301010803" pitchFamily="18" charset="0"/>
              </a:rPr>
              <a:t>вероятностным алгоритмам</a:t>
            </a:r>
            <a:r>
              <a:rPr lang="en-US" sz="1600" cap="none" dirty="0">
                <a:latin typeface="Garamond" panose="02020404030301010803" pitchFamily="18" charset="0"/>
              </a:rPr>
              <a:t>.</a:t>
            </a:r>
            <a:endParaRPr lang="ru-RU" sz="1800" cap="none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cap="none" dirty="0">
                <a:effectLst/>
                <a:latin typeface="Garamond" panose="02020404030301010803" pitchFamily="18" charset="0"/>
              </a:rPr>
              <a:t>Среди уже вероятностных алгоритмов может</a:t>
            </a:r>
            <a:br>
              <a:rPr lang="ru-RU" sz="1600" cap="none" dirty="0">
                <a:latin typeface="Garamond" panose="02020404030301010803" pitchFamily="18" charset="0"/>
              </a:rPr>
            </a:br>
            <a:r>
              <a:rPr lang="ru-RU" sz="1600" cap="none" dirty="0">
                <a:effectLst/>
                <a:latin typeface="Garamond" panose="02020404030301010803" pitchFamily="18" charset="0"/>
              </a:rPr>
              <a:t>быть достаточно трудно выбрать те алгоритмы, которые однозначно превосходят другие или уступают другим</a:t>
            </a:r>
            <a:endParaRPr lang="en-US" sz="1600" cap="none" dirty="0">
              <a:effectLst/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cap="none" dirty="0">
                <a:effectLst/>
                <a:latin typeface="Garamond" panose="02020404030301010803" pitchFamily="18" charset="0"/>
              </a:rPr>
              <a:t>Это наталкивает на мысль, что в каких-то</a:t>
            </a:r>
            <a:br>
              <a:rPr lang="ru-RU" sz="1600" cap="none" dirty="0">
                <a:latin typeface="Garamond" panose="02020404030301010803" pitchFamily="18" charset="0"/>
              </a:rPr>
            </a:br>
            <a:r>
              <a:rPr lang="ru-RU" sz="1600" cap="none" dirty="0">
                <a:effectLst/>
                <a:latin typeface="Garamond" panose="02020404030301010803" pitchFamily="18" charset="0"/>
              </a:rPr>
              <a:t>случаях было бы весьма разумно обращаться к композиции алгоритмов, находя тем</a:t>
            </a:r>
            <a:br>
              <a:rPr lang="ru-RU" sz="1600" cap="none" dirty="0">
                <a:latin typeface="Garamond" panose="02020404030301010803" pitchFamily="18" charset="0"/>
              </a:rPr>
            </a:br>
            <a:r>
              <a:rPr lang="ru-RU" sz="1600" cap="none" dirty="0">
                <a:effectLst/>
                <a:latin typeface="Garamond" panose="02020404030301010803" pitchFamily="18" charset="0"/>
              </a:rPr>
              <a:t>самым некоторый оптимум по времени и энергозатратности</a:t>
            </a:r>
            <a:r>
              <a:rPr lang="en-US" sz="1600" cap="none" dirty="0">
                <a:latin typeface="Garamond" panose="02020404030301010803" pitchFamily="18" charset="0"/>
              </a:rPr>
              <a:t>.</a:t>
            </a:r>
            <a:endParaRPr lang="ru-RU" sz="1800" cap="none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876551"/>
            <a:ext cx="5323396" cy="3844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Муравьиный алгоритм -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Serhiy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Shtovba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, Programming and Computer Software, Vol. 31, No. 4, 2005, pp. 167–178. Translated from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Programmirovanie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, Vol. 31, No. 4, 2005. Original Russian Text Copyright © 2005 by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Shtovba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       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  <a:hlinkClick r:id="rId3"/>
              </a:rPr>
              <a:t>https://www.researchgate.net/publication/220203867_Ant_Algorithms_Theory_and_Applications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Муравьиный алгоритм(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Ant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ru-RU" b="0" i="0" dirty="0" err="1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Colony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System)        </a:t>
            </a: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  <a:hlinkClick r:id="rId4"/>
              </a:rPr>
              <a:t>https://habr.com/ru/post/314056/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Алгоритм имитации отжига - Елизаров С. Введение в оптимизацию. Имитация отжига.       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  <a:hlinkClick r:id="rId5"/>
              </a:rPr>
              <a:t>https://habrahabr.ru/post/209610/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</a:rPr>
              <a:t>Моров В.А. Применение генетического алгоритма к задачам оптимизации        </a:t>
            </a:r>
            <a:r>
              <a:rPr lang="en-US" b="0" i="0" dirty="0">
                <a:solidFill>
                  <a:srgbClr val="172B4D"/>
                </a:solidFill>
                <a:effectLst/>
                <a:latin typeface="Garamond" panose="02020404030301010803" pitchFamily="18" charset="0"/>
                <a:hlinkClick r:id="rId6"/>
              </a:rPr>
              <a:t>https://vestnik.amursu.ru/wp-content/uploads/2017/12/N57_4.pdf</a:t>
            </a: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172B4D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3298" y="3062377"/>
            <a:ext cx="5877464" cy="733246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Спасибо 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Постановка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1994319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Формализация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958" y="3633788"/>
            <a:ext cx="2953606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Алгоритмы и их сравнение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Краткие итоги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Описание задачи коммивояжёра с усложнением</a:t>
            </a:r>
          </a:p>
          <a:p>
            <a:pPr rtl="0"/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88877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Приведение задачи в математический вид</a:t>
            </a:r>
          </a:p>
          <a:p>
            <a:pPr rtl="0"/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71336"/>
            <a:ext cx="5539095" cy="1194900"/>
          </a:xfrm>
        </p:spPr>
        <p:txBody>
          <a:bodyPr rtlCol="0">
            <a:normAutofit fontScale="70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Полный перебор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Муравьиный алгоритм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Алгоритм имитации отжига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2000" dirty="0">
                <a:latin typeface="Garamond" panose="02020404030301010803" pitchFamily="18" charset="0"/>
              </a:rPr>
              <a:t>Генетический алгоритм</a:t>
            </a:r>
          </a:p>
          <a:p>
            <a:pPr rtl="0"/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ru-RU" dirty="0">
                <a:latin typeface="Garamond" panose="02020404030301010803" pitchFamily="18" charset="0"/>
              </a:rPr>
              <a:t>Анализ сравнённых алгоритмов и выводы по сделанным исследованиям</a:t>
            </a:r>
          </a:p>
          <a:p>
            <a:pPr rtl="0"/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984076"/>
            <a:ext cx="3171825" cy="543087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72883"/>
            <a:ext cx="4394441" cy="295041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Задача коммивояжера (TSP -Travelling Salesman Problem) — одна из наиболее активно изучаемых задач вычислительной математики.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Задача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ru-RU" dirty="0">
                <a:latin typeface="Garamond" panose="02020404030301010803" pitchFamily="18" charset="0"/>
              </a:rPr>
              <a:t>состоит в том, чтобы найти кратчайший путь, по которому коммивояжер должен пройти через список городов и вернуться в исходный город. 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TSP полезен в различных приложениях в реальной жизни, таких как планирование или логистика.</a:t>
            </a:r>
            <a:endParaRPr lang="en-US" dirty="0">
              <a:latin typeface="Garamond" panose="02020404030301010803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Это NP-сложная задача.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113D1-1397-E56F-A62E-C8B00C9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647645"/>
            <a:ext cx="3411029" cy="724242"/>
          </a:xfrm>
        </p:spPr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60E8A-8BEE-2E61-431D-A8CEF13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842403"/>
            <a:ext cx="3764712" cy="1173193"/>
          </a:xfrm>
        </p:spPr>
        <p:txBody>
          <a:bodyPr>
            <a:normAutofit/>
          </a:bodyPr>
          <a:lstStyle/>
          <a:p>
            <a:r>
              <a:rPr lang="ru-RU" dirty="0">
                <a:latin typeface="Garamond" panose="02020404030301010803" pitchFamily="18" charset="0"/>
              </a:rPr>
              <a:t>Есть набор городов, каждый характеризуется рейтингом, за заданное время нужно обойти города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ru-RU" dirty="0">
                <a:latin typeface="Garamond" panose="02020404030301010803" pitchFamily="18" charset="0"/>
              </a:rPr>
              <a:t> суммарного рейтинга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7F293-4D9D-8BDC-0A3B-30552BBD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9970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ru-RU" cap="none" dirty="0">
                <a:latin typeface="Garamond" panose="02020404030301010803" pitchFamily="18" charset="0"/>
              </a:rPr>
              <a:t>Формализация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271638" cy="24122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ru-RU" dirty="0">
                <a:effectLst/>
                <a:latin typeface="Arial" panose="020B0604020202020204" pitchFamily="34" charset="0"/>
              </a:rPr>
              <a:t>n ≥ 0 - количество городов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Mn,n</a:t>
            </a:r>
            <a:r>
              <a:rPr lang="ru-RU" dirty="0">
                <a:effectLst/>
                <a:latin typeface="Arial" panose="020B0604020202020204" pitchFamily="34" charset="0"/>
              </a:rPr>
              <a:t> - матрица времени,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≥ 0; i, j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S ≥ 0 - ограничение по времени</a:t>
            </a:r>
            <a:br>
              <a:rPr lang="ru-RU" dirty="0"/>
            </a:br>
            <a:r>
              <a:rPr lang="ru-RU" dirty="0" err="1">
                <a:effectLst/>
                <a:latin typeface="Arial" panose="020B0604020202020204" pitchFamily="34" charset="0"/>
              </a:rPr>
              <a:t>Cn</a:t>
            </a:r>
            <a:r>
              <a:rPr lang="ru-RU" dirty="0">
                <a:effectLst/>
                <a:latin typeface="Arial" panose="020B0604020202020204" pitchFamily="34" charset="0"/>
              </a:rPr>
              <a:t> - массив рейтингов городов,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≥ 0; i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{∑k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ci</a:t>
            </a:r>
            <a:r>
              <a:rPr lang="ru-RU" dirty="0">
                <a:effectLst/>
                <a:latin typeface="Arial" panose="020B0604020202020204" pitchFamily="34" charset="0"/>
              </a:rPr>
              <a:t> → max; k = 1, n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∑k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i=1 </a:t>
            </a:r>
            <a:r>
              <a:rPr lang="ru-RU" dirty="0" err="1">
                <a:effectLst/>
                <a:latin typeface="Arial" panose="020B0604020202020204" pitchFamily="34" charset="0"/>
              </a:rPr>
              <a:t>mij</a:t>
            </a:r>
            <a:r>
              <a:rPr lang="ru-RU" dirty="0">
                <a:effectLst/>
                <a:latin typeface="Arial" panose="020B0604020202020204" pitchFamily="34" charset="0"/>
              </a:rPr>
              <a:t> ≤ S (1)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(1) : Множество ограничений: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1. Функция цели (задача поиска максимума, суммарный рейтинг)</a:t>
            </a:r>
            <a:br>
              <a:rPr lang="ru-RU" dirty="0"/>
            </a:br>
            <a:r>
              <a:rPr lang="ru-RU" dirty="0">
                <a:effectLst/>
                <a:latin typeface="Arial" panose="020B0604020202020204" pitchFamily="34" charset="0"/>
              </a:rPr>
              <a:t>2. Ограничения (по времени)</a:t>
            </a:r>
            <a:endParaRPr lang="ru-RU" noProof="1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DBF7A30-A366-7D72-0F6F-B6A49208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Алгоритмы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7DBEDB1-4C74-193C-6C69-9DF9C33543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B8591C73-23C5-1796-E58C-9E0450F324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3D3289C8-3AAA-A683-9226-996FF80713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8C2A53D-E80B-2944-F2B1-E7D7B932D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42CF1950-30C8-1AD6-249D-6C0800EE3C4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Муравьиный алгоритм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0B911D77-F3BE-BD20-4717-42C673AC4E90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Алгоритм имитации отжига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19D04383-3257-B91A-E0BB-83707197361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ru-RU" dirty="0">
                <a:latin typeface="Garamond" panose="02020404030301010803" pitchFamily="18" charset="0"/>
              </a:rPr>
              <a:t>Генетический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ru-RU" dirty="0">
                <a:latin typeface="Garamond" panose="02020404030301010803" pitchFamily="18" charset="0"/>
              </a:rPr>
              <a:t>алгоритм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CB726175-45AA-92E3-0C27-F53FC8EA557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5AAB4ABD-EAD7-F5AE-EE80-4335BA12166F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F6A2B263-7987-7C6B-88D8-6AC3566FF19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2F119BD3-D383-E6CD-DD4E-8FA0B2FCC5A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B9A01-5241-4E1F-C5AB-513905E8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6</a:t>
            </a:fld>
            <a:endParaRPr lang="ru-RU" noProof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8C495D8-F760-EA70-8EA0-AF4C6A1BAC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606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470046" cy="1204912"/>
          </a:xfrm>
        </p:spPr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 полного перебора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82545"/>
            <a:ext cx="5470045" cy="27649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aramond" panose="02020404030301010803" pitchFamily="18" charset="0"/>
              </a:rPr>
              <a:t>Метод полного перебора - самый наивный и время затратный алгоритм</a:t>
            </a:r>
            <a:r>
              <a:rPr lang="en-US" dirty="0">
                <a:effectLst/>
                <a:latin typeface="Garamond" panose="02020404030301010803" pitchFamily="18" charset="0"/>
              </a:rPr>
              <a:t>(</a:t>
            </a:r>
            <a:r>
              <a:rPr lang="ru-RU" dirty="0">
                <a:effectLst/>
                <a:latin typeface="Garamond" panose="02020404030301010803" pitchFamily="18" charset="0"/>
              </a:rPr>
              <a:t>временная сложность алгоритма: O(n!)</a:t>
            </a:r>
            <a:r>
              <a:rPr lang="en-US" dirty="0">
                <a:effectLst/>
                <a:latin typeface="Garamond" panose="02020404030301010803" pitchFamily="18" charset="0"/>
              </a:rPr>
              <a:t>)</a:t>
            </a:r>
            <a:r>
              <a:rPr lang="ru-RU" dirty="0">
                <a:effectLst/>
                <a:latin typeface="Garamond" panose="02020404030301010803" pitchFamily="18" charset="0"/>
              </a:rPr>
              <a:t>, однако единственный, который всегда находит наиболее оптимальный путь.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aramond" panose="02020404030301010803" pitchFamily="18" charset="0"/>
              </a:rPr>
              <a:t>Алгоритм метода:</a:t>
            </a:r>
          </a:p>
          <a:p>
            <a:br>
              <a:rPr lang="ru-RU" dirty="0">
                <a:latin typeface="Garamond" panose="02020404030301010803" pitchFamily="18" charset="0"/>
              </a:rPr>
            </a:b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915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Муравьиный алгоритм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8</a:t>
            </a:fld>
            <a:endParaRPr lang="ru-RU" noProof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05F9A6-A087-A2DE-7E1D-A94C5418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786"/>
            <a:ext cx="4935894" cy="46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3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349F5FAF-FBCB-A157-00CD-2CAB1650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latin typeface="Garamond" panose="02020404030301010803" pitchFamily="18" charset="0"/>
              </a:rPr>
              <a:t>Алгоритм имитации отжига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D2B8402-7066-C18D-6DE3-09201267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EAB9C97C-EBF1-BA8C-CE0D-3436389D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9104F250-8486-75D7-15A2-C83D4CE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E60724C-77A7-3090-B322-8FEF23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553531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291</TotalTime>
  <Words>680</Words>
  <Application>Microsoft Office PowerPoint</Application>
  <PresentationFormat>Широкоэкранный</PresentationFormat>
  <Paragraphs>125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Garamond</vt:lpstr>
      <vt:lpstr>Одиночная линия</vt:lpstr>
      <vt:lpstr>Сравнительный анализ реализации задачи коммивояжёра с усложнением</vt:lpstr>
      <vt:lpstr>План</vt:lpstr>
      <vt:lpstr>Введение</vt:lpstr>
      <vt:lpstr>Постановка задачи</vt:lpstr>
      <vt:lpstr>Формализация </vt:lpstr>
      <vt:lpstr>Алгоритмы</vt:lpstr>
      <vt:lpstr>Алгоритм полного перебора</vt:lpstr>
      <vt:lpstr>Муравьиный алгоритм</vt:lpstr>
      <vt:lpstr>Алгоритм имитации отжига</vt:lpstr>
      <vt:lpstr>Генетический алгоритм</vt:lpstr>
      <vt:lpstr>Сравнение алгоритмов</vt:lpstr>
      <vt:lpstr>Краткие итоги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реализации задачи коммивояжёра с усложнением</dc:title>
  <dc:creator>Иван Золин</dc:creator>
  <cp:lastModifiedBy>Иван Золин</cp:lastModifiedBy>
  <cp:revision>5</cp:revision>
  <dcterms:created xsi:type="dcterms:W3CDTF">2022-11-28T06:31:04Z</dcterms:created>
  <dcterms:modified xsi:type="dcterms:W3CDTF">2022-12-10T14:01:50Z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