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1" r:id="rId6"/>
    <p:sldId id="277" r:id="rId7"/>
    <p:sldId id="295" r:id="rId8"/>
    <p:sldId id="264" r:id="rId9"/>
    <p:sldId id="296" r:id="rId10"/>
    <p:sldId id="297" r:id="rId11"/>
    <p:sldId id="298" r:id="rId12"/>
    <p:sldId id="299" r:id="rId13"/>
    <p:sldId id="300" r:id="rId14"/>
    <p:sldId id="260" r:id="rId15"/>
    <p:sldId id="270" r:id="rId16"/>
    <p:sldId id="275" r:id="rId17"/>
    <p:sldId id="276" r:id="rId18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Автор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75" d="100"/>
          <a:sy n="75" d="100"/>
        </p:scale>
        <p:origin x="4032" y="3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2C48FB7-4632-4FB7-A822-C8EE7A1BCE57}" type="datetime1">
              <a:rPr lang="ru-RU" smtClean="0"/>
              <a:t>28.11.2022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7D626-816E-4770-8022-B9B504B09470}" type="datetime1">
              <a:rPr lang="ru-RU" smtClean="0"/>
              <a:pPr/>
              <a:t>28.11.2022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551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2579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0716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4620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687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668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235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28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ыночное сравнени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Графический объект 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Объект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Объект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endParaRPr lang="ru-RU" noProof="0"/>
          </a:p>
        </p:txBody>
      </p:sp>
      <p:sp>
        <p:nvSpPr>
          <p:cNvPr id="27" name="Объект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Два объект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20" name="Текст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6" name="Текст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7" name="Текст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8" name="Текст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9" name="Текст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1" name="Дата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6" name="Текст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7" name="Текст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8" name="Текст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9" name="Текст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0" name="Текст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3" name="Текст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4" name="Текст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5" name="Текст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6" name="Текст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7" name="Текст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0" name="Текст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3" name="Текст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6" name="Текст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7" name="Текст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8" name="Текст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9" name="Текст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0" name="Текст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1" name="Текст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6" name="Дата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37" name="Нижний колонтитул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38" name="Номер слайда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полнитель графического элемента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графический элемент SmartArt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4 человек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8 человек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5" name="Рисунок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6" name="Рисунок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7" name="Рисунок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8" name="Рисунок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4" name="Текст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2" name="Текст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9" name="Текст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3" name="Текст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0" name="Текст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4" name="Текст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1" name="Текст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5" name="Текст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содержимо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4" name="Объект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8" name="Текст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5" name="Объект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9" name="Текст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Объект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бъект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Дата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ключени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6" name="Графический объект 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Дата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Повестка дн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Графический объект 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17" name="Текст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18" name="Текст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4" name="Текст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5" name="Текст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6" name="Текст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7" name="Текст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Дата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20XX г.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3 столбцами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1" name="Текст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2" name="Текст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3" name="Текст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4" name="Текст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2" name="Текст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3" name="Текст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Графический объект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2 столбцам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8" name="Текст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0" name="Текст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3" name="Текст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4" name="Текст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  <p:pic>
        <p:nvPicPr>
          <p:cNvPr id="2" name="Графический объект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Вступлени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Дата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pic>
        <p:nvPicPr>
          <p:cNvPr id="5" name="Графический объект 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Графический объект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2" name="Текст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3" name="Текст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4" name="Текст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6" name="Текст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7" name="Дата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8" name="Нижний колонтитул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19" name="Номер слайда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объект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noProof="0"/>
              <a:t>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noProof="0"/>
              <a:t>Набор слайдов для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3429000"/>
            <a:ext cx="5195116" cy="1778672"/>
          </a:xfrm>
        </p:spPr>
        <p:txBody>
          <a:bodyPr rtlCol="0"/>
          <a:lstStyle/>
          <a:p>
            <a:pPr rtl="0"/>
            <a:r>
              <a:rPr lang="ru-RU" sz="2800" cap="none" dirty="0"/>
              <a:t>Сравнительный анализ реализации задачи коммивояжёра с усложнением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0" y="5207671"/>
            <a:ext cx="5195115" cy="1423357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ru-RU" dirty="0"/>
              <a:t>Гвоздев Святослав</a:t>
            </a:r>
          </a:p>
          <a:p>
            <a:pPr rtl="0"/>
            <a:r>
              <a:rPr lang="ru-RU" dirty="0"/>
              <a:t>Золин Иван</a:t>
            </a:r>
          </a:p>
          <a:p>
            <a:pPr rtl="0"/>
            <a:r>
              <a:rPr lang="ru-RU" dirty="0"/>
              <a:t>Хламкин Евгений</a:t>
            </a:r>
          </a:p>
          <a:p>
            <a:r>
              <a:rPr lang="ru-RU" dirty="0"/>
              <a:t>Группа: 5030102</a:t>
            </a:r>
            <a:r>
              <a:rPr lang="en-US" dirty="0"/>
              <a:t>/0</a:t>
            </a:r>
            <a:r>
              <a:rPr lang="ru-RU" dirty="0"/>
              <a:t>0201</a:t>
            </a:r>
          </a:p>
          <a:p>
            <a:pPr rtl="0"/>
            <a:endParaRPr lang="ru-RU" dirty="0"/>
          </a:p>
          <a:p>
            <a:pPr rtl="0"/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09FD64F-D28C-4F7A-D976-D1855DFE9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9954" y="5144029"/>
            <a:ext cx="1251202" cy="142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CAAC8D-EABD-47A6-C029-5A4874CAC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/>
              <a:t>Алгоритм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48C5C1E-0866-AB81-555F-08188FE84D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DB3AA4-ADD7-24BA-CB0E-7216160DD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ru-RU" noProof="0"/>
              <a:t>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3AEC33-9EC6-4A7F-BA3E-0516BA10E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505930-3575-C17E-00E4-C8F18CEC1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ru-RU" noProof="0" smtClean="0"/>
              <a:t>10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738754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ru-RU" cap="none" dirty="0"/>
              <a:t>Сравнение алгоритмов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063B6BDC-0568-466F-91ED-52067B36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ru-RU"/>
              <a:t>20ГГ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7A559BE-816C-475D-9ADA-DDFDF14A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ru-RU"/>
              <a:t>Набор слайдов для презентации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11</a:t>
            </a:fld>
            <a:endParaRPr lang="ru-RU"/>
          </a:p>
        </p:txBody>
      </p:sp>
      <p:graphicFrame>
        <p:nvGraphicFramePr>
          <p:cNvPr id="17" name="Таблица 9">
            <a:extLst>
              <a:ext uri="{FF2B5EF4-FFF2-40B4-BE49-F238E27FC236}">
                <a16:creationId xmlns:a16="http://schemas.microsoft.com/office/drawing/2014/main" id="{D6E90A56-AF21-45DC-A08C-27875260C7CB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3494511160"/>
              </p:ext>
            </p:extLst>
          </p:nvPr>
        </p:nvGraphicFramePr>
        <p:xfrm>
          <a:off x="838200" y="2136775"/>
          <a:ext cx="10515596" cy="3701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076">
                  <a:extLst>
                    <a:ext uri="{9D8B030D-6E8A-4147-A177-3AD203B41FA5}">
                      <a16:colId xmlns:a16="http://schemas.microsoft.com/office/drawing/2014/main" val="3446012419"/>
                    </a:ext>
                  </a:extLst>
                </a:gridCol>
                <a:gridCol w="1717424">
                  <a:extLst>
                    <a:ext uri="{9D8B030D-6E8A-4147-A177-3AD203B41FA5}">
                      <a16:colId xmlns:a16="http://schemas.microsoft.com/office/drawing/2014/main" val="4052646397"/>
                    </a:ext>
                  </a:extLst>
                </a:gridCol>
                <a:gridCol w="2118664">
                  <a:extLst>
                    <a:ext uri="{9D8B030D-6E8A-4147-A177-3AD203B41FA5}">
                      <a16:colId xmlns:a16="http://schemas.microsoft.com/office/drawing/2014/main" val="1935352797"/>
                    </a:ext>
                  </a:extLst>
                </a:gridCol>
                <a:gridCol w="2277791">
                  <a:extLst>
                    <a:ext uri="{9D8B030D-6E8A-4147-A177-3AD203B41FA5}">
                      <a16:colId xmlns:a16="http://schemas.microsoft.com/office/drawing/2014/main" val="1218263486"/>
                    </a:ext>
                  </a:extLst>
                </a:gridCol>
                <a:gridCol w="1166641">
                  <a:extLst>
                    <a:ext uri="{9D8B030D-6E8A-4147-A177-3AD203B41FA5}">
                      <a16:colId xmlns:a16="http://schemas.microsoft.com/office/drawing/2014/main" val="3235153012"/>
                    </a:ext>
                  </a:extLst>
                </a:gridCol>
              </a:tblGrid>
              <a:tr h="284706">
                <a:tc>
                  <a:txBody>
                    <a:bodyPr/>
                    <a:lstStyle/>
                    <a:p>
                      <a:pPr algn="l" rtl="0" fontAlgn="b"/>
                      <a:endParaRPr lang="ru-RU" sz="1200" b="0" i="0" u="none" strike="noStrike" noProof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1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Год 1</a:t>
                      </a:r>
                      <a:endParaRPr lang="ru-RU" sz="1200" b="1" i="0" u="none" strike="noStrike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1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Год 2</a:t>
                      </a:r>
                      <a:endParaRPr lang="ru-RU" sz="1200" b="1" i="0" u="none" strike="noStrike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1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Год 3</a:t>
                      </a:r>
                      <a:endParaRPr lang="ru-RU" sz="1200" b="1" i="0" u="none" strike="noStrike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200" b="0" i="0" u="none" strike="noStrike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773105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200" b="0" i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ДОХОДЫ</a:t>
                      </a: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911372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Пользователи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50 000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400 000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1 600 000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39392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Продажи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500 000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4 000 000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16 000 000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71146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Средняя цена продажи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75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80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90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944196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Доход при 15 %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5 625 000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48 000 000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216 000 000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60681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200" b="1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ВАЛОВАЯ ПРИБЫЛЬ</a:t>
                      </a:r>
                      <a:endParaRPr lang="ru-RU" sz="1200" b="1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1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5 625 000</a:t>
                      </a:r>
                      <a:endParaRPr lang="ru-RU" sz="1200" b="1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1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48 000 000</a:t>
                      </a:r>
                      <a:endParaRPr lang="ru-RU" sz="1200" b="1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1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216 000 000</a:t>
                      </a:r>
                      <a:endParaRPr lang="ru-RU" sz="1200" b="1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20011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Расходы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422160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Продажи и маркетинг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5 062 500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38 400 000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151 200 000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70 %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2407092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Обслуживание клиентов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1 687 500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9 600 000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21 600 000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10 %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636840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Разработка продукта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562 500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2 400 000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10 800 000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5 %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9688327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Исследования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281 250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2 400 000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4 320 000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2 %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3433075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200" b="1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ОБЩИЕ РАСХОДЫ</a:t>
                      </a:r>
                      <a:endParaRPr lang="ru-RU" sz="1200" b="1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1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7 593 750</a:t>
                      </a:r>
                      <a:endParaRPr lang="ru-RU" sz="1200" b="1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1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52 800 000</a:t>
                      </a:r>
                      <a:endParaRPr lang="ru-RU" sz="1200" b="1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1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187 920 000</a:t>
                      </a:r>
                      <a:endParaRPr lang="ru-RU" sz="1200" b="1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145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6997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/>
          <a:lstStyle/>
          <a:p>
            <a:pPr rtl="0"/>
            <a:r>
              <a:rPr lang="ru-RU" cap="none" dirty="0"/>
              <a:t>Краткие итоги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1DDDEF-20C4-4F65-BAC9-0A763DF7E0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ru-RU"/>
              <a:t>Февраль 20ХХ г.</a:t>
            </a: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24158E79-DA49-4521-BEC6-A7BA93C41F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 fontScale="85000" lnSpcReduction="10000"/>
          </a:bodyPr>
          <a:lstStyle/>
          <a:p>
            <a:pPr rtl="0"/>
            <a:r>
              <a:rPr lang="ru-RU"/>
              <a:t>Выпуск продукта для высокопрофильных участников, или участников верхнего уровня, чтобы помочь продукту обосноваться на рынке</a:t>
            </a:r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319E41BC-4F05-4804-843A-E1846794FB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ru-RU"/>
              <a:t>Март 20ХХ г.</a:t>
            </a:r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id="{23BDF8B9-53DF-46F4-98D4-053D78D610B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3898736"/>
            <a:ext cx="5431971" cy="557950"/>
          </a:xfrm>
        </p:spPr>
        <p:txBody>
          <a:bodyPr rtlCol="0"/>
          <a:lstStyle/>
          <a:p>
            <a:pPr rtl="0"/>
            <a:r>
              <a:rPr lang="ru-RU"/>
              <a:t>Выпуск продукта для общедоступного использования с отслеживанием пресс-релизов и социальных сетей</a:t>
            </a:r>
          </a:p>
        </p:txBody>
      </p:sp>
      <p:sp>
        <p:nvSpPr>
          <p:cNvPr id="26" name="Текст 25">
            <a:extLst>
              <a:ext uri="{FF2B5EF4-FFF2-40B4-BE49-F238E27FC236}">
                <a16:creationId xmlns:a16="http://schemas.microsoft.com/office/drawing/2014/main" id="{0FD0A14C-4421-4979-AF8C-F7E649A8816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ru-RU"/>
              <a:t>Октябрь 20ХХ г.</a:t>
            </a:r>
          </a:p>
        </p:txBody>
      </p:sp>
      <p:sp>
        <p:nvSpPr>
          <p:cNvPr id="27" name="Текст 26">
            <a:extLst>
              <a:ext uri="{FF2B5EF4-FFF2-40B4-BE49-F238E27FC236}">
                <a16:creationId xmlns:a16="http://schemas.microsoft.com/office/drawing/2014/main" id="{9C0DB469-503B-40AF-84D1-C69B085AA96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ru-RU"/>
              <a:t>Сбор отзывов и изменение дизайна продукта при необходимости</a:t>
            </a:r>
          </a:p>
          <a:p>
            <a:pPr rt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 rtlCol="0"/>
          <a:lstStyle/>
          <a:p>
            <a:pPr rtl="0"/>
            <a:r>
              <a:rPr lang="ru-RU" cap="none" dirty="0"/>
              <a:t>Список литературы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2876551"/>
            <a:ext cx="5323396" cy="3479799"/>
          </a:xfrm>
        </p:spPr>
        <p:txBody>
          <a:bodyPr vert="horz" lIns="91440" tIns="45720" rIns="91440" bIns="45720" rtlCol="0" anchor="b">
            <a:normAutofit fontScale="85000" lnSpcReduction="10000"/>
          </a:bodyPr>
          <a:lstStyle/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172B4D"/>
                </a:solidFill>
                <a:effectLst/>
              </a:rPr>
              <a:t>Володина Е.В. Практическое применение алгоритма решения</a:t>
            </a:r>
            <a:br>
              <a:rPr lang="ru-RU" b="0" i="0" dirty="0">
                <a:solidFill>
                  <a:srgbClr val="172B4D"/>
                </a:solidFill>
                <a:effectLst/>
              </a:rPr>
            </a:br>
            <a:r>
              <a:rPr lang="ru-RU" b="0" i="0" dirty="0">
                <a:solidFill>
                  <a:srgbClr val="172B4D"/>
                </a:solidFill>
                <a:effectLst/>
              </a:rPr>
              <a:t>задачи коммивояжера/ Е.В. Володина, Е.А. Студентов</a:t>
            </a:r>
          </a:p>
          <a:p>
            <a:pPr algn="l">
              <a:buFont typeface="+mj-lt"/>
              <a:buAutoNum type="arabicPeriod"/>
            </a:pPr>
            <a:r>
              <a:rPr lang="ru-RU" b="0" i="0" dirty="0" err="1">
                <a:solidFill>
                  <a:srgbClr val="172B4D"/>
                </a:solidFill>
                <a:effectLst/>
              </a:rPr>
              <a:t>Громкович</a:t>
            </a:r>
            <a:r>
              <a:rPr lang="ru-RU" b="0" i="0" dirty="0">
                <a:solidFill>
                  <a:srgbClr val="172B4D"/>
                </a:solidFill>
                <a:effectLst/>
              </a:rPr>
              <a:t> Ю. Алгоритмизация </a:t>
            </a:r>
            <a:r>
              <a:rPr lang="ru-RU" b="0" i="0" dirty="0" err="1">
                <a:solidFill>
                  <a:srgbClr val="172B4D"/>
                </a:solidFill>
                <a:effectLst/>
              </a:rPr>
              <a:t>труднорешаемых</a:t>
            </a:r>
            <a:r>
              <a:rPr lang="ru-RU" b="0" i="0" dirty="0">
                <a:solidFill>
                  <a:srgbClr val="172B4D"/>
                </a:solidFill>
                <a:effectLst/>
              </a:rPr>
              <a:t> задач. Часть I.</a:t>
            </a:r>
            <a:br>
              <a:rPr lang="ru-RU" b="0" i="0" dirty="0">
                <a:solidFill>
                  <a:srgbClr val="172B4D"/>
                </a:solidFill>
                <a:effectLst/>
              </a:rPr>
            </a:br>
            <a:r>
              <a:rPr lang="ru-RU" b="0" i="0" dirty="0">
                <a:solidFill>
                  <a:srgbClr val="172B4D"/>
                </a:solidFill>
                <a:effectLst/>
              </a:rPr>
              <a:t>Простые примеры и простые эвристики / Ю. </a:t>
            </a:r>
            <a:r>
              <a:rPr lang="ru-RU" b="0" i="0" dirty="0" err="1">
                <a:solidFill>
                  <a:srgbClr val="172B4D"/>
                </a:solidFill>
                <a:effectLst/>
              </a:rPr>
              <a:t>Громкович</a:t>
            </a:r>
            <a:r>
              <a:rPr lang="ru-RU" b="0" i="0" dirty="0">
                <a:solidFill>
                  <a:srgbClr val="172B4D"/>
                </a:solidFill>
                <a:effectLst/>
              </a:rPr>
              <a:t>, </a:t>
            </a:r>
            <a:r>
              <a:rPr lang="ru-RU" b="0" i="0" dirty="0" err="1">
                <a:solidFill>
                  <a:srgbClr val="172B4D"/>
                </a:solidFill>
                <a:effectLst/>
              </a:rPr>
              <a:t>Б.Ф.Мельников</a:t>
            </a:r>
            <a:endParaRPr lang="ru-RU" b="0" i="0" dirty="0">
              <a:solidFill>
                <a:srgbClr val="172B4D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ru-RU" b="0" i="0" dirty="0" err="1">
                <a:solidFill>
                  <a:srgbClr val="172B4D"/>
                </a:solidFill>
                <a:effectLst/>
              </a:rPr>
              <a:t>Громкович</a:t>
            </a:r>
            <a:r>
              <a:rPr lang="ru-RU" b="0" i="0" dirty="0">
                <a:solidFill>
                  <a:srgbClr val="172B4D"/>
                </a:solidFill>
                <a:effectLst/>
              </a:rPr>
              <a:t> Ю. Алгоритмизация </a:t>
            </a:r>
            <a:r>
              <a:rPr lang="ru-RU" b="0" i="0" dirty="0" err="1">
                <a:solidFill>
                  <a:srgbClr val="172B4D"/>
                </a:solidFill>
                <a:effectLst/>
              </a:rPr>
              <a:t>труднорешаемых</a:t>
            </a:r>
            <a:r>
              <a:rPr lang="ru-RU" b="0" i="0" dirty="0">
                <a:solidFill>
                  <a:srgbClr val="172B4D"/>
                </a:solidFill>
                <a:effectLst/>
              </a:rPr>
              <a:t> задач. Часть II.</a:t>
            </a:r>
            <a:br>
              <a:rPr lang="ru-RU" b="0" i="0" dirty="0">
                <a:solidFill>
                  <a:srgbClr val="172B4D"/>
                </a:solidFill>
                <a:effectLst/>
              </a:rPr>
            </a:br>
            <a:r>
              <a:rPr lang="ru-RU" b="0" i="0" dirty="0">
                <a:solidFill>
                  <a:srgbClr val="172B4D"/>
                </a:solidFill>
                <a:effectLst/>
              </a:rPr>
              <a:t>Более сложные эвристики. / Ю. </a:t>
            </a:r>
            <a:r>
              <a:rPr lang="ru-RU" b="0" i="0" dirty="0" err="1">
                <a:solidFill>
                  <a:srgbClr val="172B4D"/>
                </a:solidFill>
                <a:effectLst/>
              </a:rPr>
              <a:t>Громкович</a:t>
            </a:r>
            <a:r>
              <a:rPr lang="ru-RU" b="0" i="0" dirty="0">
                <a:solidFill>
                  <a:srgbClr val="172B4D"/>
                </a:solidFill>
                <a:effectLst/>
              </a:rPr>
              <a:t>, </a:t>
            </a:r>
            <a:r>
              <a:rPr lang="ru-RU" b="0" i="0" dirty="0" err="1">
                <a:solidFill>
                  <a:srgbClr val="172B4D"/>
                </a:solidFill>
                <a:effectLst/>
              </a:rPr>
              <a:t>Б.Ф.Мельников</a:t>
            </a:r>
            <a:endParaRPr lang="ru-RU" b="0" i="0" dirty="0">
              <a:solidFill>
                <a:srgbClr val="172B4D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172B4D"/>
                </a:solidFill>
                <a:effectLst/>
              </a:rPr>
              <a:t>Гудман С. Введение в разработку и анализ алгоритмов: учебное</a:t>
            </a:r>
            <a:br>
              <a:rPr lang="ru-RU" b="0" i="0" dirty="0">
                <a:solidFill>
                  <a:srgbClr val="172B4D"/>
                </a:solidFill>
                <a:effectLst/>
              </a:rPr>
            </a:br>
            <a:r>
              <a:rPr lang="ru-RU" b="0" i="0" dirty="0">
                <a:solidFill>
                  <a:srgbClr val="172B4D"/>
                </a:solidFill>
                <a:effectLst/>
              </a:rPr>
              <a:t>пособие / С. Гудман, С. </a:t>
            </a:r>
            <a:r>
              <a:rPr lang="ru-RU" b="0" i="0" dirty="0" err="1">
                <a:solidFill>
                  <a:srgbClr val="172B4D"/>
                </a:solidFill>
                <a:effectLst/>
              </a:rPr>
              <a:t>Хидетниеми</a:t>
            </a:r>
            <a:endParaRPr lang="ru-RU" b="0" i="0" dirty="0">
              <a:solidFill>
                <a:srgbClr val="172B4D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ru-RU" b="0" i="0" dirty="0" err="1">
                <a:solidFill>
                  <a:srgbClr val="172B4D"/>
                </a:solidFill>
                <a:effectLst/>
              </a:rPr>
              <a:t>Дулькейт</a:t>
            </a:r>
            <a:r>
              <a:rPr lang="ru-RU" b="0" i="0" dirty="0">
                <a:solidFill>
                  <a:srgbClr val="172B4D"/>
                </a:solidFill>
                <a:effectLst/>
              </a:rPr>
              <a:t> В.И. Приближённое решение задачи коммивояжера</a:t>
            </a:r>
            <a:br>
              <a:rPr lang="ru-RU" b="0" i="0" dirty="0">
                <a:solidFill>
                  <a:srgbClr val="172B4D"/>
                </a:solidFill>
                <a:effectLst/>
              </a:rPr>
            </a:br>
            <a:r>
              <a:rPr lang="ru-RU" b="0" i="0" dirty="0">
                <a:solidFill>
                  <a:srgbClr val="172B4D"/>
                </a:solidFill>
                <a:effectLst/>
              </a:rPr>
              <a:t>методов рекурсивного построения вспомогательной кривой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172B4D"/>
                </a:solidFill>
                <a:effectLst/>
              </a:rPr>
              <a:t>Муравьиный алгоритм https://habr.com/ru/post/105302/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172B4D"/>
                </a:solidFill>
                <a:effectLst/>
              </a:rPr>
              <a:t>Муравьиный алгоритм(ч.2) </a:t>
            </a:r>
            <a:r>
              <a:rPr lang="en-US" b="0" i="0" dirty="0">
                <a:solidFill>
                  <a:srgbClr val="172B4D"/>
                </a:solidFill>
                <a:effectLst/>
              </a:rPr>
              <a:t>https://www.researchgate.net/publication/220203867_Ant_Algorithms_Theory_and_Applications</a:t>
            </a:r>
            <a:endParaRPr lang="ru-RU" b="0" i="0" dirty="0">
              <a:solidFill>
                <a:srgbClr val="172B4D"/>
              </a:solidFill>
              <a:effectLst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3298" y="3062377"/>
            <a:ext cx="5877464" cy="733246"/>
          </a:xfrm>
        </p:spPr>
        <p:txBody>
          <a:bodyPr rtlCol="0"/>
          <a:lstStyle/>
          <a:p>
            <a:pPr rtl="0"/>
            <a:r>
              <a:rPr lang="ru-RU" cap="none" dirty="0"/>
              <a:t>Спасибо за внимание!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 rtlCol="0"/>
          <a:lstStyle/>
          <a:p>
            <a:pPr rtl="0"/>
            <a:r>
              <a:rPr lang="ru-RU" cap="none" dirty="0"/>
              <a:t>План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cap="none" dirty="0"/>
              <a:t>Постановка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 rtlCol="0"/>
          <a:lstStyle/>
          <a:p>
            <a:pPr rtl="0"/>
            <a:r>
              <a:rPr lang="ru-RU" cap="none" dirty="0"/>
              <a:t>Формализация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 rtlCol="0"/>
          <a:lstStyle/>
          <a:p>
            <a:pPr rtl="0"/>
            <a:r>
              <a:rPr lang="ru-RU" cap="none" dirty="0"/>
              <a:t>Алгоритмы и их сравнение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 rtlCol="0"/>
          <a:lstStyle/>
          <a:p>
            <a:pPr rtl="0"/>
            <a:r>
              <a:rPr lang="ru-RU" cap="none" dirty="0"/>
              <a:t>Краткие итоги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 rtlCol="0"/>
          <a:lstStyle/>
          <a:p>
            <a:pPr rtl="0"/>
            <a:r>
              <a:rPr lang="ru-RU" dirty="0"/>
              <a:t>Описание задачи коммивояжёра с усложнением</a:t>
            </a:r>
          </a:p>
          <a:p>
            <a:pPr rtl="0"/>
            <a:endParaRPr lang="ru-RU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82564"/>
            <a:ext cx="5539095" cy="1010842"/>
          </a:xfrm>
        </p:spPr>
        <p:txBody>
          <a:bodyPr rtlCol="0"/>
          <a:lstStyle/>
          <a:p>
            <a:pPr rtl="0"/>
            <a:r>
              <a:rPr lang="ru-RU" dirty="0"/>
              <a:t>Приведение задачи в математический вид</a:t>
            </a:r>
          </a:p>
          <a:p>
            <a:pPr rtl="0"/>
            <a:endParaRPr lang="ru-RU" dirty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 rtlCol="0">
            <a:normAutofit fontScale="77500" lnSpcReduction="20000"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/>
              <a:t>Полный перебор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/>
              <a:t>Муравьиный алгоритм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/>
              <a:t>Алгоритм имитации отжига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/>
              <a:t>Алгоритм</a:t>
            </a:r>
          </a:p>
          <a:p>
            <a:pPr rtl="0"/>
            <a:endParaRPr lang="ru-RU" dirty="0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 rtlCol="0"/>
          <a:lstStyle/>
          <a:p>
            <a:pPr rtl="0"/>
            <a:r>
              <a:rPr lang="ru-RU" dirty="0"/>
              <a:t>Анализ сравнённых алгоритмов и выводы по сделанным исследованиям</a:t>
            </a:r>
          </a:p>
          <a:p>
            <a:pPr rtl="0"/>
            <a:endParaRPr lang="ru-RU" dirty="0"/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 rtlCol="0"/>
          <a:lstStyle/>
          <a:p>
            <a:pPr rtl="0"/>
            <a:r>
              <a:rPr lang="ru-RU" cap="none" dirty="0"/>
              <a:t>Введение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643943" cy="3502504"/>
          </a:xfrm>
        </p:spPr>
        <p:txBody>
          <a:bodyPr rtlCol="0">
            <a:normAutofit fontScale="92500" lnSpcReduction="10000"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/>
              <a:t>Задача коммивояжера (TSP -</a:t>
            </a:r>
            <a:r>
              <a:rPr lang="ru-RU" dirty="0" err="1"/>
              <a:t>Travelling</a:t>
            </a:r>
            <a:r>
              <a:rPr lang="ru-RU" dirty="0"/>
              <a:t> </a:t>
            </a:r>
            <a:r>
              <a:rPr lang="ru-RU" dirty="0" err="1"/>
              <a:t>Salesman</a:t>
            </a:r>
            <a:r>
              <a:rPr lang="ru-RU" dirty="0"/>
              <a:t> </a:t>
            </a:r>
            <a:r>
              <a:rPr lang="ru-RU" dirty="0" err="1"/>
              <a:t>Problem</a:t>
            </a:r>
            <a:r>
              <a:rPr lang="ru-RU" dirty="0"/>
              <a:t>) — одна из наиболее активно изучаемых задач вычислительной математики.</a:t>
            </a:r>
            <a:endParaRPr lang="en-US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/>
              <a:t>Задача</a:t>
            </a:r>
            <a:r>
              <a:rPr lang="en-US" dirty="0"/>
              <a:t> </a:t>
            </a:r>
            <a:r>
              <a:rPr lang="ru-RU" dirty="0"/>
              <a:t>состоит в том, чтобы найти кратчайший путь , по которому коммивояжер должен пройти через список городов и вернуться в исходный город. </a:t>
            </a:r>
            <a:endParaRPr lang="en-US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/>
              <a:t>TSP полезен в различных приложениях в реальной жизни, таких как планирование или логистика.</a:t>
            </a:r>
            <a:endParaRPr lang="en-US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/>
              <a:t>Это NP-сложная задача.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6113D1-1397-E56F-A62E-C8B00C9D3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/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B60E8A-8BEE-2E61-431D-A8CEF13F1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842403"/>
            <a:ext cx="3764712" cy="1173193"/>
          </a:xfrm>
        </p:spPr>
        <p:txBody>
          <a:bodyPr>
            <a:normAutofit/>
          </a:bodyPr>
          <a:lstStyle/>
          <a:p>
            <a:r>
              <a:rPr lang="ru-RU" dirty="0"/>
              <a:t>Есть набор городов, каждый характеризуется рейтингом, за заданное время нужно обойти города &gt;= суммарного рейтинга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D7F293-4D9D-8BDC-0A3B-30552BBD2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ru-RU" noProof="0" smtClean="0"/>
              <a:t>4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999702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/>
          <a:lstStyle/>
          <a:p>
            <a:pPr rtl="0"/>
            <a:r>
              <a:rPr lang="ru-RU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Формализация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429000"/>
            <a:ext cx="5271638" cy="241222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rtl="0"/>
            <a:r>
              <a:rPr lang="ru-RU" dirty="0">
                <a:effectLst/>
                <a:latin typeface="Arial" panose="020B0604020202020204" pitchFamily="34" charset="0"/>
              </a:rPr>
              <a:t>n ≥ 0 - количество городов</a:t>
            </a:r>
            <a:br>
              <a:rPr lang="ru-RU" dirty="0"/>
            </a:br>
            <a:r>
              <a:rPr lang="ru-RU" dirty="0" err="1">
                <a:effectLst/>
                <a:latin typeface="Arial" panose="020B0604020202020204" pitchFamily="34" charset="0"/>
              </a:rPr>
              <a:t>Mn,n</a:t>
            </a:r>
            <a:r>
              <a:rPr lang="ru-RU" dirty="0">
                <a:effectLst/>
                <a:latin typeface="Arial" panose="020B0604020202020204" pitchFamily="34" charset="0"/>
              </a:rPr>
              <a:t> - матрица времени, </a:t>
            </a:r>
            <a:r>
              <a:rPr lang="ru-RU" dirty="0" err="1">
                <a:effectLst/>
                <a:latin typeface="Arial" panose="020B0604020202020204" pitchFamily="34" charset="0"/>
              </a:rPr>
              <a:t>mij</a:t>
            </a:r>
            <a:r>
              <a:rPr lang="ru-RU" dirty="0">
                <a:effectLst/>
                <a:latin typeface="Arial" panose="020B0604020202020204" pitchFamily="34" charset="0"/>
              </a:rPr>
              <a:t> ≥ 0; i, j = 1, n</a:t>
            </a:r>
            <a:br>
              <a:rPr lang="ru-RU" dirty="0"/>
            </a:br>
            <a:r>
              <a:rPr lang="ru-RU" dirty="0">
                <a:effectLst/>
                <a:latin typeface="Arial" panose="020B0604020202020204" pitchFamily="34" charset="0"/>
              </a:rPr>
              <a:t>S ≥ 0 - ограничение по времени</a:t>
            </a:r>
            <a:br>
              <a:rPr lang="ru-RU" dirty="0"/>
            </a:br>
            <a:r>
              <a:rPr lang="ru-RU" dirty="0" err="1">
                <a:effectLst/>
                <a:latin typeface="Arial" panose="020B0604020202020204" pitchFamily="34" charset="0"/>
              </a:rPr>
              <a:t>Cn</a:t>
            </a:r>
            <a:r>
              <a:rPr lang="ru-RU" dirty="0">
                <a:effectLst/>
                <a:latin typeface="Arial" panose="020B0604020202020204" pitchFamily="34" charset="0"/>
              </a:rPr>
              <a:t> - массив рейтингов городов, </a:t>
            </a:r>
            <a:r>
              <a:rPr lang="ru-RU" dirty="0" err="1">
                <a:effectLst/>
                <a:latin typeface="Arial" panose="020B0604020202020204" pitchFamily="34" charset="0"/>
              </a:rPr>
              <a:t>ci</a:t>
            </a:r>
            <a:r>
              <a:rPr lang="ru-RU" dirty="0">
                <a:effectLst/>
                <a:latin typeface="Arial" panose="020B0604020202020204" pitchFamily="34" charset="0"/>
              </a:rPr>
              <a:t> ≥ 0; i = 1, n</a:t>
            </a:r>
            <a:br>
              <a:rPr lang="ru-RU" dirty="0"/>
            </a:br>
            <a:r>
              <a:rPr lang="ru-RU" dirty="0">
                <a:effectLst/>
                <a:latin typeface="Arial" panose="020B0604020202020204" pitchFamily="34" charset="0"/>
              </a:rPr>
              <a:t>{∑k</a:t>
            </a:r>
            <a:br>
              <a:rPr lang="ru-RU" dirty="0"/>
            </a:br>
            <a:r>
              <a:rPr lang="ru-RU" dirty="0">
                <a:effectLst/>
                <a:latin typeface="Arial" panose="020B0604020202020204" pitchFamily="34" charset="0"/>
              </a:rPr>
              <a:t>i=1 </a:t>
            </a:r>
            <a:r>
              <a:rPr lang="ru-RU" dirty="0" err="1">
                <a:effectLst/>
                <a:latin typeface="Arial" panose="020B0604020202020204" pitchFamily="34" charset="0"/>
              </a:rPr>
              <a:t>ci</a:t>
            </a:r>
            <a:r>
              <a:rPr lang="ru-RU" dirty="0">
                <a:effectLst/>
                <a:latin typeface="Arial" panose="020B0604020202020204" pitchFamily="34" charset="0"/>
              </a:rPr>
              <a:t> → max; k = 1, n</a:t>
            </a:r>
            <a:br>
              <a:rPr lang="ru-RU" dirty="0"/>
            </a:br>
            <a:r>
              <a:rPr lang="ru-RU" dirty="0">
                <a:effectLst/>
                <a:latin typeface="Arial" panose="020B0604020202020204" pitchFamily="34" charset="0"/>
              </a:rPr>
              <a:t>∑k</a:t>
            </a:r>
            <a:br>
              <a:rPr lang="ru-RU" dirty="0"/>
            </a:br>
            <a:r>
              <a:rPr lang="ru-RU" dirty="0">
                <a:effectLst/>
                <a:latin typeface="Arial" panose="020B0604020202020204" pitchFamily="34" charset="0"/>
              </a:rPr>
              <a:t>i=1 </a:t>
            </a:r>
            <a:r>
              <a:rPr lang="ru-RU" dirty="0" err="1">
                <a:effectLst/>
                <a:latin typeface="Arial" panose="020B0604020202020204" pitchFamily="34" charset="0"/>
              </a:rPr>
              <a:t>mij</a:t>
            </a:r>
            <a:r>
              <a:rPr lang="ru-RU" dirty="0">
                <a:effectLst/>
                <a:latin typeface="Arial" panose="020B0604020202020204" pitchFamily="34" charset="0"/>
              </a:rPr>
              <a:t> ≤ S (1)</a:t>
            </a:r>
            <a:br>
              <a:rPr lang="ru-RU" dirty="0"/>
            </a:br>
            <a:r>
              <a:rPr lang="ru-RU" dirty="0">
                <a:effectLst/>
                <a:latin typeface="Arial" panose="020B0604020202020204" pitchFamily="34" charset="0"/>
              </a:rPr>
              <a:t>(1) : Множество ограничений:</a:t>
            </a:r>
            <a:br>
              <a:rPr lang="ru-RU" dirty="0"/>
            </a:br>
            <a:r>
              <a:rPr lang="ru-RU" dirty="0">
                <a:effectLst/>
                <a:latin typeface="Arial" panose="020B0604020202020204" pitchFamily="34" charset="0"/>
              </a:rPr>
              <a:t>1. Функция цели (задача поиска максимума, суммарный рейтинг)</a:t>
            </a:r>
            <a:br>
              <a:rPr lang="ru-RU" dirty="0"/>
            </a:br>
            <a:r>
              <a:rPr lang="ru-RU" dirty="0">
                <a:effectLst/>
                <a:latin typeface="Arial" panose="020B0604020202020204" pitchFamily="34" charset="0"/>
              </a:rPr>
              <a:t>2. Ограничения (по времени)</a:t>
            </a:r>
            <a:endParaRPr lang="ru-RU" noProof="1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9DBF7A30-A366-7D72-0F6F-B6A49208B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cap="none" dirty="0"/>
              <a:t>Алгоритмы</a:t>
            </a:r>
          </a:p>
        </p:txBody>
      </p:sp>
      <p:sp>
        <p:nvSpPr>
          <p:cNvPr id="15" name="Рисунок 14">
            <a:extLst>
              <a:ext uri="{FF2B5EF4-FFF2-40B4-BE49-F238E27FC236}">
                <a16:creationId xmlns:a16="http://schemas.microsoft.com/office/drawing/2014/main" id="{47DBEDB1-4C74-193C-6C69-9DF9C33543D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6" name="Рисунок 15">
            <a:extLst>
              <a:ext uri="{FF2B5EF4-FFF2-40B4-BE49-F238E27FC236}">
                <a16:creationId xmlns:a16="http://schemas.microsoft.com/office/drawing/2014/main" id="{D1FA19D5-5A2E-2D12-F2B0-AF9A8C9FC4D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B8591C73-23C5-1796-E58C-9E0450F324F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8" name="Рисунок 17">
            <a:extLst>
              <a:ext uri="{FF2B5EF4-FFF2-40B4-BE49-F238E27FC236}">
                <a16:creationId xmlns:a16="http://schemas.microsoft.com/office/drawing/2014/main" id="{3D3289C8-3AAA-A683-9226-996FF807137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D8C2A53D-E80B-2944-F2B1-E7D7B932DB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Алгоритм полного перебора</a:t>
            </a:r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42CF1950-30C8-1AD6-249D-6C0800EE3C43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ru-RU" dirty="0"/>
              <a:t>Муравьиный алгоритм</a:t>
            </a:r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0B911D77-F3BE-BD20-4717-42C673AC4E90}"/>
              </a:ext>
            </a:extLst>
          </p:cNvPr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r>
              <a:rPr lang="ru-RU" dirty="0"/>
              <a:t>Алгоритм имитации отжига</a:t>
            </a:r>
          </a:p>
        </p:txBody>
      </p:sp>
      <p:sp>
        <p:nvSpPr>
          <p:cNvPr id="21" name="Текст 20">
            <a:extLst>
              <a:ext uri="{FF2B5EF4-FFF2-40B4-BE49-F238E27FC236}">
                <a16:creationId xmlns:a16="http://schemas.microsoft.com/office/drawing/2014/main" id="{19D04383-3257-B91A-E0BB-837071973613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r>
              <a:rPr lang="ru-RU" dirty="0"/>
              <a:t>Алгоритм</a:t>
            </a:r>
          </a:p>
        </p:txBody>
      </p:sp>
      <p:sp>
        <p:nvSpPr>
          <p:cNvPr id="22" name="Текст 21">
            <a:extLst>
              <a:ext uri="{FF2B5EF4-FFF2-40B4-BE49-F238E27FC236}">
                <a16:creationId xmlns:a16="http://schemas.microsoft.com/office/drawing/2014/main" id="{CB726175-45AA-92E3-0C27-F53FC8EA557B}"/>
              </a:ext>
            </a:extLst>
          </p:cNvPr>
          <p:cNvSpPr>
            <a:spLocks noGrp="1"/>
          </p:cNvSpPr>
          <p:nvPr>
            <p:ph type="body" idx="2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5AAB4ABD-EAD7-F5AE-EE80-4335BA12166F}"/>
              </a:ext>
            </a:extLst>
          </p:cNvPr>
          <p:cNvSpPr>
            <a:spLocks noGrp="1"/>
          </p:cNvSpPr>
          <p:nvPr>
            <p:ph type="body" idx="2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F6A2B263-7987-7C6B-88D8-6AC3566FF19B}"/>
              </a:ext>
            </a:extLst>
          </p:cNvPr>
          <p:cNvSpPr>
            <a:spLocks noGrp="1"/>
          </p:cNvSpPr>
          <p:nvPr>
            <p:ph type="body" idx="2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id="{2F119BD3-D383-E6CD-DD4E-8FA0B2FCC5A0}"/>
              </a:ext>
            </a:extLst>
          </p:cNvPr>
          <p:cNvSpPr>
            <a:spLocks noGrp="1"/>
          </p:cNvSpPr>
          <p:nvPr>
            <p:ph type="body" idx="2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2B9A01-5241-4E1F-C5AB-513905E83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ru-RU" noProof="0" smtClean="0"/>
              <a:t>6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96069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17">
            <a:extLst>
              <a:ext uri="{FF2B5EF4-FFF2-40B4-BE49-F238E27FC236}">
                <a16:creationId xmlns:a16="http://schemas.microsoft.com/office/drawing/2014/main" id="{349F5FAF-FBCB-A157-00CD-2CAB1650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/>
              <a:t>Алгоритм полного перебора</a:t>
            </a:r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DD2B8402-7066-C18D-6DE3-092012679B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Дата 14">
            <a:extLst>
              <a:ext uri="{FF2B5EF4-FFF2-40B4-BE49-F238E27FC236}">
                <a16:creationId xmlns:a16="http://schemas.microsoft.com/office/drawing/2014/main" id="{EAB9C97C-EBF1-BA8C-CE0D-3436389D1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ru-RU" noProof="0"/>
              <a:t>20ГГ</a:t>
            </a:r>
          </a:p>
        </p:txBody>
      </p:sp>
      <p:sp>
        <p:nvSpPr>
          <p:cNvPr id="16" name="Нижний колонтитул 15">
            <a:extLst>
              <a:ext uri="{FF2B5EF4-FFF2-40B4-BE49-F238E27FC236}">
                <a16:creationId xmlns:a16="http://schemas.microsoft.com/office/drawing/2014/main" id="{9104F250-8486-75D7-15A2-C83D4CEFE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17" name="Номер слайда 16">
            <a:extLst>
              <a:ext uri="{FF2B5EF4-FFF2-40B4-BE49-F238E27FC236}">
                <a16:creationId xmlns:a16="http://schemas.microsoft.com/office/drawing/2014/main" id="{1E60724C-77A7-3090-B322-8FEF23D70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ru-RU" noProof="0" smtClean="0"/>
              <a:t>7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189158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17">
            <a:extLst>
              <a:ext uri="{FF2B5EF4-FFF2-40B4-BE49-F238E27FC236}">
                <a16:creationId xmlns:a16="http://schemas.microsoft.com/office/drawing/2014/main" id="{349F5FAF-FBCB-A157-00CD-2CAB1650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/>
              <a:t>Муравьиный алгоритм</a:t>
            </a:r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DD2B8402-7066-C18D-6DE3-092012679B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Дата 14">
            <a:extLst>
              <a:ext uri="{FF2B5EF4-FFF2-40B4-BE49-F238E27FC236}">
                <a16:creationId xmlns:a16="http://schemas.microsoft.com/office/drawing/2014/main" id="{EAB9C97C-EBF1-BA8C-CE0D-3436389D1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ru-RU" noProof="0"/>
              <a:t>20ГГ</a:t>
            </a:r>
          </a:p>
        </p:txBody>
      </p:sp>
      <p:sp>
        <p:nvSpPr>
          <p:cNvPr id="16" name="Нижний колонтитул 15">
            <a:extLst>
              <a:ext uri="{FF2B5EF4-FFF2-40B4-BE49-F238E27FC236}">
                <a16:creationId xmlns:a16="http://schemas.microsoft.com/office/drawing/2014/main" id="{9104F250-8486-75D7-15A2-C83D4CEFE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17" name="Номер слайда 16">
            <a:extLst>
              <a:ext uri="{FF2B5EF4-FFF2-40B4-BE49-F238E27FC236}">
                <a16:creationId xmlns:a16="http://schemas.microsoft.com/office/drawing/2014/main" id="{1E60724C-77A7-3090-B322-8FEF23D70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ru-RU" noProof="0" smtClean="0"/>
              <a:t>8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455433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17">
            <a:extLst>
              <a:ext uri="{FF2B5EF4-FFF2-40B4-BE49-F238E27FC236}">
                <a16:creationId xmlns:a16="http://schemas.microsoft.com/office/drawing/2014/main" id="{349F5FAF-FBCB-A157-00CD-2CAB1650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/>
              <a:t>Алгоритм имитации отжига</a:t>
            </a:r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DD2B8402-7066-C18D-6DE3-092012679B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Дата 14">
            <a:extLst>
              <a:ext uri="{FF2B5EF4-FFF2-40B4-BE49-F238E27FC236}">
                <a16:creationId xmlns:a16="http://schemas.microsoft.com/office/drawing/2014/main" id="{EAB9C97C-EBF1-BA8C-CE0D-3436389D1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ru-RU" noProof="0"/>
              <a:t>20ГГ</a:t>
            </a:r>
          </a:p>
        </p:txBody>
      </p:sp>
      <p:sp>
        <p:nvSpPr>
          <p:cNvPr id="16" name="Нижний колонтитул 15">
            <a:extLst>
              <a:ext uri="{FF2B5EF4-FFF2-40B4-BE49-F238E27FC236}">
                <a16:creationId xmlns:a16="http://schemas.microsoft.com/office/drawing/2014/main" id="{9104F250-8486-75D7-15A2-C83D4CEFE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17" name="Номер слайда 16">
            <a:extLst>
              <a:ext uri="{FF2B5EF4-FFF2-40B4-BE49-F238E27FC236}">
                <a16:creationId xmlns:a16="http://schemas.microsoft.com/office/drawing/2014/main" id="{1E60724C-77A7-3090-B322-8FEF23D70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ru-RU" noProof="0" smtClean="0"/>
              <a:t>9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05535314"/>
      </p:ext>
    </p:extLst>
  </p:cSld>
  <p:clrMapOvr>
    <a:masterClrMapping/>
  </p:clrMapOvr>
</p:sld>
</file>

<file path=ppt/theme/theme1.xml><?xml version="1.0" encoding="utf-8"?>
<a:theme xmlns:a="http://schemas.openxmlformats.org/drawingml/2006/main" name="Одиночная линия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43_TF56180624_Win32" id="{67C9E7EB-4B67-47D2-AC94-A62F98E9F47B}" vid="{DA75A8E3-E007-44ED-9BA5-5388846DD698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Минималистичная светлая презентация</Template>
  <TotalTime>71</TotalTime>
  <Words>636</Words>
  <Application>Microsoft Office PowerPoint</Application>
  <PresentationFormat>Широкоэкранный</PresentationFormat>
  <Paragraphs>132</Paragraphs>
  <Slides>14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7" baseType="lpstr">
      <vt:lpstr>Arial</vt:lpstr>
      <vt:lpstr>Calibri</vt:lpstr>
      <vt:lpstr>Одиночная линия</vt:lpstr>
      <vt:lpstr>Сравнительный анализ реализации задачи коммивояжёра с усложнением</vt:lpstr>
      <vt:lpstr>План</vt:lpstr>
      <vt:lpstr>Введение</vt:lpstr>
      <vt:lpstr>Постановка задачи</vt:lpstr>
      <vt:lpstr>Формализация </vt:lpstr>
      <vt:lpstr>Алгоритмы</vt:lpstr>
      <vt:lpstr>Алгоритм полного перебора</vt:lpstr>
      <vt:lpstr>Муравьиный алгоритм</vt:lpstr>
      <vt:lpstr>Алгоритм имитации отжига</vt:lpstr>
      <vt:lpstr>Алгоритм</vt:lpstr>
      <vt:lpstr>Сравнение алгоритмов</vt:lpstr>
      <vt:lpstr>Краткие итоги</vt:lpstr>
      <vt:lpstr>Список литературы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Сравнительный анализ реализации задачи коммивояжёра с усложнением</dc:title>
  <dc:creator>Иван Золин</dc:creator>
  <cp:lastModifiedBy>Иван Золин</cp:lastModifiedBy>
  <cp:revision>2</cp:revision>
  <dcterms:created xsi:type="dcterms:W3CDTF">2022-11-28T06:31:04Z</dcterms:created>
  <dcterms:modified xsi:type="dcterms:W3CDTF">2022-11-28T07:43:31Z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