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77" r:id="rId7"/>
    <p:sldId id="295" r:id="rId8"/>
    <p:sldId id="264" r:id="rId9"/>
    <p:sldId id="296" r:id="rId10"/>
    <p:sldId id="297" r:id="rId11"/>
    <p:sldId id="298" r:id="rId12"/>
    <p:sldId id="299" r:id="rId13"/>
    <p:sldId id="300" r:id="rId14"/>
    <p:sldId id="260" r:id="rId15"/>
    <p:sldId id="270" r:id="rId16"/>
    <p:sldId id="275" r:id="rId17"/>
    <p:sldId id="276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29.11.2022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29.11.2022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7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2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6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3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195116" cy="1778672"/>
          </a:xfrm>
        </p:spPr>
        <p:txBody>
          <a:bodyPr rtlCol="0"/>
          <a:lstStyle/>
          <a:p>
            <a:pPr rtl="0"/>
            <a:r>
              <a:rPr lang="ru-RU" sz="2800" cap="none" dirty="0">
                <a:latin typeface="Garamond" panose="02020404030301010803" pitchFamily="18" charset="0"/>
                <a:cs typeface="Arial" panose="020B0604020202020204" pitchFamily="34" charset="0"/>
              </a:rPr>
              <a:t>Сравнительный анализ реализации задачи коммивояжёра с усложнением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207671"/>
            <a:ext cx="5195115" cy="142335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Гвоздев Святослав</a:t>
            </a:r>
          </a:p>
          <a:p>
            <a:pPr rtl="0"/>
            <a:r>
              <a:rPr lang="ru-RU" dirty="0">
                <a:latin typeface="Garamond" panose="02020404030301010803" pitchFamily="18" charset="0"/>
              </a:rPr>
              <a:t>Золин Иван</a:t>
            </a:r>
          </a:p>
          <a:p>
            <a:pPr rtl="0"/>
            <a:r>
              <a:rPr lang="ru-RU" dirty="0">
                <a:latin typeface="Garamond" panose="02020404030301010803" pitchFamily="18" charset="0"/>
              </a:rPr>
              <a:t>Хламкин Евгений</a:t>
            </a:r>
          </a:p>
          <a:p>
            <a:r>
              <a:rPr lang="ru-RU" dirty="0">
                <a:latin typeface="Garamond" panose="02020404030301010803" pitchFamily="18" charset="0"/>
              </a:rPr>
              <a:t>Группа: 5030102</a:t>
            </a:r>
            <a:r>
              <a:rPr lang="en-US" dirty="0">
                <a:latin typeface="Garamond" panose="02020404030301010803" pitchFamily="18" charset="0"/>
              </a:rPr>
              <a:t>/0</a:t>
            </a:r>
            <a:r>
              <a:rPr lang="ru-RU" dirty="0">
                <a:latin typeface="Garamond" panose="02020404030301010803" pitchFamily="18" charset="0"/>
              </a:rPr>
              <a:t>0201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9FD64F-D28C-4F7A-D976-D1855DFE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954" y="5144029"/>
            <a:ext cx="1251202" cy="1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AAC8D-EABD-47A6-C029-5A4874CA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Генетический алгоритм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8C5C1E-0866-AB81-555F-08188FE8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B3AA4-ADD7-24BA-CB0E-7216160D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AEC33-9EC6-4A7F-BA3E-0516BA10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05930-3575-C17E-00E4-C8F18CEC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87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Сравнение алгоритмов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  <p:graphicFrame>
        <p:nvGraphicFramePr>
          <p:cNvPr id="17" name="Таблица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494511160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1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2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3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ДОХОДЫ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Пользователи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Средняя цена 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 при 15 %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ВАЛОВАЯ ПРИБЫЛЬ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Расходы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 и маркетинг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5 062 500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151 200 000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Обслуживание клиентов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1 687 500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Разработка продукта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10 800 000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Исследования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281 250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4 320 000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ОБЩИЕ РАСХОДЫ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7 593 750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52 800 000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187 920 000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Краткие 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/>
              <a:t>Февраль 20ХХ г.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ru-RU"/>
              <a:t>Выпуск продукта для высокопрофильных участников, или участников верхнего уровня, чтобы помочь продукту обосноваться на рынке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Март 20ХХ г.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ru-RU"/>
              <a:t>Выпуск продукта для общедоступного использования с отслеживанием пресс-релизов и социальных сетей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/>
              <a:t>Октябрь 20ХХ г.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Сбор отзывов и изменение дизайна продукта при необходимости</a:t>
            </a:r>
          </a:p>
          <a:p>
            <a:pPr rt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323396" cy="3479799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Володина Е.В. Практическое применение алгоритма решения</a:t>
            </a:r>
            <a:b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задачи коммивояжера/ Е.В. Володина, Е.А. Студентов</a:t>
            </a: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Ю. Алгоритмизация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труднорешаемых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задач. Часть I.</a:t>
            </a:r>
            <a:b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Простые примеры и простые эвристики / Ю.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Б.Ф.Мельников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Ю. Алгоритмизация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труднорешаемых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задач. Часть II.</a:t>
            </a:r>
            <a:b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Более сложные эвристики. / Ю.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Громкович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Б.Ф.Мельников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Гудман С. Введение в разработку и анализ алгоритмов: учебное</a:t>
            </a:r>
            <a:b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пособие / С. Гудман, С.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Хидетниеми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Дулькейт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В.И. Приближённое решение задачи коммивояжера</a:t>
            </a:r>
            <a:b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методов рекурсивного построения вспомогательной кривой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Муравьиный алгоритм https://habr.com/ru/post/105302/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Муравьиный алгоритм(ч.2) 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https://www.researchgate.net/publication/220203867_Ant_Algorithms_Theory_and_Applications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298" y="3062377"/>
            <a:ext cx="5877464" cy="733246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Спасибо 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Постановка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1994319" cy="514350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Формализация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958" y="3633788"/>
            <a:ext cx="2953606" cy="514350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Алгоритмы и их сравнение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Краткие итоги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Описание задачи коммивояжёра с усложнением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888772"/>
          </a:xfrm>
        </p:spPr>
        <p:txBody>
          <a:bodyPr rtlCol="0"/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Приведение задачи в математический вид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571336"/>
            <a:ext cx="5539095" cy="1194900"/>
          </a:xfrm>
        </p:spPr>
        <p:txBody>
          <a:bodyPr rtlCol="0">
            <a:normAutofit fontScale="700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Полный перебор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Муравьиный алгоритм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Алгоритм имитации отжига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Алгоритм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Анализ сравнённых алгоритмов и выводы по сделанным исследованиям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84076"/>
            <a:ext cx="3171825" cy="543087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72883"/>
            <a:ext cx="4394441" cy="2950414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Задача коммивояжера (TSP -Travelling Salesman Problem) — одна из наиболее активно изучаемых задач вычислительной математики.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Задача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ru-RU" dirty="0">
                <a:latin typeface="Garamond" panose="02020404030301010803" pitchFamily="18" charset="0"/>
              </a:rPr>
              <a:t>состоит в том, чтобы найти кратчайший путь , по которому коммивояжер должен пройти через список городов и вернуться в исходный город. 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TSP полезен в различных приложениях в реальной жизни, таких как планирование или логистика.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Это NP-сложная задача.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113D1-1397-E56F-A62E-C8B00C9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647645"/>
            <a:ext cx="3411029" cy="724242"/>
          </a:xfrm>
        </p:spPr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60E8A-8BEE-2E61-431D-A8CEF13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42403"/>
            <a:ext cx="3764712" cy="1173193"/>
          </a:xfrm>
        </p:spPr>
        <p:txBody>
          <a:bodyPr>
            <a:normAutofit/>
          </a:bodyPr>
          <a:lstStyle/>
          <a:p>
            <a:r>
              <a:rPr lang="ru-RU" dirty="0">
                <a:latin typeface="Garamond" panose="02020404030301010803" pitchFamily="18" charset="0"/>
              </a:rPr>
              <a:t>Есть набор городов, каждый характеризуется рейтингом, за заданное время нужно обойти города &gt;= суммарного рейтинга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7F293-4D9D-8BDC-0A3B-30552BBD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997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Формализация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271638" cy="24122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ru-RU" dirty="0">
                <a:effectLst/>
                <a:latin typeface="Arial" panose="020B0604020202020204" pitchFamily="34" charset="0"/>
              </a:rPr>
              <a:t>n ≥ 0 - количество городов</a:t>
            </a:r>
            <a:br>
              <a:rPr lang="ru-RU" dirty="0"/>
            </a:br>
            <a:r>
              <a:rPr lang="ru-RU" dirty="0" err="1">
                <a:effectLst/>
                <a:latin typeface="Arial" panose="020B0604020202020204" pitchFamily="34" charset="0"/>
              </a:rPr>
              <a:t>Mn,n</a:t>
            </a:r>
            <a:r>
              <a:rPr lang="ru-RU" dirty="0">
                <a:effectLst/>
                <a:latin typeface="Arial" panose="020B0604020202020204" pitchFamily="34" charset="0"/>
              </a:rPr>
              <a:t> - матрица времени, </a:t>
            </a:r>
            <a:r>
              <a:rPr lang="ru-RU" dirty="0" err="1">
                <a:effectLst/>
                <a:latin typeface="Arial" panose="020B0604020202020204" pitchFamily="34" charset="0"/>
              </a:rPr>
              <a:t>mij</a:t>
            </a:r>
            <a:r>
              <a:rPr lang="ru-RU" dirty="0">
                <a:effectLst/>
                <a:latin typeface="Arial" panose="020B0604020202020204" pitchFamily="34" charset="0"/>
              </a:rPr>
              <a:t> ≥ 0; i, j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S ≥ 0 - ограничение по времени</a:t>
            </a:r>
            <a:br>
              <a:rPr lang="ru-RU" dirty="0"/>
            </a:br>
            <a:r>
              <a:rPr lang="ru-RU" dirty="0" err="1">
                <a:effectLst/>
                <a:latin typeface="Arial" panose="020B0604020202020204" pitchFamily="34" charset="0"/>
              </a:rPr>
              <a:t>Cn</a:t>
            </a:r>
            <a:r>
              <a:rPr lang="ru-RU" dirty="0">
                <a:effectLst/>
                <a:latin typeface="Arial" panose="020B0604020202020204" pitchFamily="34" charset="0"/>
              </a:rPr>
              <a:t> - массив рейтингов городов, </a:t>
            </a:r>
            <a:r>
              <a:rPr lang="ru-RU" dirty="0" err="1">
                <a:effectLst/>
                <a:latin typeface="Arial" panose="020B0604020202020204" pitchFamily="34" charset="0"/>
              </a:rPr>
              <a:t>ci</a:t>
            </a:r>
            <a:r>
              <a:rPr lang="ru-RU" dirty="0">
                <a:effectLst/>
                <a:latin typeface="Arial" panose="020B0604020202020204" pitchFamily="34" charset="0"/>
              </a:rPr>
              <a:t> ≥ 0; i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{∑k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i=1 </a:t>
            </a:r>
            <a:r>
              <a:rPr lang="ru-RU" dirty="0" err="1">
                <a:effectLst/>
                <a:latin typeface="Arial" panose="020B0604020202020204" pitchFamily="34" charset="0"/>
              </a:rPr>
              <a:t>ci</a:t>
            </a:r>
            <a:r>
              <a:rPr lang="ru-RU" dirty="0">
                <a:effectLst/>
                <a:latin typeface="Arial" panose="020B0604020202020204" pitchFamily="34" charset="0"/>
              </a:rPr>
              <a:t> → max; k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∑k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i=1 </a:t>
            </a:r>
            <a:r>
              <a:rPr lang="ru-RU" dirty="0" err="1">
                <a:effectLst/>
                <a:latin typeface="Arial" panose="020B0604020202020204" pitchFamily="34" charset="0"/>
              </a:rPr>
              <a:t>mij</a:t>
            </a:r>
            <a:r>
              <a:rPr lang="ru-RU" dirty="0">
                <a:effectLst/>
                <a:latin typeface="Arial" panose="020B0604020202020204" pitchFamily="34" charset="0"/>
              </a:rPr>
              <a:t> ≤ S (1)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(1) : Множество ограничений: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1. Функция цели (задача поиска максимума, суммарный рейтинг)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2. Ограничения (по времени)</a:t>
            </a:r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DBF7A30-A366-7D72-0F6F-B6A49208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>
                <a:latin typeface="Garamond" panose="02020404030301010803" pitchFamily="18" charset="0"/>
              </a:rPr>
              <a:t>Алгоритмы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7DBEDB1-4C74-193C-6C69-9DF9C33543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D1FA19D5-5A2E-2D12-F2B0-AF9A8C9FC4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B8591C73-23C5-1796-E58C-9E0450F324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3D3289C8-3AAA-A683-9226-996FF80713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8C2A53D-E80B-2944-F2B1-E7D7B932D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Алгоритм полного перебора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42CF1950-30C8-1AD6-249D-6C0800EE3C4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Муравьиный алгоритм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0B911D77-F3BE-BD20-4717-42C673AC4E9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Алгоритм имитации отжига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19D04383-3257-B91A-E0BB-83707197361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Генетический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ru-RU" dirty="0">
                <a:latin typeface="Garamond" panose="02020404030301010803" pitchFamily="18" charset="0"/>
              </a:rPr>
              <a:t>алгоритм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CB726175-45AA-92E3-0C27-F53FC8EA557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5AAB4ABD-EAD7-F5AE-EE80-4335BA12166F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F6A2B263-7987-7C6B-88D8-6AC3566FF19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2F119BD3-D383-E6CD-DD4E-8FA0B2FCC5A0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B9A01-5241-4E1F-C5AB-513905E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606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470046" cy="1204912"/>
          </a:xfrm>
        </p:spPr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Алгоритм полного перебора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82546"/>
            <a:ext cx="5470045" cy="15255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EAB9C97C-EBF1-BA8C-CE0D-3436389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104F250-8486-75D7-15A2-C83D4CE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8915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Муравьиный алгоритм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EAB9C97C-EBF1-BA8C-CE0D-3436389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104F250-8486-75D7-15A2-C83D4CE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543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Алгоритм имитации отжига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EAB9C97C-EBF1-BA8C-CE0D-3436389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104F250-8486-75D7-15A2-C83D4CE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5535314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87</TotalTime>
  <Words>638</Words>
  <Application>Microsoft Office PowerPoint</Application>
  <PresentationFormat>Широкоэкранный</PresentationFormat>
  <Paragraphs>132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Одиночная линия</vt:lpstr>
      <vt:lpstr>Сравнительный анализ реализации задачи коммивояжёра с усложнением</vt:lpstr>
      <vt:lpstr>План</vt:lpstr>
      <vt:lpstr>Введение</vt:lpstr>
      <vt:lpstr>Постановка задачи</vt:lpstr>
      <vt:lpstr>Формализация </vt:lpstr>
      <vt:lpstr>Алгоритмы</vt:lpstr>
      <vt:lpstr>Алгоритм полного перебора</vt:lpstr>
      <vt:lpstr>Муравьиный алгоритм</vt:lpstr>
      <vt:lpstr>Алгоритм имитации отжига</vt:lpstr>
      <vt:lpstr>Генетический алгоритм</vt:lpstr>
      <vt:lpstr>Сравнение алгоритмов</vt:lpstr>
      <vt:lpstr>Краткие итоги</vt:lpstr>
      <vt:lpstr>Список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реализации задачи коммивояжёра с усложнением</dc:title>
  <dc:creator>Иван Золин</dc:creator>
  <cp:lastModifiedBy>Иван Золин</cp:lastModifiedBy>
  <cp:revision>3</cp:revision>
  <dcterms:created xsi:type="dcterms:W3CDTF">2022-11-28T06:31:04Z</dcterms:created>
  <dcterms:modified xsi:type="dcterms:W3CDTF">2022-11-29T12:29:24Z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