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2" r:id="rId4"/>
    <p:sldId id="267" r:id="rId5"/>
    <p:sldId id="264" r:id="rId6"/>
    <p:sldId id="261" r:id="rId7"/>
    <p:sldId id="260" r:id="rId8"/>
    <p:sldId id="268" r:id="rId9"/>
    <p:sldId id="269" r:id="rId10"/>
    <p:sldId id="270" r:id="rId11"/>
    <p:sldId id="274" r:id="rId12"/>
    <p:sldId id="271" r:id="rId13"/>
    <p:sldId id="272" r:id="rId14"/>
    <p:sldId id="257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F5DB7-5962-C8E2-3301-BB86609AE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F99962-4258-231E-7A6B-4520DE14C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BA5F43-5058-5A3D-6B65-9ED7E914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27AE-D9F8-4249-8B50-EFE46A34DBF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0EE9EA-E5A6-7C59-AC66-D00B37D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24F101-366B-489D-6C4A-24B4C2A1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6CFB-D64E-4D1A-8FD1-B510F2755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95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EFD0F-241D-9E51-B8D5-EB10CAF5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698AC3-7D7A-739D-B738-389697D9B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A482C0-D98C-9F12-C7EE-86021C3A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27AE-D9F8-4249-8B50-EFE46A34DBF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76B7B5-F952-C7B1-D432-7F7A0913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AE71F5-62B3-8DF2-6F48-7AA03174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6CFB-D64E-4D1A-8FD1-B510F2755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30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A0C03D-B2AA-7D66-5313-7ADA92929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AB0CF8-5BE9-E973-70F7-1C4800931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D2888-CAA8-526A-1225-78957E43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27AE-D9F8-4249-8B50-EFE46A34DBF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1801CA-6D43-1047-96CD-AA25A975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63DF41-B7FA-164E-2534-A520699A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6CFB-D64E-4D1A-8FD1-B510F2755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41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1DE45-85BC-7D99-4029-8734BA48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3EBB7E-4869-44BF-79CD-C04A9652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978002-444F-3FDD-2F2A-7AB804F7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27AE-D9F8-4249-8B50-EFE46A34DBF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673A20-767B-7D78-C891-C9430A92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5B37C2-C2B6-070C-3788-4C9B1BDD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6CFB-D64E-4D1A-8FD1-B510F2755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84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FD1EA-1771-DA2D-A659-C762E3F1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555F4D-369B-A074-A70A-34F257BE2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D0FFD3-D820-4386-0AE6-47C8CA34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27AE-D9F8-4249-8B50-EFE46A34DBF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2E3A04-ED70-7371-CE42-36CCA5AF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BA6328-71F5-3B80-4B80-24E64D21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6CFB-D64E-4D1A-8FD1-B510F2755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06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C5B0-C5BF-8504-6D73-C01BB462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FC379-005F-A84B-6CF2-ED0A87AAD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4DA8AD-43E0-9576-D7FA-AAB77E8D8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FCA616-3368-FAA1-EA42-6527C95E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27AE-D9F8-4249-8B50-EFE46A34DBF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96907B-8850-0285-1A8B-C0AF748B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4942C8-1E1B-D828-C93B-FA973183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6CFB-D64E-4D1A-8FD1-B510F2755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0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84A9C-BE12-D629-4AF7-5BD717BB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60188C-B07B-93BF-B2D6-93B3DA000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88C7F9-7B56-64EA-2A20-9EC724DE6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5DC3B7-4C8C-AE58-EDAD-5A0182965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811136-704F-55E3-016B-D91E0E5E3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913B52-4E84-98DF-788C-BDA123B9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27AE-D9F8-4249-8B50-EFE46A34DBF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AD05EA-D7E3-5108-E90E-912BBE2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C032D9-8FFB-D5DE-3F70-E79BFA02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6CFB-D64E-4D1A-8FD1-B510F2755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18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C65E0-7C9E-D974-8BEE-6046CAA0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604A0B-F054-63BE-48B9-19A7263F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27AE-D9F8-4249-8B50-EFE46A34DBF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ECA5F5-5D78-73FE-20BC-77B9CAA9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0DD037-23A3-F264-8BD1-80738DAA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6CFB-D64E-4D1A-8FD1-B510F2755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62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7D60E7-77DD-DBBF-B4EF-DDEDD062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27AE-D9F8-4249-8B50-EFE46A34DBF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F8BD75-E613-3129-98DA-DBBD9BE9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36126F-88FB-2DC5-F58F-097E320B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6CFB-D64E-4D1A-8FD1-B510F2755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05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6FFDB-7657-426C-9AA0-31FFD5EC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33F694-AB49-0148-26CB-7D773B5EB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7B2047-CDB9-48DA-BE5E-11B537D25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E532FF-220F-7466-F16A-803800D0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27AE-D9F8-4249-8B50-EFE46A34DBF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BB227D-EC3F-9F37-C72A-99DDE48B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B0423C-0B60-1767-4322-41AF486A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6CFB-D64E-4D1A-8FD1-B510F2755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89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0BD55-8A10-58B5-A00E-D9C21127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A7A18A-BC96-4C08-9C78-0D070983D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454C85-72D8-7499-B4DA-4DB76BE4A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BF1525-7A2C-3F8E-372A-CC6BE5E4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27AE-D9F8-4249-8B50-EFE46A34DBF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EB2C5B-9B40-5AC5-E627-3AEEE642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DD5140-0E3D-42F5-A11D-F3E34CB6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6CFB-D64E-4D1A-8FD1-B510F2755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89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F56CB-0302-737D-F46E-8D255664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5AA664-2D09-878B-51DB-E216B3817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57E1F9-ED18-DF76-450D-766A3A3B7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727AE-D9F8-4249-8B50-EFE46A34DBF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6278F0-2D8B-5C88-32F5-68CBBA08E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03543-3773-9F7E-89F6-21EB25A90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BE6CFB-D64E-4D1A-8FD1-B510F2755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85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atathings/meta-modelling-meta-learning-34734cd7451b" TargetMode="External"/><Relationship Id="rId2" Type="http://schemas.openxmlformats.org/officeDocument/2006/relationships/hyperlink" Target="https://ls11-www.cs.tu-dortmund.de/_media/techreports/tr10-07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A86DD-A19D-D930-8B39-53662BB7E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Resampling </a:t>
            </a:r>
            <a:r>
              <a:rPr lang="ru-RU" dirty="0"/>
              <a:t>в </a:t>
            </a:r>
            <a:r>
              <a:rPr lang="en-US" dirty="0"/>
              <a:t>SVM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795AE6-7F72-1821-E483-5AD882A6B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Золин Иван гр. 5030102</a:t>
            </a:r>
            <a:r>
              <a:rPr lang="en-US"/>
              <a:t>/00201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4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774D9-6CED-9D90-A7DB-FEDD642E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Вложенная повторная выборка (1</a:t>
            </a:r>
            <a:r>
              <a:rPr lang="en-US" dirty="0"/>
              <a:t>/2)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94160C-6E3A-674A-A25B-A4447E13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0937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Часто получение модели </a:t>
            </a:r>
            <a:r>
              <a:rPr lang="en-US" dirty="0"/>
              <a:t>&gt; </a:t>
            </a:r>
            <a:r>
              <a:rPr lang="ru-RU" dirty="0"/>
              <a:t>подгонка регрессионной модели</a:t>
            </a:r>
          </a:p>
          <a:p>
            <a:pPr lvl="1"/>
            <a:r>
              <a:rPr lang="ru-RU" dirty="0"/>
              <a:t>Необходимость выбора гиперпараметров</a:t>
            </a:r>
          </a:p>
          <a:p>
            <a:r>
              <a:rPr lang="ru-RU" dirty="0"/>
              <a:t>Оптимальные гиперпараметры зависят от данных</a:t>
            </a:r>
          </a:p>
          <a:p>
            <a:pPr lvl="1"/>
            <a:r>
              <a:rPr lang="ru-RU" dirty="0"/>
              <a:t>НО: нельзя выполнять этапы выбора модели на одних и тех же наборах выборки, которые используются для оценки. Может привести к переобучению! -  «обучение на тестовом наборе»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32711A-2112-6A89-0134-A6D003A4C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137" y="2255621"/>
            <a:ext cx="4940968" cy="34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4DAEE-8C3E-0531-FED6-6635836DE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C33AF-2261-26BB-9950-9A9B636B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Вложенная повторная выборка (</a:t>
            </a:r>
            <a:r>
              <a:rPr lang="en-US" dirty="0"/>
              <a:t>2/2)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DA6C5-E82B-B532-7C05-32DDBC9FB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620" y="5197642"/>
            <a:ext cx="7090611" cy="166035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Например, используем </a:t>
            </a:r>
            <a:r>
              <a:rPr lang="en-US" dirty="0"/>
              <a:t>subsampling</a:t>
            </a:r>
            <a:r>
              <a:rPr lang="ru-RU" dirty="0"/>
              <a:t> с </a:t>
            </a:r>
            <a:r>
              <a:rPr lang="en-US" dirty="0"/>
              <a:t>k=100 </a:t>
            </a:r>
            <a:r>
              <a:rPr lang="ru-RU" dirty="0"/>
              <a:t>для оценки и 5-кратную кроссвалидацию для выбора гиперпараметра.</a:t>
            </a:r>
          </a:p>
          <a:p>
            <a:r>
              <a:rPr lang="ru-RU" dirty="0"/>
              <a:t>Требуется много вычислительных затрат, но обеспечивает объективные результаты.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83310A-2B07-5C99-6A8F-E568FA795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146" y="1434014"/>
            <a:ext cx="8449854" cy="35914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599B0B-E6AF-97A6-D2EA-5D4B2DAAE652}"/>
              </a:ext>
            </a:extLst>
          </p:cNvPr>
          <p:cNvSpPr txBox="1"/>
          <p:nvPr/>
        </p:nvSpPr>
        <p:spPr>
          <a:xfrm>
            <a:off x="192505" y="1743914"/>
            <a:ext cx="378703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Выбор модели - часть подгонки, требующая повторения для каждого набора.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Вложенная повторная выборка включает в себя оценку модели во внешнем цикле и повторный выбор внутри каждого обучающего набора.</a:t>
            </a:r>
          </a:p>
        </p:txBody>
      </p:sp>
    </p:spTree>
    <p:extLst>
      <p:ext uri="{BB962C8B-B14F-4D97-AF65-F5344CB8AC3E}">
        <p14:creationId xmlns:p14="http://schemas.microsoft.com/office/powerpoint/2010/main" val="264518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6303F-6915-0FD9-18E5-CD746F47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выбора метода повторной выборки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B094E0-A582-87F1-A805-23FC92C0D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06113" cy="4486275"/>
          </a:xfrm>
        </p:spPr>
        <p:txBody>
          <a:bodyPr/>
          <a:lstStyle/>
          <a:p>
            <a:r>
              <a:rPr lang="en-US" dirty="0"/>
              <a:t>Cross-validation – </a:t>
            </a:r>
            <a:r>
              <a:rPr lang="ru-RU" dirty="0"/>
              <a:t>для быстрой настройки модели</a:t>
            </a:r>
          </a:p>
          <a:p>
            <a:r>
              <a:rPr lang="en-US" dirty="0"/>
              <a:t>.632+ (bootstrap) – </a:t>
            </a:r>
            <a:r>
              <a:rPr lang="ru-RU" dirty="0"/>
              <a:t>для небольших размеров выборок с моделями низкой сложности и когда настройка не требуется</a:t>
            </a:r>
          </a:p>
          <a:p>
            <a:r>
              <a:rPr lang="ru-RU" dirty="0"/>
              <a:t>Во всех остальных случаях: </a:t>
            </a:r>
            <a:r>
              <a:rPr lang="en-US" dirty="0"/>
              <a:t>Subsampling, REPCV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A85E37-912C-E02E-1AD1-8F30C30A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049" y="1201492"/>
            <a:ext cx="4872996" cy="56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8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D742F-50DB-EF61-1DB6-46892DC2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5FD6AE-B50F-6C4D-8BB9-DDA961C71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Правильная валидация модели имеет решающее значение в обучении</a:t>
            </a:r>
          </a:p>
          <a:p>
            <a:r>
              <a:rPr lang="ru-RU" dirty="0"/>
              <a:t>Мета-модель, которая плохо аппроксимирует целевую функцию, не может приводить к надёжным результатам оптимизации.</a:t>
            </a:r>
          </a:p>
          <a:p>
            <a:r>
              <a:rPr lang="ru-RU" dirty="0"/>
              <a:t>Настройка гиперпараметров, выбор конечного количества различных моделей, выбор соответствующих функций – важные шаги оптимизации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04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6C9EB-A3B2-3BF6-5902-88A27A57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pic>
        <p:nvPicPr>
          <p:cNvPr id="5" name="Объект 4" descr="Изображение выглядит как рисунок, зарисовка, графическая вставка, Штрихов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6C345F9-6E3C-E424-6186-89E6E3360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776" y="643466"/>
            <a:ext cx="660977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05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FDDD-A64B-223F-AD47-AFCEB90E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7F957F-6360-2A0F-2B61-7FA388611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Workshop on Experimental Methods for the Assessment of Computational Systems (WEMACS 2010)</a:t>
            </a:r>
            <a:endParaRPr lang="en-US" b="1" i="0" dirty="0">
              <a:solidFill>
                <a:srgbClr val="242424"/>
              </a:solidFill>
              <a:effectLst/>
              <a:latin typeface="sohne"/>
              <a:hlinkClick r:id="rId3"/>
            </a:endParaRPr>
          </a:p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  <a:hlinkClick r:id="rId3"/>
              </a:rPr>
              <a:t>Meta-Modelling Meta-Learning</a:t>
            </a:r>
            <a:r>
              <a:rPr lang="ru-RU" b="1" i="0" dirty="0">
                <a:solidFill>
                  <a:srgbClr val="242424"/>
                </a:solidFill>
                <a:effectLst/>
                <a:latin typeface="sohne"/>
                <a:hlinkClick r:id="rId3"/>
              </a:rPr>
              <a:t> (</a:t>
            </a:r>
            <a:r>
              <a:rPr lang="en-US" b="1" i="0" dirty="0">
                <a:solidFill>
                  <a:srgbClr val="242424"/>
                </a:solidFill>
                <a:effectLst/>
                <a:latin typeface="sohne"/>
                <a:hlinkClick r:id="rId3"/>
              </a:rPr>
              <a:t>Thomas Hartmann)</a:t>
            </a:r>
            <a:endParaRPr lang="en-US" b="1" i="0" dirty="0">
              <a:solidFill>
                <a:srgbClr val="242424"/>
              </a:solidFill>
              <a:effectLst/>
              <a:latin typeface="sohne"/>
            </a:endParaRPr>
          </a:p>
          <a:p>
            <a:endParaRPr lang="en-US" b="1" i="0" dirty="0">
              <a:solidFill>
                <a:srgbClr val="242424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162543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0A5D9-823D-8BE1-CF64-1BD5AFD98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B4E13-1780-A130-8263-AB129647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5BE612-3312-960F-3B2C-24811094B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Необходимо </a:t>
            </a:r>
            <a:r>
              <a:rPr lang="ru-RU" u="sng" dirty="0"/>
              <a:t>оценивать</a:t>
            </a:r>
            <a:r>
              <a:rPr lang="ru-RU" dirty="0"/>
              <a:t> различные </a:t>
            </a:r>
            <a:r>
              <a:rPr lang="ru-RU" u="sng" dirty="0"/>
              <a:t>алгоритмы обучения</a:t>
            </a:r>
            <a:r>
              <a:rPr lang="ru-RU" dirty="0"/>
              <a:t> и </a:t>
            </a:r>
            <a:r>
              <a:rPr lang="ru-RU" u="sng" dirty="0"/>
              <a:t>настраивать</a:t>
            </a:r>
            <a:r>
              <a:rPr lang="ru-RU" dirty="0"/>
              <a:t> многочисленные </a:t>
            </a:r>
            <a:r>
              <a:rPr lang="ru-RU" u="sng" dirty="0"/>
              <a:t>параметры</a:t>
            </a:r>
            <a:r>
              <a:rPr lang="ru-RU" dirty="0"/>
              <a:t> в соответствии с конкретными проблемами. Это является затратной задачей.</a:t>
            </a:r>
          </a:p>
          <a:p>
            <a:r>
              <a:rPr lang="ru-RU" dirty="0">
                <a:solidFill>
                  <a:schemeClr val="accent1"/>
                </a:solidFill>
              </a:rPr>
              <a:t>Метамодель</a:t>
            </a:r>
            <a:r>
              <a:rPr lang="ru-RU" dirty="0"/>
              <a:t> – метод автоматизации этой проблемы путём подбора функции регрессии на основе целевой функции.</a:t>
            </a:r>
          </a:p>
          <a:p>
            <a:r>
              <a:rPr lang="ru-RU" dirty="0"/>
              <a:t>В общем случае, метамодель состоит из целевой функции (</a:t>
            </a:r>
            <a:r>
              <a:rPr lang="en-US" dirty="0"/>
              <a:t>objective)</a:t>
            </a:r>
            <a:r>
              <a:rPr lang="ru-RU" dirty="0"/>
              <a:t>, алгоритма обучения, оптимизатора, метаданных.</a:t>
            </a:r>
          </a:p>
          <a:p>
            <a:r>
              <a:rPr lang="ru-RU" dirty="0">
                <a:solidFill>
                  <a:schemeClr val="accent1"/>
                </a:solidFill>
              </a:rPr>
              <a:t>Важно</a:t>
            </a:r>
            <a:r>
              <a:rPr lang="ru-RU" dirty="0"/>
              <a:t>: мета-модель лишь </a:t>
            </a:r>
            <a:r>
              <a:rPr lang="ru-RU" u="sng" dirty="0"/>
              <a:t>приблизительно</a:t>
            </a:r>
            <a:r>
              <a:rPr lang="ru-RU" dirty="0"/>
              <a:t> описывает исходную задачу, что может вносить искажения, ошибки в полученный оптимум.</a:t>
            </a:r>
          </a:p>
        </p:txBody>
      </p:sp>
    </p:spTree>
    <p:extLst>
      <p:ext uri="{BB962C8B-B14F-4D97-AF65-F5344CB8AC3E}">
        <p14:creationId xmlns:p14="http://schemas.microsoft.com/office/powerpoint/2010/main" val="280392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03E58-AE75-9137-B89E-C02FB9D8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Метамодель в </a:t>
            </a:r>
            <a:r>
              <a:rPr lang="en-US" dirty="0"/>
              <a:t>ML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BA5AF7-CD47-D2F5-340D-FBB660EF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13" y="1690688"/>
            <a:ext cx="11247173" cy="438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9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28A25-CA53-744B-2ABB-F70F8781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повторной выборки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250AD-2DAA-FD3D-39C9-4FC3F37C9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Оценка точности мета-модели</a:t>
            </a:r>
          </a:p>
          <a:p>
            <a:r>
              <a:rPr lang="ru-RU" dirty="0">
                <a:solidFill>
                  <a:schemeClr val="accent1"/>
                </a:solidFill>
              </a:rPr>
              <a:t>Выбор модели</a:t>
            </a:r>
          </a:p>
          <a:p>
            <a:pPr lvl="1"/>
            <a:r>
              <a:rPr lang="ru-RU" dirty="0"/>
              <a:t>Часто несколько классов моделей являются подходящими для желаемой метамодели</a:t>
            </a:r>
          </a:p>
          <a:p>
            <a:pPr lvl="1"/>
            <a:r>
              <a:rPr lang="ru-RU" u="sng" dirty="0"/>
              <a:t>Рекомендация</a:t>
            </a:r>
            <a:r>
              <a:rPr lang="ru-RU" dirty="0"/>
              <a:t>: выбор менее сложной модели на выборках небольшого размера</a:t>
            </a:r>
          </a:p>
          <a:p>
            <a:r>
              <a:rPr lang="ru-RU" dirty="0">
                <a:solidFill>
                  <a:schemeClr val="accent1"/>
                </a:solidFill>
              </a:rPr>
              <a:t>Настройка гиперпараметров</a:t>
            </a:r>
          </a:p>
          <a:p>
            <a:pPr lvl="1"/>
            <a:r>
              <a:rPr lang="ru-RU" dirty="0"/>
              <a:t>Оценка модели, обновлённой настройкой гиперпараметров</a:t>
            </a:r>
          </a:p>
          <a:p>
            <a:r>
              <a:rPr lang="ru-RU" dirty="0"/>
              <a:t>Замечание</a:t>
            </a:r>
          </a:p>
          <a:p>
            <a:pPr lvl="1"/>
            <a:r>
              <a:rPr lang="ru-RU" dirty="0"/>
              <a:t>Метамодель должна использоваться вместе с целевой функцией, чтобы обеспечить приближение к оптимуму. </a:t>
            </a:r>
          </a:p>
        </p:txBody>
      </p:sp>
    </p:spTree>
    <p:extLst>
      <p:ext uri="{BB962C8B-B14F-4D97-AF65-F5344CB8AC3E}">
        <p14:creationId xmlns:p14="http://schemas.microsoft.com/office/powerpoint/2010/main" val="98382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C474C-0665-0A6F-5B39-D2DE0455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C7558EF-4485-7865-7463-F07752EF6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Целевая функция </a:t>
                </a:r>
                <a:r>
                  <a:rPr lang="en-US" dirty="0"/>
                  <a:t>f</a:t>
                </a:r>
                <a:r>
                  <a:rPr lang="ru-RU" dirty="0"/>
                  <a:t> , набор данных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ru-RU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, 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dirty="0">
                            <a:latin typeface="Cambria Math" panose="02040503050406030204" pitchFamily="18" charset="0"/>
                          </a:rPr>
                          <m:t>ⅆ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- ковариантный вектор: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  <a:p>
                <a:r>
                  <a:rPr lang="ru-RU" dirty="0">
                    <a:solidFill>
                      <a:schemeClr val="accent1"/>
                    </a:solidFill>
                  </a:rPr>
                  <a:t>Цель</a:t>
                </a:r>
                <a:r>
                  <a:rPr lang="ru-RU" dirty="0"/>
                  <a:t>: найти регрессионную функцию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3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ru-RU" sz="3200" i="1" dirty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ru-RU" sz="3200" dirty="0"/>
                  <a:t> </a:t>
                </a:r>
                <a:r>
                  <a:rPr lang="ru-RU" dirty="0"/>
                  <a:t>к нашим данным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найти метамодель, которая аппроксимирует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используя информацию 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Функции  потерь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ru-RU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ru-RU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: </a:t>
                </a:r>
                <a:r>
                  <a:rPr lang="en-US" dirty="0"/>
                  <a:t>MSE, MAE</a:t>
                </a:r>
                <a:endParaRPr lang="ru-RU" dirty="0"/>
              </a:p>
              <a:p>
                <a:r>
                  <a:rPr lang="ru-RU" dirty="0"/>
                  <a:t>Разбиваем датасет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 </a:t>
                </a:r>
                <a:r>
                  <a:rPr lang="ru-RU" dirty="0"/>
                  <a:t>на обучающую и тестовые выборки</a:t>
                </a:r>
                <a:endParaRPr lang="en-US" dirty="0"/>
              </a:p>
              <a:p>
                <a:r>
                  <a:rPr lang="ru-RU" dirty="0"/>
                  <a:t>Однако …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C7558EF-4485-7865-7463-F07752EF6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  <a:blipFill>
                <a:blip r:embed="rId2"/>
                <a:stretch>
                  <a:fillRect l="-986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12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D30D9-9DE7-7CFE-5F9C-D595F90CA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78B9-1A90-AA24-B1C3-B53FE3AD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6A96D8-31E1-1C41-BE7E-C20DB85C2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9295" cy="4351338"/>
          </a:xfrm>
        </p:spPr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Проблемы</a:t>
            </a:r>
          </a:p>
          <a:p>
            <a:pPr lvl="1"/>
            <a:r>
              <a:rPr lang="ru-RU" dirty="0"/>
              <a:t>Требуется большой объём данных </a:t>
            </a:r>
            <a:r>
              <a:rPr lang="en-US" dirty="0"/>
              <a:t>D</a:t>
            </a:r>
          </a:p>
          <a:p>
            <a:pPr lvl="1"/>
            <a:r>
              <a:rPr lang="ru-RU" dirty="0"/>
              <a:t>Требуется достаточное количество выборок в тестовом наборе</a:t>
            </a:r>
          </a:p>
          <a:p>
            <a:pPr lvl="1"/>
            <a:r>
              <a:rPr lang="ru-RU" dirty="0"/>
              <a:t>Также невозможно обнаружить дисперсию и нестабильность модели из-за изменений в обучающем наборе</a:t>
            </a:r>
          </a:p>
          <a:p>
            <a:r>
              <a:rPr lang="ru-RU" dirty="0">
                <a:solidFill>
                  <a:schemeClr val="accent1"/>
                </a:solidFill>
              </a:rPr>
              <a:t>Методы повторной выборки </a:t>
            </a:r>
          </a:p>
          <a:p>
            <a:pPr lvl="1"/>
            <a:r>
              <a:rPr lang="ru-RU" dirty="0"/>
              <a:t>Многократно генерируют обучающие и тестовые наборы из имеющегося набора</a:t>
            </a:r>
          </a:p>
          <a:p>
            <a:pPr lvl="1"/>
            <a:r>
              <a:rPr lang="ru-RU" dirty="0"/>
              <a:t>Подгоняют модель к каждому обучающему набору и оценивают качество по тестовому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5F7A2E-38A0-3A7A-8DDF-24FEDA19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188" y="1639750"/>
            <a:ext cx="3840717" cy="3578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137C22-05CB-ED32-151F-A27F0092DB0B}"/>
                  </a:ext>
                </a:extLst>
              </p:cNvPr>
              <p:cNvSpPr txBox="1"/>
              <p:nvPr/>
            </p:nvSpPr>
            <p:spPr>
              <a:xfrm>
                <a:off x="7591908" y="5404124"/>
                <a:ext cx="4525278" cy="941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dirty="0">
                    <a:solidFill>
                      <a:schemeClr val="accent1"/>
                    </a:solidFill>
                  </a:rPr>
                  <a:t>Общая схема повторной выборки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0" smtClean="0"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обучающая выборка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множество состояний функции потерь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137C22-05CB-ED32-151F-A27F0092D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908" y="5404124"/>
                <a:ext cx="4525278" cy="941925"/>
              </a:xfrm>
              <a:prstGeom prst="rect">
                <a:avLst/>
              </a:prstGeom>
              <a:blipFill>
                <a:blip r:embed="rId3"/>
                <a:stretch>
                  <a:fillRect t="-3247" r="-269" b="-103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10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4B8F9-68B0-E601-EEFB-2530D72F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3BED3-091F-0B7A-07BD-D63BAA9A9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7"/>
            <a:ext cx="6052318" cy="4749215"/>
          </a:xfrm>
        </p:spPr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Идея</a:t>
            </a:r>
          </a:p>
          <a:p>
            <a:pPr lvl="1"/>
            <a:r>
              <a:rPr lang="ru-RU" dirty="0"/>
              <a:t>Разделить исходный набор на </a:t>
            </a:r>
            <a:r>
              <a:rPr lang="en-US" dirty="0"/>
              <a:t>k </a:t>
            </a:r>
            <a:r>
              <a:rPr lang="ru-RU" dirty="0"/>
              <a:t>блоков одинакового размера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k-1</a:t>
            </a:r>
            <a:r>
              <a:rPr lang="ru-RU" dirty="0"/>
              <a:t> блоков для подгонки и проверки на оставшемся</a:t>
            </a:r>
          </a:p>
          <a:p>
            <a:pPr lvl="1"/>
            <a:r>
              <a:rPr lang="ru-RU" dirty="0"/>
              <a:t>Это производится для всех возможных комбинаций </a:t>
            </a:r>
            <a:r>
              <a:rPr lang="en-US" dirty="0"/>
              <a:t>k-1 </a:t>
            </a:r>
            <a:r>
              <a:rPr lang="ru-RU" dirty="0"/>
              <a:t>из </a:t>
            </a:r>
            <a:r>
              <a:rPr lang="en-US" dirty="0"/>
              <a:t>k </a:t>
            </a:r>
            <a:r>
              <a:rPr lang="ru-RU" dirty="0"/>
              <a:t>блоков</a:t>
            </a:r>
          </a:p>
          <a:p>
            <a:r>
              <a:rPr lang="en-US" dirty="0"/>
              <a:t>k=10, </a:t>
            </a:r>
            <a:r>
              <a:rPr lang="ru-RU" dirty="0"/>
              <a:t>10-кратная кроссвалидация (</a:t>
            </a:r>
            <a:r>
              <a:rPr lang="en-US" dirty="0"/>
              <a:t>k=5,10,n)</a:t>
            </a:r>
          </a:p>
          <a:p>
            <a:r>
              <a:rPr lang="en-US" dirty="0"/>
              <a:t>k=n – </a:t>
            </a:r>
            <a:r>
              <a:rPr lang="en-US" dirty="0">
                <a:solidFill>
                  <a:schemeClr val="accent1"/>
                </a:solidFill>
              </a:rPr>
              <a:t>LOOCV</a:t>
            </a:r>
            <a:r>
              <a:rPr lang="en-US" dirty="0"/>
              <a:t> – leave-one-out</a:t>
            </a:r>
          </a:p>
          <a:p>
            <a:pPr lvl="1"/>
            <a:r>
              <a:rPr lang="ru-RU" dirty="0"/>
              <a:t>Каждое наблюдение – набор проверки, остальные </a:t>
            </a:r>
            <a:r>
              <a:rPr lang="en-US" dirty="0"/>
              <a:t>n-1 – </a:t>
            </a:r>
            <a:r>
              <a:rPr lang="ru-RU" dirty="0"/>
              <a:t>обучающий набор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2AE0BE-6DDD-525A-2F8C-5CB8F557C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518" y="1427747"/>
            <a:ext cx="4888555" cy="47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0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9955B-F024-03A7-7583-9DC33187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A86CA6-96E4-FA02-C44B-FAD57FD96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0274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Идея</a:t>
            </a:r>
          </a:p>
          <a:p>
            <a:pPr lvl="1"/>
            <a:r>
              <a:rPr lang="ru-RU" dirty="0"/>
              <a:t>Генерация </a:t>
            </a:r>
            <a:r>
              <a:rPr lang="en-US" dirty="0"/>
              <a:t>k </a:t>
            </a:r>
            <a:r>
              <a:rPr lang="ru-RU" dirty="0"/>
              <a:t>подмножеств </a:t>
            </a:r>
            <a:r>
              <a:rPr lang="ru-RU" u="sng" dirty="0"/>
              <a:t>с заменой</a:t>
            </a:r>
          </a:p>
          <a:p>
            <a:pPr lvl="1"/>
            <a:r>
              <a:rPr lang="ru-RU" dirty="0"/>
              <a:t>Каждый обучающий набор используется для подгонки модели, остальные – тестовый набор</a:t>
            </a:r>
          </a:p>
          <a:p>
            <a:r>
              <a:rPr lang="ru-RU" dirty="0">
                <a:solidFill>
                  <a:schemeClr val="accent1"/>
                </a:solidFill>
              </a:rPr>
              <a:t>Преимущество и недостаток</a:t>
            </a:r>
          </a:p>
          <a:p>
            <a:pPr lvl="1"/>
            <a:r>
              <a:rPr lang="ru-RU" dirty="0"/>
              <a:t>Размер обучающего набора равен исходному набору данных =</a:t>
            </a:r>
            <a:r>
              <a:rPr lang="en-US" dirty="0"/>
              <a:t>&gt; </a:t>
            </a:r>
            <a:r>
              <a:rPr lang="ru-RU" dirty="0"/>
              <a:t>обеспечивается надёжность оценки</a:t>
            </a:r>
          </a:p>
          <a:p>
            <a:pPr lvl="1"/>
            <a:r>
              <a:rPr lang="ru-RU" dirty="0"/>
              <a:t>Некоторые наблюдения в обучающем наборе могут присутствовать несколько раз</a:t>
            </a:r>
          </a:p>
          <a:p>
            <a:pPr lvl="1"/>
            <a:r>
              <a:rPr lang="ru-RU" dirty="0">
                <a:solidFill>
                  <a:schemeClr val="accent1"/>
                </a:solidFill>
              </a:rPr>
              <a:t>Решение</a:t>
            </a:r>
            <a:r>
              <a:rPr lang="ru-RU" dirty="0"/>
              <a:t>: добавление случайного шума</a:t>
            </a:r>
            <a:endParaRPr lang="en-US" dirty="0"/>
          </a:p>
          <a:p>
            <a:r>
              <a:rPr lang="ru-RU" dirty="0"/>
              <a:t>Обычно </a:t>
            </a:r>
            <a:r>
              <a:rPr lang="en-US" dirty="0"/>
              <a:t>k = 100…1000</a:t>
            </a:r>
            <a:r>
              <a:rPr lang="ru-RU" dirty="0"/>
              <a:t> (верхнего предела нет)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657BB0-CD8B-CCC3-DC41-28029F334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474" y="1673224"/>
            <a:ext cx="45968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0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01546-BABB-DE8D-3EC4-A36DCD5D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Subsampling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57AAC-E2B9-BB9C-BDF2-EA640E9A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5274" cy="4351338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Идея</a:t>
            </a:r>
            <a:r>
              <a:rPr lang="ru-RU" dirty="0"/>
              <a:t> схожа с </a:t>
            </a:r>
            <a:r>
              <a:rPr lang="en-US" dirty="0"/>
              <a:t>Bootstrap</a:t>
            </a:r>
          </a:p>
          <a:p>
            <a:pPr lvl="1"/>
            <a:r>
              <a:rPr lang="ru-RU" dirty="0"/>
              <a:t>Отличие: наблюдения из </a:t>
            </a:r>
            <a:r>
              <a:rPr lang="en-US" dirty="0"/>
              <a:t>D </a:t>
            </a:r>
            <a:r>
              <a:rPr lang="ru-RU" dirty="0"/>
              <a:t>берутся без возвращения. Т.е. обучающий набор должен быть меньше </a:t>
            </a:r>
            <a:r>
              <a:rPr lang="en-US" dirty="0"/>
              <a:t>D</a:t>
            </a:r>
          </a:p>
          <a:p>
            <a:pPr lvl="1"/>
            <a:r>
              <a:rPr lang="en-US" dirty="0"/>
              <a:t>k </a:t>
            </a:r>
            <a:r>
              <a:rPr lang="ru-RU" dirty="0"/>
              <a:t>должен быть выбран пользователем априори</a:t>
            </a:r>
          </a:p>
          <a:p>
            <a:pPr lvl="1"/>
            <a:r>
              <a:rPr lang="ru-RU" dirty="0"/>
              <a:t>Варианты выбора такие же: </a:t>
            </a:r>
            <a:r>
              <a:rPr lang="en-US" dirty="0"/>
              <a:t>k=100..1000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892958-F4FD-107C-3302-AD4619872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242" y="2490190"/>
            <a:ext cx="3744749" cy="23221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D6B7C0E-0749-9406-EB41-45AE8DB4D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242" y="1690688"/>
            <a:ext cx="6702429" cy="6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234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645</Words>
  <Application>Microsoft Office PowerPoint</Application>
  <PresentationFormat>Широкоэкранный</PresentationFormat>
  <Paragraphs>78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sohne</vt:lpstr>
      <vt:lpstr>Тема Office</vt:lpstr>
      <vt:lpstr>Resampling в SVM</vt:lpstr>
      <vt:lpstr>Проблематика</vt:lpstr>
      <vt:lpstr>Метамодель в ML</vt:lpstr>
      <vt:lpstr>Методы повторной выборки</vt:lpstr>
      <vt:lpstr>Постановка задачи</vt:lpstr>
      <vt:lpstr>Идея</vt:lpstr>
      <vt:lpstr>Cross-validation</vt:lpstr>
      <vt:lpstr>Bootstrap</vt:lpstr>
      <vt:lpstr>Subsampling</vt:lpstr>
      <vt:lpstr>Вложенная повторная выборка (1/2)</vt:lpstr>
      <vt:lpstr>Вложенная повторная выборка (2/2)</vt:lpstr>
      <vt:lpstr>Стратегия выбора метода повторной выборки</vt:lpstr>
      <vt:lpstr>Выводы</vt:lpstr>
      <vt:lpstr>Спасибо за внимание!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Resampling в SVM</dc:title>
  <dc:creator>Ivan Zolin</dc:creator>
  <cp:lastModifiedBy>Ivan Zolin</cp:lastModifiedBy>
  <cp:revision>16</cp:revision>
  <dcterms:created xsi:type="dcterms:W3CDTF">2024-02-23T14:12:25Z</dcterms:created>
  <dcterms:modified xsi:type="dcterms:W3CDTF">2024-03-07T07:47:42Z</dcterms:modified>
</cp:coreProperties>
</file>