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373" r:id="rId2"/>
    <p:sldId id="331" r:id="rId3"/>
    <p:sldId id="347" r:id="rId4"/>
    <p:sldId id="398" r:id="rId5"/>
    <p:sldId id="384" r:id="rId6"/>
    <p:sldId id="397" r:id="rId7"/>
    <p:sldId id="399" r:id="rId8"/>
    <p:sldId id="381" r:id="rId9"/>
    <p:sldId id="382" r:id="rId10"/>
    <p:sldId id="388" r:id="rId11"/>
    <p:sldId id="309" r:id="rId12"/>
    <p:sldId id="312" r:id="rId13"/>
    <p:sldId id="352" r:id="rId14"/>
    <p:sldId id="354" r:id="rId15"/>
    <p:sldId id="355" r:id="rId16"/>
    <p:sldId id="356" r:id="rId17"/>
    <p:sldId id="357" r:id="rId18"/>
    <p:sldId id="392" r:id="rId19"/>
    <p:sldId id="259" r:id="rId20"/>
  </p:sldIdLst>
  <p:sldSz cx="13681075" cy="7921625"/>
  <p:notesSz cx="6858000" cy="9144000"/>
  <p:defaultTextStyle>
    <a:defPPr>
      <a:defRPr lang="en-US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IZARAZO VESG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1124" autoAdjust="0"/>
  </p:normalViewPr>
  <p:slideViewPr>
    <p:cSldViewPr>
      <p:cViewPr>
        <p:scale>
          <a:sx n="50" d="100"/>
          <a:sy n="50" d="100"/>
        </p:scale>
        <p:origin x="1284" y="24"/>
      </p:cViewPr>
      <p:guideLst>
        <p:guide orient="horz" pos="2495"/>
        <p:guide pos="43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2937-B2BD-4AF3-B4DE-7513A484C286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685800"/>
            <a:ext cx="5921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CB521-A6BC-498D-920D-330080A873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69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5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30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10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09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93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la STM el numero de bits</a:t>
            </a:r>
            <a:r>
              <a:rPr lang="es-CO" baseline="0" dirty="0"/>
              <a:t> es 12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17EF-5930-4383-AFFD-0C94FE7A908E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18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3681075" cy="79216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97720" y="80574"/>
            <a:ext cx="13485632" cy="773011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938152" y="3696758"/>
            <a:ext cx="9576753" cy="1848379"/>
          </a:xfrm>
        </p:spPr>
        <p:txBody>
          <a:bodyPr/>
          <a:lstStyle>
            <a:lvl1pPr marL="0" indent="0" algn="ctr">
              <a:buNone/>
              <a:defRPr sz="3500">
                <a:solidFill>
                  <a:schemeClr val="tx2"/>
                </a:solidFill>
              </a:defRPr>
            </a:lvl1pPr>
            <a:lvl2pPr marL="617220" indent="0" algn="ctr">
              <a:buNone/>
            </a:lvl2pPr>
            <a:lvl3pPr marL="1234440" indent="0" algn="ctr">
              <a:buNone/>
            </a:lvl3pPr>
            <a:lvl4pPr marL="1851660" indent="0" algn="ctr">
              <a:buNone/>
            </a:lvl4pPr>
            <a:lvl5pPr marL="2468880" indent="0" algn="ctr">
              <a:buNone/>
            </a:lvl5pPr>
            <a:lvl6pPr marL="3086100" indent="0" algn="ctr">
              <a:buNone/>
            </a:lvl6pPr>
            <a:lvl7pPr marL="3703320" indent="0" algn="ctr">
              <a:buNone/>
            </a:lvl7pPr>
            <a:lvl8pPr marL="4320540" indent="0" algn="ctr">
              <a:buNone/>
            </a:lvl8pPr>
            <a:lvl9pPr marL="493776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4157" y="1674079"/>
            <a:ext cx="13497848" cy="1764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94157" y="1613341"/>
            <a:ext cx="13497848" cy="139281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94157" y="3438305"/>
            <a:ext cx="13497848" cy="12767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4054" y="1739489"/>
            <a:ext cx="12312968" cy="169801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918779" y="317236"/>
            <a:ext cx="3009837" cy="675905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68107" y="317235"/>
            <a:ext cx="8322654" cy="67590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368107" y="1672343"/>
            <a:ext cx="11628914" cy="5281083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3681075" cy="79216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97720" y="80574"/>
            <a:ext cx="13485632" cy="773011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0711" y="1100226"/>
            <a:ext cx="11628914" cy="1573323"/>
          </a:xfrm>
        </p:spPr>
        <p:txBody>
          <a:bodyPr anchor="b" anchorCtr="0"/>
          <a:lstStyle>
            <a:lvl1pPr algn="l">
              <a:buNone/>
              <a:defRPr sz="54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0711" y="2943104"/>
            <a:ext cx="11628914" cy="1545817"/>
          </a:xfrm>
        </p:spPr>
        <p:txBody>
          <a:bodyPr anchor="t" anchorCtr="0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97094" y="7129463"/>
            <a:ext cx="5985470" cy="52810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Rectángulo"/>
          <p:cNvSpPr/>
          <p:nvPr/>
        </p:nvSpPr>
        <p:spPr>
          <a:xfrm flipV="1">
            <a:off x="103854" y="2745459"/>
            <a:ext cx="13485846" cy="10562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03456" y="2704621"/>
            <a:ext cx="13486244" cy="5281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02199" y="2851785"/>
            <a:ext cx="13487501" cy="5281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18897" y="7171711"/>
            <a:ext cx="684054" cy="528108"/>
          </a:xfrm>
        </p:spPr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368107" y="1672343"/>
            <a:ext cx="5609241" cy="5281083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7382080" y="1672343"/>
            <a:ext cx="5609241" cy="5281083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68107" y="315398"/>
            <a:ext cx="11628914" cy="1320271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107" y="1672343"/>
            <a:ext cx="5586439" cy="880181"/>
          </a:xfrm>
          <a:noFill/>
          <a:ln w="12700" cap="sq" cmpd="sng" algn="ctr">
            <a:noFill/>
            <a:prstDash val="solid"/>
          </a:ln>
        </p:spPr>
        <p:txBody>
          <a:bodyPr lIns="123444" anchor="b" anchorCtr="0">
            <a:no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700" b="1"/>
            </a:lvl2pPr>
            <a:lvl3pPr>
              <a:buNone/>
              <a:defRPr sz="24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7410582" y="1672343"/>
            <a:ext cx="5586439" cy="880181"/>
          </a:xfrm>
          <a:noFill/>
          <a:ln w="12700" cap="sq" cmpd="sng" algn="ctr">
            <a:noFill/>
            <a:prstDash val="solid"/>
          </a:ln>
        </p:spPr>
        <p:txBody>
          <a:bodyPr lIns="123444" anchor="b" anchorCtr="0">
            <a:no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700" b="1"/>
            </a:lvl2pPr>
            <a:lvl3pPr>
              <a:buNone/>
              <a:defRPr sz="24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368107" y="2596533"/>
            <a:ext cx="5586439" cy="4488921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7410582" y="2596533"/>
            <a:ext cx="5586439" cy="4488921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3681075" cy="7921625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95767" y="80573"/>
            <a:ext cx="13485632" cy="773150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68107" y="315398"/>
            <a:ext cx="11628914" cy="1320271"/>
          </a:xfrm>
        </p:spPr>
        <p:txBody>
          <a:bodyPr anchor="b" anchorCtr="0"/>
          <a:lstStyle>
            <a:lvl1pPr algn="l">
              <a:buNone/>
              <a:defRPr sz="5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368107" y="1848379"/>
            <a:ext cx="2850224" cy="5193065"/>
          </a:xfrm>
        </p:spPr>
        <p:txBody>
          <a:bodyPr/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4446349" y="1848379"/>
            <a:ext cx="8550672" cy="5193065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68108" y="5660589"/>
            <a:ext cx="10944860" cy="603291"/>
          </a:xfrm>
        </p:spPr>
        <p:txBody>
          <a:bodyPr anchor="ctr">
            <a:noAutofit/>
          </a:bodyPr>
          <a:lstStyle>
            <a:lvl1pPr algn="l">
              <a:buNone/>
              <a:defRPr sz="3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68108" y="6290432"/>
            <a:ext cx="10944860" cy="792163"/>
          </a:xfrm>
        </p:spPr>
        <p:txBody>
          <a:bodyPr/>
          <a:lstStyle>
            <a:lvl1pPr marL="0" indent="0">
              <a:buFontTx/>
              <a:buNone/>
              <a:defRPr sz="2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68107" y="7129463"/>
            <a:ext cx="5814457" cy="52810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18897" y="7171711"/>
            <a:ext cx="684054" cy="528108"/>
          </a:xfrm>
        </p:spPr>
        <p:txBody>
          <a:bodyPr/>
          <a:lstStyle/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102200" y="5409940"/>
            <a:ext cx="13475859" cy="10562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2501" y="5371728"/>
            <a:ext cx="13475558" cy="5281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02504" y="5513516"/>
            <a:ext cx="13475555" cy="5637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2202" y="77016"/>
            <a:ext cx="13468427" cy="5292086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3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3681075" cy="792162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444" tIns="61722" rIns="123444" bIns="61722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95767" y="80573"/>
            <a:ext cx="13485632" cy="773150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3444" tIns="61722" rIns="123444" bIns="6172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368107" y="317232"/>
            <a:ext cx="11628914" cy="1320271"/>
          </a:xfrm>
          <a:prstGeom prst="rect">
            <a:avLst/>
          </a:prstGeom>
        </p:spPr>
        <p:txBody>
          <a:bodyPr lIns="123444" tIns="61722" rIns="123444" bIns="12344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368107" y="1672343"/>
            <a:ext cx="11628914" cy="5281083"/>
          </a:xfrm>
          <a:prstGeom prst="rect">
            <a:avLst/>
          </a:prstGeom>
        </p:spPr>
        <p:txBody>
          <a:bodyPr lIns="123444" tIns="61722" rIns="123444" bIns="61722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9234726" y="7151467"/>
            <a:ext cx="3705291" cy="550113"/>
          </a:xfrm>
          <a:prstGeom prst="rect">
            <a:avLst/>
          </a:prstGeom>
        </p:spPr>
        <p:txBody>
          <a:bodyPr lIns="123444" tIns="61722" rIns="123444" bIns="61722" anchor="ctr" anchorCtr="0"/>
          <a:lstStyle>
            <a:lvl1pPr algn="r" eaLnBrk="1" latinLnBrk="0" hangingPunct="1">
              <a:defRPr kumimoji="0" sz="1900">
                <a:solidFill>
                  <a:schemeClr val="tx2"/>
                </a:solidFill>
              </a:defRPr>
            </a:lvl1pPr>
          </a:lstStyle>
          <a:p>
            <a:fld id="{27CAF815-7484-4C24-B8EC-E5B83B21B6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368107" y="7129463"/>
            <a:ext cx="5928466" cy="528108"/>
          </a:xfrm>
          <a:prstGeom prst="rect">
            <a:avLst/>
          </a:prstGeom>
        </p:spPr>
        <p:txBody>
          <a:bodyPr lIns="123444" tIns="61722" rIns="123444" bIns="61722" anchor="ctr" anchorCtr="0"/>
          <a:lstStyle>
            <a:lvl1pPr eaLnBrk="1" latinLnBrk="0" hangingPunct="1">
              <a:defRPr kumimoji="0" sz="1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8897" y="7173472"/>
            <a:ext cx="684054" cy="528108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9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FB55AF-B816-45E5-9F27-B43BA6917C1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70332" indent="-370332" algn="l" rtl="0" eaLnBrk="1" latinLnBrk="0" hangingPunct="1">
        <a:spcBef>
          <a:spcPts val="783"/>
        </a:spcBef>
        <a:buClr>
          <a:schemeClr val="accent1"/>
        </a:buClr>
        <a:buSzPct val="85000"/>
        <a:buFont typeface="Wingdings 2"/>
        <a:buChar char="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308610" algn="l" rtl="0" eaLnBrk="1" latinLnBrk="0" hangingPunct="1">
        <a:spcBef>
          <a:spcPts val="500"/>
        </a:spcBef>
        <a:buClr>
          <a:schemeClr val="accent2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indent="-308610" algn="l" rtl="0" eaLnBrk="1" latinLnBrk="0" hangingPunct="1">
        <a:spcBef>
          <a:spcPts val="5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indent="-308610" algn="l" rtl="0" eaLnBrk="1" latinLnBrk="0" hangingPunct="1">
        <a:spcBef>
          <a:spcPts val="500"/>
        </a:spcBef>
        <a:buClr>
          <a:schemeClr val="accent3"/>
        </a:buClr>
        <a:buSzPct val="80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308610" algn="l" rtl="0" eaLnBrk="1" latinLnBrk="0" hangingPunct="1">
        <a:spcBef>
          <a:spcPts val="500"/>
        </a:spcBef>
        <a:buClr>
          <a:schemeClr val="accent3"/>
        </a:buClr>
        <a:buFontTx/>
        <a:buChar char="o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221992" indent="-308610" algn="l" rtl="0" eaLnBrk="1" latinLnBrk="0" hangingPunct="1">
        <a:spcBef>
          <a:spcPts val="500"/>
        </a:spcBef>
        <a:buClr>
          <a:schemeClr val="accent3"/>
        </a:buClr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92324" indent="-308610" algn="l" rtl="0" eaLnBrk="1" latinLnBrk="0" hangingPunct="1">
        <a:spcBef>
          <a:spcPts val="500"/>
        </a:spcBef>
        <a:buClr>
          <a:schemeClr val="accent2"/>
        </a:buClr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962656" indent="-308610" algn="l" rtl="0" eaLnBrk="1" latinLnBrk="0" hangingPunct="1">
        <a:spcBef>
          <a:spcPts val="500"/>
        </a:spcBef>
        <a:buClr>
          <a:schemeClr val="accent1">
            <a:tint val="60000"/>
          </a:schemeClr>
        </a:buClr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332988" indent="-308610" algn="l" rtl="0" eaLnBrk="1" latinLnBrk="0" hangingPunct="1">
        <a:spcBef>
          <a:spcPts val="500"/>
        </a:spcBef>
        <a:buClr>
          <a:schemeClr val="accent2">
            <a:tint val="60000"/>
          </a:schemeClr>
        </a:buClr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0.png"/><Relationship Id="rId7" Type="http://schemas.openxmlformats.org/officeDocument/2006/relationships/image" Target="../media/image1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hyperlink" Target="Config%20I2C.xls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35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62578" y="792460"/>
            <a:ext cx="5103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tabLst>
                <a:tab pos="1976438" algn="l"/>
              </a:tabLst>
            </a:pPr>
            <a:r>
              <a:rPr lang="es-CO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I2C STM32F7xx</a:t>
            </a:r>
          </a:p>
        </p:txBody>
      </p:sp>
    </p:spTree>
    <p:extLst>
      <p:ext uri="{BB962C8B-B14F-4D97-AF65-F5344CB8AC3E}">
        <p14:creationId xmlns:p14="http://schemas.microsoft.com/office/powerpoint/2010/main" val="319654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60483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1343799" y="7357382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972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8A6198D-31E0-4400-BFFA-28C2B935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54" y="1368524"/>
            <a:ext cx="11124966" cy="545647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0A1DD7A-01C2-47AF-8DFF-DC4783D67F10}"/>
              </a:ext>
            </a:extLst>
          </p:cNvPr>
          <p:cNvSpPr/>
          <p:nvPr/>
        </p:nvSpPr>
        <p:spPr>
          <a:xfrm>
            <a:off x="5112345" y="2304628"/>
            <a:ext cx="2160240" cy="43924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6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67" y="1800572"/>
            <a:ext cx="11051702" cy="2109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610434" y="0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137582" y="7417196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162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235335" y="1795332"/>
            <a:ext cx="2574785" cy="95490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936476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RCC APB1 </a:t>
            </a:r>
            <a:r>
              <a:rPr lang="es-CO" sz="3600" i="1" dirty="0" err="1">
                <a:solidFill>
                  <a:schemeClr val="tx2"/>
                </a:solidFill>
              </a:rPr>
              <a:t>Peripheral</a:t>
            </a:r>
            <a:r>
              <a:rPr lang="es-CO" sz="3600" i="1" dirty="0">
                <a:solidFill>
                  <a:schemeClr val="tx2"/>
                </a:solidFill>
              </a:rPr>
              <a:t> </a:t>
            </a:r>
            <a:r>
              <a:rPr lang="es-CO" sz="3600" i="1" dirty="0" err="1">
                <a:solidFill>
                  <a:schemeClr val="tx2"/>
                </a:solidFill>
              </a:rPr>
              <a:t>Clock</a:t>
            </a:r>
            <a:r>
              <a:rPr lang="es-CO" sz="3600" i="1" dirty="0">
                <a:solidFill>
                  <a:schemeClr val="tx2"/>
                </a:solidFill>
              </a:rPr>
              <a:t> </a:t>
            </a:r>
            <a:r>
              <a:rPr lang="es-CO" sz="3600" i="1" dirty="0" err="1">
                <a:solidFill>
                  <a:schemeClr val="tx2"/>
                </a:solidFill>
              </a:rPr>
              <a:t>Enable</a:t>
            </a:r>
            <a:r>
              <a:rPr lang="es-CO" sz="3600" i="1" dirty="0">
                <a:solidFill>
                  <a:schemeClr val="tx2"/>
                </a:solidFill>
              </a:rPr>
              <a:t> </a:t>
            </a:r>
            <a:r>
              <a:rPr lang="es-CO" sz="3600" i="1" dirty="0" err="1">
                <a:solidFill>
                  <a:schemeClr val="tx2"/>
                </a:solidFill>
              </a:rPr>
              <a:t>Register</a:t>
            </a:r>
            <a:r>
              <a:rPr lang="es-CO" sz="3600" i="1" dirty="0">
                <a:solidFill>
                  <a:schemeClr val="tx2"/>
                </a:solidFill>
              </a:rPr>
              <a:t> (RCC_APB1ENR)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23" y="4609662"/>
            <a:ext cx="4540750" cy="2375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13" y="4608884"/>
            <a:ext cx="4536504" cy="2375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4" y="5725450"/>
            <a:ext cx="3642595" cy="109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04" y="5327679"/>
            <a:ext cx="4683233" cy="196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2" y="2088604"/>
            <a:ext cx="12813594" cy="3023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660483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1008484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Control </a:t>
            </a:r>
            <a:r>
              <a:rPr lang="es-CO" sz="3600" i="1" dirty="0" err="1">
                <a:solidFill>
                  <a:schemeClr val="tx2"/>
                </a:solidFill>
              </a:rPr>
              <a:t>Register</a:t>
            </a:r>
            <a:r>
              <a:rPr lang="es-CO" sz="3600" i="1" dirty="0">
                <a:solidFill>
                  <a:schemeClr val="tx2"/>
                </a:solidFill>
              </a:rPr>
              <a:t> 1 (I2CX_CR1):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1343799" y="7357382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969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088009" y="5801065"/>
            <a:ext cx="3786610" cy="101716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7756682" y="5327679"/>
            <a:ext cx="4678955" cy="202970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12529169" y="3600532"/>
            <a:ext cx="749244" cy="144259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0887446" y="3600532"/>
            <a:ext cx="1563545" cy="144259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54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761" y="5700942"/>
            <a:ext cx="3867540" cy="9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1" y="5689004"/>
            <a:ext cx="7920880" cy="145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6" y="2088605"/>
            <a:ext cx="12073687" cy="2900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660483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1008484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Control </a:t>
            </a:r>
            <a:r>
              <a:rPr lang="es-CO" sz="3600" i="1" dirty="0" err="1">
                <a:solidFill>
                  <a:schemeClr val="tx2"/>
                </a:solidFill>
              </a:rPr>
              <a:t>Register</a:t>
            </a:r>
            <a:r>
              <a:rPr lang="es-CO" sz="3600" i="1" dirty="0">
                <a:solidFill>
                  <a:schemeClr val="tx2"/>
                </a:solidFill>
              </a:rPr>
              <a:t> 2 (I2CX_CR2):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1343799" y="7357382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972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83230" y="5689003"/>
            <a:ext cx="7920881" cy="145825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8763759" y="5700942"/>
            <a:ext cx="4424527" cy="101485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5371213" y="2096465"/>
            <a:ext cx="749244" cy="144259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376041" y="3546919"/>
            <a:ext cx="813815" cy="144259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9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6" y="1656556"/>
            <a:ext cx="12073687" cy="2664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660483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864468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Control </a:t>
            </a:r>
            <a:r>
              <a:rPr lang="es-CO" sz="3600" i="1" dirty="0" err="1">
                <a:solidFill>
                  <a:schemeClr val="tx2"/>
                </a:solidFill>
              </a:rPr>
              <a:t>Register</a:t>
            </a:r>
            <a:r>
              <a:rPr lang="es-CO" sz="3600" i="1" dirty="0">
                <a:solidFill>
                  <a:schemeClr val="tx2"/>
                </a:solidFill>
              </a:rPr>
              <a:t> 2 (I2CX_CR2):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1343799" y="7357382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972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347563" y="3009403"/>
            <a:ext cx="7549920" cy="131144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53"/>
          <a:stretch/>
        </p:blipFill>
        <p:spPr bwMode="auto">
          <a:xfrm>
            <a:off x="475478" y="4530482"/>
            <a:ext cx="6415568" cy="31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8" r="6756"/>
          <a:stretch/>
        </p:blipFill>
        <p:spPr bwMode="auto">
          <a:xfrm>
            <a:off x="7305326" y="5256956"/>
            <a:ext cx="6231955" cy="141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465973" y="4513377"/>
            <a:ext cx="13071307" cy="319794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6591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736081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1008484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 </a:t>
            </a:r>
            <a:r>
              <a:rPr lang="es-CO" sz="3600" i="1" dirty="0" err="1">
                <a:solidFill>
                  <a:srgbClr val="002060"/>
                </a:solidFill>
              </a:rPr>
              <a:t>Receive</a:t>
            </a:r>
            <a:r>
              <a:rPr lang="es-CO" sz="3600" i="1" dirty="0">
                <a:solidFill>
                  <a:srgbClr val="002060"/>
                </a:solidFill>
              </a:rPr>
              <a:t> data </a:t>
            </a:r>
            <a:r>
              <a:rPr lang="es-CO" sz="3600" i="1" dirty="0" err="1">
                <a:solidFill>
                  <a:srgbClr val="002060"/>
                </a:solidFill>
              </a:rPr>
              <a:t>register</a:t>
            </a:r>
            <a:r>
              <a:rPr lang="es-CO" sz="3600" i="1" dirty="0">
                <a:solidFill>
                  <a:srgbClr val="002060"/>
                </a:solidFill>
              </a:rPr>
              <a:t> (I2C_RXDR):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0669007" y="7198777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983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21" y="2069184"/>
            <a:ext cx="12460020" cy="2467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45" y="5328964"/>
            <a:ext cx="6679131" cy="159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7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736081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1008484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 </a:t>
            </a:r>
            <a:r>
              <a:rPr lang="es-CO" sz="3600" i="1" dirty="0" err="1">
                <a:solidFill>
                  <a:srgbClr val="002060"/>
                </a:solidFill>
              </a:rPr>
              <a:t>Transmit</a:t>
            </a:r>
            <a:r>
              <a:rPr lang="es-CO" sz="3600" i="1" dirty="0">
                <a:solidFill>
                  <a:srgbClr val="002060"/>
                </a:solidFill>
              </a:rPr>
              <a:t> data </a:t>
            </a:r>
            <a:r>
              <a:rPr lang="es-CO" sz="3600" i="1" dirty="0" err="1">
                <a:solidFill>
                  <a:srgbClr val="002060"/>
                </a:solidFill>
              </a:rPr>
              <a:t>register</a:t>
            </a:r>
            <a:r>
              <a:rPr lang="es-CO" sz="3600" i="1" dirty="0">
                <a:solidFill>
                  <a:srgbClr val="002060"/>
                </a:solidFill>
              </a:rPr>
              <a:t> (I2C_TXDR):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0669007" y="7198777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983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1" y="2308546"/>
            <a:ext cx="12441762" cy="2444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61" y="5256956"/>
            <a:ext cx="6466793" cy="1516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4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48" y="4896908"/>
            <a:ext cx="9668698" cy="231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7" y="1905914"/>
            <a:ext cx="12025336" cy="2580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660483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864468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 err="1">
                <a:solidFill>
                  <a:schemeClr val="tx2"/>
                </a:solidFill>
              </a:rPr>
              <a:t>Interrupt</a:t>
            </a:r>
            <a:r>
              <a:rPr lang="es-CO" sz="3600" i="1" dirty="0">
                <a:solidFill>
                  <a:schemeClr val="tx2"/>
                </a:solidFill>
              </a:rPr>
              <a:t> and status </a:t>
            </a:r>
            <a:r>
              <a:rPr lang="es-CO" sz="3600" i="1" dirty="0" err="1">
                <a:solidFill>
                  <a:schemeClr val="tx2"/>
                </a:solidFill>
              </a:rPr>
              <a:t>register</a:t>
            </a:r>
            <a:r>
              <a:rPr lang="es-CO" sz="3600" i="1" dirty="0">
                <a:solidFill>
                  <a:schemeClr val="tx2"/>
                </a:solidFill>
              </a:rPr>
              <a:t> (I2C_ISR):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1343799" y="7357382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979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644048" y="4896908"/>
            <a:ext cx="9668698" cy="24604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Rectángulo"/>
          <p:cNvSpPr/>
          <p:nvPr/>
        </p:nvSpPr>
        <p:spPr>
          <a:xfrm>
            <a:off x="8208689" y="3168724"/>
            <a:ext cx="739832" cy="12900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93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60483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864468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RESUMIENDO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1343799" y="7357382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979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C2D1C5B9-8CA9-4FDF-98E2-937E710315A0}"/>
              </a:ext>
            </a:extLst>
          </p:cNvPr>
          <p:cNvSpPr/>
          <p:nvPr/>
        </p:nvSpPr>
        <p:spPr>
          <a:xfrm>
            <a:off x="6048449" y="1561174"/>
            <a:ext cx="1584176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INICIO</a:t>
            </a:r>
          </a:p>
        </p:txBody>
      </p: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2224AA1B-B638-49F7-91DB-9FF358FA0CD9}"/>
              </a:ext>
            </a:extLst>
          </p:cNvPr>
          <p:cNvSpPr/>
          <p:nvPr/>
        </p:nvSpPr>
        <p:spPr>
          <a:xfrm>
            <a:off x="4176241" y="2520652"/>
            <a:ext cx="5256584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Configuración I2C: RCC, Pines y AF.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D128FB5-77A6-4CD5-BEEC-26EA34247BAE}"/>
              </a:ext>
            </a:extLst>
          </p:cNvPr>
          <p:cNvSpPr/>
          <p:nvPr/>
        </p:nvSpPr>
        <p:spPr>
          <a:xfrm>
            <a:off x="935881" y="3894320"/>
            <a:ext cx="5256584" cy="15786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Transacción de Lectura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/>
              <a:t>Dirección del esclavo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/>
              <a:t># Bytes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/>
              <a:t>Re-</a:t>
            </a:r>
            <a:r>
              <a:rPr lang="es-CO" dirty="0" err="1"/>
              <a:t>Start</a:t>
            </a:r>
            <a:endParaRPr lang="es-CO" dirty="0"/>
          </a:p>
        </p:txBody>
      </p:sp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id="{D6449B36-6D49-449D-868D-0B87556A2ABF}"/>
              </a:ext>
            </a:extLst>
          </p:cNvPr>
          <p:cNvSpPr/>
          <p:nvPr/>
        </p:nvSpPr>
        <p:spPr>
          <a:xfrm>
            <a:off x="7488611" y="3894321"/>
            <a:ext cx="5256584" cy="1578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Transacción de Escritura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/>
              <a:t>Dirección del esclavo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dirty="0"/>
              <a:t># Bytes</a:t>
            </a:r>
          </a:p>
          <a:p>
            <a:pPr algn="ctr"/>
            <a:endParaRPr lang="es-CO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E901B9F-313C-4FEC-B705-6C0AC5384821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3564173" y="2826976"/>
            <a:ext cx="612068" cy="106734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4932024-6150-49AE-9878-C0B6D70B64ED}"/>
              </a:ext>
            </a:extLst>
          </p:cNvPr>
          <p:cNvCxnSpPr>
            <a:cxnSpLocks/>
            <a:stCxn id="3" idx="3"/>
            <a:endCxn id="16" idx="0"/>
          </p:cNvCxnSpPr>
          <p:nvPr/>
        </p:nvCxnSpPr>
        <p:spPr>
          <a:xfrm>
            <a:off x="9432825" y="2826976"/>
            <a:ext cx="684078" cy="1067345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5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85254" y="3672780"/>
            <a:ext cx="11953106" cy="1769715"/>
          </a:xfrm>
          <a:prstGeom prst="rect">
            <a:avLst/>
          </a:prstGeom>
          <a:noFill/>
        </p:spPr>
        <p:txBody>
          <a:bodyPr wrap="square" lIns="180000" tIns="0" rIns="450000" bIns="0" rtlCol="0">
            <a:spAutoFit/>
          </a:bodyPr>
          <a:lstStyle/>
          <a:p>
            <a:pPr algn="ctr"/>
            <a:r>
              <a:rPr lang="en-US" sz="11500" b="1" spc="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G R A C I A S</a:t>
            </a:r>
          </a:p>
        </p:txBody>
      </p:sp>
    </p:spTree>
    <p:extLst>
      <p:ext uri="{BB962C8B-B14F-4D97-AF65-F5344CB8AC3E}">
        <p14:creationId xmlns:p14="http://schemas.microsoft.com/office/powerpoint/2010/main" val="8510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82442" y="72380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0482280" y="7417196"/>
            <a:ext cx="3199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*DocID027590 </a:t>
            </a:r>
            <a:r>
              <a:rPr lang="es-CO" sz="2000" dirty="0" err="1">
                <a:solidFill>
                  <a:schemeClr val="tx2"/>
                </a:solidFill>
              </a:rPr>
              <a:t>Rev</a:t>
            </a:r>
            <a:r>
              <a:rPr lang="es-CO" sz="2000" dirty="0">
                <a:solidFill>
                  <a:schemeClr val="tx2"/>
                </a:solidFill>
              </a:rPr>
              <a:t> 4 PÁG. 16</a:t>
            </a:r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215801" y="2111176"/>
            <a:ext cx="12956241" cy="5328592"/>
          </a:xfrm>
        </p:spPr>
        <p:txBody>
          <a:bodyPr>
            <a:normAutofit/>
          </a:bodyPr>
          <a:lstStyle/>
          <a:p>
            <a:pPr algn="just"/>
            <a:r>
              <a:rPr lang="es-ES" sz="3600" dirty="0"/>
              <a:t>I2C fue desarrollado originalmente en 1982 por Philips. </a:t>
            </a:r>
          </a:p>
          <a:p>
            <a:pPr algn="just"/>
            <a:r>
              <a:rPr lang="es-ES" sz="3600" dirty="0"/>
              <a:t>La especificación original permite comunicaciones de 100 kHz y direcciones de 7 bits.</a:t>
            </a:r>
            <a:endParaRPr lang="en-US" sz="3600" dirty="0"/>
          </a:p>
        </p:txBody>
      </p:sp>
      <p:sp>
        <p:nvSpPr>
          <p:cNvPr id="5" name="4 Rectángulo"/>
          <p:cNvSpPr/>
          <p:nvPr/>
        </p:nvSpPr>
        <p:spPr>
          <a:xfrm>
            <a:off x="666998" y="901342"/>
            <a:ext cx="7763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err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Inter-integrated</a:t>
            </a:r>
            <a:r>
              <a:rPr lang="es-CO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s-CO" sz="3600" b="1" dirty="0" err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</a:t>
            </a:r>
            <a:r>
              <a:rPr lang="es-CO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(I2C) interface</a:t>
            </a:r>
          </a:p>
        </p:txBody>
      </p:sp>
    </p:spTree>
    <p:extLst>
      <p:ext uri="{BB962C8B-B14F-4D97-AF65-F5344CB8AC3E}">
        <p14:creationId xmlns:p14="http://schemas.microsoft.com/office/powerpoint/2010/main" val="19944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82442" y="72380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2" name="1 Rectángulo"/>
          <p:cNvSpPr/>
          <p:nvPr/>
        </p:nvSpPr>
        <p:spPr>
          <a:xfrm>
            <a:off x="610714" y="653752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I2C :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465654" y="1512539"/>
            <a:ext cx="12567571" cy="6082231"/>
            <a:chOff x="465654" y="1512539"/>
            <a:chExt cx="12567571" cy="608223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54" y="1512539"/>
              <a:ext cx="12567571" cy="6082231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225" y="4699048"/>
              <a:ext cx="867165" cy="734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2ACD251-0E70-47E1-BCD4-C0F819953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4913" y="4456239"/>
            <a:ext cx="1360663" cy="10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2F3BF83-7AD7-20CC-368B-404A7B3E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Mensajes</a:t>
            </a:r>
            <a:endParaRPr lang="es-CO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9657F0E-B357-84BF-BBDF-531872A37B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2256"/>
          <a:stretch/>
        </p:blipFill>
        <p:spPr>
          <a:xfrm>
            <a:off x="348741" y="1669947"/>
            <a:ext cx="12648280" cy="3120369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C497069-7BB4-D6F8-2950-0A6BD48B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47" y="4822760"/>
            <a:ext cx="7299268" cy="26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82442" y="72380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2" name="1 Rectángulo"/>
          <p:cNvSpPr/>
          <p:nvPr/>
        </p:nvSpPr>
        <p:spPr>
          <a:xfrm>
            <a:off x="610714" y="653752"/>
            <a:ext cx="308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I2C Protocolo: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76539-0A26-4E9B-8C5B-C8B092C2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997" y="2160612"/>
            <a:ext cx="9721080" cy="40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1FCA001-9C32-4C60-B77E-FD34F219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849" y="1008484"/>
            <a:ext cx="1254494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9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E574671-1EB2-5CCD-3EC5-15234DF7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CONFIGURACIÓN</a:t>
            </a:r>
            <a:endParaRPr lang="es-CO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B3815C8-DADD-5691-2309-B31C17B4AD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1. Enable the I2C CLOCK and GPIO CLOCK </a:t>
            </a:r>
          </a:p>
          <a:p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2. Configure the I2C PINs for Alternate Functions </a:t>
            </a:r>
          </a:p>
          <a:p>
            <a:pPr lvl="1"/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a) Select Alternate Function in MODER Register </a:t>
            </a:r>
          </a:p>
          <a:p>
            <a:pPr lvl="1"/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b) Select Open Drain Output</a:t>
            </a:r>
          </a:p>
          <a:p>
            <a:pPr lvl="1"/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c) Select High SPEED for the PINs </a:t>
            </a:r>
          </a:p>
          <a:p>
            <a:pPr lvl="1"/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d) Select Pull-up for both the Pins </a:t>
            </a:r>
          </a:p>
          <a:p>
            <a:pPr lvl="1"/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e) Configure the Alternate Function in AFR Register</a:t>
            </a:r>
          </a:p>
          <a:p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3. Reset the I2C </a:t>
            </a:r>
          </a:p>
          <a:p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4. Program the peripheral input clock in I2C_CR2 Register in order to generate correct timings </a:t>
            </a:r>
          </a:p>
          <a:p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5. Configure the clock control registers </a:t>
            </a:r>
          </a:p>
          <a:p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6. Configure the rise time register </a:t>
            </a:r>
          </a:p>
          <a:p>
            <a:r>
              <a:rPr lang="en-US" b="0" i="0" dirty="0">
                <a:solidFill>
                  <a:srgbClr val="5C6370"/>
                </a:solidFill>
                <a:effectLst/>
                <a:latin typeface="Hack"/>
              </a:rPr>
              <a:t>7. Program the I2C_CR1 register to enable the peripheral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845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60483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864468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Control </a:t>
            </a:r>
            <a:r>
              <a:rPr lang="es-CO" sz="3600" i="1" dirty="0" err="1">
                <a:solidFill>
                  <a:schemeClr val="tx2"/>
                </a:solidFill>
              </a:rPr>
              <a:t>Register</a:t>
            </a:r>
            <a:r>
              <a:rPr lang="es-CO" sz="3600" i="1" dirty="0">
                <a:solidFill>
                  <a:schemeClr val="tx2"/>
                </a:solidFill>
              </a:rPr>
              <a:t> 2 (I2CX_TIMINGR):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1343799" y="7357382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972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208123-D78E-4D24-AF6C-A767A2173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65" y="1872580"/>
            <a:ext cx="1218653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7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60483" y="372"/>
            <a:ext cx="10710823" cy="1152128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>
            <a:lvl1pPr algn="ctr" defTabSz="123444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976438" algn="l"/>
              </a:tabLst>
            </a:pPr>
            <a:r>
              <a:rPr lang="es-CO" sz="4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STM32F7xx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sz="half" idx="2"/>
          </p:nvPr>
        </p:nvSpPr>
        <p:spPr>
          <a:xfrm>
            <a:off x="719857" y="864468"/>
            <a:ext cx="12312968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CO" sz="3600" i="1" dirty="0">
                <a:solidFill>
                  <a:schemeClr val="tx2"/>
                </a:solidFill>
              </a:rPr>
              <a:t>Control </a:t>
            </a:r>
            <a:r>
              <a:rPr lang="es-CO" sz="3600" i="1" dirty="0" err="1">
                <a:solidFill>
                  <a:schemeClr val="tx2"/>
                </a:solidFill>
              </a:rPr>
              <a:t>Register</a:t>
            </a:r>
            <a:r>
              <a:rPr lang="es-CO" sz="3600" i="1" dirty="0">
                <a:solidFill>
                  <a:schemeClr val="tx2"/>
                </a:solidFill>
              </a:rPr>
              <a:t> 2 (I2CX_TIMINGR):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1343799" y="7357382"/>
            <a:ext cx="21836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tx2"/>
                </a:solidFill>
              </a:rPr>
              <a:t>*RM0385 PÁG. 972</a:t>
            </a:r>
          </a:p>
          <a:p>
            <a:endParaRPr lang="es-CO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A604050-844B-4B47-AA38-13AF3E4F0B89}"/>
                  </a:ext>
                </a:extLst>
              </p:cNvPr>
              <p:cNvSpPr txBox="1"/>
              <p:nvPr/>
            </p:nvSpPr>
            <p:spPr>
              <a:xfrm>
                <a:off x="1079897" y="2142311"/>
                <a:ext cx="1857752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𝐶𝐿𝐾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A604050-844B-4B47-AA38-13AF3E4F0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97" y="2142311"/>
                <a:ext cx="1857752" cy="756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771D7C-D2A7-4AE7-96CF-B4AC62EF114C}"/>
                  </a:ext>
                </a:extLst>
              </p:cNvPr>
              <p:cNvSpPr txBox="1"/>
              <p:nvPr/>
            </p:nvSpPr>
            <p:spPr>
              <a:xfrm>
                <a:off x="1079897" y="3337570"/>
                <a:ext cx="2240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𝑆𝑌𝑁𝐶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771D7C-D2A7-4AE7-96CF-B4AC62EF1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97" y="3337570"/>
                <a:ext cx="2240998" cy="369332"/>
              </a:xfrm>
              <a:prstGeom prst="rect">
                <a:avLst/>
              </a:prstGeom>
              <a:blipFill>
                <a:blip r:embed="rId4"/>
                <a:stretch>
                  <a:fillRect l="-2174" r="-272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34F1336-3B87-4D63-A5F7-5555FCE9A645}"/>
                  </a:ext>
                </a:extLst>
              </p:cNvPr>
              <p:cNvSpPr txBox="1"/>
              <p:nvPr/>
            </p:nvSpPr>
            <p:spPr>
              <a:xfrm>
                <a:off x="1079897" y="4070275"/>
                <a:ext cx="2240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𝑆𝑌𝑁𝐶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34F1336-3B87-4D63-A5F7-5555FCE9A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97" y="4070275"/>
                <a:ext cx="2240998" cy="369332"/>
              </a:xfrm>
              <a:prstGeom prst="rect">
                <a:avLst/>
              </a:prstGeom>
              <a:blipFill>
                <a:blip r:embed="rId5"/>
                <a:stretch>
                  <a:fillRect l="-2174" r="-272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3BC539-49F0-4A29-BFDE-D80095C82219}"/>
                  </a:ext>
                </a:extLst>
              </p:cNvPr>
              <p:cNvSpPr txBox="1"/>
              <p:nvPr/>
            </p:nvSpPr>
            <p:spPr>
              <a:xfrm>
                <a:off x="6578840" y="2292080"/>
                <a:ext cx="2008153" cy="75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𝑆𝐶𝐿𝐿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𝑆𝐶𝐿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3BC539-49F0-4A29-BFDE-D80095C8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40" y="2292080"/>
                <a:ext cx="2008153" cy="758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B02F71E-9C53-4411-B0AE-AAFE5C28A49F}"/>
                  </a:ext>
                </a:extLst>
              </p:cNvPr>
              <p:cNvSpPr txBox="1"/>
              <p:nvPr/>
            </p:nvSpPr>
            <p:spPr>
              <a:xfrm>
                <a:off x="6488373" y="3401621"/>
                <a:ext cx="2806922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𝑆𝐶𝐿𝐻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𝑆𝐶𝐿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6B02F71E-9C53-4411-B0AE-AAFE5C28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73" y="3401621"/>
                <a:ext cx="2806922" cy="758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7574A95-D4BA-4C24-BE4F-D54FD90DBEB8}"/>
                  </a:ext>
                </a:extLst>
              </p:cNvPr>
              <p:cNvSpPr txBox="1"/>
              <p:nvPr/>
            </p:nvSpPr>
            <p:spPr>
              <a:xfrm>
                <a:off x="1028633" y="5018584"/>
                <a:ext cx="3818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𝑃𝑅𝐸𝑆𝐶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𝑃𝑅𝐸𝑆𝐶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7574A95-D4BA-4C24-BE4F-D54FD90DB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33" y="5018584"/>
                <a:ext cx="3818032" cy="369332"/>
              </a:xfrm>
              <a:prstGeom prst="rect">
                <a:avLst/>
              </a:prstGeom>
              <a:blipFill>
                <a:blip r:embed="rId8"/>
                <a:stretch>
                  <a:fillRect l="-1118" b="-98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EC2630C-B058-4E9D-B8B0-982ADC341EEB}"/>
                  </a:ext>
                </a:extLst>
              </p:cNvPr>
              <p:cNvSpPr txBox="1"/>
              <p:nvPr/>
            </p:nvSpPr>
            <p:spPr>
              <a:xfrm>
                <a:off x="10318197" y="2306412"/>
                <a:ext cx="2987485" cy="729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𝑆𝐶𝐿𝐿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𝑆𝐶𝐿𝐿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𝑃𝑅𝐸𝑆𝐶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𝑃𝑅𝐸𝑆𝐶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EC2630C-B058-4E9D-B8B0-982ADC341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197" y="2306412"/>
                <a:ext cx="2987485" cy="729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4BD46F5-4C42-4852-B41E-1AE5E8AF4C58}"/>
                  </a:ext>
                </a:extLst>
              </p:cNvPr>
              <p:cNvSpPr txBox="1"/>
              <p:nvPr/>
            </p:nvSpPr>
            <p:spPr>
              <a:xfrm>
                <a:off x="10318197" y="3415953"/>
                <a:ext cx="279967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𝑆𝐶𝐿𝐻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𝑆𝐶𝐿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𝑃𝑅𝐸𝑆𝐶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𝑃𝑅𝐸𝑆𝐶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4BD46F5-4C42-4852-B41E-1AE5E8AF4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197" y="3415953"/>
                <a:ext cx="2799677" cy="7449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E826001-4D40-41F3-8F93-041F8944BCA6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8586993" y="2671383"/>
            <a:ext cx="17312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7220D82-6689-448D-A12C-D2EC9AB4177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9295295" y="3780924"/>
            <a:ext cx="1022902" cy="7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2181910-0BC6-4EA6-BC70-C499315C8B67}"/>
                  </a:ext>
                </a:extLst>
              </p:cNvPr>
              <p:cNvSpPr txBox="1"/>
              <p:nvPr/>
            </p:nvSpPr>
            <p:spPr>
              <a:xfrm>
                <a:off x="9171928" y="1377176"/>
                <a:ext cx="1002253" cy="5539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𝑆𝐶𝐿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2181910-0BC6-4EA6-BC70-C499315C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28" y="1377176"/>
                <a:ext cx="100225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205BF830-6B98-4123-B93A-4A7414E0233B}"/>
                  </a:ext>
                </a:extLst>
              </p:cNvPr>
              <p:cNvSpPr txBox="1"/>
              <p:nvPr/>
            </p:nvSpPr>
            <p:spPr>
              <a:xfrm>
                <a:off x="9171928" y="4473725"/>
                <a:ext cx="1002253" cy="5539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𝐷𝐸𝐿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205BF830-6B98-4123-B93A-4A7414E0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28" y="4473725"/>
                <a:ext cx="100225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BD4F98F-F9A1-41F5-86B6-3CC9F39D945D}"/>
                  </a:ext>
                </a:extLst>
              </p:cNvPr>
              <p:cNvSpPr txBox="1"/>
              <p:nvPr/>
            </p:nvSpPr>
            <p:spPr>
              <a:xfrm>
                <a:off x="8162774" y="5540320"/>
                <a:ext cx="2604880" cy="729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𝑆𝐷𝐴𝐷𝐸𝐿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𝑆𝐷𝐴𝐷𝐸𝐿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𝑃𝑅𝐸𝑆𝐶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BD4F98F-F9A1-41F5-86B6-3CC9F39D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774" y="5540320"/>
                <a:ext cx="2604880" cy="7299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6E5528B-3534-4560-ABEA-ABC8C1662DEC}"/>
                  </a:ext>
                </a:extLst>
              </p:cNvPr>
              <p:cNvSpPr txBox="1"/>
              <p:nvPr/>
            </p:nvSpPr>
            <p:spPr>
              <a:xfrm>
                <a:off x="8218077" y="6434931"/>
                <a:ext cx="3030253" cy="729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𝑆𝐶𝐿𝐷𝐸𝐿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𝐷𝐸𝐿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𝑃𝑅𝐸𝑆𝐶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6E5528B-3534-4560-ABEA-ABC8C166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77" y="6434931"/>
                <a:ext cx="3030253" cy="7299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hlinkClick r:id="rId15" action="ppaction://hlinkfile"/>
            <a:extLst>
              <a:ext uri="{FF2B5EF4-FFF2-40B4-BE49-F238E27FC236}">
                <a16:creationId xmlns:a16="http://schemas.microsoft.com/office/drawing/2014/main" id="{0BAE7842-E00E-43BB-AF11-3F14E37AF613}"/>
              </a:ext>
            </a:extLst>
          </p:cNvPr>
          <p:cNvSpPr/>
          <p:nvPr/>
        </p:nvSpPr>
        <p:spPr>
          <a:xfrm>
            <a:off x="2001226" y="6242398"/>
            <a:ext cx="165618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TIME I2C</a:t>
            </a:r>
          </a:p>
        </p:txBody>
      </p:sp>
    </p:spTree>
    <p:extLst>
      <p:ext uri="{BB962C8B-B14F-4D97-AF65-F5344CB8AC3E}">
        <p14:creationId xmlns:p14="http://schemas.microsoft.com/office/powerpoint/2010/main" val="1015856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7870</TotalTime>
  <Words>532</Words>
  <Application>Microsoft Office PowerPoint</Application>
  <PresentationFormat>Personalizado</PresentationFormat>
  <Paragraphs>107</Paragraphs>
  <Slides>19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Franklin Gothic Book</vt:lpstr>
      <vt:lpstr>Hack</vt:lpstr>
      <vt:lpstr>Perpetua</vt:lpstr>
      <vt:lpstr>Times New Roman</vt:lpstr>
      <vt:lpstr>Wingdings</vt:lpstr>
      <vt:lpstr>Wingdings 2</vt:lpstr>
      <vt:lpstr>Equidad</vt:lpstr>
      <vt:lpstr>Presentación de PowerPoint</vt:lpstr>
      <vt:lpstr>Presentación de PowerPoint</vt:lpstr>
      <vt:lpstr>Presentación de PowerPoint</vt:lpstr>
      <vt:lpstr>Mensajes</vt:lpstr>
      <vt:lpstr>Presentación de PowerPoint</vt:lpstr>
      <vt:lpstr>Presentación de PowerPoint</vt:lpstr>
      <vt:lpstr>CONFIGURACIÓN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MILITAR NUEVA GRANADA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Guayara</dc:creator>
  <cp:lastModifiedBy>Adriana Riveros Guevara</cp:lastModifiedBy>
  <cp:revision>212</cp:revision>
  <dcterms:created xsi:type="dcterms:W3CDTF">2014-07-29T18:42:26Z</dcterms:created>
  <dcterms:modified xsi:type="dcterms:W3CDTF">2023-09-25T10:06:12Z</dcterms:modified>
</cp:coreProperties>
</file>