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4" r:id="rId6"/>
    <p:sldId id="260" r:id="rId7"/>
    <p:sldId id="261" r:id="rId8"/>
    <p:sldId id="262" r:id="rId9"/>
    <p:sldId id="265" r:id="rId10"/>
    <p:sldId id="263"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64165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42773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156405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72128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01994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138858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93542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199091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420551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329941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8/13/2023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‹Nº›</a:t>
            </a:fld>
            <a:endParaRPr lang="en-US"/>
          </a:p>
        </p:txBody>
      </p:sp>
    </p:spTree>
    <p:extLst>
      <p:ext uri="{BB962C8B-B14F-4D97-AF65-F5344CB8AC3E}">
        <p14:creationId xmlns:p14="http://schemas.microsoft.com/office/powerpoint/2010/main" val="225463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8/13/2023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‹Nº›</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2530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echas blancas dirigidas a un objetivo rojo">
            <a:extLst>
              <a:ext uri="{FF2B5EF4-FFF2-40B4-BE49-F238E27FC236}">
                <a16:creationId xmlns:a16="http://schemas.microsoft.com/office/drawing/2014/main" id="{C02F5E72-247A-DDBD-8D41-476510AB016B}"/>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310733-B636-2456-1C50-5608C547D9E8}"/>
              </a:ext>
            </a:extLst>
          </p:cNvPr>
          <p:cNvSpPr>
            <a:spLocks noGrp="1"/>
          </p:cNvSpPr>
          <p:nvPr>
            <p:ph type="ctrTitle"/>
          </p:nvPr>
        </p:nvSpPr>
        <p:spPr>
          <a:xfrm>
            <a:off x="914400" y="914400"/>
            <a:ext cx="4892948" cy="3427867"/>
          </a:xfrm>
        </p:spPr>
        <p:txBody>
          <a:bodyPr anchor="t">
            <a:normAutofit/>
          </a:bodyPr>
          <a:lstStyle/>
          <a:p>
            <a:r>
              <a:rPr lang="es-CO" dirty="0">
                <a:solidFill>
                  <a:srgbClr val="FFFFFF"/>
                </a:solidFill>
              </a:rPr>
              <a:t>INTERRUPCIONES</a:t>
            </a:r>
          </a:p>
        </p:txBody>
      </p:sp>
      <p:sp>
        <p:nvSpPr>
          <p:cNvPr id="3" name="Subtítulo 2">
            <a:extLst>
              <a:ext uri="{FF2B5EF4-FFF2-40B4-BE49-F238E27FC236}">
                <a16:creationId xmlns:a16="http://schemas.microsoft.com/office/drawing/2014/main" id="{CD0CF1C0-CCDC-97E3-78B3-82AAC116DBE5}"/>
              </a:ext>
            </a:extLst>
          </p:cNvPr>
          <p:cNvSpPr>
            <a:spLocks noGrp="1"/>
          </p:cNvSpPr>
          <p:nvPr>
            <p:ph type="subTitle" idx="1"/>
          </p:nvPr>
        </p:nvSpPr>
        <p:spPr>
          <a:xfrm>
            <a:off x="925290" y="5253051"/>
            <a:ext cx="4892948" cy="812923"/>
          </a:xfrm>
        </p:spPr>
        <p:txBody>
          <a:bodyPr anchor="t">
            <a:normAutofit/>
          </a:bodyPr>
          <a:lstStyle/>
          <a:p>
            <a:endParaRPr lang="es-CO">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68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88829-731B-0AF8-7D2A-5029D33073C9}"/>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F497386E-C137-CD13-6DAF-CAEFF9820049}"/>
              </a:ext>
            </a:extLst>
          </p:cNvPr>
          <p:cNvPicPr>
            <a:picLocks noGrp="1" noChangeAspect="1"/>
          </p:cNvPicPr>
          <p:nvPr>
            <p:ph idx="1"/>
          </p:nvPr>
        </p:nvPicPr>
        <p:blipFill>
          <a:blip r:embed="rId2"/>
          <a:stretch>
            <a:fillRect/>
          </a:stretch>
        </p:blipFill>
        <p:spPr>
          <a:xfrm>
            <a:off x="558640" y="548641"/>
            <a:ext cx="10838264" cy="5141512"/>
          </a:xfrm>
        </p:spPr>
      </p:pic>
    </p:spTree>
    <p:extLst>
      <p:ext uri="{BB962C8B-B14F-4D97-AF65-F5344CB8AC3E}">
        <p14:creationId xmlns:p14="http://schemas.microsoft.com/office/powerpoint/2010/main" val="136338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0F47E7C-F747-C23A-C995-AD8F9735BC41}"/>
              </a:ext>
            </a:extLst>
          </p:cNvPr>
          <p:cNvPicPr>
            <a:picLocks noChangeAspect="1"/>
          </p:cNvPicPr>
          <p:nvPr/>
        </p:nvPicPr>
        <p:blipFill>
          <a:blip r:embed="rId2"/>
          <a:stretch>
            <a:fillRect/>
          </a:stretch>
        </p:blipFill>
        <p:spPr>
          <a:xfrm>
            <a:off x="1221124" y="772160"/>
            <a:ext cx="9467195" cy="5732431"/>
          </a:xfrm>
          <a:prstGeom prst="rect">
            <a:avLst/>
          </a:prstGeom>
        </p:spPr>
      </p:pic>
    </p:spTree>
    <p:extLst>
      <p:ext uri="{BB962C8B-B14F-4D97-AF65-F5344CB8AC3E}">
        <p14:creationId xmlns:p14="http://schemas.microsoft.com/office/powerpoint/2010/main" val="29765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F01B0AE-5635-8AD0-1CC8-30B0134FEDFD}"/>
              </a:ext>
            </a:extLst>
          </p:cNvPr>
          <p:cNvPicPr>
            <a:picLocks noChangeAspect="1"/>
          </p:cNvPicPr>
          <p:nvPr/>
        </p:nvPicPr>
        <p:blipFill>
          <a:blip r:embed="rId2"/>
          <a:stretch>
            <a:fillRect/>
          </a:stretch>
        </p:blipFill>
        <p:spPr>
          <a:xfrm>
            <a:off x="914398" y="1168400"/>
            <a:ext cx="10225691" cy="5029200"/>
          </a:xfrm>
          <a:prstGeom prst="rect">
            <a:avLst/>
          </a:prstGeom>
        </p:spPr>
      </p:pic>
    </p:spTree>
    <p:extLst>
      <p:ext uri="{BB962C8B-B14F-4D97-AF65-F5344CB8AC3E}">
        <p14:creationId xmlns:p14="http://schemas.microsoft.com/office/powerpoint/2010/main" val="316735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67AF669-F4B5-8D4A-1EAF-C465F4D6D060}"/>
              </a:ext>
            </a:extLst>
          </p:cNvPr>
          <p:cNvPicPr>
            <a:picLocks noChangeAspect="1"/>
          </p:cNvPicPr>
          <p:nvPr/>
        </p:nvPicPr>
        <p:blipFill>
          <a:blip r:embed="rId2"/>
          <a:stretch>
            <a:fillRect/>
          </a:stretch>
        </p:blipFill>
        <p:spPr>
          <a:xfrm>
            <a:off x="1351281" y="1203432"/>
            <a:ext cx="9812050" cy="5268488"/>
          </a:xfrm>
          <a:prstGeom prst="rect">
            <a:avLst/>
          </a:prstGeom>
        </p:spPr>
      </p:pic>
    </p:spTree>
    <p:extLst>
      <p:ext uri="{BB962C8B-B14F-4D97-AF65-F5344CB8AC3E}">
        <p14:creationId xmlns:p14="http://schemas.microsoft.com/office/powerpoint/2010/main" val="283102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04E5A57-33B7-5147-6BD7-8A87215E7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808" y="1408429"/>
            <a:ext cx="7546347" cy="407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1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506C5-5F53-B9AD-9CC9-8C9D9056E5AD}"/>
              </a:ext>
            </a:extLst>
          </p:cNvPr>
          <p:cNvSpPr>
            <a:spLocks noGrp="1"/>
          </p:cNvSpPr>
          <p:nvPr>
            <p:ph type="title"/>
          </p:nvPr>
        </p:nvSpPr>
        <p:spPr/>
        <p:txBody>
          <a:bodyPr/>
          <a:lstStyle/>
          <a:p>
            <a:r>
              <a:rPr lang="es-CO" dirty="0"/>
              <a:t>INTERRUPCIÓN</a:t>
            </a:r>
          </a:p>
        </p:txBody>
      </p:sp>
      <p:sp>
        <p:nvSpPr>
          <p:cNvPr id="3" name="Marcador de contenido 2">
            <a:extLst>
              <a:ext uri="{FF2B5EF4-FFF2-40B4-BE49-F238E27FC236}">
                <a16:creationId xmlns:a16="http://schemas.microsoft.com/office/drawing/2014/main" id="{8B7ED63C-B65A-3D1D-64D5-1E33D9F502BA}"/>
              </a:ext>
            </a:extLst>
          </p:cNvPr>
          <p:cNvSpPr>
            <a:spLocks noGrp="1"/>
          </p:cNvSpPr>
          <p:nvPr>
            <p:ph idx="1"/>
          </p:nvPr>
        </p:nvSpPr>
        <p:spPr/>
        <p:txBody>
          <a:bodyPr>
            <a:normAutofit fontScale="92500" lnSpcReduction="10000"/>
          </a:bodyPr>
          <a:lstStyle/>
          <a:p>
            <a:r>
              <a:rPr lang="es-ES" b="0" i="0" dirty="0">
                <a:solidFill>
                  <a:srgbClr val="000000"/>
                </a:solidFill>
                <a:effectLst/>
                <a:latin typeface="Verdana" panose="020B0604030504040204" pitchFamily="34" charset="0"/>
              </a:rPr>
              <a:t>La interrupción en un microcontrolador es un mecanismo de hardware para informar al procesador que detenga la ejecución de la instrucción actual y ejecute un conjunto especial de instrucciones, generalmente de mayor prioridad</a:t>
            </a:r>
          </a:p>
          <a:p>
            <a:pPr algn="just"/>
            <a:r>
              <a:rPr lang="es-ES" b="0" i="0" dirty="0">
                <a:solidFill>
                  <a:srgbClr val="000000"/>
                </a:solidFill>
                <a:effectLst/>
                <a:latin typeface="Verdana" panose="020B0604030504040204" pitchFamily="34" charset="0"/>
              </a:rPr>
              <a:t>Básicamente, las interrupciones se clasifican en dos tipos. Son: Interrupciones de hardware Interrupciones de software Interrupciones de hardware Cualquier interrupción que provenga de una fuente externa al núcleo del procesador se conoce como Interrupción de hardware. El ejemplo más simple es la interrupción desde un botón externo. Interrupciones de software En caso de que exista un problema con el programa que se ejecuta en la MCU, se generará una interrupción de software.</a:t>
            </a:r>
            <a:endParaRPr lang="es-CO" dirty="0"/>
          </a:p>
        </p:txBody>
      </p:sp>
    </p:spTree>
    <p:extLst>
      <p:ext uri="{BB962C8B-B14F-4D97-AF65-F5344CB8AC3E}">
        <p14:creationId xmlns:p14="http://schemas.microsoft.com/office/powerpoint/2010/main" val="211551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90B69-E331-1E41-A670-6CBB67CFA703}"/>
              </a:ext>
            </a:extLst>
          </p:cNvPr>
          <p:cNvSpPr>
            <a:spLocks noGrp="1"/>
          </p:cNvSpPr>
          <p:nvPr>
            <p:ph type="title"/>
          </p:nvPr>
        </p:nvSpPr>
        <p:spPr/>
        <p:txBody>
          <a:bodyPr/>
          <a:lstStyle/>
          <a:p>
            <a:r>
              <a:rPr lang="en-US" dirty="0"/>
              <a:t>Nested vectored interrupt controller (NVIC)</a:t>
            </a:r>
            <a:endParaRPr lang="es-CO" dirty="0"/>
          </a:p>
        </p:txBody>
      </p:sp>
      <p:pic>
        <p:nvPicPr>
          <p:cNvPr id="1028" name="Picture 4">
            <a:extLst>
              <a:ext uri="{FF2B5EF4-FFF2-40B4-BE49-F238E27FC236}">
                <a16:creationId xmlns:a16="http://schemas.microsoft.com/office/drawing/2014/main" id="{B2715324-0A90-FA45-AF2B-D1A8C3CE9C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362" y="2912269"/>
            <a:ext cx="63912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1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F972E-B03F-9E9A-4522-B8ABEC8B4534}"/>
              </a:ext>
            </a:extLst>
          </p:cNvPr>
          <p:cNvSpPr>
            <a:spLocks noGrp="1"/>
          </p:cNvSpPr>
          <p:nvPr>
            <p:ph type="title"/>
          </p:nvPr>
        </p:nvSpPr>
        <p:spPr/>
        <p:txBody>
          <a:bodyPr/>
          <a:lstStyle/>
          <a:p>
            <a:endParaRPr lang="es-CO"/>
          </a:p>
        </p:txBody>
      </p:sp>
      <p:sp>
        <p:nvSpPr>
          <p:cNvPr id="8" name="Marcador de contenido 7">
            <a:extLst>
              <a:ext uri="{FF2B5EF4-FFF2-40B4-BE49-F238E27FC236}">
                <a16:creationId xmlns:a16="http://schemas.microsoft.com/office/drawing/2014/main" id="{5553CB22-A8A0-260A-F64C-FF102A5AC3AD}"/>
              </a:ext>
            </a:extLst>
          </p:cNvPr>
          <p:cNvSpPr>
            <a:spLocks noGrp="1"/>
          </p:cNvSpPr>
          <p:nvPr>
            <p:ph idx="1"/>
          </p:nvPr>
        </p:nvSpPr>
        <p:spPr/>
        <p:txBody>
          <a:bodyPr/>
          <a:lstStyle/>
          <a:p>
            <a:endParaRPr lang="es-CO"/>
          </a:p>
        </p:txBody>
      </p:sp>
      <p:pic>
        <p:nvPicPr>
          <p:cNvPr id="10" name="Imagen 9">
            <a:extLst>
              <a:ext uri="{FF2B5EF4-FFF2-40B4-BE49-F238E27FC236}">
                <a16:creationId xmlns:a16="http://schemas.microsoft.com/office/drawing/2014/main" id="{8E05C303-B31A-76F6-D556-1E50D9581AD7}"/>
              </a:ext>
            </a:extLst>
          </p:cNvPr>
          <p:cNvPicPr>
            <a:picLocks noChangeAspect="1"/>
          </p:cNvPicPr>
          <p:nvPr/>
        </p:nvPicPr>
        <p:blipFill>
          <a:blip r:embed="rId2"/>
          <a:stretch>
            <a:fillRect/>
          </a:stretch>
        </p:blipFill>
        <p:spPr>
          <a:xfrm>
            <a:off x="1475706" y="1297915"/>
            <a:ext cx="8888867" cy="4262169"/>
          </a:xfrm>
          <a:prstGeom prst="rect">
            <a:avLst/>
          </a:prstGeom>
        </p:spPr>
      </p:pic>
    </p:spTree>
    <p:extLst>
      <p:ext uri="{BB962C8B-B14F-4D97-AF65-F5344CB8AC3E}">
        <p14:creationId xmlns:p14="http://schemas.microsoft.com/office/powerpoint/2010/main" val="44503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3C2CB52-3C93-3D51-E147-34AC2917B529}"/>
              </a:ext>
            </a:extLst>
          </p:cNvPr>
          <p:cNvPicPr>
            <a:picLocks noChangeAspect="1"/>
          </p:cNvPicPr>
          <p:nvPr/>
        </p:nvPicPr>
        <p:blipFill>
          <a:blip r:embed="rId2"/>
          <a:stretch>
            <a:fillRect/>
          </a:stretch>
        </p:blipFill>
        <p:spPr>
          <a:xfrm>
            <a:off x="2003288" y="1846012"/>
            <a:ext cx="8674872" cy="3372989"/>
          </a:xfrm>
          <a:prstGeom prst="rect">
            <a:avLst/>
          </a:prstGeom>
        </p:spPr>
      </p:pic>
    </p:spTree>
    <p:extLst>
      <p:ext uri="{BB962C8B-B14F-4D97-AF65-F5344CB8AC3E}">
        <p14:creationId xmlns:p14="http://schemas.microsoft.com/office/powerpoint/2010/main" val="297411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1D9ED-6393-FDF3-88F1-1763A0C5C8E2}"/>
              </a:ext>
            </a:extLst>
          </p:cNvPr>
          <p:cNvSpPr>
            <a:spLocks noGrp="1"/>
          </p:cNvSpPr>
          <p:nvPr>
            <p:ph type="title"/>
          </p:nvPr>
        </p:nvSpPr>
        <p:spPr/>
        <p:txBody>
          <a:bodyPr>
            <a:normAutofit fontScale="90000"/>
          </a:bodyPr>
          <a:lstStyle/>
          <a:p>
            <a:r>
              <a:rPr lang="es-CO" sz="3600" b="1" i="1" u="none" strike="noStrike" dirty="0">
                <a:solidFill>
                  <a:srgbClr val="1F497D"/>
                </a:solidFill>
                <a:effectLst/>
                <a:latin typeface="Calibri" panose="020F0502020204030204" pitchFamily="34" charset="0"/>
              </a:rPr>
              <a:t>RCC APB2 </a:t>
            </a:r>
            <a:r>
              <a:rPr lang="es-CO" sz="3600" b="1" i="1" u="none" strike="noStrike" dirty="0" err="1">
                <a:solidFill>
                  <a:srgbClr val="1F497D"/>
                </a:solidFill>
                <a:effectLst/>
                <a:latin typeface="Calibri" panose="020F0502020204030204" pitchFamily="34" charset="0"/>
              </a:rPr>
              <a:t>peripheral</a:t>
            </a:r>
            <a:r>
              <a:rPr lang="es-CO" sz="3600" b="1" i="1" u="none" strike="noStrike" dirty="0">
                <a:solidFill>
                  <a:srgbClr val="1F497D"/>
                </a:solidFill>
                <a:effectLst/>
                <a:latin typeface="Calibri" panose="020F0502020204030204" pitchFamily="34" charset="0"/>
              </a:rPr>
              <a:t> </a:t>
            </a:r>
            <a:r>
              <a:rPr lang="es-CO" sz="3600" b="1" i="1" u="none" strike="noStrike" dirty="0" err="1">
                <a:solidFill>
                  <a:srgbClr val="1F497D"/>
                </a:solidFill>
                <a:effectLst/>
                <a:latin typeface="Calibri" panose="020F0502020204030204" pitchFamily="34" charset="0"/>
              </a:rPr>
              <a:t>clock</a:t>
            </a:r>
            <a:r>
              <a:rPr lang="es-CO" sz="3600" b="1" i="1" u="none" strike="noStrike" dirty="0">
                <a:solidFill>
                  <a:srgbClr val="1F497D"/>
                </a:solidFill>
                <a:effectLst/>
                <a:latin typeface="Calibri" panose="020F0502020204030204" pitchFamily="34" charset="0"/>
              </a:rPr>
              <a:t> </a:t>
            </a:r>
            <a:r>
              <a:rPr lang="es-CO" sz="3600" b="1" i="1" u="none" strike="noStrike" dirty="0" err="1">
                <a:solidFill>
                  <a:srgbClr val="1F497D"/>
                </a:solidFill>
                <a:effectLst/>
                <a:latin typeface="Calibri" panose="020F0502020204030204" pitchFamily="34" charset="0"/>
              </a:rPr>
              <a:t>enable</a:t>
            </a:r>
            <a:r>
              <a:rPr lang="es-CO" sz="3600" b="1" i="1" u="none" strike="noStrike" dirty="0">
                <a:solidFill>
                  <a:srgbClr val="1F497D"/>
                </a:solidFill>
                <a:effectLst/>
                <a:latin typeface="Calibri" panose="020F0502020204030204" pitchFamily="34" charset="0"/>
              </a:rPr>
              <a:t> </a:t>
            </a:r>
            <a:r>
              <a:rPr lang="es-CO" sz="3600" b="1" i="1" u="none" strike="noStrike" dirty="0" err="1">
                <a:solidFill>
                  <a:srgbClr val="1F497D"/>
                </a:solidFill>
                <a:effectLst/>
                <a:latin typeface="Calibri" panose="020F0502020204030204" pitchFamily="34" charset="0"/>
              </a:rPr>
              <a:t>register</a:t>
            </a:r>
            <a:r>
              <a:rPr lang="es-CO" sz="3600" b="1" i="1" u="none" strike="noStrike" dirty="0">
                <a:solidFill>
                  <a:srgbClr val="1F497D"/>
                </a:solidFill>
                <a:effectLst/>
                <a:latin typeface="Calibri" panose="020F0502020204030204" pitchFamily="34" charset="0"/>
              </a:rPr>
              <a:t>  (RCC_APB2ENR)</a:t>
            </a:r>
            <a:endParaRPr lang="es-CO" sz="6600" dirty="0"/>
          </a:p>
        </p:txBody>
      </p:sp>
      <p:pic>
        <p:nvPicPr>
          <p:cNvPr id="5125" name="Picture 5">
            <a:extLst>
              <a:ext uri="{FF2B5EF4-FFF2-40B4-BE49-F238E27FC236}">
                <a16:creationId xmlns:a16="http://schemas.microsoft.com/office/drawing/2014/main" id="{50989B67-744A-7E34-B88C-09A2E98FCD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855" y="2217896"/>
            <a:ext cx="84772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F8E36681-280A-2FFB-665C-607AFBFC7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650" y="4547869"/>
            <a:ext cx="4838700"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46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5A711-34B7-1784-ACCB-20392C5878C6}"/>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br>
              <a:rPr kumimoji="0" lang="es-CO" altLang="es-CO" sz="2000" b="0" i="0" u="none" strike="noStrike" cap="none" normalizeH="0" baseline="0" dirty="0">
                <a:ln>
                  <a:noFill/>
                </a:ln>
                <a:solidFill>
                  <a:schemeClr val="tx1"/>
                </a:solidFill>
                <a:effectLst/>
                <a:latin typeface="Arial" panose="020B0604020202020204" pitchFamily="34" charset="0"/>
              </a:rPr>
            </a:br>
            <a:r>
              <a:rPr kumimoji="0" lang="es-CO" altLang="es-CO" sz="4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EXTI (Interrupciones Externa) EXTI0 a EXTI15 - GPIO</a:t>
            </a:r>
            <a:br>
              <a:rPr kumimoji="0" lang="es-CO" altLang="es-CO" sz="900" b="0" i="0" u="none" strike="noStrike" cap="none" normalizeH="0" baseline="0" dirty="0">
                <a:ln>
                  <a:noFill/>
                </a:ln>
                <a:solidFill>
                  <a:schemeClr val="tx1"/>
                </a:solidFill>
                <a:effectLst/>
              </a:rPr>
            </a:br>
            <a:endParaRPr lang="es-CO" dirty="0"/>
          </a:p>
        </p:txBody>
      </p:sp>
      <p:sp>
        <p:nvSpPr>
          <p:cNvPr id="5" name="Rectangle 3">
            <a:extLst>
              <a:ext uri="{FF2B5EF4-FFF2-40B4-BE49-F238E27FC236}">
                <a16:creationId xmlns:a16="http://schemas.microsoft.com/office/drawing/2014/main" id="{4032E7AE-316A-6101-D7CF-CCDAF43FDE0D}"/>
              </a:ext>
            </a:extLst>
          </p:cNvPr>
          <p:cNvSpPr>
            <a:spLocks noChangeArrowheads="1"/>
          </p:cNvSpPr>
          <p:nvPr/>
        </p:nvSpPr>
        <p:spPr bwMode="auto">
          <a:xfrm>
            <a:off x="651642" y="1555669"/>
            <a:ext cx="1183689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dirty="0">
                <a:ln>
                  <a:noFill/>
                </a:ln>
                <a:solidFill>
                  <a:schemeClr val="tx1"/>
                </a:solidFill>
                <a:effectLst/>
                <a:latin typeface="Arial" panose="020B0604020202020204" pitchFamily="34" charset="0"/>
              </a:rPr>
            </a:br>
            <a:br>
              <a:rPr kumimoji="0" lang="es-CO" altLang="es-CO" sz="1800" b="0" i="0" u="none" strike="noStrike" cap="none" normalizeH="0" baseline="0" dirty="0">
                <a:ln>
                  <a:noFill/>
                </a:ln>
                <a:solidFill>
                  <a:schemeClr val="tx1"/>
                </a:solidFill>
                <a:effectLst/>
                <a:latin typeface="Arial" panose="020B0604020202020204" pitchFamily="34" charset="0"/>
              </a:rPr>
            </a:br>
            <a:r>
              <a:rPr kumimoji="0" lang="es-CO" altLang="es-CO" sz="1800" b="0" i="0" u="none" strike="noStrike" cap="none" normalizeH="0" baseline="0" dirty="0">
                <a:ln>
                  <a:noFill/>
                </a:ln>
                <a:solidFill>
                  <a:schemeClr val="tx1"/>
                </a:solidFill>
                <a:effectLst/>
                <a:latin typeface="Arial" panose="020B0604020202020204" pitchFamily="34" charset="0"/>
              </a:rPr>
              <a:t>  </a:t>
            </a:r>
            <a:r>
              <a:rPr kumimoji="0" lang="es-CO" altLang="es-CO" sz="16800" b="0" i="0" u="none" strike="noStrike" cap="none" normalizeH="0" baseline="0" dirty="0">
                <a:ln>
                  <a:noFill/>
                </a:ln>
                <a:solidFill>
                  <a:schemeClr val="tx1"/>
                </a:solidFill>
                <a:effectLst/>
                <a:latin typeface="Arial" panose="020B0604020202020204" pitchFamily="34" charset="0"/>
              </a:rPr>
              <a:t>      </a:t>
            </a:r>
            <a:r>
              <a:rPr kumimoji="0" lang="es-CO" altLang="es-CO" sz="1800" b="0" i="0" u="none" strike="noStrike" cap="none" normalizeH="0" baseline="0" dirty="0">
                <a:ln>
                  <a:noFill/>
                </a:ln>
                <a:solidFill>
                  <a:schemeClr val="tx1"/>
                </a:solidFill>
                <a:effectLst/>
                <a:latin typeface="Arial" panose="020B0604020202020204" pitchFamily="34" charset="0"/>
              </a:rPr>
              <a:t>  </a:t>
            </a:r>
            <a:r>
              <a:rPr kumimoji="0" lang="es-CO" altLang="es-CO" sz="17400" b="0" i="0" u="none" strike="noStrike" cap="none" normalizeH="0" baseline="0" dirty="0">
                <a:ln>
                  <a:noFill/>
                </a:ln>
                <a:solidFill>
                  <a:schemeClr val="tx1"/>
                </a:solidFill>
                <a:effectLst/>
                <a:latin typeface="Arial" panose="020B0604020202020204" pitchFamily="34" charset="0"/>
              </a:rPr>
              <a:t>      </a:t>
            </a:r>
            <a:r>
              <a:rPr kumimoji="0" lang="es-CO" altLang="es-CO" sz="1800" b="0" i="0" u="none" strike="noStrike" cap="none" normalizeH="0" baseline="0" dirty="0">
                <a:ln>
                  <a:noFill/>
                </a:ln>
                <a:solidFill>
                  <a:schemeClr val="tx1"/>
                </a:solidFill>
                <a:effectLst/>
                <a:latin typeface="Arial" panose="020B0604020202020204" pitchFamily="34" charset="0"/>
              </a:rPr>
              <a:t>  </a:t>
            </a:r>
            <a:r>
              <a:rPr kumimoji="0" lang="es-CO" altLang="es-CO" sz="15600" b="0" i="0" u="none" strike="noStrike" cap="none" normalizeH="0" baseline="0" dirty="0">
                <a:ln>
                  <a:noFill/>
                </a:ln>
                <a:solidFill>
                  <a:schemeClr val="tx1"/>
                </a:solidFill>
                <a:effectLst/>
                <a:latin typeface="Arial" panose="020B0604020202020204" pitchFamily="34" charset="0"/>
              </a:rPr>
              <a:t>       </a:t>
            </a:r>
            <a:r>
              <a:rPr kumimoji="0" lang="es-CO" altLang="es-CO" sz="1800" b="0" i="0" u="none" strike="noStrike" cap="none" normalizeH="0" baseline="0" dirty="0">
                <a:ln>
                  <a:noFill/>
                </a:ln>
                <a:solidFill>
                  <a:schemeClr val="tx1"/>
                </a:solidFill>
                <a:effectLst/>
                <a:latin typeface="Arial" panose="020B0604020202020204" pitchFamily="34" charset="0"/>
              </a:rPr>
              <a:t> </a:t>
            </a:r>
          </a:p>
        </p:txBody>
      </p:sp>
      <p:pic>
        <p:nvPicPr>
          <p:cNvPr id="3076" name="Picture 4">
            <a:extLst>
              <a:ext uri="{FF2B5EF4-FFF2-40B4-BE49-F238E27FC236}">
                <a16:creationId xmlns:a16="http://schemas.microsoft.com/office/drawing/2014/main" id="{267FD62E-7CCD-8A77-A417-C61251F51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90" y="3187053"/>
            <a:ext cx="3438525" cy="267652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6A74AAA-B76A-AE6B-E477-6429092B9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467" y="3187053"/>
            <a:ext cx="3448050" cy="27622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72E73E4-4CAF-42F0-4932-33B7E8AD6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1642" y="3187053"/>
            <a:ext cx="353377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38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3F877-6F2F-2924-FCB9-689A5E5A047E}"/>
              </a:ext>
            </a:extLst>
          </p:cNvPr>
          <p:cNvSpPr>
            <a:spLocks noGrp="1"/>
          </p:cNvSpPr>
          <p:nvPr>
            <p:ph type="title"/>
          </p:nvPr>
        </p:nvSpPr>
        <p:spPr/>
        <p:txBody>
          <a:bodyPr/>
          <a:lstStyle/>
          <a:p>
            <a:r>
              <a:rPr lang="es-CO" dirty="0"/>
              <a:t>EXTI</a:t>
            </a:r>
          </a:p>
        </p:txBody>
      </p:sp>
      <p:pic>
        <p:nvPicPr>
          <p:cNvPr id="5" name="Imagen 4">
            <a:extLst>
              <a:ext uri="{FF2B5EF4-FFF2-40B4-BE49-F238E27FC236}">
                <a16:creationId xmlns:a16="http://schemas.microsoft.com/office/drawing/2014/main" id="{DCA49C33-2874-7719-3D80-0B6E242201F7}"/>
              </a:ext>
            </a:extLst>
          </p:cNvPr>
          <p:cNvPicPr>
            <a:picLocks noChangeAspect="1"/>
          </p:cNvPicPr>
          <p:nvPr/>
        </p:nvPicPr>
        <p:blipFill rotWithShape="1">
          <a:blip r:embed="rId2"/>
          <a:srcRect t="2417" b="1"/>
          <a:stretch/>
        </p:blipFill>
        <p:spPr>
          <a:xfrm>
            <a:off x="914400" y="2692401"/>
            <a:ext cx="10765611" cy="2668576"/>
          </a:xfrm>
          <a:prstGeom prst="rect">
            <a:avLst/>
          </a:prstGeom>
        </p:spPr>
      </p:pic>
    </p:spTree>
    <p:extLst>
      <p:ext uri="{BB962C8B-B14F-4D97-AF65-F5344CB8AC3E}">
        <p14:creationId xmlns:p14="http://schemas.microsoft.com/office/powerpoint/2010/main" val="182126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AB297-0496-39E5-FE3C-3079F9D560A0}"/>
              </a:ext>
            </a:extLst>
          </p:cNvPr>
          <p:cNvSpPr>
            <a:spLocks noGrp="1"/>
          </p:cNvSpPr>
          <p:nvPr>
            <p:ph type="title"/>
          </p:nvPr>
        </p:nvSpPr>
        <p:spPr/>
        <p:txBody>
          <a:bodyPr>
            <a:normAutofit/>
          </a:bodyPr>
          <a:lstStyle/>
          <a:p>
            <a:r>
              <a:rPr lang="es-CO" sz="2800" b="1" i="1" u="none" strike="noStrike" dirty="0">
                <a:solidFill>
                  <a:srgbClr val="1F497D"/>
                </a:solidFill>
                <a:effectLst/>
                <a:latin typeface="Calibri" panose="020F0502020204030204" pitchFamily="34" charset="0"/>
              </a:rPr>
              <a:t>SYSCFG_EXTICRX</a:t>
            </a:r>
            <a:endParaRPr lang="es-CO" sz="5400" dirty="0"/>
          </a:p>
        </p:txBody>
      </p:sp>
      <p:pic>
        <p:nvPicPr>
          <p:cNvPr id="6" name="Marcador de contenido 5">
            <a:extLst>
              <a:ext uri="{FF2B5EF4-FFF2-40B4-BE49-F238E27FC236}">
                <a16:creationId xmlns:a16="http://schemas.microsoft.com/office/drawing/2014/main" id="{48C45527-84B8-7D25-D11A-98C14EDEC068}"/>
              </a:ext>
            </a:extLst>
          </p:cNvPr>
          <p:cNvPicPr>
            <a:picLocks noGrp="1" noChangeAspect="1"/>
          </p:cNvPicPr>
          <p:nvPr>
            <p:ph idx="1"/>
          </p:nvPr>
        </p:nvPicPr>
        <p:blipFill>
          <a:blip r:embed="rId2"/>
          <a:stretch>
            <a:fillRect/>
          </a:stretch>
        </p:blipFill>
        <p:spPr>
          <a:xfrm>
            <a:off x="1090402" y="2081651"/>
            <a:ext cx="10011196" cy="4175654"/>
          </a:xfrm>
        </p:spPr>
      </p:pic>
    </p:spTree>
    <p:extLst>
      <p:ext uri="{BB962C8B-B14F-4D97-AF65-F5344CB8AC3E}">
        <p14:creationId xmlns:p14="http://schemas.microsoft.com/office/powerpoint/2010/main" val="2314450830"/>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412824"/>
      </a:dk2>
      <a:lt2>
        <a:srgbClr val="E2E8E6"/>
      </a:lt2>
      <a:accent1>
        <a:srgbClr val="D93666"/>
      </a:accent1>
      <a:accent2>
        <a:srgbClr val="C83925"/>
      </a:accent2>
      <a:accent3>
        <a:srgbClr val="D98F36"/>
      </a:accent3>
      <a:accent4>
        <a:srgbClr val="ACA61F"/>
      </a:accent4>
      <a:accent5>
        <a:srgbClr val="80B22C"/>
      </a:accent5>
      <a:accent6>
        <a:srgbClr val="42BB22"/>
      </a:accent6>
      <a:hlink>
        <a:srgbClr val="319477"/>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280</TotalTime>
  <Words>152</Words>
  <Application>Microsoft Office PowerPoint</Application>
  <PresentationFormat>Panorámica</PresentationFormat>
  <Paragraphs>10</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Grandview Display</vt:lpstr>
      <vt:lpstr>Verdana</vt:lpstr>
      <vt:lpstr>DashVTI</vt:lpstr>
      <vt:lpstr>INTERRUPCIONES</vt:lpstr>
      <vt:lpstr>INTERRUPCIÓN</vt:lpstr>
      <vt:lpstr>Nested vectored interrupt controller (NVIC)</vt:lpstr>
      <vt:lpstr>Presentación de PowerPoint</vt:lpstr>
      <vt:lpstr>Presentación de PowerPoint</vt:lpstr>
      <vt:lpstr>RCC APB2 peripheral clock enable register  (RCC_APB2ENR)</vt:lpstr>
      <vt:lpstr> EXTI (Interrupciones Externa) EXTI0 a EXTI15 - GPIO </vt:lpstr>
      <vt:lpstr>EXTI</vt:lpstr>
      <vt:lpstr>SYSCFG_EXTICRX</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INTERRUPCIONES</dc:title>
  <dc:creator>Adriana Riveros Guevara</dc:creator>
  <cp:lastModifiedBy>Adriana Riveros Guevara</cp:lastModifiedBy>
  <cp:revision>1</cp:revision>
  <dcterms:created xsi:type="dcterms:W3CDTF">2023-08-13T22:55:30Z</dcterms:created>
  <dcterms:modified xsi:type="dcterms:W3CDTF">2023-08-14T03:36:11Z</dcterms:modified>
</cp:coreProperties>
</file>