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50" r:id="rId3"/>
    <p:sldId id="342" r:id="rId4"/>
    <p:sldId id="351" r:id="rId5"/>
    <p:sldId id="259" r:id="rId6"/>
    <p:sldId id="341" r:id="rId7"/>
  </p:sldIdLst>
  <p:sldSz cx="13681075" cy="7921625"/>
  <p:notesSz cx="6858000" cy="9144000"/>
  <p:defaultTextStyle>
    <a:defPPr>
      <a:defRPr lang="en-US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>
          <p15:clr>
            <a:srgbClr val="A4A3A4"/>
          </p15:clr>
        </p15:guide>
        <p15:guide id="2" pos="43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ca Palacios" initials="A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99FF"/>
    <a:srgbClr val="3399FF"/>
    <a:srgbClr val="33CCCC"/>
    <a:srgbClr val="969696"/>
    <a:srgbClr val="33CCFF"/>
    <a:srgbClr val="99FFCC"/>
    <a:srgbClr val="CCFFCC"/>
    <a:srgbClr val="4D5B8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86757" autoAdjust="0"/>
  </p:normalViewPr>
  <p:slideViewPr>
    <p:cSldViewPr>
      <p:cViewPr>
        <p:scale>
          <a:sx n="50" d="100"/>
          <a:sy n="50" d="100"/>
        </p:scale>
        <p:origin x="552" y="438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F04D6-F2E9-42B5-8AC2-DF20326E6314}" type="datetimeFigureOut">
              <a:rPr lang="es-CO" smtClean="0"/>
              <a:pPr/>
              <a:t>24/05/2024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63588" y="1143000"/>
            <a:ext cx="5330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C8C2-87C0-4F1C-B2D8-D91592B3EE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2367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26081" y="2460839"/>
            <a:ext cx="11628914" cy="16980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052161" y="4488921"/>
            <a:ext cx="957675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4840167" y="366742"/>
            <a:ext cx="4605488" cy="78079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23707" y="366742"/>
            <a:ext cx="13588442" cy="780793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1" y="5090378"/>
            <a:ext cx="11628914" cy="1573323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1" y="3357523"/>
            <a:ext cx="11628914" cy="173285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23707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0348690" y="2134438"/>
            <a:ext cx="9096965" cy="6040239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5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773198"/>
            <a:ext cx="6044851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054" y="2512182"/>
            <a:ext cx="6044851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49797" y="1773198"/>
            <a:ext cx="6047225" cy="73898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00" b="1"/>
            </a:lvl3pPr>
            <a:lvl4pPr marL="1851660" indent="0">
              <a:buNone/>
              <a:defRPr sz="2200" b="1"/>
            </a:lvl4pPr>
            <a:lvl5pPr marL="2468880" indent="0">
              <a:buNone/>
              <a:defRPr sz="2200" b="1"/>
            </a:lvl5pPr>
            <a:lvl6pPr marL="3086100" indent="0">
              <a:buNone/>
              <a:defRPr sz="2200" b="1"/>
            </a:lvl6pPr>
            <a:lvl7pPr marL="3703320" indent="0">
              <a:buNone/>
              <a:defRPr sz="2200" b="1"/>
            </a:lvl7pPr>
            <a:lvl8pPr marL="4320540" indent="0">
              <a:buNone/>
              <a:defRPr sz="2200" b="1"/>
            </a:lvl8pPr>
            <a:lvl9pPr marL="493776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49797" y="2512182"/>
            <a:ext cx="6047225" cy="456410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315398"/>
            <a:ext cx="4500979" cy="134227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8920" y="315399"/>
            <a:ext cx="7648101" cy="6760887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4055" y="1657674"/>
            <a:ext cx="4500979" cy="5418612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586" y="5545137"/>
            <a:ext cx="8208645" cy="65463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1586" y="707812"/>
            <a:ext cx="8208645" cy="4752975"/>
          </a:xfrm>
        </p:spPr>
        <p:txBody>
          <a:bodyPr/>
          <a:lstStyle>
            <a:lvl1pPr marL="0" indent="0">
              <a:buNone/>
              <a:defRPr sz="4300"/>
            </a:lvl1pPr>
            <a:lvl2pPr marL="617220" indent="0">
              <a:buNone/>
              <a:defRPr sz="3800"/>
            </a:lvl2pPr>
            <a:lvl3pPr marL="1234440" indent="0">
              <a:buNone/>
              <a:defRPr sz="320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1586" y="6199772"/>
            <a:ext cx="8208645" cy="929690"/>
          </a:xfrm>
        </p:spPr>
        <p:txBody>
          <a:bodyPr/>
          <a:lstStyle>
            <a:lvl1pPr marL="0" indent="0">
              <a:buNone/>
              <a:defRPr sz="1900"/>
            </a:lvl1pPr>
            <a:lvl2pPr marL="617220" indent="0">
              <a:buNone/>
              <a:defRPr sz="1600"/>
            </a:lvl2pPr>
            <a:lvl3pPr marL="1234440" indent="0">
              <a:buNone/>
              <a:defRPr sz="1400"/>
            </a:lvl3pPr>
            <a:lvl4pPr marL="1851660" indent="0">
              <a:buNone/>
              <a:defRPr sz="1200"/>
            </a:lvl4pPr>
            <a:lvl5pPr marL="2468880" indent="0">
              <a:buNone/>
              <a:defRPr sz="1200"/>
            </a:lvl5pPr>
            <a:lvl6pPr marL="3086100" indent="0">
              <a:buNone/>
              <a:defRPr sz="1200"/>
            </a:lvl6pPr>
            <a:lvl7pPr marL="3703320" indent="0">
              <a:buNone/>
              <a:defRPr sz="1200"/>
            </a:lvl7pPr>
            <a:lvl8pPr marL="4320540" indent="0">
              <a:buNone/>
              <a:defRPr sz="1200"/>
            </a:lvl8pPr>
            <a:lvl9pPr marL="4937760" indent="0">
              <a:buNone/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848380"/>
            <a:ext cx="12312968" cy="5227906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4054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F815-7484-4C24-B8EC-E5B83B21B60A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4368" y="7342173"/>
            <a:ext cx="4332340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04770" y="7342173"/>
            <a:ext cx="3192251" cy="421753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55AF-B816-45E5-9F27-B43BA6917C1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984426" y="6193060"/>
            <a:ext cx="669674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Filocaris Pinzón - 7003936 </a:t>
            </a:r>
          </a:p>
          <a:p>
            <a:pPr algn="r"/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Andrés Bernal - 7003748 </a:t>
            </a:r>
          </a:p>
          <a:p>
            <a:pPr algn="r"/>
            <a:endParaRPr lang="es-CO" sz="36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376041" y="1584548"/>
            <a:ext cx="8892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1500"/>
              </a:spcAft>
            </a:pPr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Afinador de Guitarra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0" y="3345839"/>
            <a:ext cx="61204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Matemáticas Avanzadas</a:t>
            </a:r>
          </a:p>
          <a:p>
            <a:endParaRPr lang="es-CO" sz="4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Mecatronica</a:t>
            </a:r>
          </a:p>
          <a:p>
            <a:endParaRPr lang="es-CO" sz="4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40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467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Objetivo: Desarrollar un afinador de guitarra eléctrica en MATLAB que compare la señal establecida con la señal producida por la guitarra y grafique la frecuencia fundamental.</a:t>
            </a:r>
          </a:p>
          <a:p>
            <a:pPr marL="0" indent="0" algn="just">
              <a:buNone/>
            </a:pP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Importancia: La afinación correcta es crucial para la calidad del sonido de la guitarra.</a:t>
            </a:r>
          </a:p>
          <a:p>
            <a:pPr marL="0" indent="0" algn="ctr">
              <a:buNone/>
            </a:pPr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BCF874-2C16-08A2-4EAB-F0AC2E17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21" y="4393821"/>
            <a:ext cx="5688632" cy="3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Principios Básicos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2305" y="1637503"/>
            <a:ext cx="4392488" cy="2817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000" b="1" dirty="0"/>
              <a:t>Señal Producida</a:t>
            </a:r>
            <a:r>
              <a:rPr lang="es-MX" sz="3000" dirty="0"/>
              <a:t>: </a:t>
            </a:r>
          </a:p>
          <a:p>
            <a:pPr marL="0" indent="0" algn="ctr">
              <a:buNone/>
            </a:pPr>
            <a:endParaRPr lang="es-MX" sz="3000" dirty="0"/>
          </a:p>
          <a:p>
            <a:pPr marL="0" indent="0" algn="just">
              <a:buNone/>
            </a:pPr>
            <a:r>
              <a:rPr lang="es-MX" sz="2800" dirty="0"/>
              <a:t>Sonido real generado por la cuerda de la guitarra</a:t>
            </a:r>
            <a:endParaRPr lang="es-ES" sz="2600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74264" y="1847003"/>
            <a:ext cx="4068251" cy="3187404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3000" b="1" dirty="0"/>
              <a:t>Señal de Referencia: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800" dirty="0"/>
              <a:t>Tono ideal predefinido para cada cuerda</a:t>
            </a:r>
            <a:endParaRPr lang="es-ES" sz="30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9504833" y="1637502"/>
            <a:ext cx="4184301" cy="3403429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3000" b="1" dirty="0"/>
              <a:t>Análisis de Fourier: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0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2800" dirty="0"/>
              <a:t>Método para descomponer la señal en sus componentes frecuenciales.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3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582C52-21E3-72E7-6081-BDE8F94E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52" y="4789206"/>
            <a:ext cx="3733570" cy="29898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578F30-32B9-1008-ADD8-725869F1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38" y="4290998"/>
            <a:ext cx="2982401" cy="29824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41AD59-BC64-F865-245B-32B4C090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983" y="5006501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 txBox="1">
            <a:spLocks/>
          </p:cNvSpPr>
          <p:nvPr/>
        </p:nvSpPr>
        <p:spPr>
          <a:xfrm>
            <a:off x="647849" y="1872580"/>
            <a:ext cx="12097344" cy="3816424"/>
          </a:xfrm>
          <a:prstGeom prst="rect">
            <a:avLst/>
          </a:prstGeom>
        </p:spPr>
        <p:txBody>
          <a:bodyPr vert="horz" lIns="123444" tIns="61722" rIns="123444" bIns="61722" rtlCol="0">
            <a:normAutofit fontScale="92500" lnSpcReduction="10000"/>
          </a:bodyPr>
          <a:lstStyle>
            <a:lvl1pPr marL="462915" indent="-462915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2983" indent="-385763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30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602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7749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471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1193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915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46370" indent="-308610" algn="l" defTabSz="12344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3200" dirty="0"/>
              <a:t>Paso 1: Adquisición de la señal de audio (grabación del sonido de la guitarra).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3200" dirty="0"/>
              <a:t>Paso 2: Cálculo de la Transformada de Fourier para obtener las frecuencias componentes.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MX" sz="32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MX" sz="3200" dirty="0"/>
              <a:t>Paso 3: Comparación de la frecuencia fundamental de la señal producida con la señal de referencia.</a:t>
            </a:r>
            <a:endParaRPr lang="es-E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6471A3-097A-AE3B-57D7-33DF8AC3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54" y="317232"/>
            <a:ext cx="12312968" cy="1320271"/>
          </a:xfrm>
        </p:spPr>
        <p:txBody>
          <a:bodyPr/>
          <a:lstStyle/>
          <a:p>
            <a:r>
              <a:rPr lang="es-CO" dirty="0"/>
              <a:t>Implementación en MATLAB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D81320-446E-6F89-09FA-02743691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29" y="5659861"/>
            <a:ext cx="7056784" cy="19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27969" y="527075"/>
            <a:ext cx="11953106" cy="769441"/>
          </a:xfrm>
          <a:prstGeom prst="rect">
            <a:avLst/>
          </a:prstGeom>
          <a:noFill/>
        </p:spPr>
        <p:txBody>
          <a:bodyPr wrap="square" lIns="180000" tIns="0" rIns="450000" bIns="0" rtlCol="0">
            <a:spAutoFit/>
          </a:bodyPr>
          <a:lstStyle/>
          <a:p>
            <a:pPr algn="ctr"/>
            <a:r>
              <a:rPr lang="en-US" sz="5000" b="1" spc="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G R A C I A S</a:t>
            </a:r>
          </a:p>
        </p:txBody>
      </p:sp>
    </p:spTree>
    <p:extLst>
      <p:ext uri="{BB962C8B-B14F-4D97-AF65-F5344CB8AC3E}">
        <p14:creationId xmlns:p14="http://schemas.microsoft.com/office/powerpoint/2010/main" val="8510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544486" y="3556843"/>
            <a:ext cx="6592101" cy="807938"/>
          </a:xfrm>
        </p:spPr>
        <p:txBody>
          <a:bodyPr>
            <a:noAutofit/>
          </a:bodyPr>
          <a:lstStyle/>
          <a:p>
            <a:r>
              <a:rPr lang="es-CO" sz="5400" b="1" i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67076574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institucional UM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institucional UMNG</Template>
  <TotalTime>5564</TotalTime>
  <Words>161</Words>
  <Application>Microsoft Office PowerPoint</Application>
  <PresentationFormat>Personalizado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Plantilla institucional UMNG</vt:lpstr>
      <vt:lpstr>Presentación de PowerPoint</vt:lpstr>
      <vt:lpstr>Introducción</vt:lpstr>
      <vt:lpstr>Principios Básicos</vt:lpstr>
      <vt:lpstr>Implementación en MATLAB</vt:lpstr>
      <vt:lpstr>Presentación de PowerPoint</vt:lpstr>
      <vt:lpstr>PREGUNTAS</vt:lpstr>
    </vt:vector>
  </TitlesOfParts>
  <Company>UNIVERSIDAD MILITAR NUEVA GRANADA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Guayara</dc:creator>
  <cp:lastModifiedBy>Andrés Felipe Bernal Urrea</cp:lastModifiedBy>
  <cp:revision>384</cp:revision>
  <dcterms:created xsi:type="dcterms:W3CDTF">2014-07-29T18:42:26Z</dcterms:created>
  <dcterms:modified xsi:type="dcterms:W3CDTF">2024-05-24T20:16:28Z</dcterms:modified>
</cp:coreProperties>
</file>