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7" r:id="rId8"/>
    <p:sldId id="262" r:id="rId9"/>
    <p:sldId id="263" r:id="rId10"/>
    <p:sldId id="269" r:id="rId11"/>
    <p:sldId id="275" r:id="rId12"/>
    <p:sldId id="276" r:id="rId13"/>
    <p:sldId id="261" r:id="rId14"/>
    <p:sldId id="264" r:id="rId15"/>
    <p:sldId id="270" r:id="rId16"/>
    <p:sldId id="265" r:id="rId17"/>
    <p:sldId id="271" r:id="rId18"/>
    <p:sldId id="272"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51B6D-FC2C-E273-454D-4210EF5948C5}" v="1237" dt="2022-11-14T12:49:33.216"/>
    <p1510:client id="{02229639-CF88-B613-4FA5-6F9077E8B681}" v="515" dt="2022-11-18T16:17:44.161"/>
    <p1510:client id="{349DB4A0-0B8F-011A-525A-9BD9F2375DD8}" v="3" dt="2022-11-10T18:45:06.295"/>
    <p1510:client id="{58F5E820-75BF-4E62-A8F1-8A029B8977AB}" v="128" dt="2022-11-04T19:56:54.094"/>
    <p1510:client id="{5A94A53F-33E8-90E9-4838-8AE11F82201A}" v="6" dt="2022-11-11T13:58:03.907"/>
    <p1510:client id="{5F4FB797-8A81-5F3B-550B-CB156CC64EC0}" v="851" dt="2022-11-14T00:17:49.689"/>
    <p1510:client id="{86BFD853-06CC-216E-B063-91E5984040AC}" v="1948" dt="2022-11-23T16:27:25.731"/>
    <p1510:client id="{A224DF08-395B-3D85-0227-2FCEBF3AA0C3}" v="1268" dt="2022-11-25T00:32:10.962"/>
    <p1510:client id="{C21F9A9E-A89B-0F89-ADE9-F5854A7FA90D}" v="2937" dt="2022-11-10T16:15:54.594"/>
    <p1510:client id="{C3E8BF40-8528-401F-2793-636BD7892CA5}" v="217" dt="2022-11-24T14:03:42.330"/>
    <p1510:client id="{F85A5317-9EAE-C198-7614-39ADB2E15DFA}" v="3" dt="2022-11-23T12:13:18.151"/>
    <p1510:client id="{FCAB7E3D-7D1D-63DE-40D8-94FBE1916880}" v="143" dt="2022-11-07T15:13:31.4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24/11/2022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24/11/2022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24/11/2022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24/11/2022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6" descr="Imagen que contiene Interfaz de usuario gráfica&#10;&#10;Descripción generada automáticamente">
            <a:extLst>
              <a:ext uri="{FF2B5EF4-FFF2-40B4-BE49-F238E27FC236}">
                <a16:creationId xmlns:a16="http://schemas.microsoft.com/office/drawing/2014/main" id="{0B805804-1590-50CB-2337-17D6AF43F610}"/>
              </a:ext>
            </a:extLst>
          </p:cNvPr>
          <p:cNvPicPr>
            <a:picLocks noChangeAspect="1"/>
          </p:cNvPicPr>
          <p:nvPr/>
        </p:nvPicPr>
        <p:blipFill rotWithShape="1">
          <a:blip r:embed="rId2">
            <a:alphaModFix amt="50000"/>
          </a:blip>
          <a:srcRect t="20012" r="-1" b="4969"/>
          <a:stretch/>
        </p:blipFill>
        <p:spPr>
          <a:xfrm>
            <a:off x="20" y="10"/>
            <a:ext cx="12188930" cy="6857990"/>
          </a:xfrm>
          <a:prstGeom prst="rect">
            <a:avLst/>
          </a:prstGeom>
        </p:spPr>
      </p:pic>
      <p:sp>
        <p:nvSpPr>
          <p:cNvPr id="2" name="Título 1"/>
          <p:cNvSpPr>
            <a:spLocks noGrp="1"/>
          </p:cNvSpPr>
          <p:nvPr>
            <p:ph type="ctrTitle"/>
          </p:nvPr>
        </p:nvSpPr>
        <p:spPr>
          <a:xfrm>
            <a:off x="1524000" y="1122363"/>
            <a:ext cx="9144000" cy="3063240"/>
          </a:xfrm>
        </p:spPr>
        <p:txBody>
          <a:bodyPr>
            <a:normAutofit/>
          </a:bodyPr>
          <a:lstStyle/>
          <a:p>
            <a:r>
              <a:rPr lang="es-ES" sz="6600">
                <a:solidFill>
                  <a:srgbClr val="FFFFFF"/>
                </a:solidFill>
                <a:cs typeface="Calibri Light"/>
              </a:rPr>
              <a:t>Lenguajes Electrónicos</a:t>
            </a:r>
            <a:endParaRPr lang="es-ES" sz="6600">
              <a:solidFill>
                <a:srgbClr val="FFFFFF"/>
              </a:solidFill>
            </a:endParaRPr>
          </a:p>
        </p:txBody>
      </p:sp>
      <p:sp>
        <p:nvSpPr>
          <p:cNvPr id="3" name="Subtítulo 2"/>
          <p:cNvSpPr>
            <a:spLocks noGrp="1"/>
          </p:cNvSpPr>
          <p:nvPr>
            <p:ph type="subTitle" idx="1"/>
          </p:nvPr>
        </p:nvSpPr>
        <p:spPr>
          <a:xfrm>
            <a:off x="1527048" y="4599432"/>
            <a:ext cx="9144000" cy="1536192"/>
          </a:xfrm>
        </p:spPr>
        <p:txBody>
          <a:bodyPr vert="horz" lIns="91440" tIns="45720" rIns="91440" bIns="45720" rtlCol="0">
            <a:normAutofit/>
          </a:bodyPr>
          <a:lstStyle/>
          <a:p>
            <a:r>
              <a:rPr lang="es-ES">
                <a:solidFill>
                  <a:srgbClr val="FFFFFF"/>
                </a:solidFill>
                <a:cs typeface="Calibri"/>
              </a:rPr>
              <a:t>Iñaki Rosello</a:t>
            </a:r>
          </a:p>
        </p:txBody>
      </p:sp>
      <p:sp>
        <p:nvSpPr>
          <p:cNvPr id="3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BFA54-1467-58BC-56A1-D6AC28A7421B}"/>
              </a:ext>
            </a:extLst>
          </p:cNvPr>
          <p:cNvSpPr>
            <a:spLocks noGrp="1"/>
          </p:cNvSpPr>
          <p:nvPr>
            <p:ph type="title"/>
          </p:nvPr>
        </p:nvSpPr>
        <p:spPr/>
        <p:txBody>
          <a:bodyPr/>
          <a:lstStyle/>
          <a:p>
            <a:r>
              <a:rPr lang="es-ES" dirty="0">
                <a:cs typeface="Calibri Light"/>
              </a:rPr>
              <a:t>Código</a:t>
            </a:r>
            <a:endParaRPr lang="es-ES" dirty="0"/>
          </a:p>
        </p:txBody>
      </p:sp>
      <p:pic>
        <p:nvPicPr>
          <p:cNvPr id="4" name="Imagen 4" descr="Interfaz de usuario gráfica, Texto&#10;&#10;Descripción generada automáticamente">
            <a:extLst>
              <a:ext uri="{FF2B5EF4-FFF2-40B4-BE49-F238E27FC236}">
                <a16:creationId xmlns:a16="http://schemas.microsoft.com/office/drawing/2014/main" id="{FD2CD712-7075-9D0E-9EF7-5552D96BB4D5}"/>
              </a:ext>
            </a:extLst>
          </p:cNvPr>
          <p:cNvPicPr>
            <a:picLocks noGrp="1" noChangeAspect="1"/>
          </p:cNvPicPr>
          <p:nvPr>
            <p:ph idx="1"/>
          </p:nvPr>
        </p:nvPicPr>
        <p:blipFill>
          <a:blip r:embed="rId2"/>
          <a:stretch>
            <a:fillRect/>
          </a:stretch>
        </p:blipFill>
        <p:spPr>
          <a:xfrm>
            <a:off x="6412371" y="1251773"/>
            <a:ext cx="2847997" cy="4351338"/>
          </a:xfrm>
        </p:spPr>
      </p:pic>
      <p:sp>
        <p:nvSpPr>
          <p:cNvPr id="3" name="CuadroTexto 2">
            <a:extLst>
              <a:ext uri="{FF2B5EF4-FFF2-40B4-BE49-F238E27FC236}">
                <a16:creationId xmlns:a16="http://schemas.microsoft.com/office/drawing/2014/main" id="{85C16C1F-62A3-A7F1-B2C3-97EEC380DE82}"/>
              </a:ext>
            </a:extLst>
          </p:cNvPr>
          <p:cNvSpPr txBox="1"/>
          <p:nvPr/>
        </p:nvSpPr>
        <p:spPr>
          <a:xfrm>
            <a:off x="557561" y="1765609"/>
            <a:ext cx="4246756"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900" dirty="0">
                <a:latin typeface="Bahnschrift"/>
                <a:cs typeface="Calibri"/>
              </a:rPr>
              <a:t>Dentro de </a:t>
            </a:r>
            <a:r>
              <a:rPr lang="es-ES" sz="1900" dirty="0" err="1">
                <a:latin typeface="Bahnschrift"/>
                <a:cs typeface="Calibri"/>
              </a:rPr>
              <a:t>class</a:t>
            </a:r>
            <a:r>
              <a:rPr lang="es-ES" sz="1900" dirty="0">
                <a:latin typeface="Bahnschrift"/>
                <a:cs typeface="Calibri"/>
              </a:rPr>
              <a:t>, creamos una clase donde introducimos sus variables, sus métodos y sus constructores. En este código, nosotros le pedimos al usuario que ingrese su nombre, el peso al que desea llegar, cuanto pesa ahora, cuantas veces come por semana y cuantas veces entrena por semana. Luego le mostramos los datos acerca de cuanto debería comer y entrenar para poder llegar a su peso deseado en un archivo</a:t>
            </a:r>
            <a:endParaRPr lang="es-ES" sz="1900" dirty="0">
              <a:latin typeface="Bahnschrift"/>
            </a:endParaRPr>
          </a:p>
        </p:txBody>
      </p:sp>
    </p:spTree>
    <p:extLst>
      <p:ext uri="{BB962C8B-B14F-4D97-AF65-F5344CB8AC3E}">
        <p14:creationId xmlns:p14="http://schemas.microsoft.com/office/powerpoint/2010/main" val="285549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5B24D-700B-5BF3-0348-F9A00B97BCA9}"/>
              </a:ext>
            </a:extLst>
          </p:cNvPr>
          <p:cNvSpPr>
            <a:spLocks noGrp="1"/>
          </p:cNvSpPr>
          <p:nvPr>
            <p:ph type="title"/>
          </p:nvPr>
        </p:nvSpPr>
        <p:spPr>
          <a:xfrm>
            <a:off x="838200" y="365126"/>
            <a:ext cx="5340605" cy="1146176"/>
          </a:xfrm>
        </p:spPr>
        <p:txBody>
          <a:bodyPr>
            <a:normAutofit/>
          </a:bodyPr>
          <a:lstStyle/>
          <a:p>
            <a:r>
              <a:rPr lang="es-ES" sz="3700">
                <a:cs typeface="Calibri Light"/>
              </a:rPr>
              <a:t>Punteros a funciones y Máquinas de Estado</a:t>
            </a:r>
            <a:endParaRPr lang="es-ES" sz="3700"/>
          </a:p>
        </p:txBody>
      </p:sp>
      <p:sp>
        <p:nvSpPr>
          <p:cNvPr id="9" name="Freeform: Shape 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B583266-7E20-B14C-2CE3-76B837D9DC51}"/>
              </a:ext>
            </a:extLst>
          </p:cNvPr>
          <p:cNvSpPr>
            <a:spLocks noGrp="1"/>
          </p:cNvSpPr>
          <p:nvPr>
            <p:ph idx="1"/>
          </p:nvPr>
        </p:nvSpPr>
        <p:spPr>
          <a:xfrm>
            <a:off x="838200" y="2173288"/>
            <a:ext cx="3603171" cy="3639684"/>
          </a:xfrm>
        </p:spPr>
        <p:txBody>
          <a:bodyPr vert="horz" lIns="91440" tIns="45720" rIns="91440" bIns="45720" rtlCol="0" anchor="ctr">
            <a:normAutofit/>
          </a:bodyPr>
          <a:lstStyle/>
          <a:p>
            <a:r>
              <a:rPr lang="es-ES" sz="1900" dirty="0">
                <a:solidFill>
                  <a:srgbClr val="FFFFFF"/>
                </a:solidFill>
                <a:latin typeface="Bahnschrift"/>
                <a:cs typeface="Calibri"/>
              </a:rPr>
              <a:t>Descubrí que los punteros pueden apuntar también a funciones, algo que no se me había pasado por la cabeza. También vimos máquinas de estado, aunque a diferencia de como las habíamos desarrollado previamente en Montajes, en este caso me di cuenta de su utilidad fuera de Arduino.</a:t>
            </a:r>
            <a:endParaRPr lang="es-ES" sz="1900">
              <a:solidFill>
                <a:srgbClr val="FFFFFF"/>
              </a:solidFill>
              <a:latin typeface="Bahnschrift"/>
            </a:endParaRPr>
          </a:p>
        </p:txBody>
      </p:sp>
      <p:pic>
        <p:nvPicPr>
          <p:cNvPr id="4" name="Imagen 4" descr="Diagrama&#10;&#10;Descripción generada automáticamente">
            <a:extLst>
              <a:ext uri="{FF2B5EF4-FFF2-40B4-BE49-F238E27FC236}">
                <a16:creationId xmlns:a16="http://schemas.microsoft.com/office/drawing/2014/main" id="{6791830A-172D-D93C-27F9-2492EB6D693F}"/>
              </a:ext>
            </a:extLst>
          </p:cNvPr>
          <p:cNvPicPr>
            <a:picLocks noChangeAspect="1"/>
          </p:cNvPicPr>
          <p:nvPr/>
        </p:nvPicPr>
        <p:blipFill>
          <a:blip r:embed="rId2"/>
          <a:stretch>
            <a:fillRect/>
          </a:stretch>
        </p:blipFill>
        <p:spPr>
          <a:xfrm>
            <a:off x="6183088" y="2333059"/>
            <a:ext cx="5170711" cy="36841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2121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C90BA2-E5CD-EA97-C509-DACBB3876BDA}"/>
              </a:ext>
            </a:extLst>
          </p:cNvPr>
          <p:cNvSpPr>
            <a:spLocks noGrp="1"/>
          </p:cNvSpPr>
          <p:nvPr>
            <p:ph type="title"/>
          </p:nvPr>
        </p:nvSpPr>
        <p:spPr>
          <a:xfrm>
            <a:off x="793662" y="386930"/>
            <a:ext cx="10066122" cy="1298448"/>
          </a:xfrm>
        </p:spPr>
        <p:txBody>
          <a:bodyPr anchor="b">
            <a:normAutofit/>
          </a:bodyPr>
          <a:lstStyle/>
          <a:p>
            <a:r>
              <a:rPr lang="es-ES" sz="4800">
                <a:cs typeface="Calibri Light"/>
              </a:rPr>
              <a:t>Código</a:t>
            </a:r>
            <a:endParaRPr lang="es-ES" sz="4800"/>
          </a:p>
        </p:txBody>
      </p:sp>
      <p:sp>
        <p:nvSpPr>
          <p:cNvPr id="17"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8EE7C8C-3D53-2A99-F0A9-4A7AB3D56114}"/>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s-ES" sz="1900" dirty="0">
                <a:latin typeface="Bahnschrift"/>
                <a:cs typeface="Calibri"/>
              </a:rPr>
              <a:t>En este código, le preguntamos al usuario acerca de que tipo de café quiere saber la cantidad de líquido que posee una taza, ya sea, leche, café o agua. El usuario ingresa un </a:t>
            </a:r>
            <a:r>
              <a:rPr lang="es-ES" sz="1900" dirty="0" err="1">
                <a:latin typeface="Bahnschrift"/>
                <a:cs typeface="Calibri"/>
              </a:rPr>
              <a:t>N°</a:t>
            </a:r>
            <a:r>
              <a:rPr lang="es-ES" sz="1900" dirty="0">
                <a:latin typeface="Bahnschrift"/>
                <a:cs typeface="Calibri"/>
              </a:rPr>
              <a:t> que corresponde a cada tipo de café y se imprime los datos de ese tipo de café en pantalla.</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Texto&#10;&#10;Descripción generada automáticamente">
            <a:extLst>
              <a:ext uri="{FF2B5EF4-FFF2-40B4-BE49-F238E27FC236}">
                <a16:creationId xmlns:a16="http://schemas.microsoft.com/office/drawing/2014/main" id="{C03A3553-3172-2E46-073D-BCF73248F3DE}"/>
              </a:ext>
            </a:extLst>
          </p:cNvPr>
          <p:cNvPicPr>
            <a:picLocks noChangeAspect="1"/>
          </p:cNvPicPr>
          <p:nvPr/>
        </p:nvPicPr>
        <p:blipFill>
          <a:blip r:embed="rId2"/>
          <a:stretch>
            <a:fillRect/>
          </a:stretch>
        </p:blipFill>
        <p:spPr>
          <a:xfrm>
            <a:off x="6400387" y="2925881"/>
            <a:ext cx="3361149" cy="2878313"/>
          </a:xfrm>
          <a:prstGeom prst="rect">
            <a:avLst/>
          </a:prstGeom>
        </p:spPr>
      </p:pic>
    </p:spTree>
    <p:extLst>
      <p:ext uri="{BB962C8B-B14F-4D97-AF65-F5344CB8AC3E}">
        <p14:creationId xmlns:p14="http://schemas.microsoft.com/office/powerpoint/2010/main" val="77011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4" descr="Logotipo&#10;&#10;Descripción generada automáticamente">
            <a:extLst>
              <a:ext uri="{FF2B5EF4-FFF2-40B4-BE49-F238E27FC236}">
                <a16:creationId xmlns:a16="http://schemas.microsoft.com/office/drawing/2014/main" id="{75A663C5-D847-23A0-C43C-8621E2AC137D}"/>
              </a:ext>
            </a:extLst>
          </p:cNvPr>
          <p:cNvPicPr>
            <a:picLocks noChangeAspect="1"/>
          </p:cNvPicPr>
          <p:nvPr/>
        </p:nvPicPr>
        <p:blipFill rotWithShape="1">
          <a:blip r:embed="rId2"/>
          <a:srcRect l="14012" r="9948"/>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60356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Diagrama&#10;&#10;Descripción generada automáticamente">
            <a:extLst>
              <a:ext uri="{FF2B5EF4-FFF2-40B4-BE49-F238E27FC236}">
                <a16:creationId xmlns:a16="http://schemas.microsoft.com/office/drawing/2014/main" id="{8384329B-9CA2-9309-8FD6-106192B95DEB}"/>
              </a:ext>
            </a:extLst>
          </p:cNvPr>
          <p:cNvPicPr>
            <a:picLocks noGrp="1" noChangeAspect="1"/>
          </p:cNvPicPr>
          <p:nvPr>
            <p:ph idx="1"/>
          </p:nvPr>
        </p:nvPicPr>
        <p:blipFill>
          <a:blip r:embed="rId2"/>
          <a:stretch>
            <a:fillRect/>
          </a:stretch>
        </p:blipFill>
        <p:spPr>
          <a:xfrm>
            <a:off x="7092985" y="2260591"/>
            <a:ext cx="4260814" cy="3155665"/>
          </a:xfrm>
          <a:prstGeom prst="rect">
            <a:avLst/>
          </a:prstGeom>
        </p:spPr>
      </p:pic>
      <p:sp>
        <p:nvSpPr>
          <p:cNvPr id="21" name="Freeform: Shape 20">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6D52253-A12B-835F-39EC-19112F3B3765}"/>
              </a:ext>
            </a:extLst>
          </p:cNvPr>
          <p:cNvSpPr>
            <a:spLocks noGrp="1"/>
          </p:cNvSpPr>
          <p:nvPr>
            <p:ph type="title"/>
          </p:nvPr>
        </p:nvSpPr>
        <p:spPr>
          <a:xfrm>
            <a:off x="838199" y="365125"/>
            <a:ext cx="5529943" cy="1325563"/>
          </a:xfrm>
        </p:spPr>
        <p:txBody>
          <a:bodyPr vert="horz" lIns="91440" tIns="45720" rIns="91440" bIns="45720" rtlCol="0" anchor="ctr">
            <a:normAutofit/>
          </a:bodyPr>
          <a:lstStyle/>
          <a:p>
            <a:r>
              <a:rPr lang="en-US" kern="1200">
                <a:solidFill>
                  <a:schemeClr val="tx1"/>
                </a:solidFill>
                <a:latin typeface="+mj-lt"/>
                <a:ea typeface="+mj-ea"/>
                <a:cs typeface="+mj-cs"/>
              </a:rPr>
              <a:t>Diccionarios</a:t>
            </a:r>
          </a:p>
        </p:txBody>
      </p:sp>
      <p:sp>
        <p:nvSpPr>
          <p:cNvPr id="5" name="CuadroTexto 4">
            <a:extLst>
              <a:ext uri="{FF2B5EF4-FFF2-40B4-BE49-F238E27FC236}">
                <a16:creationId xmlns:a16="http://schemas.microsoft.com/office/drawing/2014/main" id="{9A1E7C42-0F08-0679-4561-922CE7FCBDD9}"/>
              </a:ext>
            </a:extLst>
          </p:cNvPr>
          <p:cNvSpPr txBox="1"/>
          <p:nvPr/>
        </p:nvSpPr>
        <p:spPr>
          <a:xfrm>
            <a:off x="838199" y="1825625"/>
            <a:ext cx="4128169" cy="33995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latin typeface="Bahnschrift"/>
              </a:rPr>
              <a:t>El </a:t>
            </a:r>
            <a:r>
              <a:rPr lang="en-US" sz="2000" dirty="0" err="1">
                <a:latin typeface="Bahnschrift"/>
              </a:rPr>
              <a:t>uso</a:t>
            </a:r>
            <a:r>
              <a:rPr lang="en-US" sz="2000" dirty="0">
                <a:latin typeface="Bahnschrift"/>
              </a:rPr>
              <a:t> de </a:t>
            </a:r>
            <a:r>
              <a:rPr lang="en-US" sz="2000" dirty="0" err="1">
                <a:latin typeface="Bahnschrift"/>
              </a:rPr>
              <a:t>diccionarios</a:t>
            </a:r>
            <a:r>
              <a:rPr lang="en-US" sz="2000" dirty="0">
                <a:latin typeface="Bahnschrift"/>
              </a:rPr>
              <a:t> </a:t>
            </a:r>
            <a:r>
              <a:rPr lang="en-US" sz="2000" dirty="0" err="1">
                <a:latin typeface="Bahnschrift"/>
              </a:rPr>
              <a:t>nos</a:t>
            </a:r>
            <a:r>
              <a:rPr lang="en-US" sz="2000" dirty="0">
                <a:latin typeface="Bahnschrift"/>
              </a:rPr>
              <a:t> </a:t>
            </a:r>
            <a:r>
              <a:rPr lang="en-US" sz="2000" dirty="0" err="1">
                <a:latin typeface="Bahnschrift"/>
              </a:rPr>
              <a:t>permitió</a:t>
            </a:r>
            <a:r>
              <a:rPr lang="en-US" sz="2000" dirty="0">
                <a:latin typeface="Bahnschrift"/>
              </a:rPr>
              <a:t> </a:t>
            </a:r>
            <a:r>
              <a:rPr lang="en-US" sz="2000" dirty="0" err="1">
                <a:latin typeface="Bahnschrift"/>
              </a:rPr>
              <a:t>realizar</a:t>
            </a:r>
            <a:r>
              <a:rPr lang="en-US" sz="2000" dirty="0">
                <a:latin typeface="Bahnschrift"/>
              </a:rPr>
              <a:t> </a:t>
            </a:r>
            <a:r>
              <a:rPr lang="en-US" sz="2000" dirty="0" err="1">
                <a:latin typeface="Bahnschrift"/>
              </a:rPr>
              <a:t>códigos</a:t>
            </a:r>
            <a:r>
              <a:rPr lang="en-US" sz="2000" dirty="0">
                <a:latin typeface="Bahnschrift"/>
              </a:rPr>
              <a:t> </a:t>
            </a:r>
            <a:r>
              <a:rPr lang="en-US" sz="2000" dirty="0" err="1">
                <a:latin typeface="Bahnschrift"/>
              </a:rPr>
              <a:t>anteriores</a:t>
            </a:r>
            <a:r>
              <a:rPr lang="en-US" sz="2000" dirty="0">
                <a:latin typeface="Bahnschrift"/>
              </a:rPr>
              <a:t> </a:t>
            </a:r>
            <a:r>
              <a:rPr lang="en-US" sz="2000" dirty="0" err="1">
                <a:latin typeface="Bahnschrift"/>
              </a:rPr>
              <a:t>hechos</a:t>
            </a:r>
            <a:r>
              <a:rPr lang="en-US" sz="2000" dirty="0">
                <a:latin typeface="Bahnschrift"/>
              </a:rPr>
              <a:t> con </a:t>
            </a:r>
            <a:r>
              <a:rPr lang="en-US" sz="2000" dirty="0" err="1">
                <a:latin typeface="Bahnschrift"/>
              </a:rPr>
              <a:t>listas</a:t>
            </a:r>
            <a:r>
              <a:rPr lang="en-US" sz="2000" dirty="0">
                <a:latin typeface="Bahnschrift"/>
              </a:rPr>
              <a:t> </a:t>
            </a:r>
            <a:r>
              <a:rPr lang="en-US" sz="2000" dirty="0" err="1">
                <a:latin typeface="Bahnschrift"/>
              </a:rPr>
              <a:t>enlazadas</a:t>
            </a:r>
            <a:r>
              <a:rPr lang="en-US" sz="2000" dirty="0">
                <a:latin typeface="Bahnschrift"/>
              </a:rPr>
              <a:t> de </a:t>
            </a:r>
            <a:r>
              <a:rPr lang="en-US" sz="2000" dirty="0" err="1">
                <a:latin typeface="Bahnschrift"/>
              </a:rPr>
              <a:t>manera</a:t>
            </a:r>
            <a:r>
              <a:rPr lang="en-US" sz="2000" dirty="0">
                <a:latin typeface="Bahnschrift"/>
              </a:rPr>
              <a:t> </a:t>
            </a:r>
            <a:r>
              <a:rPr lang="en-US" sz="2000" dirty="0" err="1">
                <a:latin typeface="Bahnschrift"/>
              </a:rPr>
              <a:t>más</a:t>
            </a:r>
            <a:r>
              <a:rPr lang="en-US" sz="2000" dirty="0">
                <a:latin typeface="Bahnschrift"/>
              </a:rPr>
              <a:t> simple, </a:t>
            </a:r>
            <a:r>
              <a:rPr lang="en-US" sz="2000" dirty="0" err="1">
                <a:latin typeface="Bahnschrift"/>
              </a:rPr>
              <a:t>rápida</a:t>
            </a:r>
            <a:r>
              <a:rPr lang="en-US" sz="2000" dirty="0">
                <a:latin typeface="Bahnschrift"/>
              </a:rPr>
              <a:t> y con </a:t>
            </a:r>
            <a:r>
              <a:rPr lang="en-US" sz="2000" dirty="0" err="1">
                <a:latin typeface="Bahnschrift"/>
              </a:rPr>
              <a:t>menos</a:t>
            </a:r>
            <a:r>
              <a:rPr lang="en-US" sz="2000" dirty="0">
                <a:latin typeface="Bahnschrift"/>
              </a:rPr>
              <a:t> </a:t>
            </a:r>
            <a:r>
              <a:rPr lang="en-US" sz="2000" dirty="0" err="1">
                <a:latin typeface="Bahnschrift"/>
              </a:rPr>
              <a:t>líneas</a:t>
            </a:r>
            <a:r>
              <a:rPr lang="en-US" sz="2000" dirty="0">
                <a:latin typeface="Bahnschrift"/>
              </a:rPr>
              <a:t> de </a:t>
            </a:r>
            <a:r>
              <a:rPr lang="en-US" sz="2000" dirty="0" err="1">
                <a:latin typeface="Bahnschrift"/>
              </a:rPr>
              <a:t>códigos</a:t>
            </a:r>
            <a:r>
              <a:rPr lang="en-US" sz="2000" dirty="0">
                <a:latin typeface="Bahnschrift"/>
              </a:rPr>
              <a:t>.</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128171202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7AFEB6CF-53CE-6025-170F-E599F81003BB}"/>
              </a:ext>
            </a:extLst>
          </p:cNvPr>
          <p:cNvSpPr>
            <a:spLocks noGrp="1"/>
          </p:cNvSpPr>
          <p:nvPr>
            <p:ph type="title"/>
          </p:nvPr>
        </p:nvSpPr>
        <p:spPr>
          <a:xfrm>
            <a:off x="630935" y="4018137"/>
            <a:ext cx="5071221" cy="2129586"/>
          </a:xfrm>
          <a:noFill/>
        </p:spPr>
        <p:txBody>
          <a:bodyPr vert="horz" lIns="91440" tIns="45720" rIns="91440" bIns="45720" rtlCol="0" anchor="t">
            <a:normAutofit/>
          </a:bodyPr>
          <a:lstStyle/>
          <a:p>
            <a:r>
              <a:rPr lang="en-US" sz="4800" kern="1200">
                <a:solidFill>
                  <a:schemeClr val="bg1"/>
                </a:solidFill>
                <a:latin typeface="+mj-lt"/>
                <a:ea typeface="+mj-ea"/>
                <a:cs typeface="+mj-cs"/>
              </a:rPr>
              <a:t>Código</a:t>
            </a:r>
          </a:p>
        </p:txBody>
      </p:sp>
      <p:pic>
        <p:nvPicPr>
          <p:cNvPr id="4" name="Imagen 4" descr="Texto, Carta&#10;&#10;Descripción generada automáticamente">
            <a:extLst>
              <a:ext uri="{FF2B5EF4-FFF2-40B4-BE49-F238E27FC236}">
                <a16:creationId xmlns:a16="http://schemas.microsoft.com/office/drawing/2014/main" id="{5E076BC1-0AD6-0D93-402E-EBC41EBE7D12}"/>
              </a:ext>
            </a:extLst>
          </p:cNvPr>
          <p:cNvPicPr>
            <a:picLocks noGrp="1" noChangeAspect="1"/>
          </p:cNvPicPr>
          <p:nvPr>
            <p:ph idx="1"/>
          </p:nvPr>
        </p:nvPicPr>
        <p:blipFill>
          <a:blip r:embed="rId2"/>
          <a:stretch>
            <a:fillRect/>
          </a:stretch>
        </p:blipFill>
        <p:spPr>
          <a:xfrm>
            <a:off x="631359" y="1423619"/>
            <a:ext cx="10843065" cy="1653567"/>
          </a:xfrm>
          <a:prstGeom prst="rect">
            <a:avLst/>
          </a:prstGeom>
        </p:spPr>
      </p:pic>
      <p:grpSp>
        <p:nvGrpSpPr>
          <p:cNvPr id="38" name="Group 3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9" name="Straight Connector 3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E2BF58CB-C702-670E-FB4F-D305078D9932}"/>
              </a:ext>
            </a:extLst>
          </p:cNvPr>
          <p:cNvSpPr txBox="1"/>
          <p:nvPr/>
        </p:nvSpPr>
        <p:spPr>
          <a:xfrm>
            <a:off x="5295467" y="3682918"/>
            <a:ext cx="6655628" cy="3322159"/>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dirty="0">
                <a:solidFill>
                  <a:schemeClr val="bg1"/>
                </a:solidFill>
                <a:latin typeface="Bahnschrift"/>
              </a:rPr>
              <a:t>Este </a:t>
            </a:r>
            <a:r>
              <a:rPr lang="en-US" sz="1600" dirty="0" err="1">
                <a:solidFill>
                  <a:schemeClr val="bg1"/>
                </a:solidFill>
                <a:latin typeface="Bahnschrift"/>
              </a:rPr>
              <a:t>programa</a:t>
            </a:r>
            <a:r>
              <a:rPr lang="en-US" sz="1600" dirty="0">
                <a:solidFill>
                  <a:schemeClr val="bg1"/>
                </a:solidFill>
                <a:latin typeface="Bahnschrift"/>
              </a:rPr>
              <a:t> </a:t>
            </a:r>
            <a:r>
              <a:rPr lang="en-US" sz="1600" dirty="0" err="1">
                <a:solidFill>
                  <a:schemeClr val="bg1"/>
                </a:solidFill>
                <a:latin typeface="Bahnschrift"/>
              </a:rPr>
              <a:t>realiza</a:t>
            </a:r>
            <a:r>
              <a:rPr lang="en-US" sz="1600" dirty="0">
                <a:solidFill>
                  <a:schemeClr val="bg1"/>
                </a:solidFill>
                <a:latin typeface="Bahnschrift"/>
              </a:rPr>
              <a:t> la </a:t>
            </a:r>
            <a:r>
              <a:rPr lang="en-US" sz="1600" dirty="0" err="1">
                <a:solidFill>
                  <a:schemeClr val="bg1"/>
                </a:solidFill>
                <a:latin typeface="Bahnschrift"/>
              </a:rPr>
              <a:t>creación</a:t>
            </a:r>
            <a:r>
              <a:rPr lang="en-US" sz="1600" dirty="0">
                <a:solidFill>
                  <a:schemeClr val="bg1"/>
                </a:solidFill>
                <a:latin typeface="Bahnschrift"/>
              </a:rPr>
              <a:t> de </a:t>
            </a:r>
            <a:r>
              <a:rPr lang="en-US" sz="1600" dirty="0" err="1">
                <a:solidFill>
                  <a:schemeClr val="bg1"/>
                </a:solidFill>
                <a:latin typeface="Bahnschrift"/>
              </a:rPr>
              <a:t>varios</a:t>
            </a:r>
            <a:r>
              <a:rPr lang="en-US" sz="1600" dirty="0">
                <a:solidFill>
                  <a:schemeClr val="bg1"/>
                </a:solidFill>
                <a:latin typeface="Bahnschrift"/>
              </a:rPr>
              <a:t> </a:t>
            </a:r>
            <a:r>
              <a:rPr lang="en-US" sz="1600" dirty="0" err="1">
                <a:solidFill>
                  <a:schemeClr val="bg1"/>
                </a:solidFill>
                <a:latin typeface="Bahnschrift"/>
              </a:rPr>
              <a:t>personajes</a:t>
            </a:r>
            <a:r>
              <a:rPr lang="en-US" sz="1600" dirty="0">
                <a:solidFill>
                  <a:schemeClr val="bg1"/>
                </a:solidFill>
                <a:latin typeface="Bahnschrift"/>
              </a:rPr>
              <a:t> para </a:t>
            </a:r>
            <a:r>
              <a:rPr lang="en-US" sz="1600" dirty="0" err="1">
                <a:solidFill>
                  <a:schemeClr val="bg1"/>
                </a:solidFill>
                <a:latin typeface="Bahnschrift"/>
              </a:rPr>
              <a:t>luego</a:t>
            </a:r>
            <a:r>
              <a:rPr lang="en-US" sz="1600" dirty="0">
                <a:solidFill>
                  <a:schemeClr val="bg1"/>
                </a:solidFill>
                <a:latin typeface="Bahnschrift"/>
              </a:rPr>
              <a:t> ser vistos </a:t>
            </a:r>
            <a:r>
              <a:rPr lang="en-US" sz="1600" dirty="0" err="1">
                <a:solidFill>
                  <a:schemeClr val="bg1"/>
                </a:solidFill>
                <a:latin typeface="Bahnschrift"/>
              </a:rPr>
              <a:t>en</a:t>
            </a:r>
            <a:r>
              <a:rPr lang="en-US" sz="1600" dirty="0">
                <a:solidFill>
                  <a:schemeClr val="bg1"/>
                </a:solidFill>
                <a:latin typeface="Bahnschrift"/>
              </a:rPr>
              <a:t> </a:t>
            </a:r>
            <a:r>
              <a:rPr lang="en-US" sz="1600" dirty="0" err="1">
                <a:solidFill>
                  <a:schemeClr val="bg1"/>
                </a:solidFill>
                <a:latin typeface="Bahnschrift"/>
              </a:rPr>
              <a:t>pantalla</a:t>
            </a:r>
            <a:r>
              <a:rPr lang="en-US" sz="1600" dirty="0">
                <a:solidFill>
                  <a:schemeClr val="bg1"/>
                </a:solidFill>
                <a:latin typeface="Bahnschrift"/>
              </a:rPr>
              <a:t>. Primero se le </a:t>
            </a:r>
            <a:r>
              <a:rPr lang="en-US" sz="1600" dirty="0" err="1">
                <a:solidFill>
                  <a:schemeClr val="bg1"/>
                </a:solidFill>
                <a:latin typeface="Bahnschrift"/>
              </a:rPr>
              <a:t>pregunta</a:t>
            </a:r>
            <a:r>
              <a:rPr lang="en-US" sz="1600" dirty="0">
                <a:solidFill>
                  <a:schemeClr val="bg1"/>
                </a:solidFill>
                <a:latin typeface="Bahnschrift"/>
              </a:rPr>
              <a:t> al </a:t>
            </a:r>
            <a:r>
              <a:rPr lang="en-US" sz="1600" dirty="0" err="1">
                <a:solidFill>
                  <a:schemeClr val="bg1"/>
                </a:solidFill>
                <a:latin typeface="Bahnschrift"/>
              </a:rPr>
              <a:t>usuario</a:t>
            </a:r>
            <a:r>
              <a:rPr lang="en-US" sz="1600" dirty="0">
                <a:solidFill>
                  <a:schemeClr val="bg1"/>
                </a:solidFill>
                <a:latin typeface="Bahnschrift"/>
              </a:rPr>
              <a:t> </a:t>
            </a:r>
            <a:r>
              <a:rPr lang="en-US" sz="1600" dirty="0" err="1">
                <a:solidFill>
                  <a:schemeClr val="bg1"/>
                </a:solidFill>
                <a:latin typeface="Bahnschrift"/>
              </a:rPr>
              <a:t>si</a:t>
            </a:r>
            <a:r>
              <a:rPr lang="en-US" sz="1600" dirty="0">
                <a:solidFill>
                  <a:schemeClr val="bg1"/>
                </a:solidFill>
                <a:latin typeface="Bahnschrift"/>
              </a:rPr>
              <a:t> </a:t>
            </a:r>
            <a:r>
              <a:rPr lang="en-US" sz="1600" dirty="0" err="1">
                <a:solidFill>
                  <a:schemeClr val="bg1"/>
                </a:solidFill>
                <a:latin typeface="Bahnschrift"/>
              </a:rPr>
              <a:t>desea</a:t>
            </a:r>
            <a:r>
              <a:rPr lang="en-US" sz="1600" dirty="0">
                <a:solidFill>
                  <a:schemeClr val="bg1"/>
                </a:solidFill>
                <a:latin typeface="Bahnschrift"/>
              </a:rPr>
              <a:t> </a:t>
            </a:r>
            <a:r>
              <a:rPr lang="en-US" sz="1600" dirty="0" err="1">
                <a:solidFill>
                  <a:schemeClr val="bg1"/>
                </a:solidFill>
                <a:latin typeface="Bahnschrift"/>
              </a:rPr>
              <a:t>crear</a:t>
            </a:r>
            <a:r>
              <a:rPr lang="en-US" sz="1600" dirty="0">
                <a:solidFill>
                  <a:schemeClr val="bg1"/>
                </a:solidFill>
                <a:latin typeface="Bahnschrift"/>
              </a:rPr>
              <a:t> o </a:t>
            </a:r>
            <a:r>
              <a:rPr lang="en-US" sz="1600" dirty="0" err="1">
                <a:solidFill>
                  <a:schemeClr val="bg1"/>
                </a:solidFill>
                <a:latin typeface="Bahnschrift"/>
              </a:rPr>
              <a:t>ver</a:t>
            </a:r>
            <a:r>
              <a:rPr lang="en-US" sz="1600" dirty="0">
                <a:solidFill>
                  <a:schemeClr val="bg1"/>
                </a:solidFill>
                <a:latin typeface="Bahnschrift"/>
              </a:rPr>
              <a:t> </a:t>
            </a:r>
            <a:r>
              <a:rPr lang="en-US" sz="1600" dirty="0" err="1">
                <a:solidFill>
                  <a:schemeClr val="bg1"/>
                </a:solidFill>
                <a:latin typeface="Bahnschrift"/>
              </a:rPr>
              <a:t>personajes</a:t>
            </a:r>
            <a:r>
              <a:rPr lang="en-US" sz="1600" dirty="0">
                <a:solidFill>
                  <a:schemeClr val="bg1"/>
                </a:solidFill>
                <a:latin typeface="Bahnschrift"/>
              </a:rPr>
              <a:t> o </a:t>
            </a:r>
            <a:r>
              <a:rPr lang="en-US" sz="1600" dirty="0" err="1">
                <a:solidFill>
                  <a:schemeClr val="bg1"/>
                </a:solidFill>
                <a:latin typeface="Bahnschrift"/>
              </a:rPr>
              <a:t>salir</a:t>
            </a:r>
            <a:r>
              <a:rPr lang="en-US" sz="1600" dirty="0">
                <a:solidFill>
                  <a:schemeClr val="bg1"/>
                </a:solidFill>
                <a:latin typeface="Bahnschrift"/>
              </a:rPr>
              <a:t> del </a:t>
            </a:r>
            <a:r>
              <a:rPr lang="en-US" sz="1600" dirty="0" err="1">
                <a:solidFill>
                  <a:schemeClr val="bg1"/>
                </a:solidFill>
                <a:latin typeface="Bahnschrift"/>
              </a:rPr>
              <a:t>programa</a:t>
            </a:r>
            <a:r>
              <a:rPr lang="en-US" sz="1600" dirty="0">
                <a:solidFill>
                  <a:schemeClr val="bg1"/>
                </a:solidFill>
                <a:latin typeface="Bahnschrift"/>
              </a:rPr>
              <a:t>. Si </a:t>
            </a:r>
            <a:r>
              <a:rPr lang="en-US" sz="1600" dirty="0" err="1">
                <a:solidFill>
                  <a:schemeClr val="bg1"/>
                </a:solidFill>
                <a:latin typeface="Bahnschrift"/>
              </a:rPr>
              <a:t>elije</a:t>
            </a:r>
            <a:r>
              <a:rPr lang="en-US" sz="1600" dirty="0">
                <a:solidFill>
                  <a:schemeClr val="bg1"/>
                </a:solidFill>
                <a:latin typeface="Bahnschrift"/>
              </a:rPr>
              <a:t> </a:t>
            </a:r>
            <a:r>
              <a:rPr lang="en-US" sz="1600" dirty="0" err="1">
                <a:solidFill>
                  <a:schemeClr val="bg1"/>
                </a:solidFill>
                <a:latin typeface="Bahnschrift"/>
              </a:rPr>
              <a:t>crear</a:t>
            </a:r>
            <a:r>
              <a:rPr lang="en-US" sz="1600" dirty="0">
                <a:solidFill>
                  <a:schemeClr val="bg1"/>
                </a:solidFill>
                <a:latin typeface="Bahnschrift"/>
              </a:rPr>
              <a:t>, se le </a:t>
            </a:r>
            <a:r>
              <a:rPr lang="en-US" sz="1600" dirty="0" err="1">
                <a:solidFill>
                  <a:schemeClr val="bg1"/>
                </a:solidFill>
                <a:latin typeface="Bahnschrift"/>
              </a:rPr>
              <a:t>pregunta</a:t>
            </a:r>
            <a:r>
              <a:rPr lang="en-US" sz="1600" dirty="0">
                <a:solidFill>
                  <a:schemeClr val="bg1"/>
                </a:solidFill>
                <a:latin typeface="Bahnschrift"/>
              </a:rPr>
              <a:t> </a:t>
            </a:r>
            <a:r>
              <a:rPr lang="en-US" sz="1600" dirty="0" err="1">
                <a:solidFill>
                  <a:schemeClr val="bg1"/>
                </a:solidFill>
                <a:latin typeface="Bahnschrift"/>
              </a:rPr>
              <a:t>cuantos</a:t>
            </a:r>
            <a:r>
              <a:rPr lang="en-US" sz="1600" dirty="0">
                <a:solidFill>
                  <a:schemeClr val="bg1"/>
                </a:solidFill>
                <a:latin typeface="Bahnschrift"/>
              </a:rPr>
              <a:t> </a:t>
            </a:r>
            <a:r>
              <a:rPr lang="en-US" sz="1600" dirty="0" err="1">
                <a:solidFill>
                  <a:schemeClr val="bg1"/>
                </a:solidFill>
                <a:latin typeface="Bahnschrift"/>
              </a:rPr>
              <a:t>desea</a:t>
            </a:r>
            <a:r>
              <a:rPr lang="en-US" sz="1600" dirty="0">
                <a:solidFill>
                  <a:schemeClr val="bg1"/>
                </a:solidFill>
                <a:latin typeface="Bahnschrift"/>
              </a:rPr>
              <a:t> </a:t>
            </a:r>
            <a:r>
              <a:rPr lang="en-US" sz="1600" dirty="0" err="1">
                <a:solidFill>
                  <a:schemeClr val="bg1"/>
                </a:solidFill>
                <a:latin typeface="Bahnschrift"/>
              </a:rPr>
              <a:t>crear</a:t>
            </a:r>
            <a:r>
              <a:rPr lang="en-US" sz="1600" dirty="0">
                <a:solidFill>
                  <a:schemeClr val="bg1"/>
                </a:solidFill>
                <a:latin typeface="Bahnschrift"/>
              </a:rPr>
              <a:t>. </a:t>
            </a:r>
            <a:r>
              <a:rPr lang="en-US" sz="1600" dirty="0" err="1">
                <a:solidFill>
                  <a:schemeClr val="bg1"/>
                </a:solidFill>
                <a:latin typeface="Bahnschrift"/>
              </a:rPr>
              <a:t>Luego</a:t>
            </a:r>
            <a:r>
              <a:rPr lang="en-US" sz="1600" dirty="0">
                <a:solidFill>
                  <a:schemeClr val="bg1"/>
                </a:solidFill>
                <a:latin typeface="Bahnschrift"/>
              </a:rPr>
              <a:t> </a:t>
            </a:r>
            <a:r>
              <a:rPr lang="en-US" sz="1600" dirty="0" err="1">
                <a:solidFill>
                  <a:schemeClr val="bg1"/>
                </a:solidFill>
                <a:latin typeface="Bahnschrift"/>
              </a:rPr>
              <a:t>en</a:t>
            </a:r>
            <a:r>
              <a:rPr lang="en-US" sz="1600" dirty="0">
                <a:solidFill>
                  <a:schemeClr val="bg1"/>
                </a:solidFill>
                <a:latin typeface="Bahnschrift"/>
              </a:rPr>
              <a:t> la </a:t>
            </a:r>
            <a:r>
              <a:rPr lang="en-US" sz="1600" dirty="0" err="1">
                <a:solidFill>
                  <a:schemeClr val="bg1"/>
                </a:solidFill>
                <a:latin typeface="Bahnschrift"/>
              </a:rPr>
              <a:t>función</a:t>
            </a:r>
            <a:r>
              <a:rPr lang="en-US" sz="1600" dirty="0">
                <a:solidFill>
                  <a:schemeClr val="bg1"/>
                </a:solidFill>
                <a:latin typeface="Bahnschrift"/>
              </a:rPr>
              <a:t> </a:t>
            </a:r>
            <a:r>
              <a:rPr lang="en-US" sz="1600" dirty="0" err="1">
                <a:solidFill>
                  <a:schemeClr val="bg1"/>
                </a:solidFill>
                <a:latin typeface="Bahnschrift"/>
              </a:rPr>
              <a:t>crear</a:t>
            </a:r>
            <a:r>
              <a:rPr lang="en-US" sz="1600" dirty="0">
                <a:solidFill>
                  <a:schemeClr val="bg1"/>
                </a:solidFill>
                <a:latin typeface="Bahnschrift"/>
              </a:rPr>
              <a:t>, </a:t>
            </a:r>
            <a:r>
              <a:rPr lang="en-US" sz="1600" dirty="0" err="1">
                <a:solidFill>
                  <a:schemeClr val="bg1"/>
                </a:solidFill>
                <a:latin typeface="Bahnschrift"/>
              </a:rPr>
              <a:t>usamos</a:t>
            </a:r>
            <a:r>
              <a:rPr lang="en-US" sz="1600" dirty="0">
                <a:solidFill>
                  <a:schemeClr val="bg1"/>
                </a:solidFill>
                <a:latin typeface="Bahnschrift"/>
              </a:rPr>
              <a:t> un for para </a:t>
            </a:r>
            <a:r>
              <a:rPr lang="en-US" sz="1600" dirty="0" err="1">
                <a:solidFill>
                  <a:schemeClr val="bg1"/>
                </a:solidFill>
                <a:latin typeface="Bahnschrift"/>
              </a:rPr>
              <a:t>crear</a:t>
            </a:r>
            <a:r>
              <a:rPr lang="en-US" sz="1600" dirty="0">
                <a:solidFill>
                  <a:schemeClr val="bg1"/>
                </a:solidFill>
                <a:latin typeface="Bahnschrift"/>
              </a:rPr>
              <a:t> la </a:t>
            </a:r>
            <a:r>
              <a:rPr lang="en-US" sz="1600" dirty="0" err="1">
                <a:solidFill>
                  <a:schemeClr val="bg1"/>
                </a:solidFill>
                <a:latin typeface="Bahnschrift"/>
              </a:rPr>
              <a:t>cantidad</a:t>
            </a:r>
            <a:r>
              <a:rPr lang="en-US" sz="1600" dirty="0">
                <a:solidFill>
                  <a:schemeClr val="bg1"/>
                </a:solidFill>
                <a:latin typeface="Bahnschrift"/>
              </a:rPr>
              <a:t> de </a:t>
            </a:r>
            <a:r>
              <a:rPr lang="en-US" sz="1600" dirty="0" err="1">
                <a:solidFill>
                  <a:schemeClr val="bg1"/>
                </a:solidFill>
                <a:latin typeface="Bahnschrift"/>
              </a:rPr>
              <a:t>personajes</a:t>
            </a:r>
            <a:r>
              <a:rPr lang="en-US" sz="1600" dirty="0">
                <a:solidFill>
                  <a:schemeClr val="bg1"/>
                </a:solidFill>
                <a:latin typeface="Bahnschrift"/>
              </a:rPr>
              <a:t> que </a:t>
            </a:r>
            <a:r>
              <a:rPr lang="en-US" sz="1600" dirty="0" err="1">
                <a:solidFill>
                  <a:schemeClr val="bg1"/>
                </a:solidFill>
                <a:latin typeface="Bahnschrift"/>
              </a:rPr>
              <a:t>ingresó</a:t>
            </a:r>
            <a:r>
              <a:rPr lang="en-US" sz="1600" dirty="0">
                <a:solidFill>
                  <a:schemeClr val="bg1"/>
                </a:solidFill>
                <a:latin typeface="Bahnschrift"/>
              </a:rPr>
              <a:t>. </a:t>
            </a:r>
            <a:r>
              <a:rPr lang="en-US" sz="1600" dirty="0" err="1">
                <a:solidFill>
                  <a:schemeClr val="bg1"/>
                </a:solidFill>
                <a:latin typeface="Bahnschrift"/>
              </a:rPr>
              <a:t>Dentro</a:t>
            </a:r>
            <a:r>
              <a:rPr lang="en-US" sz="1600" dirty="0">
                <a:solidFill>
                  <a:schemeClr val="bg1"/>
                </a:solidFill>
                <a:latin typeface="Bahnschrift"/>
              </a:rPr>
              <a:t> del for y </a:t>
            </a:r>
            <a:r>
              <a:rPr lang="en-US" sz="1600" dirty="0" err="1">
                <a:solidFill>
                  <a:schemeClr val="bg1"/>
                </a:solidFill>
                <a:latin typeface="Bahnschrift"/>
              </a:rPr>
              <a:t>dentro</a:t>
            </a:r>
            <a:r>
              <a:rPr lang="en-US" sz="1600" dirty="0">
                <a:solidFill>
                  <a:schemeClr val="bg1"/>
                </a:solidFill>
                <a:latin typeface="Bahnschrift"/>
              </a:rPr>
              <a:t> del </a:t>
            </a:r>
            <a:r>
              <a:rPr lang="en-US" sz="1600" dirty="0" err="1">
                <a:solidFill>
                  <a:schemeClr val="bg1"/>
                </a:solidFill>
                <a:latin typeface="Bahnschrift"/>
              </a:rPr>
              <a:t>diccionario</a:t>
            </a:r>
            <a:r>
              <a:rPr lang="en-US" sz="1600" dirty="0">
                <a:solidFill>
                  <a:schemeClr val="bg1"/>
                </a:solidFill>
                <a:latin typeface="Bahnschrift"/>
              </a:rPr>
              <a:t> Characters van a </a:t>
            </a:r>
            <a:r>
              <a:rPr lang="en-US" sz="1600" dirty="0" err="1">
                <a:solidFill>
                  <a:schemeClr val="bg1"/>
                </a:solidFill>
                <a:latin typeface="Bahnschrift"/>
              </a:rPr>
              <a:t>haber</a:t>
            </a:r>
            <a:r>
              <a:rPr lang="en-US" sz="1600" dirty="0">
                <a:solidFill>
                  <a:schemeClr val="bg1"/>
                </a:solidFill>
                <a:latin typeface="Bahnschrift"/>
              </a:rPr>
              <a:t> </a:t>
            </a:r>
            <a:r>
              <a:rPr lang="en-US" sz="1600" dirty="0" err="1">
                <a:solidFill>
                  <a:schemeClr val="bg1"/>
                </a:solidFill>
                <a:latin typeface="Bahnschrift"/>
              </a:rPr>
              <a:t>varios</a:t>
            </a:r>
            <a:r>
              <a:rPr lang="en-US" sz="1600" dirty="0">
                <a:solidFill>
                  <a:schemeClr val="bg1"/>
                </a:solidFill>
                <a:latin typeface="Bahnschrift"/>
              </a:rPr>
              <a:t> </a:t>
            </a:r>
            <a:r>
              <a:rPr lang="en-US" sz="1600" dirty="0" err="1">
                <a:solidFill>
                  <a:schemeClr val="bg1"/>
                </a:solidFill>
                <a:latin typeface="Bahnschrift"/>
              </a:rPr>
              <a:t>diccionarios</a:t>
            </a:r>
            <a:r>
              <a:rPr lang="en-US" sz="1600" dirty="0">
                <a:solidFill>
                  <a:schemeClr val="bg1"/>
                </a:solidFill>
                <a:latin typeface="Bahnschrift"/>
              </a:rPr>
              <a:t> con </a:t>
            </a:r>
            <a:r>
              <a:rPr lang="en-US" sz="1600" dirty="0" err="1">
                <a:solidFill>
                  <a:schemeClr val="bg1"/>
                </a:solidFill>
                <a:latin typeface="Bahnschrift"/>
              </a:rPr>
              <a:t>el</a:t>
            </a:r>
            <a:r>
              <a:rPr lang="en-US" sz="1600" dirty="0">
                <a:solidFill>
                  <a:schemeClr val="bg1"/>
                </a:solidFill>
                <a:latin typeface="Bahnschrift"/>
              </a:rPr>
              <a:t> N° del </a:t>
            </a:r>
            <a:r>
              <a:rPr lang="en-US" sz="1600" dirty="0" err="1">
                <a:solidFill>
                  <a:schemeClr val="bg1"/>
                </a:solidFill>
                <a:latin typeface="Bahnschrift"/>
              </a:rPr>
              <a:t>personaje</a:t>
            </a:r>
            <a:r>
              <a:rPr lang="en-US" sz="1600" dirty="0">
                <a:solidFill>
                  <a:schemeClr val="bg1"/>
                </a:solidFill>
                <a:latin typeface="Bahnschrift"/>
              </a:rPr>
              <a:t> y </a:t>
            </a:r>
            <a:r>
              <a:rPr lang="en-US" sz="1600" dirty="0" err="1">
                <a:solidFill>
                  <a:schemeClr val="bg1"/>
                </a:solidFill>
                <a:latin typeface="Bahnschrift"/>
              </a:rPr>
              <a:t>adentro</a:t>
            </a:r>
            <a:r>
              <a:rPr lang="en-US" sz="1600" dirty="0">
                <a:solidFill>
                  <a:schemeClr val="bg1"/>
                </a:solidFill>
                <a:latin typeface="Bahnschrift"/>
              </a:rPr>
              <a:t> de </a:t>
            </a:r>
            <a:r>
              <a:rPr lang="en-US" sz="1600" dirty="0" err="1">
                <a:solidFill>
                  <a:schemeClr val="bg1"/>
                </a:solidFill>
                <a:latin typeface="Bahnschrift"/>
              </a:rPr>
              <a:t>cada</a:t>
            </a:r>
            <a:r>
              <a:rPr lang="en-US" sz="1600" dirty="0">
                <a:solidFill>
                  <a:schemeClr val="bg1"/>
                </a:solidFill>
                <a:latin typeface="Bahnschrift"/>
              </a:rPr>
              <a:t> </a:t>
            </a:r>
            <a:r>
              <a:rPr lang="en-US" sz="1600" dirty="0" err="1">
                <a:solidFill>
                  <a:schemeClr val="bg1"/>
                </a:solidFill>
                <a:latin typeface="Bahnschrift"/>
              </a:rPr>
              <a:t>personaje</a:t>
            </a:r>
            <a:r>
              <a:rPr lang="en-US" sz="1600" dirty="0">
                <a:solidFill>
                  <a:schemeClr val="bg1"/>
                </a:solidFill>
                <a:latin typeface="Bahnschrift"/>
              </a:rPr>
              <a:t> van a </a:t>
            </a:r>
            <a:r>
              <a:rPr lang="en-US" sz="1600" dirty="0" err="1">
                <a:solidFill>
                  <a:schemeClr val="bg1"/>
                </a:solidFill>
                <a:latin typeface="Bahnschrift"/>
              </a:rPr>
              <a:t>estar</a:t>
            </a:r>
            <a:r>
              <a:rPr lang="en-US" sz="1600" dirty="0">
                <a:solidFill>
                  <a:schemeClr val="bg1"/>
                </a:solidFill>
                <a:latin typeface="Bahnschrift"/>
              </a:rPr>
              <a:t> las keys y </a:t>
            </a:r>
            <a:r>
              <a:rPr lang="en-US" sz="1600" dirty="0" err="1">
                <a:solidFill>
                  <a:schemeClr val="bg1"/>
                </a:solidFill>
                <a:latin typeface="Bahnschrift"/>
              </a:rPr>
              <a:t>los</a:t>
            </a:r>
            <a:r>
              <a:rPr lang="en-US" sz="1600" dirty="0">
                <a:solidFill>
                  <a:schemeClr val="bg1"/>
                </a:solidFill>
                <a:latin typeface="Bahnschrift"/>
              </a:rPr>
              <a:t> </a:t>
            </a:r>
            <a:r>
              <a:rPr lang="en-US" sz="1600" dirty="0" err="1">
                <a:solidFill>
                  <a:schemeClr val="bg1"/>
                </a:solidFill>
                <a:latin typeface="Bahnschrift"/>
              </a:rPr>
              <a:t>valores</a:t>
            </a:r>
            <a:r>
              <a:rPr lang="en-US" sz="1600" dirty="0">
                <a:solidFill>
                  <a:schemeClr val="bg1"/>
                </a:solidFill>
                <a:latin typeface="Bahnschrift"/>
              </a:rPr>
              <a:t> </a:t>
            </a:r>
            <a:r>
              <a:rPr lang="en-US" sz="1600" dirty="0" err="1">
                <a:solidFill>
                  <a:schemeClr val="bg1"/>
                </a:solidFill>
                <a:latin typeface="Bahnschrift"/>
              </a:rPr>
              <a:t>respectivos</a:t>
            </a:r>
            <a:r>
              <a:rPr lang="en-US" sz="1600" dirty="0">
                <a:solidFill>
                  <a:schemeClr val="bg1"/>
                </a:solidFill>
                <a:latin typeface="Bahnschrift"/>
              </a:rPr>
              <a:t> que se </a:t>
            </a:r>
            <a:r>
              <a:rPr lang="en-US" sz="1600" dirty="0" err="1">
                <a:solidFill>
                  <a:schemeClr val="bg1"/>
                </a:solidFill>
                <a:latin typeface="Bahnschrift"/>
              </a:rPr>
              <a:t>ingresan</a:t>
            </a:r>
            <a:r>
              <a:rPr lang="en-US" sz="1600" dirty="0">
                <a:solidFill>
                  <a:schemeClr val="bg1"/>
                </a:solidFill>
                <a:latin typeface="Bahnschrift"/>
              </a:rPr>
              <a:t> a </a:t>
            </a:r>
            <a:r>
              <a:rPr lang="en-US" sz="1600" dirty="0" err="1">
                <a:solidFill>
                  <a:schemeClr val="bg1"/>
                </a:solidFill>
                <a:latin typeface="Bahnschrift"/>
              </a:rPr>
              <a:t>través</a:t>
            </a:r>
            <a:r>
              <a:rPr lang="en-US" sz="1600" dirty="0">
                <a:solidFill>
                  <a:schemeClr val="bg1"/>
                </a:solidFill>
                <a:latin typeface="Bahnschrift"/>
              </a:rPr>
              <a:t> del input, </a:t>
            </a:r>
            <a:r>
              <a:rPr lang="en-US" sz="1600" dirty="0" err="1">
                <a:solidFill>
                  <a:schemeClr val="bg1"/>
                </a:solidFill>
                <a:latin typeface="Bahnschrift"/>
              </a:rPr>
              <a:t>como</a:t>
            </a:r>
            <a:r>
              <a:rPr lang="en-US" sz="1600" dirty="0">
                <a:solidFill>
                  <a:schemeClr val="bg1"/>
                </a:solidFill>
                <a:latin typeface="Bahnschrift"/>
              </a:rPr>
              <a:t> se </a:t>
            </a:r>
            <a:r>
              <a:rPr lang="en-US" sz="1600" dirty="0" err="1">
                <a:solidFill>
                  <a:schemeClr val="bg1"/>
                </a:solidFill>
                <a:latin typeface="Bahnschrift"/>
              </a:rPr>
              <a:t>puede</a:t>
            </a:r>
            <a:r>
              <a:rPr lang="en-US" sz="1600" dirty="0">
                <a:solidFill>
                  <a:schemeClr val="bg1"/>
                </a:solidFill>
                <a:latin typeface="Bahnschrift"/>
              </a:rPr>
              <a:t> </a:t>
            </a:r>
            <a:r>
              <a:rPr lang="en-US" sz="1600" dirty="0" err="1">
                <a:solidFill>
                  <a:schemeClr val="bg1"/>
                </a:solidFill>
                <a:latin typeface="Bahnschrift"/>
              </a:rPr>
              <a:t>observar</a:t>
            </a:r>
            <a:r>
              <a:rPr lang="en-US" sz="1600" dirty="0">
                <a:solidFill>
                  <a:schemeClr val="bg1"/>
                </a:solidFill>
                <a:latin typeface="Bahnschrift"/>
              </a:rPr>
              <a:t> </a:t>
            </a:r>
            <a:r>
              <a:rPr lang="en-US" sz="1600" dirty="0" err="1">
                <a:solidFill>
                  <a:schemeClr val="bg1"/>
                </a:solidFill>
                <a:latin typeface="Bahnschrift"/>
              </a:rPr>
              <a:t>en</a:t>
            </a:r>
            <a:r>
              <a:rPr lang="en-US" sz="1600" dirty="0">
                <a:solidFill>
                  <a:schemeClr val="bg1"/>
                </a:solidFill>
                <a:latin typeface="Bahnschrift"/>
              </a:rPr>
              <a:t> la imagen. </a:t>
            </a:r>
            <a:r>
              <a:rPr lang="en-US" sz="1600" dirty="0" err="1">
                <a:solidFill>
                  <a:schemeClr val="bg1"/>
                </a:solidFill>
                <a:latin typeface="Bahnschrift"/>
              </a:rPr>
              <a:t>Luego</a:t>
            </a:r>
            <a:r>
              <a:rPr lang="en-US" sz="1600" dirty="0">
                <a:solidFill>
                  <a:schemeClr val="bg1"/>
                </a:solidFill>
                <a:latin typeface="Bahnschrift"/>
              </a:rPr>
              <a:t> </a:t>
            </a:r>
            <a:r>
              <a:rPr lang="en-US" sz="1600" dirty="0" err="1">
                <a:solidFill>
                  <a:schemeClr val="bg1"/>
                </a:solidFill>
                <a:latin typeface="Bahnschrift"/>
              </a:rPr>
              <a:t>en</a:t>
            </a:r>
            <a:r>
              <a:rPr lang="en-US" sz="1600" dirty="0">
                <a:solidFill>
                  <a:schemeClr val="bg1"/>
                </a:solidFill>
                <a:latin typeface="Bahnschrift"/>
              </a:rPr>
              <a:t> la </a:t>
            </a:r>
            <a:r>
              <a:rPr lang="en-US" sz="1600" dirty="0" err="1">
                <a:solidFill>
                  <a:schemeClr val="bg1"/>
                </a:solidFill>
                <a:latin typeface="Bahnschrift"/>
              </a:rPr>
              <a:t>función</a:t>
            </a:r>
            <a:r>
              <a:rPr lang="en-US" sz="1600" dirty="0">
                <a:solidFill>
                  <a:schemeClr val="bg1"/>
                </a:solidFill>
                <a:latin typeface="Bahnschrift"/>
              </a:rPr>
              <a:t> Ver, se le </a:t>
            </a:r>
            <a:r>
              <a:rPr lang="en-US" sz="1600" dirty="0" err="1">
                <a:solidFill>
                  <a:schemeClr val="bg1"/>
                </a:solidFill>
                <a:latin typeface="Bahnschrift"/>
              </a:rPr>
              <a:t>pregunta</a:t>
            </a:r>
            <a:r>
              <a:rPr lang="en-US" sz="1600" dirty="0">
                <a:solidFill>
                  <a:schemeClr val="bg1"/>
                </a:solidFill>
                <a:latin typeface="Bahnschrift"/>
              </a:rPr>
              <a:t> </a:t>
            </a:r>
            <a:r>
              <a:rPr lang="en-US" sz="1600" dirty="0" err="1">
                <a:solidFill>
                  <a:schemeClr val="bg1"/>
                </a:solidFill>
                <a:latin typeface="Bahnschrift"/>
              </a:rPr>
              <a:t>si</a:t>
            </a:r>
            <a:r>
              <a:rPr lang="en-US" sz="1600" dirty="0">
                <a:solidFill>
                  <a:schemeClr val="bg1"/>
                </a:solidFill>
                <a:latin typeface="Bahnschrift"/>
              </a:rPr>
              <a:t> </a:t>
            </a:r>
            <a:r>
              <a:rPr lang="en-US" sz="1600" dirty="0" err="1">
                <a:solidFill>
                  <a:schemeClr val="bg1"/>
                </a:solidFill>
                <a:latin typeface="Bahnschrift"/>
              </a:rPr>
              <a:t>desea</a:t>
            </a:r>
            <a:r>
              <a:rPr lang="en-US" sz="1600" dirty="0">
                <a:solidFill>
                  <a:schemeClr val="bg1"/>
                </a:solidFill>
                <a:latin typeface="Bahnschrift"/>
              </a:rPr>
              <a:t> </a:t>
            </a:r>
            <a:r>
              <a:rPr lang="en-US" sz="1600" dirty="0" err="1">
                <a:solidFill>
                  <a:schemeClr val="bg1"/>
                </a:solidFill>
                <a:latin typeface="Bahnschrift"/>
              </a:rPr>
              <a:t>ver</a:t>
            </a:r>
            <a:r>
              <a:rPr lang="en-US" sz="1600" dirty="0">
                <a:solidFill>
                  <a:schemeClr val="bg1"/>
                </a:solidFill>
                <a:latin typeface="Bahnschrift"/>
              </a:rPr>
              <a:t> </a:t>
            </a:r>
            <a:r>
              <a:rPr lang="en-US" sz="1600" dirty="0" err="1">
                <a:solidFill>
                  <a:schemeClr val="bg1"/>
                </a:solidFill>
                <a:latin typeface="Bahnschrift"/>
              </a:rPr>
              <a:t>los</a:t>
            </a:r>
            <a:r>
              <a:rPr lang="en-US" sz="1600" dirty="0">
                <a:solidFill>
                  <a:schemeClr val="bg1"/>
                </a:solidFill>
                <a:latin typeface="Bahnschrift"/>
              </a:rPr>
              <a:t> </a:t>
            </a:r>
            <a:r>
              <a:rPr lang="en-US" sz="1600" dirty="0" err="1">
                <a:solidFill>
                  <a:schemeClr val="bg1"/>
                </a:solidFill>
                <a:latin typeface="Bahnschrift"/>
              </a:rPr>
              <a:t>datos</a:t>
            </a:r>
            <a:r>
              <a:rPr lang="en-US" sz="1600" dirty="0">
                <a:solidFill>
                  <a:schemeClr val="bg1"/>
                </a:solidFill>
                <a:latin typeface="Bahnschrift"/>
              </a:rPr>
              <a:t> de uno o </a:t>
            </a:r>
            <a:r>
              <a:rPr lang="en-US" sz="1600" dirty="0" err="1">
                <a:solidFill>
                  <a:schemeClr val="bg1"/>
                </a:solidFill>
                <a:latin typeface="Bahnschrift"/>
              </a:rPr>
              <a:t>todos</a:t>
            </a:r>
            <a:r>
              <a:rPr lang="en-US" sz="1600" dirty="0">
                <a:solidFill>
                  <a:schemeClr val="bg1"/>
                </a:solidFill>
                <a:latin typeface="Bahnschrift"/>
              </a:rPr>
              <a:t> </a:t>
            </a:r>
            <a:r>
              <a:rPr lang="en-US" sz="1600" dirty="0" err="1">
                <a:solidFill>
                  <a:schemeClr val="bg1"/>
                </a:solidFill>
                <a:latin typeface="Bahnschrift"/>
              </a:rPr>
              <a:t>los</a:t>
            </a:r>
            <a:r>
              <a:rPr lang="en-US" sz="1600" dirty="0">
                <a:solidFill>
                  <a:schemeClr val="bg1"/>
                </a:solidFill>
                <a:latin typeface="Bahnschrift"/>
              </a:rPr>
              <a:t> </a:t>
            </a:r>
            <a:r>
              <a:rPr lang="en-US" sz="1600" dirty="0" err="1">
                <a:solidFill>
                  <a:schemeClr val="bg1"/>
                </a:solidFill>
                <a:latin typeface="Bahnschrift"/>
              </a:rPr>
              <a:t>personajes</a:t>
            </a:r>
            <a:r>
              <a:rPr lang="en-US" sz="1600" dirty="0">
                <a:solidFill>
                  <a:schemeClr val="bg1"/>
                </a:solidFill>
                <a:latin typeface="Bahnschrift"/>
              </a:rPr>
              <a:t>. Si </a:t>
            </a:r>
            <a:r>
              <a:rPr lang="en-US" sz="1600" dirty="0" err="1">
                <a:solidFill>
                  <a:schemeClr val="bg1"/>
                </a:solidFill>
                <a:latin typeface="Bahnschrift"/>
              </a:rPr>
              <a:t>desea</a:t>
            </a:r>
            <a:r>
              <a:rPr lang="en-US" sz="1600" dirty="0">
                <a:solidFill>
                  <a:schemeClr val="bg1"/>
                </a:solidFill>
                <a:latin typeface="Bahnschrift"/>
              </a:rPr>
              <a:t> </a:t>
            </a:r>
            <a:r>
              <a:rPr lang="en-US" sz="1600" dirty="0" err="1">
                <a:solidFill>
                  <a:schemeClr val="bg1"/>
                </a:solidFill>
                <a:latin typeface="Bahnschrift"/>
              </a:rPr>
              <a:t>ver</a:t>
            </a:r>
            <a:r>
              <a:rPr lang="en-US" sz="1600" dirty="0">
                <a:solidFill>
                  <a:schemeClr val="bg1"/>
                </a:solidFill>
                <a:latin typeface="Bahnschrift"/>
              </a:rPr>
              <a:t> </a:t>
            </a:r>
            <a:r>
              <a:rPr lang="en-US" sz="1600" dirty="0" err="1">
                <a:solidFill>
                  <a:schemeClr val="bg1"/>
                </a:solidFill>
                <a:latin typeface="Bahnschrift"/>
              </a:rPr>
              <a:t>los</a:t>
            </a:r>
            <a:r>
              <a:rPr lang="en-US" sz="1600" dirty="0">
                <a:solidFill>
                  <a:schemeClr val="bg1"/>
                </a:solidFill>
                <a:latin typeface="Bahnschrift"/>
              </a:rPr>
              <a:t> </a:t>
            </a:r>
            <a:r>
              <a:rPr lang="en-US" sz="1600" dirty="0" err="1">
                <a:solidFill>
                  <a:schemeClr val="bg1"/>
                </a:solidFill>
                <a:latin typeface="Bahnschrift"/>
              </a:rPr>
              <a:t>datos</a:t>
            </a:r>
            <a:r>
              <a:rPr lang="en-US" sz="1600" dirty="0">
                <a:solidFill>
                  <a:schemeClr val="bg1"/>
                </a:solidFill>
                <a:latin typeface="Bahnschrift"/>
              </a:rPr>
              <a:t> de un </a:t>
            </a:r>
            <a:r>
              <a:rPr lang="en-US" sz="1600" dirty="0" err="1">
                <a:solidFill>
                  <a:schemeClr val="bg1"/>
                </a:solidFill>
                <a:latin typeface="Bahnschrift"/>
              </a:rPr>
              <a:t>personaje</a:t>
            </a:r>
            <a:r>
              <a:rPr lang="en-US" sz="1600" dirty="0">
                <a:solidFill>
                  <a:schemeClr val="bg1"/>
                </a:solidFill>
                <a:latin typeface="Bahnschrift"/>
              </a:rPr>
              <a:t>, </a:t>
            </a:r>
            <a:r>
              <a:rPr lang="en-US" sz="1600" dirty="0" err="1">
                <a:solidFill>
                  <a:schemeClr val="bg1"/>
                </a:solidFill>
                <a:latin typeface="Bahnschrift"/>
              </a:rPr>
              <a:t>ingresa</a:t>
            </a:r>
            <a:r>
              <a:rPr lang="en-US" sz="1600" dirty="0">
                <a:solidFill>
                  <a:schemeClr val="bg1"/>
                </a:solidFill>
                <a:latin typeface="Bahnschrift"/>
              </a:rPr>
              <a:t> </a:t>
            </a:r>
            <a:r>
              <a:rPr lang="en-US" sz="1600" dirty="0" err="1">
                <a:solidFill>
                  <a:schemeClr val="bg1"/>
                </a:solidFill>
                <a:latin typeface="Bahnschrift"/>
              </a:rPr>
              <a:t>su</a:t>
            </a:r>
            <a:r>
              <a:rPr lang="en-US" sz="1600" dirty="0">
                <a:solidFill>
                  <a:schemeClr val="bg1"/>
                </a:solidFill>
                <a:latin typeface="Bahnschrift"/>
              </a:rPr>
              <a:t> </a:t>
            </a:r>
            <a:r>
              <a:rPr lang="en-US" sz="1600" dirty="0" err="1">
                <a:solidFill>
                  <a:schemeClr val="bg1"/>
                </a:solidFill>
                <a:latin typeface="Bahnschrift"/>
              </a:rPr>
              <a:t>nombre</a:t>
            </a:r>
            <a:r>
              <a:rPr lang="en-US" sz="1600" dirty="0">
                <a:solidFill>
                  <a:schemeClr val="bg1"/>
                </a:solidFill>
                <a:latin typeface="Bahnschrift"/>
              </a:rPr>
              <a:t> y </a:t>
            </a:r>
            <a:r>
              <a:rPr lang="en-US" sz="1600" dirty="0" err="1">
                <a:solidFill>
                  <a:schemeClr val="bg1"/>
                </a:solidFill>
                <a:latin typeface="Bahnschrift"/>
              </a:rPr>
              <a:t>luego</a:t>
            </a:r>
            <a:r>
              <a:rPr lang="en-US" sz="1600" dirty="0">
                <a:solidFill>
                  <a:schemeClr val="bg1"/>
                </a:solidFill>
                <a:latin typeface="Bahnschrift"/>
              </a:rPr>
              <a:t> se le </a:t>
            </a:r>
            <a:r>
              <a:rPr lang="en-US" sz="1600" dirty="0" err="1">
                <a:solidFill>
                  <a:schemeClr val="bg1"/>
                </a:solidFill>
                <a:latin typeface="Bahnschrift"/>
              </a:rPr>
              <a:t>muestra</a:t>
            </a:r>
            <a:r>
              <a:rPr lang="en-US" sz="1600" dirty="0">
                <a:solidFill>
                  <a:schemeClr val="bg1"/>
                </a:solidFill>
                <a:latin typeface="Bahnschrift"/>
              </a:rPr>
              <a:t>, a </a:t>
            </a:r>
            <a:r>
              <a:rPr lang="en-US" sz="1600" dirty="0" err="1">
                <a:solidFill>
                  <a:schemeClr val="bg1"/>
                </a:solidFill>
                <a:latin typeface="Bahnschrift"/>
              </a:rPr>
              <a:t>través</a:t>
            </a:r>
            <a:r>
              <a:rPr lang="en-US" sz="1600" dirty="0">
                <a:solidFill>
                  <a:schemeClr val="bg1"/>
                </a:solidFill>
                <a:latin typeface="Bahnschrift"/>
              </a:rPr>
              <a:t> de un for, </a:t>
            </a:r>
            <a:r>
              <a:rPr lang="en-US" sz="1600" dirty="0" err="1">
                <a:solidFill>
                  <a:schemeClr val="bg1"/>
                </a:solidFill>
                <a:latin typeface="Bahnschrift"/>
              </a:rPr>
              <a:t>los</a:t>
            </a:r>
            <a:r>
              <a:rPr lang="en-US" sz="1600" dirty="0">
                <a:solidFill>
                  <a:schemeClr val="bg1"/>
                </a:solidFill>
                <a:latin typeface="Bahnschrift"/>
              </a:rPr>
              <a:t> </a:t>
            </a:r>
            <a:r>
              <a:rPr lang="en-US" sz="1600" dirty="0" err="1">
                <a:solidFill>
                  <a:schemeClr val="bg1"/>
                </a:solidFill>
                <a:latin typeface="Bahnschrift"/>
              </a:rPr>
              <a:t>datos</a:t>
            </a:r>
            <a:r>
              <a:rPr lang="en-US" sz="1600" dirty="0">
                <a:solidFill>
                  <a:schemeClr val="bg1"/>
                </a:solidFill>
                <a:latin typeface="Bahnschrift"/>
              </a:rPr>
              <a:t> de ese </a:t>
            </a:r>
            <a:r>
              <a:rPr lang="en-US" sz="1600" dirty="0" err="1">
                <a:solidFill>
                  <a:schemeClr val="bg1"/>
                </a:solidFill>
                <a:latin typeface="Bahnschrift"/>
              </a:rPr>
              <a:t>personaje</a:t>
            </a:r>
            <a:r>
              <a:rPr lang="en-US" sz="1600" dirty="0">
                <a:solidFill>
                  <a:schemeClr val="bg1"/>
                </a:solidFill>
                <a:latin typeface="Bahnschrift"/>
              </a:rPr>
              <a:t>, tanto la key </a:t>
            </a:r>
            <a:r>
              <a:rPr lang="en-US" sz="1600" dirty="0" err="1">
                <a:solidFill>
                  <a:schemeClr val="bg1"/>
                </a:solidFill>
                <a:latin typeface="Bahnschrift"/>
              </a:rPr>
              <a:t>como</a:t>
            </a:r>
            <a:r>
              <a:rPr lang="en-US" sz="1600" dirty="0">
                <a:solidFill>
                  <a:schemeClr val="bg1"/>
                </a:solidFill>
                <a:latin typeface="Bahnschrift"/>
              </a:rPr>
              <a:t> </a:t>
            </a:r>
            <a:r>
              <a:rPr lang="en-US" sz="1600" dirty="0" err="1">
                <a:solidFill>
                  <a:schemeClr val="bg1"/>
                </a:solidFill>
                <a:latin typeface="Bahnschrift"/>
              </a:rPr>
              <a:t>su</a:t>
            </a:r>
            <a:r>
              <a:rPr lang="en-US" sz="1600" dirty="0">
                <a:solidFill>
                  <a:schemeClr val="bg1"/>
                </a:solidFill>
                <a:latin typeface="Bahnschrift"/>
              </a:rPr>
              <a:t> valor </a:t>
            </a:r>
            <a:r>
              <a:rPr lang="en-US" sz="1600" dirty="0" err="1">
                <a:solidFill>
                  <a:schemeClr val="bg1"/>
                </a:solidFill>
                <a:latin typeface="Bahnschrift"/>
              </a:rPr>
              <a:t>respectivo</a:t>
            </a:r>
            <a:r>
              <a:rPr lang="en-US" sz="1600" dirty="0">
                <a:solidFill>
                  <a:schemeClr val="bg1"/>
                </a:solidFill>
                <a:latin typeface="Bahnschrift"/>
              </a:rPr>
              <a:t>. </a:t>
            </a:r>
            <a:r>
              <a:rPr lang="en-US" sz="1600" dirty="0" err="1">
                <a:solidFill>
                  <a:schemeClr val="bg1"/>
                </a:solidFill>
                <a:latin typeface="Bahnschrift"/>
              </a:rPr>
              <a:t>Luego</a:t>
            </a:r>
            <a:r>
              <a:rPr lang="en-US" sz="1600" dirty="0">
                <a:solidFill>
                  <a:schemeClr val="bg1"/>
                </a:solidFill>
                <a:latin typeface="Bahnschrift"/>
              </a:rPr>
              <a:t>, </a:t>
            </a:r>
            <a:r>
              <a:rPr lang="en-US" sz="1600" dirty="0" err="1">
                <a:solidFill>
                  <a:schemeClr val="bg1"/>
                </a:solidFill>
                <a:latin typeface="Bahnschrift"/>
              </a:rPr>
              <a:t>si</a:t>
            </a:r>
            <a:r>
              <a:rPr lang="en-US" sz="1600" dirty="0">
                <a:solidFill>
                  <a:schemeClr val="bg1"/>
                </a:solidFill>
                <a:latin typeface="Bahnschrift"/>
              </a:rPr>
              <a:t> </a:t>
            </a:r>
            <a:r>
              <a:rPr lang="en-US" sz="1600" dirty="0" err="1">
                <a:solidFill>
                  <a:schemeClr val="bg1"/>
                </a:solidFill>
                <a:latin typeface="Bahnschrift"/>
              </a:rPr>
              <a:t>desea</a:t>
            </a:r>
            <a:r>
              <a:rPr lang="en-US" sz="1600" dirty="0">
                <a:solidFill>
                  <a:schemeClr val="bg1"/>
                </a:solidFill>
                <a:latin typeface="Bahnschrift"/>
              </a:rPr>
              <a:t> </a:t>
            </a:r>
            <a:r>
              <a:rPr lang="en-US" sz="1600" dirty="0" err="1">
                <a:solidFill>
                  <a:schemeClr val="bg1"/>
                </a:solidFill>
                <a:latin typeface="Bahnschrift"/>
              </a:rPr>
              <a:t>ver</a:t>
            </a:r>
            <a:r>
              <a:rPr lang="en-US" sz="1600" dirty="0">
                <a:solidFill>
                  <a:schemeClr val="bg1"/>
                </a:solidFill>
                <a:latin typeface="Bahnschrift"/>
              </a:rPr>
              <a:t>  </a:t>
            </a:r>
            <a:r>
              <a:rPr lang="en-US" sz="1600" dirty="0" err="1">
                <a:solidFill>
                  <a:schemeClr val="bg1"/>
                </a:solidFill>
                <a:latin typeface="Bahnschrift"/>
              </a:rPr>
              <a:t>todos</a:t>
            </a:r>
            <a:r>
              <a:rPr lang="en-US" sz="1600" dirty="0">
                <a:solidFill>
                  <a:schemeClr val="bg1"/>
                </a:solidFill>
                <a:latin typeface="Bahnschrift"/>
              </a:rPr>
              <a:t> </a:t>
            </a:r>
            <a:r>
              <a:rPr lang="en-US" sz="1600" dirty="0" err="1">
                <a:solidFill>
                  <a:schemeClr val="bg1"/>
                </a:solidFill>
                <a:latin typeface="Bahnschrift"/>
              </a:rPr>
              <a:t>los</a:t>
            </a:r>
            <a:r>
              <a:rPr lang="en-US" sz="1600" dirty="0">
                <a:solidFill>
                  <a:schemeClr val="bg1"/>
                </a:solidFill>
                <a:latin typeface="Bahnschrift"/>
              </a:rPr>
              <a:t> </a:t>
            </a:r>
            <a:r>
              <a:rPr lang="en-US" sz="1600" dirty="0" err="1">
                <a:solidFill>
                  <a:schemeClr val="bg1"/>
                </a:solidFill>
                <a:latin typeface="Bahnschrift"/>
              </a:rPr>
              <a:t>personajes</a:t>
            </a:r>
            <a:r>
              <a:rPr lang="en-US" sz="1600" dirty="0">
                <a:solidFill>
                  <a:schemeClr val="bg1"/>
                </a:solidFill>
                <a:latin typeface="Bahnschrift"/>
              </a:rPr>
              <a:t> </a:t>
            </a:r>
            <a:r>
              <a:rPr lang="en-US" sz="1600" dirty="0" err="1">
                <a:solidFill>
                  <a:schemeClr val="bg1"/>
                </a:solidFill>
                <a:latin typeface="Bahnschrift"/>
              </a:rPr>
              <a:t>guardados</a:t>
            </a:r>
            <a:r>
              <a:rPr lang="en-US" sz="1600" dirty="0">
                <a:solidFill>
                  <a:schemeClr val="bg1"/>
                </a:solidFill>
                <a:latin typeface="Bahnschrift"/>
              </a:rPr>
              <a:t>, </a:t>
            </a:r>
            <a:r>
              <a:rPr lang="en-US" sz="1600" dirty="0" err="1">
                <a:solidFill>
                  <a:schemeClr val="bg1"/>
                </a:solidFill>
                <a:latin typeface="Bahnschrift"/>
              </a:rPr>
              <a:t>ingresa</a:t>
            </a:r>
            <a:r>
              <a:rPr lang="en-US" sz="1600" dirty="0">
                <a:solidFill>
                  <a:schemeClr val="bg1"/>
                </a:solidFill>
                <a:latin typeface="Bahnschrift"/>
              </a:rPr>
              <a:t> un No y se le </a:t>
            </a:r>
            <a:r>
              <a:rPr lang="en-US" sz="1600" dirty="0" err="1">
                <a:solidFill>
                  <a:schemeClr val="bg1"/>
                </a:solidFill>
                <a:latin typeface="Bahnschrift"/>
              </a:rPr>
              <a:t>muestran</a:t>
            </a:r>
            <a:r>
              <a:rPr lang="en-US" sz="1600" dirty="0">
                <a:solidFill>
                  <a:schemeClr val="bg1"/>
                </a:solidFill>
                <a:latin typeface="Bahnschrift"/>
              </a:rPr>
              <a:t> </a:t>
            </a:r>
            <a:r>
              <a:rPr lang="en-US" sz="1600" dirty="0" err="1">
                <a:solidFill>
                  <a:schemeClr val="bg1"/>
                </a:solidFill>
                <a:latin typeface="Bahnschrift"/>
              </a:rPr>
              <a:t>todos</a:t>
            </a:r>
            <a:r>
              <a:rPr lang="en-US" sz="1600" dirty="0">
                <a:solidFill>
                  <a:schemeClr val="bg1"/>
                </a:solidFill>
                <a:latin typeface="Bahnschrift"/>
              </a:rPr>
              <a:t> </a:t>
            </a:r>
            <a:r>
              <a:rPr lang="en-US" sz="1600" dirty="0" err="1">
                <a:solidFill>
                  <a:schemeClr val="bg1"/>
                </a:solidFill>
                <a:latin typeface="Bahnschrift"/>
              </a:rPr>
              <a:t>los</a:t>
            </a:r>
            <a:r>
              <a:rPr lang="en-US" sz="1600" dirty="0">
                <a:solidFill>
                  <a:schemeClr val="bg1"/>
                </a:solidFill>
                <a:latin typeface="Bahnschrift"/>
              </a:rPr>
              <a:t> </a:t>
            </a:r>
            <a:r>
              <a:rPr lang="en-US" sz="1600" dirty="0" err="1">
                <a:solidFill>
                  <a:schemeClr val="bg1"/>
                </a:solidFill>
                <a:latin typeface="Bahnschrift"/>
              </a:rPr>
              <a:t>nombres</a:t>
            </a:r>
            <a:r>
              <a:rPr lang="en-US" sz="1600" dirty="0">
                <a:solidFill>
                  <a:schemeClr val="bg1"/>
                </a:solidFill>
                <a:latin typeface="Bahnschrift"/>
              </a:rPr>
              <a:t> de </a:t>
            </a:r>
            <a:r>
              <a:rPr lang="en-US" sz="1600" dirty="0" err="1">
                <a:solidFill>
                  <a:schemeClr val="bg1"/>
                </a:solidFill>
                <a:latin typeface="Bahnschrift"/>
              </a:rPr>
              <a:t>los</a:t>
            </a:r>
            <a:r>
              <a:rPr lang="en-US" sz="1600" dirty="0">
                <a:solidFill>
                  <a:schemeClr val="bg1"/>
                </a:solidFill>
                <a:latin typeface="Bahnschrift"/>
              </a:rPr>
              <a:t> </a:t>
            </a:r>
            <a:r>
              <a:rPr lang="en-US" sz="1600" dirty="0" err="1">
                <a:solidFill>
                  <a:schemeClr val="bg1"/>
                </a:solidFill>
                <a:latin typeface="Bahnschrift"/>
              </a:rPr>
              <a:t>personajes</a:t>
            </a:r>
            <a:r>
              <a:rPr lang="en-US" sz="1600" dirty="0">
                <a:solidFill>
                  <a:schemeClr val="bg1"/>
                </a:solidFill>
                <a:latin typeface="Bahnschrift"/>
              </a:rPr>
              <a:t> </a:t>
            </a:r>
            <a:r>
              <a:rPr lang="en-US" sz="1600" dirty="0" err="1">
                <a:solidFill>
                  <a:schemeClr val="bg1"/>
                </a:solidFill>
                <a:latin typeface="Bahnschrift"/>
              </a:rPr>
              <a:t>creados</a:t>
            </a:r>
            <a:endParaRPr lang="en-US" sz="1600">
              <a:solidFill>
                <a:schemeClr val="bg1"/>
              </a:solidFill>
              <a:latin typeface="Bahnschrift"/>
              <a:cs typeface="Calibri"/>
            </a:endParaRPr>
          </a:p>
        </p:txBody>
      </p:sp>
    </p:spTree>
    <p:extLst>
      <p:ext uri="{BB962C8B-B14F-4D97-AF65-F5344CB8AC3E}">
        <p14:creationId xmlns:p14="http://schemas.microsoft.com/office/powerpoint/2010/main" val="31491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89E9C962-AC3E-B2E0-1529-AA95AD580A42}"/>
              </a:ext>
            </a:extLst>
          </p:cNvPr>
          <p:cNvSpPr>
            <a:spLocks noGrp="1"/>
          </p:cNvSpPr>
          <p:nvPr>
            <p:ph type="title"/>
          </p:nvPr>
        </p:nvSpPr>
        <p:spPr>
          <a:xfrm>
            <a:off x="1128294" y="551953"/>
            <a:ext cx="3182940" cy="1471959"/>
          </a:xfrm>
        </p:spPr>
        <p:txBody>
          <a:bodyPr vert="horz" lIns="91440" tIns="45720" rIns="91440" bIns="45720" rtlCol="0" anchor="ctr">
            <a:normAutofit/>
          </a:bodyPr>
          <a:lstStyle/>
          <a:p>
            <a:r>
              <a:rPr lang="en-US" sz="3600" kern="1200">
                <a:solidFill>
                  <a:srgbClr val="FFFFFF"/>
                </a:solidFill>
                <a:latin typeface="+mj-lt"/>
                <a:ea typeface="+mj-ea"/>
                <a:cs typeface="+mj-cs"/>
              </a:rPr>
              <a:t>Data Science</a:t>
            </a:r>
          </a:p>
        </p:txBody>
      </p:sp>
      <p:sp>
        <p:nvSpPr>
          <p:cNvPr id="5" name="CuadroTexto 4">
            <a:extLst>
              <a:ext uri="{FF2B5EF4-FFF2-40B4-BE49-F238E27FC236}">
                <a16:creationId xmlns:a16="http://schemas.microsoft.com/office/drawing/2014/main" id="{D0BBF972-739B-B1F2-2BCF-F3F7CEB1CF95}"/>
              </a:ext>
            </a:extLst>
          </p:cNvPr>
          <p:cNvSpPr txBox="1"/>
          <p:nvPr/>
        </p:nvSpPr>
        <p:spPr>
          <a:xfrm>
            <a:off x="1130342" y="1589016"/>
            <a:ext cx="3191159" cy="424043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indent="-228600">
              <a:lnSpc>
                <a:spcPct val="90000"/>
              </a:lnSpc>
              <a:spcAft>
                <a:spcPts val="600"/>
              </a:spcAft>
              <a:buFont typeface="Arial" panose="020B0604020202020204" pitchFamily="34" charset="0"/>
              <a:buChar char="•"/>
            </a:pPr>
            <a:r>
              <a:rPr lang="en-US" sz="2000" dirty="0">
                <a:solidFill>
                  <a:srgbClr val="FEFFFF"/>
                </a:solidFill>
                <a:latin typeface="Bahnschrift"/>
              </a:rPr>
              <a:t>Si bien no </a:t>
            </a:r>
            <a:r>
              <a:rPr lang="en-US" sz="2000" dirty="0" err="1">
                <a:solidFill>
                  <a:srgbClr val="FEFFFF"/>
                </a:solidFill>
                <a:latin typeface="Bahnschrift"/>
              </a:rPr>
              <a:t>pudimos</a:t>
            </a:r>
            <a:r>
              <a:rPr lang="en-US" sz="2000" dirty="0">
                <a:solidFill>
                  <a:srgbClr val="FEFFFF"/>
                </a:solidFill>
                <a:latin typeface="Bahnschrift"/>
              </a:rPr>
              <a:t> </a:t>
            </a:r>
            <a:r>
              <a:rPr lang="en-US" sz="2000" dirty="0" err="1">
                <a:solidFill>
                  <a:srgbClr val="FEFFFF"/>
                </a:solidFill>
                <a:latin typeface="Bahnschrift"/>
              </a:rPr>
              <a:t>profundizarlo</a:t>
            </a:r>
            <a:r>
              <a:rPr lang="en-US" sz="2000" dirty="0">
                <a:solidFill>
                  <a:srgbClr val="FEFFFF"/>
                </a:solidFill>
                <a:latin typeface="Bahnschrift"/>
              </a:rPr>
              <a:t> </a:t>
            </a:r>
            <a:r>
              <a:rPr lang="en-US" sz="2000" dirty="0" err="1">
                <a:solidFill>
                  <a:srgbClr val="FEFFFF"/>
                </a:solidFill>
                <a:latin typeface="Bahnschrift"/>
              </a:rPr>
              <a:t>todo</a:t>
            </a:r>
            <a:r>
              <a:rPr lang="en-US" sz="2000" dirty="0">
                <a:solidFill>
                  <a:srgbClr val="FEFFFF"/>
                </a:solidFill>
                <a:latin typeface="Bahnschrift"/>
              </a:rPr>
              <a:t> </a:t>
            </a:r>
            <a:r>
              <a:rPr lang="en-US" sz="2000" dirty="0" err="1">
                <a:solidFill>
                  <a:srgbClr val="FEFFFF"/>
                </a:solidFill>
                <a:latin typeface="Bahnschrift"/>
              </a:rPr>
              <a:t>en</a:t>
            </a:r>
            <a:r>
              <a:rPr lang="en-US" sz="2000" dirty="0">
                <a:solidFill>
                  <a:srgbClr val="FEFFFF"/>
                </a:solidFill>
                <a:latin typeface="Bahnschrift"/>
              </a:rPr>
              <a:t> </a:t>
            </a:r>
            <a:r>
              <a:rPr lang="en-US" sz="2000" dirty="0" err="1">
                <a:solidFill>
                  <a:srgbClr val="FEFFFF"/>
                </a:solidFill>
                <a:latin typeface="Bahnschrift"/>
              </a:rPr>
              <a:t>clase</a:t>
            </a:r>
            <a:r>
              <a:rPr lang="en-US" sz="2000" dirty="0">
                <a:solidFill>
                  <a:srgbClr val="FEFFFF"/>
                </a:solidFill>
                <a:latin typeface="Bahnschrift"/>
              </a:rPr>
              <a:t>, es un </a:t>
            </a:r>
            <a:r>
              <a:rPr lang="en-US" sz="2000" dirty="0" err="1">
                <a:solidFill>
                  <a:srgbClr val="FEFFFF"/>
                </a:solidFill>
                <a:latin typeface="Bahnschrift"/>
              </a:rPr>
              <a:t>tema</a:t>
            </a:r>
            <a:r>
              <a:rPr lang="en-US" sz="2000" dirty="0">
                <a:solidFill>
                  <a:srgbClr val="FEFFFF"/>
                </a:solidFill>
                <a:latin typeface="Bahnschrift"/>
              </a:rPr>
              <a:t> que me </a:t>
            </a:r>
            <a:r>
              <a:rPr lang="en-US" sz="2000" dirty="0" err="1">
                <a:solidFill>
                  <a:srgbClr val="FEFFFF"/>
                </a:solidFill>
                <a:latin typeface="Bahnschrift"/>
              </a:rPr>
              <a:t>interesa</a:t>
            </a:r>
            <a:r>
              <a:rPr lang="en-US" sz="2000" dirty="0">
                <a:solidFill>
                  <a:srgbClr val="FEFFFF"/>
                </a:solidFill>
                <a:latin typeface="Bahnschrift"/>
              </a:rPr>
              <a:t> y que se </a:t>
            </a:r>
            <a:r>
              <a:rPr lang="en-US" sz="2000" dirty="0" err="1">
                <a:solidFill>
                  <a:srgbClr val="FEFFFF"/>
                </a:solidFill>
                <a:latin typeface="Bahnschrift"/>
              </a:rPr>
              <a:t>puede</a:t>
            </a:r>
            <a:r>
              <a:rPr lang="en-US" sz="2000" dirty="0">
                <a:solidFill>
                  <a:srgbClr val="FEFFFF"/>
                </a:solidFill>
                <a:latin typeface="Bahnschrift"/>
              </a:rPr>
              <a:t> </a:t>
            </a:r>
            <a:r>
              <a:rPr lang="en-US" sz="2000" dirty="0" err="1">
                <a:solidFill>
                  <a:srgbClr val="FEFFFF"/>
                </a:solidFill>
                <a:latin typeface="Bahnschrift"/>
              </a:rPr>
              <a:t>desarollar</a:t>
            </a:r>
            <a:r>
              <a:rPr lang="en-US" sz="2000" dirty="0">
                <a:solidFill>
                  <a:srgbClr val="FEFFFF"/>
                </a:solidFill>
                <a:latin typeface="Bahnschrift"/>
              </a:rPr>
              <a:t> </a:t>
            </a:r>
            <a:r>
              <a:rPr lang="en-US" sz="2000" dirty="0" err="1">
                <a:solidFill>
                  <a:srgbClr val="FEFFFF"/>
                </a:solidFill>
                <a:latin typeface="Bahnschrift"/>
              </a:rPr>
              <a:t>mucho</a:t>
            </a:r>
            <a:r>
              <a:rPr lang="en-US" sz="2000" dirty="0">
                <a:solidFill>
                  <a:srgbClr val="FEFFFF"/>
                </a:solidFill>
                <a:latin typeface="Bahnschrift"/>
              </a:rPr>
              <a:t> </a:t>
            </a:r>
            <a:r>
              <a:rPr lang="en-US" sz="2000" dirty="0" err="1">
                <a:solidFill>
                  <a:srgbClr val="FEFFFF"/>
                </a:solidFill>
                <a:latin typeface="Bahnschrift"/>
              </a:rPr>
              <a:t>más</a:t>
            </a:r>
            <a:r>
              <a:rPr lang="en-US" sz="2000" dirty="0">
                <a:solidFill>
                  <a:srgbClr val="FEFFFF"/>
                </a:solidFill>
                <a:latin typeface="Bahnschrift"/>
              </a:rPr>
              <a:t>. Lo que </a:t>
            </a:r>
            <a:r>
              <a:rPr lang="en-US" sz="2000" dirty="0" err="1">
                <a:solidFill>
                  <a:srgbClr val="FEFFFF"/>
                </a:solidFill>
                <a:latin typeface="Bahnschrift"/>
              </a:rPr>
              <a:t>más</a:t>
            </a:r>
            <a:r>
              <a:rPr lang="en-US" sz="2000" dirty="0">
                <a:solidFill>
                  <a:srgbClr val="FEFFFF"/>
                </a:solidFill>
                <a:latin typeface="Bahnschrift"/>
              </a:rPr>
              <a:t> se me </a:t>
            </a:r>
            <a:r>
              <a:rPr lang="en-US" sz="2000" dirty="0" err="1">
                <a:solidFill>
                  <a:srgbClr val="FEFFFF"/>
                </a:solidFill>
                <a:latin typeface="Bahnschrift"/>
              </a:rPr>
              <a:t>guardó</a:t>
            </a:r>
            <a:r>
              <a:rPr lang="en-US" sz="2000" dirty="0">
                <a:solidFill>
                  <a:srgbClr val="FEFFFF"/>
                </a:solidFill>
                <a:latin typeface="Bahnschrift"/>
              </a:rPr>
              <a:t> es </a:t>
            </a:r>
            <a:r>
              <a:rPr lang="en-US" sz="2000" dirty="0" err="1">
                <a:solidFill>
                  <a:srgbClr val="FEFFFF"/>
                </a:solidFill>
                <a:latin typeface="Bahnschrift"/>
              </a:rPr>
              <a:t>los</a:t>
            </a:r>
            <a:r>
              <a:rPr lang="en-US" sz="2000" dirty="0">
                <a:solidFill>
                  <a:srgbClr val="FEFFFF"/>
                </a:solidFill>
                <a:latin typeface="Bahnschrift"/>
              </a:rPr>
              <a:t> </a:t>
            </a:r>
            <a:r>
              <a:rPr lang="en-US" sz="2000" dirty="0" err="1">
                <a:solidFill>
                  <a:srgbClr val="FEFFFF"/>
                </a:solidFill>
                <a:latin typeface="Bahnschrift"/>
              </a:rPr>
              <a:t>distintos</a:t>
            </a:r>
            <a:r>
              <a:rPr lang="en-US" sz="2000" dirty="0">
                <a:solidFill>
                  <a:srgbClr val="FEFFFF"/>
                </a:solidFill>
                <a:latin typeface="Bahnschrift"/>
              </a:rPr>
              <a:t> pasos que hay </a:t>
            </a:r>
            <a:r>
              <a:rPr lang="en-US" sz="2000" dirty="0" err="1">
                <a:solidFill>
                  <a:srgbClr val="FEFFFF"/>
                </a:solidFill>
                <a:latin typeface="Bahnschrift"/>
              </a:rPr>
              <a:t>hacer</a:t>
            </a:r>
            <a:r>
              <a:rPr lang="en-US" sz="2000" dirty="0">
                <a:solidFill>
                  <a:srgbClr val="FEFFFF"/>
                </a:solidFill>
                <a:latin typeface="Bahnschrift"/>
              </a:rPr>
              <a:t> antes de </a:t>
            </a:r>
            <a:r>
              <a:rPr lang="en-US" sz="2000" dirty="0" err="1">
                <a:solidFill>
                  <a:srgbClr val="FEFFFF"/>
                </a:solidFill>
                <a:latin typeface="Bahnschrift"/>
              </a:rPr>
              <a:t>testear</a:t>
            </a:r>
            <a:r>
              <a:rPr lang="en-US" sz="2000" dirty="0">
                <a:solidFill>
                  <a:srgbClr val="FEFFFF"/>
                </a:solidFill>
                <a:latin typeface="Bahnschrift"/>
              </a:rPr>
              <a:t> la </a:t>
            </a:r>
            <a:r>
              <a:rPr lang="en-US" sz="2000" dirty="0" err="1">
                <a:solidFill>
                  <a:srgbClr val="FEFFFF"/>
                </a:solidFill>
                <a:latin typeface="Bahnschrift"/>
              </a:rPr>
              <a:t>inteligencia</a:t>
            </a:r>
            <a:r>
              <a:rPr lang="en-US" sz="2000" dirty="0">
                <a:solidFill>
                  <a:srgbClr val="FEFFFF"/>
                </a:solidFill>
                <a:latin typeface="Bahnschrift"/>
              </a:rPr>
              <a:t> </a:t>
            </a:r>
            <a:r>
              <a:rPr lang="en-US" sz="2000" dirty="0" err="1">
                <a:solidFill>
                  <a:srgbClr val="FEFFFF"/>
                </a:solidFill>
                <a:latin typeface="Bahnschrift"/>
              </a:rPr>
              <a:t>atrificial</a:t>
            </a:r>
            <a:r>
              <a:rPr lang="en-US" sz="2000" dirty="0">
                <a:solidFill>
                  <a:srgbClr val="FEFFFF"/>
                </a:solidFill>
                <a:latin typeface="Bahnschrift"/>
              </a:rPr>
              <a:t>. Ej: </a:t>
            </a:r>
            <a:r>
              <a:rPr lang="en-US" sz="2000" dirty="0" err="1">
                <a:solidFill>
                  <a:srgbClr val="FEFFFF"/>
                </a:solidFill>
                <a:latin typeface="Bahnschrift"/>
              </a:rPr>
              <a:t>Limpiar</a:t>
            </a:r>
            <a:r>
              <a:rPr lang="en-US" sz="2000" dirty="0">
                <a:solidFill>
                  <a:srgbClr val="FEFFFF"/>
                </a:solidFill>
                <a:latin typeface="Bahnschrift"/>
              </a:rPr>
              <a:t> </a:t>
            </a:r>
            <a:r>
              <a:rPr lang="en-US" sz="2000" dirty="0" err="1">
                <a:solidFill>
                  <a:srgbClr val="FEFFFF"/>
                </a:solidFill>
                <a:latin typeface="Bahnschrift"/>
              </a:rPr>
              <a:t>los</a:t>
            </a:r>
            <a:r>
              <a:rPr lang="en-US" sz="2000" dirty="0">
                <a:solidFill>
                  <a:srgbClr val="FEFFFF"/>
                </a:solidFill>
                <a:latin typeface="Bahnschrift"/>
              </a:rPr>
              <a:t> </a:t>
            </a:r>
            <a:r>
              <a:rPr lang="en-US" sz="2000" dirty="0" err="1">
                <a:solidFill>
                  <a:srgbClr val="FEFFFF"/>
                </a:solidFill>
                <a:latin typeface="Bahnschrift"/>
              </a:rPr>
              <a:t>datos</a:t>
            </a:r>
            <a:r>
              <a:rPr lang="en-US" sz="2000" dirty="0">
                <a:solidFill>
                  <a:srgbClr val="FEFFFF"/>
                </a:solidFill>
                <a:latin typeface="Bahnschrift"/>
              </a:rPr>
              <a:t> que se van a usar, </a:t>
            </a:r>
            <a:r>
              <a:rPr lang="en-US" sz="2000" dirty="0" err="1">
                <a:solidFill>
                  <a:srgbClr val="FEFFFF"/>
                </a:solidFill>
                <a:latin typeface="Bahnschrift"/>
              </a:rPr>
              <a:t>revisar</a:t>
            </a:r>
            <a:r>
              <a:rPr lang="en-US" sz="2000" dirty="0">
                <a:solidFill>
                  <a:srgbClr val="FEFFFF"/>
                </a:solidFill>
                <a:latin typeface="Bahnschrift"/>
              </a:rPr>
              <a:t> </a:t>
            </a:r>
            <a:r>
              <a:rPr lang="en-US" sz="2000" dirty="0" err="1">
                <a:solidFill>
                  <a:srgbClr val="FEFFFF"/>
                </a:solidFill>
                <a:latin typeface="Bahnschrift"/>
              </a:rPr>
              <a:t>si</a:t>
            </a:r>
            <a:r>
              <a:rPr lang="en-US" sz="2000" dirty="0">
                <a:solidFill>
                  <a:srgbClr val="FEFFFF"/>
                </a:solidFill>
                <a:latin typeface="Bahnschrift"/>
              </a:rPr>
              <a:t> hay </a:t>
            </a:r>
            <a:r>
              <a:rPr lang="en-US" sz="2000" dirty="0" err="1">
                <a:solidFill>
                  <a:srgbClr val="FEFFFF"/>
                </a:solidFill>
                <a:latin typeface="Bahnschrift"/>
              </a:rPr>
              <a:t>valores</a:t>
            </a:r>
            <a:r>
              <a:rPr lang="en-US" sz="2000" dirty="0">
                <a:solidFill>
                  <a:srgbClr val="FEFFFF"/>
                </a:solidFill>
                <a:latin typeface="Bahnschrift"/>
              </a:rPr>
              <a:t> </a:t>
            </a:r>
            <a:r>
              <a:rPr lang="en-US" sz="2000" dirty="0" err="1">
                <a:solidFill>
                  <a:srgbClr val="FEFFFF"/>
                </a:solidFill>
                <a:latin typeface="Bahnschrift"/>
              </a:rPr>
              <a:t>nulos</a:t>
            </a:r>
            <a:r>
              <a:rPr lang="en-US" sz="2000" dirty="0">
                <a:solidFill>
                  <a:srgbClr val="FEFFFF"/>
                </a:solidFill>
                <a:latin typeface="Bahnschrift"/>
              </a:rPr>
              <a:t> y </a:t>
            </a:r>
            <a:r>
              <a:rPr lang="en-US" sz="2000" dirty="0" err="1">
                <a:solidFill>
                  <a:srgbClr val="FEFFFF"/>
                </a:solidFill>
                <a:latin typeface="Bahnschrift"/>
              </a:rPr>
              <a:t>remplazarlos</a:t>
            </a:r>
            <a:r>
              <a:rPr lang="en-US" sz="2000" dirty="0">
                <a:solidFill>
                  <a:srgbClr val="FEFFFF"/>
                </a:solidFill>
                <a:latin typeface="Bahnschrift"/>
              </a:rPr>
              <a:t> </a:t>
            </a:r>
            <a:r>
              <a:rPr lang="en-US" sz="2000" dirty="0" err="1">
                <a:solidFill>
                  <a:srgbClr val="FEFFFF"/>
                </a:solidFill>
                <a:latin typeface="Bahnschrift"/>
              </a:rPr>
              <a:t>por</a:t>
            </a:r>
            <a:r>
              <a:rPr lang="en-US" sz="2000" dirty="0">
                <a:solidFill>
                  <a:srgbClr val="FEFFFF"/>
                </a:solidFill>
                <a:latin typeface="Bahnschrift"/>
              </a:rPr>
              <a:t> ceros, </a:t>
            </a:r>
            <a:r>
              <a:rPr lang="en-US" sz="2000" dirty="0" err="1">
                <a:solidFill>
                  <a:srgbClr val="FEFFFF"/>
                </a:solidFill>
                <a:latin typeface="Bahnschrift"/>
              </a:rPr>
              <a:t>revisar</a:t>
            </a:r>
            <a:r>
              <a:rPr lang="en-US" sz="2000" dirty="0">
                <a:solidFill>
                  <a:srgbClr val="FEFFFF"/>
                </a:solidFill>
                <a:latin typeface="Bahnschrift"/>
              </a:rPr>
              <a:t> que no </a:t>
            </a:r>
            <a:r>
              <a:rPr lang="en-US" sz="2000" dirty="0" err="1">
                <a:solidFill>
                  <a:srgbClr val="FEFFFF"/>
                </a:solidFill>
                <a:latin typeface="Bahnschrift"/>
              </a:rPr>
              <a:t>haya</a:t>
            </a:r>
            <a:r>
              <a:rPr lang="en-US" sz="2000" dirty="0">
                <a:solidFill>
                  <a:srgbClr val="FEFFFF"/>
                </a:solidFill>
                <a:latin typeface="Bahnschrift"/>
              </a:rPr>
              <a:t> </a:t>
            </a:r>
            <a:r>
              <a:rPr lang="en-US" sz="2000" dirty="0" err="1">
                <a:solidFill>
                  <a:srgbClr val="FEFFFF"/>
                </a:solidFill>
                <a:latin typeface="Bahnschrift"/>
              </a:rPr>
              <a:t>datos</a:t>
            </a:r>
            <a:r>
              <a:rPr lang="en-US" sz="2000" dirty="0">
                <a:solidFill>
                  <a:srgbClr val="FEFFFF"/>
                </a:solidFill>
                <a:latin typeface="Bahnschrift"/>
              </a:rPr>
              <a:t> </a:t>
            </a:r>
            <a:r>
              <a:rPr lang="en-US" sz="2000" dirty="0" err="1">
                <a:solidFill>
                  <a:srgbClr val="FEFFFF"/>
                </a:solidFill>
                <a:latin typeface="Bahnschrift"/>
              </a:rPr>
              <a:t>incoherentes</a:t>
            </a:r>
            <a:r>
              <a:rPr lang="en-US" sz="2000" dirty="0">
                <a:solidFill>
                  <a:srgbClr val="FEFFFF"/>
                </a:solidFill>
                <a:latin typeface="Bahnschrift"/>
              </a:rPr>
              <a:t>, </a:t>
            </a:r>
            <a:r>
              <a:rPr lang="en-US" sz="2000" dirty="0" err="1">
                <a:solidFill>
                  <a:srgbClr val="FEFFFF"/>
                </a:solidFill>
                <a:latin typeface="Bahnschrift"/>
              </a:rPr>
              <a:t>como</a:t>
            </a:r>
            <a:r>
              <a:rPr lang="en-US" sz="2000" dirty="0">
                <a:solidFill>
                  <a:srgbClr val="FEFFFF"/>
                </a:solidFill>
                <a:latin typeface="Bahnschrift"/>
              </a:rPr>
              <a:t> que la </a:t>
            </a:r>
            <a:r>
              <a:rPr lang="en-US" sz="2000" dirty="0" err="1">
                <a:solidFill>
                  <a:srgbClr val="FEFFFF"/>
                </a:solidFill>
                <a:latin typeface="Bahnschrift"/>
              </a:rPr>
              <a:t>edad</a:t>
            </a:r>
            <a:r>
              <a:rPr lang="en-US" sz="2000" dirty="0">
                <a:solidFill>
                  <a:srgbClr val="FEFFFF"/>
                </a:solidFill>
                <a:latin typeface="Bahnschrift"/>
              </a:rPr>
              <a:t> de </a:t>
            </a:r>
            <a:r>
              <a:rPr lang="en-US" sz="2000" dirty="0" err="1">
                <a:solidFill>
                  <a:srgbClr val="FEFFFF"/>
                </a:solidFill>
                <a:latin typeface="Bahnschrift"/>
              </a:rPr>
              <a:t>una</a:t>
            </a:r>
            <a:r>
              <a:rPr lang="en-US" sz="2000" dirty="0">
                <a:solidFill>
                  <a:srgbClr val="FEFFFF"/>
                </a:solidFill>
                <a:latin typeface="Bahnschrift"/>
              </a:rPr>
              <a:t> persona </a:t>
            </a:r>
            <a:r>
              <a:rPr lang="en-US" sz="2000" dirty="0" err="1">
                <a:solidFill>
                  <a:srgbClr val="FEFFFF"/>
                </a:solidFill>
                <a:latin typeface="Bahnschrift"/>
              </a:rPr>
              <a:t>supere</a:t>
            </a:r>
            <a:r>
              <a:rPr lang="en-US" sz="2000" dirty="0">
                <a:solidFill>
                  <a:srgbClr val="FEFFFF"/>
                </a:solidFill>
                <a:latin typeface="Bahnschrift"/>
              </a:rPr>
              <a:t> </a:t>
            </a:r>
            <a:r>
              <a:rPr lang="en-US" sz="2000" dirty="0" err="1">
                <a:solidFill>
                  <a:srgbClr val="FEFFFF"/>
                </a:solidFill>
                <a:latin typeface="Bahnschrift"/>
              </a:rPr>
              <a:t>los</a:t>
            </a:r>
            <a:r>
              <a:rPr lang="en-US" sz="2000" dirty="0">
                <a:solidFill>
                  <a:srgbClr val="FEFFFF"/>
                </a:solidFill>
                <a:latin typeface="Bahnschrift"/>
              </a:rPr>
              <a:t> 300 </a:t>
            </a:r>
            <a:r>
              <a:rPr lang="en-US" sz="2000" dirty="0" err="1">
                <a:solidFill>
                  <a:srgbClr val="FEFFFF"/>
                </a:solidFill>
                <a:latin typeface="Bahnschrift"/>
              </a:rPr>
              <a:t>años</a:t>
            </a:r>
          </a:p>
          <a:p>
            <a:endParaRPr lang="es-ES" sz="1600" dirty="0">
              <a:cs typeface="Calibri"/>
            </a:endParaRPr>
          </a:p>
        </p:txBody>
      </p:sp>
      <p:pic>
        <p:nvPicPr>
          <p:cNvPr id="4" name="Imagen 4" descr="Diagrama, Diagrama de Venn&#10;&#10;Descripción generada automáticamente">
            <a:extLst>
              <a:ext uri="{FF2B5EF4-FFF2-40B4-BE49-F238E27FC236}">
                <a16:creationId xmlns:a16="http://schemas.microsoft.com/office/drawing/2014/main" id="{AC989EFD-5F20-A5C4-32DD-54DEBA2E67D7}"/>
              </a:ext>
            </a:extLst>
          </p:cNvPr>
          <p:cNvPicPr>
            <a:picLocks noGrp="1" noChangeAspect="1"/>
          </p:cNvPicPr>
          <p:nvPr>
            <p:ph idx="1"/>
          </p:nvPr>
        </p:nvPicPr>
        <p:blipFill>
          <a:blip r:embed="rId2"/>
          <a:stretch>
            <a:fillRect/>
          </a:stretch>
        </p:blipFill>
        <p:spPr>
          <a:xfrm>
            <a:off x="5374337" y="643467"/>
            <a:ext cx="5786936" cy="5251646"/>
          </a:xfrm>
          <a:prstGeom prst="rect">
            <a:avLst/>
          </a:prstGeom>
        </p:spPr>
      </p:pic>
    </p:spTree>
    <p:extLst>
      <p:ext uri="{BB962C8B-B14F-4D97-AF65-F5344CB8AC3E}">
        <p14:creationId xmlns:p14="http://schemas.microsoft.com/office/powerpoint/2010/main" val="135473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60445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C719ABA8-4AAE-47EF-A1F7-A742E4B336B2}"/>
              </a:ext>
            </a:extLst>
          </p:cNvPr>
          <p:cNvSpPr>
            <a:spLocks noGrp="1"/>
          </p:cNvSpPr>
          <p:nvPr>
            <p:ph type="title"/>
          </p:nvPr>
        </p:nvSpPr>
        <p:spPr>
          <a:xfrm>
            <a:off x="777240" y="694944"/>
            <a:ext cx="6610388" cy="1042416"/>
          </a:xfrm>
        </p:spPr>
        <p:txBody>
          <a:bodyPr vert="horz" lIns="91440" tIns="45720" rIns="91440" bIns="45720" rtlCol="0" anchor="ctr">
            <a:normAutofit/>
          </a:bodyPr>
          <a:lstStyle/>
          <a:p>
            <a:r>
              <a:rPr lang="en-US" sz="4200" kern="1200">
                <a:solidFill>
                  <a:srgbClr val="FFFFFF"/>
                </a:solidFill>
                <a:latin typeface="+mj-lt"/>
                <a:ea typeface="+mj-ea"/>
                <a:cs typeface="+mj-cs"/>
              </a:rPr>
              <a:t>Código</a:t>
            </a:r>
          </a:p>
        </p:txBody>
      </p:sp>
      <p:sp>
        <p:nvSpPr>
          <p:cNvPr id="20"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91DFFB">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Rectangle 15">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91DFFB">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Imagen 4" descr="Interfaz de usuario gráfica, Texto, Aplicación&#10;&#10;Descripción generada automáticamente">
            <a:extLst>
              <a:ext uri="{FF2B5EF4-FFF2-40B4-BE49-F238E27FC236}">
                <a16:creationId xmlns:a16="http://schemas.microsoft.com/office/drawing/2014/main" id="{5F53C5FA-1D50-CFF3-2B59-89D156B03F1C}"/>
              </a:ext>
            </a:extLst>
          </p:cNvPr>
          <p:cNvPicPr>
            <a:picLocks noGrp="1" noChangeAspect="1"/>
          </p:cNvPicPr>
          <p:nvPr>
            <p:ph idx="1"/>
          </p:nvPr>
        </p:nvPicPr>
        <p:blipFill>
          <a:blip r:embed="rId2"/>
          <a:stretch>
            <a:fillRect/>
          </a:stretch>
        </p:blipFill>
        <p:spPr>
          <a:xfrm>
            <a:off x="670142" y="3007094"/>
            <a:ext cx="6795370" cy="2514287"/>
          </a:xfrm>
          <a:prstGeom prst="rect">
            <a:avLst/>
          </a:prstGeom>
        </p:spPr>
      </p:pic>
      <p:sp>
        <p:nvSpPr>
          <p:cNvPr id="1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6CF66FBF-A728-D687-237C-5E915F8C6F02}"/>
              </a:ext>
            </a:extLst>
          </p:cNvPr>
          <p:cNvSpPr txBox="1"/>
          <p:nvPr/>
        </p:nvSpPr>
        <p:spPr>
          <a:xfrm>
            <a:off x="8109311" y="2393792"/>
            <a:ext cx="3360212" cy="37408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En este código implementé el uso de 2 bibliotecas, pandas y matplotlib.pyplot, numpy la terminé importando pero por el momento no le dí uso en mi código pero la estuve probando. Uso una dataset acerca de las muertes de famosos. La idea es que se vea las 5 mayores causas de muerte,  las cuales van a aparecer en el eje </a:t>
            </a:r>
            <a:r>
              <a:rPr lang="en-US" sz="1700" i="1"/>
              <a:t>x, </a:t>
            </a:r>
            <a:r>
              <a:rPr lang="en-US" sz="1700"/>
              <a:t>y en el eje </a:t>
            </a:r>
            <a:r>
              <a:rPr lang="en-US" sz="1700" i="1"/>
              <a:t>y </a:t>
            </a:r>
            <a:r>
              <a:rPr lang="en-US" sz="1700"/>
              <a:t>estaría la cantidad de famosos que murieron por cada enfermedad. Grafico los datos usando un gráfico de barra.</a:t>
            </a:r>
          </a:p>
        </p:txBody>
      </p:sp>
    </p:spTree>
    <p:extLst>
      <p:ext uri="{BB962C8B-B14F-4D97-AF65-F5344CB8AC3E}">
        <p14:creationId xmlns:p14="http://schemas.microsoft.com/office/powerpoint/2010/main" val="323567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60E7176-D771-637D-6F74-4C3FC11163B1}"/>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Machine Learning</a:t>
            </a:r>
          </a:p>
        </p:txBody>
      </p:sp>
      <p:sp>
        <p:nvSpPr>
          <p:cNvPr id="5" name="CuadroTexto 4">
            <a:extLst>
              <a:ext uri="{FF2B5EF4-FFF2-40B4-BE49-F238E27FC236}">
                <a16:creationId xmlns:a16="http://schemas.microsoft.com/office/drawing/2014/main" id="{3287C2DB-B3A0-BC76-92AB-743CB7714ECE}"/>
              </a:ext>
            </a:extLst>
          </p:cNvPr>
          <p:cNvSpPr txBox="1"/>
          <p:nvPr/>
        </p:nvSpPr>
        <p:spPr>
          <a:xfrm>
            <a:off x="119182" y="2137659"/>
            <a:ext cx="4461814" cy="472232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900" dirty="0">
                <a:latin typeface="Bahnschrift"/>
              </a:rPr>
              <a:t>Lo que </a:t>
            </a:r>
            <a:r>
              <a:rPr lang="en-US" sz="1900" dirty="0" err="1">
                <a:latin typeface="Bahnschrift"/>
              </a:rPr>
              <a:t>más</a:t>
            </a:r>
            <a:r>
              <a:rPr lang="en-US" sz="1900" dirty="0">
                <a:latin typeface="Bahnschrift"/>
              </a:rPr>
              <a:t> me </a:t>
            </a:r>
            <a:r>
              <a:rPr lang="en-US" sz="1900" dirty="0" err="1">
                <a:latin typeface="Bahnschrift"/>
              </a:rPr>
              <a:t>llevo</a:t>
            </a:r>
            <a:r>
              <a:rPr lang="en-US" sz="1900" dirty="0">
                <a:latin typeface="Bahnschrift"/>
              </a:rPr>
              <a:t> de machine learning es que </a:t>
            </a:r>
            <a:r>
              <a:rPr lang="en-US" sz="1900" dirty="0" err="1">
                <a:latin typeface="Bahnschrift"/>
              </a:rPr>
              <a:t>principalmente</a:t>
            </a:r>
            <a:r>
              <a:rPr lang="en-US" sz="1900" dirty="0">
                <a:latin typeface="Bahnschrift"/>
              </a:rPr>
              <a:t> </a:t>
            </a:r>
            <a:r>
              <a:rPr lang="en-US" sz="1900" dirty="0" err="1">
                <a:latin typeface="Bahnschrift"/>
              </a:rPr>
              <a:t>consta</a:t>
            </a:r>
            <a:r>
              <a:rPr lang="en-US" sz="1900" dirty="0">
                <a:latin typeface="Bahnschrift"/>
              </a:rPr>
              <a:t> del </a:t>
            </a:r>
            <a:r>
              <a:rPr lang="en-US" sz="1900" dirty="0" err="1">
                <a:latin typeface="Bahnschrift"/>
              </a:rPr>
              <a:t>analisis</a:t>
            </a:r>
            <a:r>
              <a:rPr lang="en-US" sz="1900" dirty="0">
                <a:latin typeface="Bahnschrift"/>
              </a:rPr>
              <a:t> y </a:t>
            </a:r>
            <a:r>
              <a:rPr lang="en-US" sz="1900" dirty="0" err="1">
                <a:latin typeface="Bahnschrift"/>
              </a:rPr>
              <a:t>limpieza</a:t>
            </a:r>
            <a:r>
              <a:rPr lang="en-US" sz="1900" dirty="0">
                <a:latin typeface="Bahnschrift"/>
              </a:rPr>
              <a:t> de </a:t>
            </a:r>
            <a:r>
              <a:rPr lang="en-US" sz="1900" dirty="0" err="1">
                <a:latin typeface="Bahnschrift"/>
              </a:rPr>
              <a:t>datos</a:t>
            </a:r>
            <a:r>
              <a:rPr lang="en-US" sz="1900" dirty="0">
                <a:latin typeface="Bahnschrift"/>
              </a:rPr>
              <a:t> que van a ser </a:t>
            </a:r>
            <a:r>
              <a:rPr lang="en-US" sz="1900" dirty="0" err="1">
                <a:latin typeface="Bahnschrift"/>
              </a:rPr>
              <a:t>analizados</a:t>
            </a:r>
            <a:r>
              <a:rPr lang="en-US" sz="1900" dirty="0">
                <a:latin typeface="Bahnschrift"/>
              </a:rPr>
              <a:t>, del </a:t>
            </a:r>
            <a:r>
              <a:rPr lang="en-US" sz="1900" dirty="0" err="1">
                <a:latin typeface="Bahnschrift"/>
              </a:rPr>
              <a:t>entrenamiento</a:t>
            </a:r>
            <a:r>
              <a:rPr lang="en-US" sz="1900" dirty="0">
                <a:latin typeface="Bahnschrift"/>
              </a:rPr>
              <a:t>, del </a:t>
            </a:r>
            <a:r>
              <a:rPr lang="en-US" sz="1900" dirty="0" err="1">
                <a:latin typeface="Bahnschrift"/>
              </a:rPr>
              <a:t>testeo</a:t>
            </a:r>
            <a:r>
              <a:rPr lang="en-US" sz="1900" dirty="0">
                <a:latin typeface="Bahnschrift"/>
              </a:rPr>
              <a:t> y de la </a:t>
            </a:r>
            <a:r>
              <a:rPr lang="en-US" sz="1900" dirty="0" err="1">
                <a:latin typeface="Bahnschrift"/>
              </a:rPr>
              <a:t>predicción</a:t>
            </a:r>
            <a:r>
              <a:rPr lang="en-US" sz="1900" dirty="0">
                <a:latin typeface="Bahnschrift"/>
              </a:rPr>
              <a:t>. </a:t>
            </a:r>
            <a:r>
              <a:rPr lang="en-US" sz="1900" dirty="0" err="1">
                <a:latin typeface="Bahnschrift"/>
              </a:rPr>
              <a:t>También</a:t>
            </a:r>
            <a:r>
              <a:rPr lang="en-US" sz="1900" dirty="0">
                <a:latin typeface="Bahnschrift"/>
              </a:rPr>
              <a:t> que hay 3 </a:t>
            </a:r>
            <a:r>
              <a:rPr lang="en-US" sz="1900" dirty="0" err="1">
                <a:latin typeface="Bahnschrift"/>
              </a:rPr>
              <a:t>distintos</a:t>
            </a:r>
            <a:r>
              <a:rPr lang="en-US" sz="1900" dirty="0">
                <a:latin typeface="Bahnschrift"/>
              </a:rPr>
              <a:t> </a:t>
            </a:r>
            <a:r>
              <a:rPr lang="en-US" sz="1900" dirty="0" err="1">
                <a:latin typeface="Bahnschrift"/>
              </a:rPr>
              <a:t>tipos</a:t>
            </a:r>
            <a:r>
              <a:rPr lang="en-US" sz="1900" dirty="0">
                <a:latin typeface="Bahnschrift"/>
              </a:rPr>
              <a:t> de machine learning: </a:t>
            </a:r>
            <a:r>
              <a:rPr lang="en-US" sz="1900" dirty="0" err="1">
                <a:latin typeface="Bahnschrift"/>
              </a:rPr>
              <a:t>Supervisado</a:t>
            </a:r>
            <a:r>
              <a:rPr lang="en-US" sz="1900" dirty="0">
                <a:latin typeface="Bahnschrift"/>
              </a:rPr>
              <a:t>, no </a:t>
            </a:r>
            <a:r>
              <a:rPr lang="en-US" sz="1900" dirty="0" err="1">
                <a:latin typeface="Bahnschrift"/>
              </a:rPr>
              <a:t>supervisado</a:t>
            </a:r>
            <a:r>
              <a:rPr lang="en-US" sz="1900" dirty="0">
                <a:latin typeface="Bahnschrift"/>
              </a:rPr>
              <a:t> y </a:t>
            </a:r>
            <a:r>
              <a:rPr lang="en-US" sz="1900" dirty="0" err="1">
                <a:latin typeface="Bahnschrift"/>
              </a:rPr>
              <a:t>reforzado</a:t>
            </a:r>
            <a:r>
              <a:rPr lang="en-US" sz="1900" dirty="0">
                <a:latin typeface="Bahnschrift"/>
              </a:rPr>
              <a:t>. </a:t>
            </a:r>
            <a:r>
              <a:rPr lang="en-US" sz="1900" dirty="0" err="1">
                <a:latin typeface="Bahnschrift"/>
              </a:rPr>
              <a:t>Además</a:t>
            </a:r>
            <a:r>
              <a:rPr lang="en-US" sz="1900" dirty="0">
                <a:latin typeface="Bahnschrift"/>
              </a:rPr>
              <a:t> que al </a:t>
            </a:r>
            <a:r>
              <a:rPr lang="en-US" sz="1900" dirty="0" err="1">
                <a:latin typeface="Bahnschrift"/>
              </a:rPr>
              <a:t>analizar</a:t>
            </a:r>
            <a:r>
              <a:rPr lang="en-US" sz="1900" dirty="0">
                <a:latin typeface="Bahnschrift"/>
              </a:rPr>
              <a:t> </a:t>
            </a:r>
            <a:r>
              <a:rPr lang="en-US" sz="1900" dirty="0" err="1">
                <a:latin typeface="Bahnschrift"/>
              </a:rPr>
              <a:t>los</a:t>
            </a:r>
            <a:r>
              <a:rPr lang="en-US" sz="1900" dirty="0">
                <a:latin typeface="Bahnschrift"/>
              </a:rPr>
              <a:t> </a:t>
            </a:r>
            <a:r>
              <a:rPr lang="en-US" sz="1900" dirty="0" err="1">
                <a:latin typeface="Bahnschrift"/>
              </a:rPr>
              <a:t>datos</a:t>
            </a:r>
            <a:r>
              <a:rPr lang="en-US" sz="1900" dirty="0">
                <a:latin typeface="Bahnschrift"/>
              </a:rPr>
              <a:t> para </a:t>
            </a:r>
            <a:r>
              <a:rPr lang="en-US" sz="1900" dirty="0" err="1">
                <a:latin typeface="Bahnschrift"/>
              </a:rPr>
              <a:t>entrenar</a:t>
            </a:r>
            <a:r>
              <a:rPr lang="en-US" sz="1900" dirty="0">
                <a:latin typeface="Bahnschrift"/>
              </a:rPr>
              <a:t> </a:t>
            </a:r>
            <a:r>
              <a:rPr lang="en-US" sz="1900" dirty="0" err="1">
                <a:latin typeface="Bahnschrift"/>
              </a:rPr>
              <a:t>el</a:t>
            </a:r>
            <a:r>
              <a:rPr lang="en-US" sz="1900" dirty="0">
                <a:latin typeface="Bahnschrift"/>
              </a:rPr>
              <a:t> </a:t>
            </a:r>
            <a:r>
              <a:rPr lang="en-US" sz="1900" dirty="0" err="1">
                <a:latin typeface="Bahnschrift"/>
              </a:rPr>
              <a:t>modelo</a:t>
            </a:r>
            <a:r>
              <a:rPr lang="en-US" sz="1900" dirty="0">
                <a:latin typeface="Bahnschrift"/>
              </a:rPr>
              <a:t> </a:t>
            </a:r>
            <a:r>
              <a:rPr lang="en-US" sz="1900" dirty="0" err="1">
                <a:latin typeface="Bahnschrift"/>
              </a:rPr>
              <a:t>tenes</a:t>
            </a:r>
            <a:r>
              <a:rPr lang="en-US" sz="1900" dirty="0">
                <a:latin typeface="Bahnschrift"/>
              </a:rPr>
              <a:t> que </a:t>
            </a:r>
            <a:r>
              <a:rPr lang="en-US" sz="1900" dirty="0" err="1">
                <a:latin typeface="Bahnschrift"/>
              </a:rPr>
              <a:t>tener</a:t>
            </a:r>
            <a:r>
              <a:rPr lang="en-US" sz="1900" dirty="0">
                <a:latin typeface="Bahnschrift"/>
              </a:rPr>
              <a:t> </a:t>
            </a:r>
            <a:r>
              <a:rPr lang="en-US" sz="1900" dirty="0" err="1">
                <a:latin typeface="Bahnschrift"/>
              </a:rPr>
              <a:t>en</a:t>
            </a:r>
            <a:r>
              <a:rPr lang="en-US" sz="1900" dirty="0">
                <a:latin typeface="Bahnschrift"/>
              </a:rPr>
              <a:t> </a:t>
            </a:r>
            <a:r>
              <a:rPr lang="en-US" sz="1900" dirty="0" err="1">
                <a:latin typeface="Bahnschrift"/>
              </a:rPr>
              <a:t>cuenta</a:t>
            </a:r>
            <a:r>
              <a:rPr lang="en-US" sz="1900" dirty="0">
                <a:latin typeface="Bahnschrift"/>
              </a:rPr>
              <a:t> de </a:t>
            </a:r>
            <a:r>
              <a:rPr lang="en-US" sz="1900" dirty="0" err="1">
                <a:latin typeface="Bahnschrift"/>
              </a:rPr>
              <a:t>analizar</a:t>
            </a:r>
            <a:r>
              <a:rPr lang="en-US" sz="1900" dirty="0">
                <a:latin typeface="Bahnschrift"/>
              </a:rPr>
              <a:t> </a:t>
            </a:r>
            <a:r>
              <a:rPr lang="en-US" sz="1900" dirty="0" err="1">
                <a:latin typeface="Bahnschrift"/>
              </a:rPr>
              <a:t>el</a:t>
            </a:r>
            <a:r>
              <a:rPr lang="en-US" sz="1900" dirty="0">
                <a:latin typeface="Bahnschrift"/>
              </a:rPr>
              <a:t> </a:t>
            </a:r>
            <a:r>
              <a:rPr lang="en-US" sz="1900" dirty="0" err="1">
                <a:latin typeface="Bahnschrift"/>
              </a:rPr>
              <a:t>promedio</a:t>
            </a:r>
            <a:r>
              <a:rPr lang="en-US" sz="1900" dirty="0">
                <a:latin typeface="Bahnschrift"/>
              </a:rPr>
              <a:t> y no </a:t>
            </a:r>
            <a:r>
              <a:rPr lang="en-US" sz="1900" dirty="0" err="1">
                <a:latin typeface="Bahnschrift"/>
              </a:rPr>
              <a:t>todos</a:t>
            </a:r>
            <a:r>
              <a:rPr lang="en-US" sz="1900" dirty="0">
                <a:latin typeface="Bahnschrift"/>
              </a:rPr>
              <a:t> </a:t>
            </a:r>
            <a:r>
              <a:rPr lang="en-US" sz="1900" dirty="0" err="1">
                <a:latin typeface="Bahnschrift"/>
              </a:rPr>
              <a:t>los</a:t>
            </a:r>
            <a:r>
              <a:rPr lang="en-US" sz="1900" dirty="0">
                <a:latin typeface="Bahnschrift"/>
              </a:rPr>
              <a:t> </a:t>
            </a:r>
            <a:r>
              <a:rPr lang="en-US" sz="1900" dirty="0" err="1">
                <a:latin typeface="Bahnschrift"/>
              </a:rPr>
              <a:t>casos</a:t>
            </a:r>
            <a:r>
              <a:rPr lang="en-US" sz="1900" dirty="0">
                <a:latin typeface="Bahnschrift"/>
              </a:rPr>
              <a:t> </a:t>
            </a:r>
            <a:r>
              <a:rPr lang="en-US" sz="1900" dirty="0" err="1">
                <a:latin typeface="Bahnschrift"/>
              </a:rPr>
              <a:t>puntualmente</a:t>
            </a:r>
            <a:r>
              <a:rPr lang="en-US" sz="1900" dirty="0">
                <a:latin typeface="Bahnschrift"/>
              </a:rPr>
              <a:t> </a:t>
            </a:r>
            <a:r>
              <a:rPr lang="en-US" sz="1900" dirty="0" err="1">
                <a:latin typeface="Bahnschrift"/>
              </a:rPr>
              <a:t>porque</a:t>
            </a:r>
            <a:r>
              <a:rPr lang="en-US" sz="1900" dirty="0">
                <a:latin typeface="Bahnschrift"/>
              </a:rPr>
              <a:t> lo </a:t>
            </a:r>
            <a:r>
              <a:rPr lang="en-US" sz="1900" dirty="0" err="1">
                <a:latin typeface="Bahnschrift"/>
              </a:rPr>
              <a:t>sobreeducarías</a:t>
            </a:r>
            <a:r>
              <a:rPr lang="en-US" sz="1900" dirty="0">
                <a:latin typeface="Bahnschrift"/>
              </a:rPr>
              <a:t>. Y </a:t>
            </a:r>
            <a:r>
              <a:rPr lang="en-US" sz="1900" dirty="0" err="1">
                <a:latin typeface="Bahnschrift"/>
              </a:rPr>
              <a:t>tampoco</a:t>
            </a:r>
            <a:r>
              <a:rPr lang="en-US" sz="1900" dirty="0">
                <a:latin typeface="Bahnschrift"/>
              </a:rPr>
              <a:t> </a:t>
            </a:r>
            <a:r>
              <a:rPr lang="en-US" sz="1900" dirty="0" err="1">
                <a:latin typeface="Bahnschrift"/>
              </a:rPr>
              <a:t>tendríamos</a:t>
            </a:r>
            <a:r>
              <a:rPr lang="en-US" sz="1900" dirty="0">
                <a:latin typeface="Bahnschrift"/>
              </a:rPr>
              <a:t> que </a:t>
            </a:r>
            <a:r>
              <a:rPr lang="en-US" sz="1900" dirty="0" err="1">
                <a:latin typeface="Bahnschrift"/>
              </a:rPr>
              <a:t>analizar</a:t>
            </a:r>
            <a:r>
              <a:rPr lang="en-US" sz="1900" dirty="0">
                <a:latin typeface="Bahnschrift"/>
              </a:rPr>
              <a:t> </a:t>
            </a:r>
            <a:r>
              <a:rPr lang="en-US" sz="1900" dirty="0" err="1">
                <a:latin typeface="Bahnschrift"/>
              </a:rPr>
              <a:t>muy</a:t>
            </a:r>
            <a:r>
              <a:rPr lang="en-US" sz="1900" dirty="0">
                <a:latin typeface="Bahnschrift"/>
              </a:rPr>
              <a:t> </a:t>
            </a:r>
            <a:r>
              <a:rPr lang="en-US" sz="1900" dirty="0" err="1">
                <a:latin typeface="Bahnschrift"/>
              </a:rPr>
              <a:t>pocos</a:t>
            </a:r>
            <a:r>
              <a:rPr lang="en-US" sz="1900" dirty="0">
                <a:latin typeface="Bahnschrift"/>
              </a:rPr>
              <a:t> </a:t>
            </a:r>
            <a:r>
              <a:rPr lang="en-US" sz="1900" dirty="0" err="1">
                <a:latin typeface="Bahnschrift"/>
              </a:rPr>
              <a:t>datos</a:t>
            </a:r>
            <a:r>
              <a:rPr lang="en-US" sz="1900" dirty="0">
                <a:latin typeface="Bahnschrift"/>
              </a:rPr>
              <a:t> y de </a:t>
            </a:r>
            <a:r>
              <a:rPr lang="en-US" sz="1900" dirty="0" err="1">
                <a:latin typeface="Bahnschrift"/>
              </a:rPr>
              <a:t>manera</a:t>
            </a:r>
            <a:r>
              <a:rPr lang="en-US" sz="1900" dirty="0">
                <a:latin typeface="Bahnschrift"/>
              </a:rPr>
              <a:t> general </a:t>
            </a:r>
            <a:r>
              <a:rPr lang="en-US" sz="1900" dirty="0" err="1">
                <a:latin typeface="Bahnschrift"/>
              </a:rPr>
              <a:t>porque</a:t>
            </a:r>
            <a:r>
              <a:rPr lang="en-US" sz="1900" dirty="0">
                <a:latin typeface="Bahnschrift"/>
              </a:rPr>
              <a:t> lo </a:t>
            </a:r>
            <a:r>
              <a:rPr lang="en-US" sz="1900" dirty="0" err="1">
                <a:latin typeface="Bahnschrift"/>
              </a:rPr>
              <a:t>subeducarías</a:t>
            </a:r>
            <a:endParaRPr lang="en-US" sz="1900" dirty="0" err="1">
              <a:latin typeface="Bahnschrift"/>
              <a:cs typeface="Calibri"/>
            </a:endParaRPr>
          </a:p>
        </p:txBody>
      </p:sp>
      <p:pic>
        <p:nvPicPr>
          <p:cNvPr id="4" name="Imagen 4" descr="Diagrama&#10;&#10;Descripción generada automáticamente">
            <a:extLst>
              <a:ext uri="{FF2B5EF4-FFF2-40B4-BE49-F238E27FC236}">
                <a16:creationId xmlns:a16="http://schemas.microsoft.com/office/drawing/2014/main" id="{21FF49B7-B079-9B7E-5B18-37F34760A979}"/>
              </a:ext>
            </a:extLst>
          </p:cNvPr>
          <p:cNvPicPr>
            <a:picLocks noGrp="1" noChangeAspect="1"/>
          </p:cNvPicPr>
          <p:nvPr>
            <p:ph idx="1"/>
          </p:nvPr>
        </p:nvPicPr>
        <p:blipFill>
          <a:blip r:embed="rId2"/>
          <a:stretch>
            <a:fillRect/>
          </a:stretch>
        </p:blipFill>
        <p:spPr>
          <a:xfrm>
            <a:off x="5445457" y="1240408"/>
            <a:ext cx="6155141" cy="4400925"/>
          </a:xfrm>
          <a:prstGeom prst="rect">
            <a:avLst/>
          </a:prstGeom>
        </p:spPr>
      </p:pic>
    </p:spTree>
    <p:extLst>
      <p:ext uri="{BB962C8B-B14F-4D97-AF65-F5344CB8AC3E}">
        <p14:creationId xmlns:p14="http://schemas.microsoft.com/office/powerpoint/2010/main" val="301844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Imagen 2" descr="Icono&#10;&#10;Descripción generada automáticamente">
            <a:extLst>
              <a:ext uri="{FF2B5EF4-FFF2-40B4-BE49-F238E27FC236}">
                <a16:creationId xmlns:a16="http://schemas.microsoft.com/office/drawing/2014/main" id="{0B9B65AE-A7A3-6C3A-B8AA-B183464E629F}"/>
              </a:ext>
            </a:extLst>
          </p:cNvPr>
          <p:cNvPicPr>
            <a:picLocks noChangeAspect="1"/>
          </p:cNvPicPr>
          <p:nvPr/>
        </p:nvPicPr>
        <p:blipFill>
          <a:blip r:embed="rId2"/>
          <a:stretch>
            <a:fillRect/>
          </a:stretch>
        </p:blipFill>
        <p:spPr>
          <a:xfrm>
            <a:off x="643467" y="839046"/>
            <a:ext cx="10905066" cy="5179907"/>
          </a:xfrm>
          <a:prstGeom prst="rect">
            <a:avLst/>
          </a:prstGeom>
          <a:ln>
            <a:noFill/>
          </a:ln>
        </p:spPr>
      </p:pic>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84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7274EB-D80B-A986-189B-34A659FD09EA}"/>
              </a:ext>
            </a:extLst>
          </p:cNvPr>
          <p:cNvSpPr>
            <a:spLocks noGrp="1"/>
          </p:cNvSpPr>
          <p:nvPr>
            <p:ph type="title"/>
          </p:nvPr>
        </p:nvSpPr>
        <p:spPr>
          <a:xfrm>
            <a:off x="965199" y="447741"/>
            <a:ext cx="4278623" cy="1645919"/>
          </a:xfrm>
          <a:prstGeom prst="ellipse">
            <a:avLst/>
          </a:prstGeom>
        </p:spPr>
        <p:txBody>
          <a:bodyPr vert="horz" lIns="91440" tIns="45720" rIns="91440" bIns="45720" rtlCol="0" anchor="ctr">
            <a:normAutofit/>
          </a:bodyPr>
          <a:lstStyle/>
          <a:p>
            <a:r>
              <a:rPr lang="en-US" sz="4000" kern="1200">
                <a:solidFill>
                  <a:schemeClr val="tx1"/>
                </a:solidFill>
                <a:latin typeface="+mj-lt"/>
                <a:ea typeface="+mj-ea"/>
                <a:cs typeface="+mj-cs"/>
              </a:rPr>
              <a:t>Punteros</a:t>
            </a:r>
          </a:p>
        </p:txBody>
      </p:sp>
      <p:grpSp>
        <p:nvGrpSpPr>
          <p:cNvPr id="23" name="Group 17">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9"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uadroTexto 5">
            <a:extLst>
              <a:ext uri="{FF2B5EF4-FFF2-40B4-BE49-F238E27FC236}">
                <a16:creationId xmlns:a16="http://schemas.microsoft.com/office/drawing/2014/main" id="{16EAD1C2-4CD1-6D7C-339C-AD72F1864126}"/>
              </a:ext>
            </a:extLst>
          </p:cNvPr>
          <p:cNvSpPr txBox="1"/>
          <p:nvPr/>
        </p:nvSpPr>
        <p:spPr>
          <a:xfrm>
            <a:off x="965199" y="2912937"/>
            <a:ext cx="4741917" cy="382679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chemeClr val="bg1"/>
                </a:solidFill>
                <a:latin typeface="Bahnschrift"/>
              </a:rPr>
              <a:t>Si bien </a:t>
            </a:r>
            <a:r>
              <a:rPr lang="en-US" sz="2000" dirty="0" err="1">
                <a:solidFill>
                  <a:schemeClr val="bg1"/>
                </a:solidFill>
                <a:latin typeface="Bahnschrift"/>
              </a:rPr>
              <a:t>puede</a:t>
            </a:r>
            <a:r>
              <a:rPr lang="en-US" sz="2000" dirty="0">
                <a:solidFill>
                  <a:schemeClr val="bg1"/>
                </a:solidFill>
                <a:latin typeface="Bahnschrift"/>
              </a:rPr>
              <a:t> ser </a:t>
            </a:r>
            <a:r>
              <a:rPr lang="en-US" sz="2000" dirty="0" err="1">
                <a:solidFill>
                  <a:schemeClr val="bg1"/>
                </a:solidFill>
                <a:latin typeface="Bahnschrift"/>
              </a:rPr>
              <a:t>difícil</a:t>
            </a:r>
            <a:r>
              <a:rPr lang="en-US" sz="2000" dirty="0">
                <a:solidFill>
                  <a:schemeClr val="bg1"/>
                </a:solidFill>
                <a:latin typeface="Bahnschrift"/>
              </a:rPr>
              <a:t> </a:t>
            </a:r>
            <a:r>
              <a:rPr lang="en-US" sz="2000" dirty="0" err="1">
                <a:solidFill>
                  <a:schemeClr val="bg1"/>
                </a:solidFill>
                <a:latin typeface="Bahnschrift"/>
              </a:rPr>
              <a:t>ponerlo</a:t>
            </a:r>
            <a:r>
              <a:rPr lang="en-US" sz="2000" dirty="0">
                <a:solidFill>
                  <a:schemeClr val="bg1"/>
                </a:solidFill>
                <a:latin typeface="Bahnschrift"/>
              </a:rPr>
              <a:t> </a:t>
            </a:r>
            <a:r>
              <a:rPr lang="en-US" sz="2000" dirty="0" err="1">
                <a:solidFill>
                  <a:schemeClr val="bg1"/>
                </a:solidFill>
                <a:latin typeface="Bahnschrift"/>
              </a:rPr>
              <a:t>en</a:t>
            </a:r>
            <a:r>
              <a:rPr lang="en-US" sz="2000" dirty="0">
                <a:solidFill>
                  <a:schemeClr val="bg1"/>
                </a:solidFill>
                <a:latin typeface="Bahnschrift"/>
              </a:rPr>
              <a:t> </a:t>
            </a:r>
            <a:r>
              <a:rPr lang="en-US" sz="2000" dirty="0" err="1">
                <a:solidFill>
                  <a:schemeClr val="bg1"/>
                </a:solidFill>
                <a:latin typeface="Bahnschrift"/>
              </a:rPr>
              <a:t>práctica</a:t>
            </a:r>
            <a:r>
              <a:rPr lang="en-US" sz="2000" dirty="0">
                <a:solidFill>
                  <a:schemeClr val="bg1"/>
                </a:solidFill>
                <a:latin typeface="Bahnschrift"/>
              </a:rPr>
              <a:t> </a:t>
            </a:r>
            <a:r>
              <a:rPr lang="en-US" sz="2000" dirty="0" err="1">
                <a:solidFill>
                  <a:schemeClr val="bg1"/>
                </a:solidFill>
                <a:latin typeface="Bahnschrift"/>
              </a:rPr>
              <a:t>en</a:t>
            </a:r>
            <a:r>
              <a:rPr lang="en-US" sz="2000" dirty="0">
                <a:solidFill>
                  <a:schemeClr val="bg1"/>
                </a:solidFill>
                <a:latin typeface="Bahnschrift"/>
              </a:rPr>
              <a:t> </a:t>
            </a:r>
            <a:r>
              <a:rPr lang="en-US" sz="2000" dirty="0" err="1">
                <a:solidFill>
                  <a:schemeClr val="bg1"/>
                </a:solidFill>
                <a:latin typeface="Bahnschrift"/>
              </a:rPr>
              <a:t>ciertas</a:t>
            </a:r>
            <a:r>
              <a:rPr lang="en-US" sz="2000" dirty="0">
                <a:solidFill>
                  <a:schemeClr val="bg1"/>
                </a:solidFill>
                <a:latin typeface="Bahnschrift"/>
              </a:rPr>
              <a:t> </a:t>
            </a:r>
            <a:r>
              <a:rPr lang="en-US" sz="2000" dirty="0" err="1">
                <a:solidFill>
                  <a:schemeClr val="bg1"/>
                </a:solidFill>
                <a:latin typeface="Bahnschrift"/>
              </a:rPr>
              <a:t>situaciones</a:t>
            </a:r>
            <a:r>
              <a:rPr lang="en-US" sz="2000" dirty="0">
                <a:solidFill>
                  <a:schemeClr val="bg1"/>
                </a:solidFill>
                <a:latin typeface="Bahnschrift"/>
              </a:rPr>
              <a:t>, es un </a:t>
            </a:r>
            <a:r>
              <a:rPr lang="en-US" sz="2000" dirty="0" err="1">
                <a:solidFill>
                  <a:schemeClr val="bg1"/>
                </a:solidFill>
                <a:latin typeface="Bahnschrift"/>
              </a:rPr>
              <a:t>tema</a:t>
            </a:r>
            <a:r>
              <a:rPr lang="en-US" sz="2000" dirty="0">
                <a:solidFill>
                  <a:schemeClr val="bg1"/>
                </a:solidFill>
                <a:latin typeface="Bahnschrift"/>
              </a:rPr>
              <a:t> que </a:t>
            </a:r>
            <a:r>
              <a:rPr lang="en-US" sz="2000" dirty="0" err="1">
                <a:solidFill>
                  <a:schemeClr val="bg1"/>
                </a:solidFill>
                <a:latin typeface="Bahnschrift"/>
              </a:rPr>
              <a:t>te</a:t>
            </a:r>
            <a:r>
              <a:rPr lang="en-US" sz="2000" dirty="0">
                <a:solidFill>
                  <a:schemeClr val="bg1"/>
                </a:solidFill>
                <a:latin typeface="Bahnschrift"/>
              </a:rPr>
              <a:t> </a:t>
            </a:r>
            <a:r>
              <a:rPr lang="en-US" sz="2000" dirty="0" err="1">
                <a:solidFill>
                  <a:schemeClr val="bg1"/>
                </a:solidFill>
                <a:latin typeface="Bahnschrift"/>
              </a:rPr>
              <a:t>abre</a:t>
            </a:r>
            <a:r>
              <a:rPr lang="en-US" sz="2000" dirty="0">
                <a:solidFill>
                  <a:schemeClr val="bg1"/>
                </a:solidFill>
                <a:latin typeface="Bahnschrift"/>
              </a:rPr>
              <a:t> un </a:t>
            </a:r>
            <a:r>
              <a:rPr lang="en-US" sz="2000" dirty="0" err="1">
                <a:solidFill>
                  <a:schemeClr val="bg1"/>
                </a:solidFill>
                <a:latin typeface="Bahnschrift"/>
              </a:rPr>
              <a:t>montón</a:t>
            </a:r>
            <a:r>
              <a:rPr lang="en-US" sz="2000" dirty="0">
                <a:solidFill>
                  <a:schemeClr val="bg1"/>
                </a:solidFill>
                <a:latin typeface="Bahnschrift"/>
              </a:rPr>
              <a:t> de </a:t>
            </a:r>
            <a:r>
              <a:rPr lang="en-US" sz="2000" dirty="0" err="1">
                <a:solidFill>
                  <a:schemeClr val="bg1"/>
                </a:solidFill>
                <a:latin typeface="Bahnschrift"/>
              </a:rPr>
              <a:t>posibilidades</a:t>
            </a:r>
            <a:r>
              <a:rPr lang="en-US" sz="2000" dirty="0">
                <a:solidFill>
                  <a:schemeClr val="bg1"/>
                </a:solidFill>
                <a:latin typeface="Bahnschrift"/>
              </a:rPr>
              <a:t>. Por </a:t>
            </a:r>
            <a:r>
              <a:rPr lang="en-US" sz="2000" dirty="0" err="1">
                <a:solidFill>
                  <a:schemeClr val="bg1"/>
                </a:solidFill>
                <a:latin typeface="Bahnschrift"/>
              </a:rPr>
              <a:t>ejemplo</a:t>
            </a:r>
            <a:r>
              <a:rPr lang="en-US" sz="2000" dirty="0">
                <a:solidFill>
                  <a:schemeClr val="bg1"/>
                </a:solidFill>
                <a:latin typeface="Bahnschrift"/>
              </a:rPr>
              <a:t>, </a:t>
            </a:r>
            <a:r>
              <a:rPr lang="en-US" sz="2000" dirty="0" err="1">
                <a:solidFill>
                  <a:schemeClr val="bg1"/>
                </a:solidFill>
                <a:latin typeface="Bahnschrift"/>
              </a:rPr>
              <a:t>en</a:t>
            </a:r>
            <a:r>
              <a:rPr lang="en-US" sz="2000" dirty="0">
                <a:solidFill>
                  <a:schemeClr val="bg1"/>
                </a:solidFill>
                <a:latin typeface="Bahnschrift"/>
              </a:rPr>
              <a:t> </a:t>
            </a:r>
            <a:r>
              <a:rPr lang="en-US" sz="2000" dirty="0" err="1">
                <a:solidFill>
                  <a:schemeClr val="bg1"/>
                </a:solidFill>
                <a:latin typeface="Bahnschrift"/>
              </a:rPr>
              <a:t>el</a:t>
            </a:r>
            <a:r>
              <a:rPr lang="en-US" sz="2000" dirty="0">
                <a:solidFill>
                  <a:schemeClr val="bg1"/>
                </a:solidFill>
                <a:latin typeface="Bahnschrift"/>
              </a:rPr>
              <a:t> </a:t>
            </a:r>
            <a:r>
              <a:rPr lang="en-US" sz="2000" dirty="0" err="1">
                <a:solidFill>
                  <a:schemeClr val="bg1"/>
                </a:solidFill>
                <a:latin typeface="Bahnschrift"/>
              </a:rPr>
              <a:t>caso</a:t>
            </a:r>
            <a:r>
              <a:rPr lang="en-US" sz="2000" dirty="0">
                <a:solidFill>
                  <a:schemeClr val="bg1"/>
                </a:solidFill>
                <a:latin typeface="Bahnschrift"/>
              </a:rPr>
              <a:t> de </a:t>
            </a:r>
            <a:r>
              <a:rPr lang="en-US" sz="2000" dirty="0" err="1">
                <a:solidFill>
                  <a:schemeClr val="bg1"/>
                </a:solidFill>
                <a:latin typeface="Bahnschrift"/>
              </a:rPr>
              <a:t>querer</a:t>
            </a:r>
            <a:r>
              <a:rPr lang="en-US" sz="2000" dirty="0">
                <a:solidFill>
                  <a:schemeClr val="bg1"/>
                </a:solidFill>
                <a:latin typeface="Bahnschrift"/>
              </a:rPr>
              <a:t> </a:t>
            </a:r>
            <a:r>
              <a:rPr lang="en-US" sz="2000" dirty="0" err="1">
                <a:solidFill>
                  <a:schemeClr val="bg1"/>
                </a:solidFill>
                <a:latin typeface="Bahnschrift"/>
              </a:rPr>
              <a:t>comparar</a:t>
            </a:r>
            <a:r>
              <a:rPr lang="en-US" sz="2000" dirty="0">
                <a:solidFill>
                  <a:schemeClr val="bg1"/>
                </a:solidFill>
                <a:latin typeface="Bahnschrift"/>
              </a:rPr>
              <a:t> strings </a:t>
            </a:r>
            <a:r>
              <a:rPr lang="en-US" sz="2000" dirty="0" err="1">
                <a:solidFill>
                  <a:schemeClr val="bg1"/>
                </a:solidFill>
                <a:latin typeface="Bahnschrift"/>
              </a:rPr>
              <a:t>podes</a:t>
            </a:r>
            <a:r>
              <a:rPr lang="en-US" sz="2000" dirty="0">
                <a:solidFill>
                  <a:schemeClr val="bg1"/>
                </a:solidFill>
                <a:latin typeface="Bahnschrift"/>
              </a:rPr>
              <a:t> </a:t>
            </a:r>
            <a:r>
              <a:rPr lang="en-US" sz="2000" dirty="0" err="1">
                <a:solidFill>
                  <a:schemeClr val="bg1"/>
                </a:solidFill>
                <a:latin typeface="Bahnschrift"/>
              </a:rPr>
              <a:t>usarlos</a:t>
            </a:r>
            <a:r>
              <a:rPr lang="en-US" sz="2000" dirty="0">
                <a:solidFill>
                  <a:schemeClr val="bg1"/>
                </a:solidFill>
                <a:latin typeface="Bahnschrift"/>
              </a:rPr>
              <a:t> para </a:t>
            </a:r>
            <a:r>
              <a:rPr lang="en-US" sz="2000" dirty="0" err="1">
                <a:solidFill>
                  <a:schemeClr val="bg1"/>
                </a:solidFill>
                <a:latin typeface="Bahnschrift"/>
              </a:rPr>
              <a:t>comparar</a:t>
            </a:r>
            <a:r>
              <a:rPr lang="en-US" sz="2000" dirty="0">
                <a:solidFill>
                  <a:schemeClr val="bg1"/>
                </a:solidFill>
                <a:latin typeface="Bahnschrift"/>
              </a:rPr>
              <a:t> </a:t>
            </a:r>
            <a:r>
              <a:rPr lang="en-US" sz="2000" dirty="0" err="1">
                <a:solidFill>
                  <a:schemeClr val="bg1"/>
                </a:solidFill>
                <a:latin typeface="Bahnschrift"/>
              </a:rPr>
              <a:t>carácter</a:t>
            </a:r>
            <a:r>
              <a:rPr lang="en-US" sz="2000" dirty="0">
                <a:solidFill>
                  <a:schemeClr val="bg1"/>
                </a:solidFill>
                <a:latin typeface="Bahnschrift"/>
              </a:rPr>
              <a:t> </a:t>
            </a:r>
            <a:r>
              <a:rPr lang="en-US" sz="2000" dirty="0" err="1">
                <a:solidFill>
                  <a:schemeClr val="bg1"/>
                </a:solidFill>
                <a:latin typeface="Bahnschrift"/>
              </a:rPr>
              <a:t>por</a:t>
            </a:r>
            <a:r>
              <a:rPr lang="en-US" sz="2000" dirty="0">
                <a:solidFill>
                  <a:schemeClr val="bg1"/>
                </a:solidFill>
                <a:latin typeface="Bahnschrift"/>
              </a:rPr>
              <a:t> </a:t>
            </a:r>
            <a:r>
              <a:rPr lang="en-US" sz="2000" dirty="0" err="1">
                <a:solidFill>
                  <a:schemeClr val="bg1"/>
                </a:solidFill>
                <a:latin typeface="Bahnschrift"/>
              </a:rPr>
              <a:t>carácter</a:t>
            </a:r>
            <a:r>
              <a:rPr lang="en-US" sz="2000" dirty="0">
                <a:solidFill>
                  <a:schemeClr val="bg1"/>
                </a:solidFill>
                <a:latin typeface="Bahnschrift"/>
              </a:rPr>
              <a:t>. </a:t>
            </a:r>
            <a:r>
              <a:rPr lang="en-US" sz="2000" dirty="0" err="1">
                <a:solidFill>
                  <a:schemeClr val="bg1"/>
                </a:solidFill>
                <a:latin typeface="Bahnschrift"/>
              </a:rPr>
              <a:t>Además</a:t>
            </a:r>
            <a:r>
              <a:rPr lang="en-US" sz="2000" dirty="0">
                <a:solidFill>
                  <a:schemeClr val="bg1"/>
                </a:solidFill>
                <a:latin typeface="Bahnschrift"/>
              </a:rPr>
              <a:t> </a:t>
            </a:r>
            <a:r>
              <a:rPr lang="en-US" sz="2000" dirty="0" err="1">
                <a:solidFill>
                  <a:schemeClr val="bg1"/>
                </a:solidFill>
                <a:latin typeface="Bahnschrift"/>
              </a:rPr>
              <a:t>otros</a:t>
            </a:r>
            <a:r>
              <a:rPr lang="en-US" sz="2000" dirty="0">
                <a:solidFill>
                  <a:schemeClr val="bg1"/>
                </a:solidFill>
                <a:latin typeface="Bahnschrift"/>
              </a:rPr>
              <a:t> </a:t>
            </a:r>
            <a:r>
              <a:rPr lang="en-US" sz="2000" dirty="0" err="1">
                <a:solidFill>
                  <a:schemeClr val="bg1"/>
                </a:solidFill>
                <a:latin typeface="Bahnschrift"/>
              </a:rPr>
              <a:t>lenguajes</a:t>
            </a:r>
            <a:r>
              <a:rPr lang="en-US" sz="2000" dirty="0">
                <a:solidFill>
                  <a:schemeClr val="bg1"/>
                </a:solidFill>
                <a:latin typeface="Bahnschrift"/>
              </a:rPr>
              <a:t> de </a:t>
            </a:r>
            <a:r>
              <a:rPr lang="en-US" sz="2000" dirty="0" err="1">
                <a:solidFill>
                  <a:schemeClr val="bg1"/>
                </a:solidFill>
                <a:latin typeface="Bahnschrift"/>
              </a:rPr>
              <a:t>programación</a:t>
            </a:r>
            <a:r>
              <a:rPr lang="en-US" sz="2000" dirty="0">
                <a:solidFill>
                  <a:schemeClr val="bg1"/>
                </a:solidFill>
                <a:latin typeface="Bahnschrift"/>
              </a:rPr>
              <a:t> </a:t>
            </a:r>
            <a:r>
              <a:rPr lang="en-US" sz="2000" dirty="0" err="1">
                <a:solidFill>
                  <a:schemeClr val="bg1"/>
                </a:solidFill>
                <a:latin typeface="Bahnschrift"/>
              </a:rPr>
              <a:t>tienen</a:t>
            </a:r>
            <a:r>
              <a:rPr lang="en-US" sz="2000" dirty="0">
                <a:solidFill>
                  <a:schemeClr val="bg1"/>
                </a:solidFill>
                <a:latin typeface="Bahnschrift"/>
              </a:rPr>
              <a:t> </a:t>
            </a:r>
            <a:r>
              <a:rPr lang="en-US" sz="2000" dirty="0" err="1">
                <a:solidFill>
                  <a:schemeClr val="bg1"/>
                </a:solidFill>
                <a:latin typeface="Bahnschrift"/>
              </a:rPr>
              <a:t>otros</a:t>
            </a:r>
            <a:r>
              <a:rPr lang="en-US" sz="2000" dirty="0">
                <a:solidFill>
                  <a:schemeClr val="bg1"/>
                </a:solidFill>
                <a:latin typeface="Bahnschrift"/>
              </a:rPr>
              <a:t> </a:t>
            </a:r>
            <a:r>
              <a:rPr lang="en-US" sz="2000" dirty="0" err="1">
                <a:solidFill>
                  <a:schemeClr val="bg1"/>
                </a:solidFill>
                <a:latin typeface="Bahnschrift"/>
              </a:rPr>
              <a:t>usos</a:t>
            </a:r>
            <a:r>
              <a:rPr lang="en-US" sz="2000" dirty="0">
                <a:solidFill>
                  <a:schemeClr val="bg1"/>
                </a:solidFill>
                <a:latin typeface="Bahnschrift"/>
              </a:rPr>
              <a:t> para </a:t>
            </a:r>
            <a:r>
              <a:rPr lang="en-US" sz="2000" dirty="0" err="1">
                <a:solidFill>
                  <a:schemeClr val="bg1"/>
                </a:solidFill>
                <a:latin typeface="Bahnschrift"/>
              </a:rPr>
              <a:t>los</a:t>
            </a:r>
            <a:r>
              <a:rPr lang="en-US" sz="2000" dirty="0">
                <a:solidFill>
                  <a:schemeClr val="bg1"/>
                </a:solidFill>
                <a:latin typeface="Bahnschrift"/>
              </a:rPr>
              <a:t> </a:t>
            </a:r>
            <a:r>
              <a:rPr lang="en-US" sz="2000" dirty="0" err="1">
                <a:solidFill>
                  <a:schemeClr val="bg1"/>
                </a:solidFill>
                <a:latin typeface="Bahnschrift"/>
              </a:rPr>
              <a:t>punteros</a:t>
            </a:r>
            <a:r>
              <a:rPr lang="en-US" sz="2000" dirty="0">
                <a:solidFill>
                  <a:schemeClr val="bg1"/>
                </a:solidFill>
                <a:latin typeface="Bahnschrift"/>
              </a:rPr>
              <a:t>, </a:t>
            </a:r>
            <a:r>
              <a:rPr lang="en-US" sz="2000" dirty="0" err="1">
                <a:solidFill>
                  <a:schemeClr val="bg1"/>
                </a:solidFill>
                <a:latin typeface="Bahnschrift"/>
              </a:rPr>
              <a:t>por</a:t>
            </a:r>
            <a:r>
              <a:rPr lang="en-US" sz="2000" dirty="0">
                <a:solidFill>
                  <a:schemeClr val="bg1"/>
                </a:solidFill>
                <a:latin typeface="Bahnschrift"/>
              </a:rPr>
              <a:t> </a:t>
            </a:r>
            <a:r>
              <a:rPr lang="en-US" sz="2000" dirty="0" err="1">
                <a:solidFill>
                  <a:schemeClr val="bg1"/>
                </a:solidFill>
                <a:latin typeface="Bahnschrift"/>
              </a:rPr>
              <a:t>ejemplo</a:t>
            </a:r>
            <a:r>
              <a:rPr lang="en-US" sz="2000" dirty="0">
                <a:solidFill>
                  <a:schemeClr val="bg1"/>
                </a:solidFill>
                <a:latin typeface="Bahnschrift"/>
              </a:rPr>
              <a:t>, Python no </a:t>
            </a:r>
            <a:r>
              <a:rPr lang="en-US" sz="2000" dirty="0" err="1">
                <a:solidFill>
                  <a:schemeClr val="bg1"/>
                </a:solidFill>
                <a:latin typeface="Bahnschrift"/>
              </a:rPr>
              <a:t>usa</a:t>
            </a:r>
            <a:r>
              <a:rPr lang="en-US" sz="2000" dirty="0">
                <a:solidFill>
                  <a:schemeClr val="bg1"/>
                </a:solidFill>
                <a:latin typeface="Bahnschrift"/>
              </a:rPr>
              <a:t> variables </a:t>
            </a:r>
            <a:r>
              <a:rPr lang="en-US" sz="2000" dirty="0" err="1">
                <a:solidFill>
                  <a:schemeClr val="bg1"/>
                </a:solidFill>
                <a:latin typeface="Bahnschrift"/>
              </a:rPr>
              <a:t>en</a:t>
            </a:r>
            <a:r>
              <a:rPr lang="en-US" sz="2000" dirty="0">
                <a:solidFill>
                  <a:schemeClr val="bg1"/>
                </a:solidFill>
                <a:latin typeface="Bahnschrift"/>
              </a:rPr>
              <a:t> </a:t>
            </a:r>
            <a:r>
              <a:rPr lang="en-US" sz="2000" dirty="0" err="1">
                <a:solidFill>
                  <a:schemeClr val="bg1"/>
                </a:solidFill>
                <a:latin typeface="Bahnschrift"/>
              </a:rPr>
              <a:t>memoria</a:t>
            </a:r>
            <a:r>
              <a:rPr lang="en-US" sz="2000" dirty="0">
                <a:solidFill>
                  <a:schemeClr val="bg1"/>
                </a:solidFill>
                <a:latin typeface="Bahnschrift"/>
              </a:rPr>
              <a:t> </a:t>
            </a:r>
            <a:r>
              <a:rPr lang="en-US" sz="2000" dirty="0" err="1">
                <a:solidFill>
                  <a:schemeClr val="bg1"/>
                </a:solidFill>
                <a:latin typeface="Bahnschrift"/>
              </a:rPr>
              <a:t>sino</a:t>
            </a:r>
            <a:r>
              <a:rPr lang="en-US" sz="2000" dirty="0">
                <a:solidFill>
                  <a:schemeClr val="bg1"/>
                </a:solidFill>
                <a:latin typeface="Bahnschrift"/>
              </a:rPr>
              <a:t> que </a:t>
            </a:r>
            <a:r>
              <a:rPr lang="en-US" sz="2000" dirty="0" err="1">
                <a:solidFill>
                  <a:schemeClr val="bg1"/>
                </a:solidFill>
                <a:latin typeface="Bahnschrift"/>
              </a:rPr>
              <a:t>usa</a:t>
            </a:r>
            <a:r>
              <a:rPr lang="en-US" sz="2000" dirty="0">
                <a:solidFill>
                  <a:schemeClr val="bg1"/>
                </a:solidFill>
                <a:latin typeface="Bahnschrift"/>
              </a:rPr>
              <a:t> </a:t>
            </a:r>
            <a:r>
              <a:rPr lang="en-US" sz="2000" dirty="0" err="1">
                <a:solidFill>
                  <a:schemeClr val="bg1"/>
                </a:solidFill>
                <a:latin typeface="Bahnschrift"/>
              </a:rPr>
              <a:t>punteros</a:t>
            </a:r>
            <a:r>
              <a:rPr lang="en-US" sz="2000" dirty="0">
                <a:solidFill>
                  <a:schemeClr val="bg1"/>
                </a:solidFill>
                <a:latin typeface="Bahnschrift"/>
              </a:rPr>
              <a:t> que </a:t>
            </a:r>
            <a:r>
              <a:rPr lang="en-US" sz="2000" dirty="0" err="1">
                <a:solidFill>
                  <a:schemeClr val="bg1"/>
                </a:solidFill>
                <a:latin typeface="Bahnschrift"/>
              </a:rPr>
              <a:t>apuntan</a:t>
            </a:r>
            <a:r>
              <a:rPr lang="en-US" sz="2000" dirty="0">
                <a:solidFill>
                  <a:schemeClr val="bg1"/>
                </a:solidFill>
                <a:latin typeface="Bahnschrift"/>
              </a:rPr>
              <a:t> a </a:t>
            </a:r>
            <a:r>
              <a:rPr lang="en-US" sz="2000" dirty="0" err="1">
                <a:solidFill>
                  <a:schemeClr val="bg1"/>
                </a:solidFill>
                <a:latin typeface="Bahnschrift"/>
              </a:rPr>
              <a:t>una</a:t>
            </a:r>
            <a:r>
              <a:rPr lang="en-US" sz="2000" dirty="0">
                <a:solidFill>
                  <a:schemeClr val="bg1"/>
                </a:solidFill>
                <a:latin typeface="Bahnschrift"/>
              </a:rPr>
              <a:t> </a:t>
            </a:r>
            <a:r>
              <a:rPr lang="en-US" sz="2000" dirty="0" err="1">
                <a:solidFill>
                  <a:schemeClr val="bg1"/>
                </a:solidFill>
                <a:latin typeface="Bahnschrift"/>
              </a:rPr>
              <a:t>dirección</a:t>
            </a:r>
            <a:r>
              <a:rPr lang="en-US" sz="2000" dirty="0">
                <a:solidFill>
                  <a:schemeClr val="bg1"/>
                </a:solidFill>
                <a:latin typeface="Bahnschrift"/>
              </a:rPr>
              <a:t> de </a:t>
            </a:r>
            <a:r>
              <a:rPr lang="en-US" sz="2000" dirty="0" err="1">
                <a:solidFill>
                  <a:schemeClr val="bg1"/>
                </a:solidFill>
                <a:latin typeface="Bahnschrift"/>
              </a:rPr>
              <a:t>memoria</a:t>
            </a:r>
            <a:r>
              <a:rPr lang="en-US" sz="2000" dirty="0">
                <a:solidFill>
                  <a:schemeClr val="bg1"/>
                </a:solidFill>
                <a:latin typeface="Bahnschrift"/>
              </a:rPr>
              <a:t> con </a:t>
            </a:r>
            <a:r>
              <a:rPr lang="en-US" sz="2000" dirty="0" err="1">
                <a:solidFill>
                  <a:schemeClr val="bg1"/>
                </a:solidFill>
                <a:latin typeface="Bahnschrift"/>
              </a:rPr>
              <a:t>el</a:t>
            </a:r>
            <a:r>
              <a:rPr lang="en-US" sz="2000" dirty="0">
                <a:solidFill>
                  <a:schemeClr val="bg1"/>
                </a:solidFill>
                <a:latin typeface="Bahnschrift"/>
              </a:rPr>
              <a:t> valor </a:t>
            </a:r>
            <a:r>
              <a:rPr lang="en-US" sz="2000" dirty="0" err="1">
                <a:solidFill>
                  <a:schemeClr val="bg1"/>
                </a:solidFill>
                <a:latin typeface="Bahnschrift"/>
              </a:rPr>
              <a:t>ya</a:t>
            </a:r>
            <a:r>
              <a:rPr lang="en-US" sz="2000" dirty="0">
                <a:solidFill>
                  <a:schemeClr val="bg1"/>
                </a:solidFill>
                <a:latin typeface="Bahnschrift"/>
              </a:rPr>
              <a:t> </a:t>
            </a:r>
            <a:r>
              <a:rPr lang="en-US" sz="2000" dirty="0" err="1">
                <a:solidFill>
                  <a:schemeClr val="bg1"/>
                </a:solidFill>
                <a:latin typeface="Bahnschrift"/>
              </a:rPr>
              <a:t>guardado</a:t>
            </a:r>
            <a:endParaRPr lang="en-US" sz="2000" dirty="0" err="1">
              <a:solidFill>
                <a:schemeClr val="bg1"/>
              </a:solidFill>
              <a:latin typeface="Bahnschrift"/>
              <a:cs typeface="Calibri"/>
            </a:endParaRPr>
          </a:p>
        </p:txBody>
      </p:sp>
      <p:pic>
        <p:nvPicPr>
          <p:cNvPr id="4" name="Imagen 4" descr="Imagen que contiene Icono&#10;&#10;Descripción generada automáticamente">
            <a:extLst>
              <a:ext uri="{FF2B5EF4-FFF2-40B4-BE49-F238E27FC236}">
                <a16:creationId xmlns:a16="http://schemas.microsoft.com/office/drawing/2014/main" id="{53F253B5-2C8E-DBDA-FCBF-F12DA06FC6CE}"/>
              </a:ext>
            </a:extLst>
          </p:cNvPr>
          <p:cNvPicPr>
            <a:picLocks noGrp="1" noChangeAspect="1"/>
          </p:cNvPicPr>
          <p:nvPr>
            <p:ph idx="1"/>
          </p:nvPr>
        </p:nvPicPr>
        <p:blipFill rotWithShape="1">
          <a:blip r:embed="rId2"/>
          <a:srcRect l="44800" t="22819" r="4600" b="21141"/>
          <a:stretch/>
        </p:blipFill>
        <p:spPr>
          <a:xfrm>
            <a:off x="7384881" y="1935619"/>
            <a:ext cx="3509176" cy="2350410"/>
          </a:xfrm>
          <a:prstGeom prst="rect">
            <a:avLst/>
          </a:prstGeom>
        </p:spPr>
      </p:pic>
      <p:cxnSp>
        <p:nvCxnSpPr>
          <p:cNvPr id="7" name="Conector recto de flecha 6">
            <a:extLst>
              <a:ext uri="{FF2B5EF4-FFF2-40B4-BE49-F238E27FC236}">
                <a16:creationId xmlns:a16="http://schemas.microsoft.com/office/drawing/2014/main" id="{4651D178-51D5-FCA4-76A5-601660ACB8D7}"/>
              </a:ext>
            </a:extLst>
          </p:cNvPr>
          <p:cNvCxnSpPr/>
          <p:nvPr/>
        </p:nvCxnSpPr>
        <p:spPr>
          <a:xfrm flipH="1" flipV="1">
            <a:off x="8062823" y="2390955"/>
            <a:ext cx="480203" cy="575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 name="Conector recto de flecha 2">
            <a:extLst>
              <a:ext uri="{FF2B5EF4-FFF2-40B4-BE49-F238E27FC236}">
                <a16:creationId xmlns:a16="http://schemas.microsoft.com/office/drawing/2014/main" id="{EC3F1DA5-BE0B-8690-7672-FBF444709934}"/>
              </a:ext>
            </a:extLst>
          </p:cNvPr>
          <p:cNvCxnSpPr/>
          <p:nvPr/>
        </p:nvCxnSpPr>
        <p:spPr>
          <a:xfrm flipH="1" flipV="1">
            <a:off x="9759176" y="3310054"/>
            <a:ext cx="572428" cy="557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24071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4">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6">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0" name="Oval 39">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0" name="Straight Connector 49">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8" name="Straight Connector 57">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EA31AC71-AA9E-3849-ABE7-FB1D5A8E7C0B}"/>
              </a:ext>
            </a:extLst>
          </p:cNvPr>
          <p:cNvSpPr>
            <a:spLocks noGrp="1"/>
          </p:cNvSpPr>
          <p:nvPr>
            <p:ph type="title"/>
          </p:nvPr>
        </p:nvSpPr>
        <p:spPr>
          <a:xfrm>
            <a:off x="630935" y="4018137"/>
            <a:ext cx="5071221" cy="2129586"/>
          </a:xfrm>
          <a:prstGeom prst="ellipse">
            <a:avLst/>
          </a:prstGeom>
          <a:noFill/>
        </p:spPr>
        <p:txBody>
          <a:bodyPr vert="horz" lIns="91440" tIns="45720" rIns="91440" bIns="45720" rtlCol="0" anchor="t">
            <a:normAutofit/>
          </a:bodyPr>
          <a:lstStyle/>
          <a:p>
            <a:r>
              <a:rPr lang="en-US" sz="4800" kern="1200">
                <a:solidFill>
                  <a:schemeClr val="bg1"/>
                </a:solidFill>
                <a:latin typeface="+mj-lt"/>
                <a:ea typeface="+mj-ea"/>
                <a:cs typeface="+mj-cs"/>
              </a:rPr>
              <a:t>Listas Enlazadas</a:t>
            </a:r>
          </a:p>
        </p:txBody>
      </p:sp>
      <p:pic>
        <p:nvPicPr>
          <p:cNvPr id="5" name="Imagen 5" descr="Interfaz de usuario gráfica, Aplicación&#10;&#10;Descripción generada automáticamente">
            <a:extLst>
              <a:ext uri="{FF2B5EF4-FFF2-40B4-BE49-F238E27FC236}">
                <a16:creationId xmlns:a16="http://schemas.microsoft.com/office/drawing/2014/main" id="{5926A2D1-1D36-BBD6-7AFD-167E0B9016AA}"/>
              </a:ext>
            </a:extLst>
          </p:cNvPr>
          <p:cNvPicPr>
            <a:picLocks noGrp="1" noChangeAspect="1"/>
          </p:cNvPicPr>
          <p:nvPr>
            <p:ph idx="1"/>
          </p:nvPr>
        </p:nvPicPr>
        <p:blipFill>
          <a:blip r:embed="rId2"/>
          <a:stretch>
            <a:fillRect/>
          </a:stretch>
        </p:blipFill>
        <p:spPr>
          <a:xfrm>
            <a:off x="631359" y="1416081"/>
            <a:ext cx="10843065" cy="1668644"/>
          </a:xfrm>
          <a:prstGeom prst="rect">
            <a:avLst/>
          </a:prstGeom>
        </p:spPr>
      </p:pic>
      <p:grpSp>
        <p:nvGrpSpPr>
          <p:cNvPr id="63" name="Group 62">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4" name="Straight Connector 63">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830A503C-E741-1AB8-C977-1E2040684CDF}"/>
              </a:ext>
            </a:extLst>
          </p:cNvPr>
          <p:cNvSpPr txBox="1"/>
          <p:nvPr/>
        </p:nvSpPr>
        <p:spPr>
          <a:xfrm>
            <a:off x="5925304" y="4018143"/>
            <a:ext cx="5549111" cy="2735726"/>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chemeClr val="bg1"/>
                </a:solidFill>
                <a:latin typeface="Bahnschrift"/>
                <a:cs typeface="Dreaming Outloud Pro"/>
              </a:rPr>
              <a:t>Si bien era </a:t>
            </a:r>
            <a:r>
              <a:rPr lang="en-US" sz="2000" dirty="0" err="1">
                <a:solidFill>
                  <a:schemeClr val="bg1"/>
                </a:solidFill>
                <a:latin typeface="Bahnschrift"/>
                <a:cs typeface="Dreaming Outloud Pro"/>
              </a:rPr>
              <a:t>complicado</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codificar</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una</a:t>
            </a:r>
            <a:r>
              <a:rPr lang="en-US" sz="2000" dirty="0">
                <a:solidFill>
                  <a:schemeClr val="bg1"/>
                </a:solidFill>
                <a:latin typeface="Bahnschrift"/>
                <a:cs typeface="Dreaming Outloud Pro"/>
              </a:rPr>
              <a:t> idea que use </a:t>
            </a:r>
            <a:r>
              <a:rPr lang="en-US" sz="2000" dirty="0" err="1">
                <a:solidFill>
                  <a:schemeClr val="bg1"/>
                </a:solidFill>
                <a:latin typeface="Bahnschrift"/>
                <a:cs typeface="Dreaming Outloud Pro"/>
              </a:rPr>
              <a:t>esta</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estructura</a:t>
            </a:r>
            <a:r>
              <a:rPr lang="en-US" sz="2000" dirty="0">
                <a:solidFill>
                  <a:schemeClr val="bg1"/>
                </a:solidFill>
                <a:latin typeface="Bahnschrift"/>
                <a:cs typeface="Dreaming Outloud Pro"/>
              </a:rPr>
              <a:t> de </a:t>
            </a:r>
            <a:r>
              <a:rPr lang="en-US" sz="2000" dirty="0" err="1">
                <a:solidFill>
                  <a:schemeClr val="bg1"/>
                </a:solidFill>
                <a:latin typeface="Bahnschrift"/>
                <a:cs typeface="Dreaming Outloud Pro"/>
              </a:rPr>
              <a:t>datos</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ej</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Guirnalda</a:t>
            </a:r>
            <a:r>
              <a:rPr lang="en-US" sz="2000" dirty="0">
                <a:solidFill>
                  <a:schemeClr val="bg1"/>
                </a:solidFill>
                <a:latin typeface="Bahnschrift"/>
                <a:cs typeface="Dreaming Outloud Pro"/>
              </a:rPr>
              <a:t> para </a:t>
            </a:r>
            <a:r>
              <a:rPr lang="en-US" sz="2000" dirty="0" err="1">
                <a:solidFill>
                  <a:schemeClr val="bg1"/>
                </a:solidFill>
                <a:latin typeface="Bahnschrift"/>
                <a:cs typeface="Dreaming Outloud Pro"/>
              </a:rPr>
              <a:t>alumnos</a:t>
            </a:r>
            <a:r>
              <a:rPr lang="en-US" sz="2000" dirty="0">
                <a:solidFill>
                  <a:schemeClr val="bg1"/>
                </a:solidFill>
                <a:latin typeface="Bahnschrift"/>
                <a:cs typeface="Dreaming Outloud Pro"/>
              </a:rPr>
              <a:t> y </a:t>
            </a:r>
            <a:r>
              <a:rPr lang="en-US" sz="2000" dirty="0" err="1">
                <a:solidFill>
                  <a:schemeClr val="bg1"/>
                </a:solidFill>
                <a:latin typeface="Bahnschrift"/>
                <a:cs typeface="Dreaming Outloud Pro"/>
              </a:rPr>
              <a:t>clases</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este</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tema</a:t>
            </a:r>
            <a:r>
              <a:rPr lang="en-US" sz="2000" dirty="0">
                <a:solidFill>
                  <a:schemeClr val="bg1"/>
                </a:solidFill>
                <a:latin typeface="Bahnschrift"/>
                <a:cs typeface="Dreaming Outloud Pro"/>
              </a:rPr>
              <a:t> me </a:t>
            </a:r>
            <a:r>
              <a:rPr lang="en-US" sz="2000" dirty="0" err="1">
                <a:solidFill>
                  <a:schemeClr val="bg1"/>
                </a:solidFill>
                <a:latin typeface="Bahnschrift"/>
                <a:cs typeface="Dreaming Outloud Pro"/>
              </a:rPr>
              <a:t>despertó</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el</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interés</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por</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otras</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estructuras</a:t>
            </a:r>
            <a:r>
              <a:rPr lang="en-US" sz="2000" dirty="0">
                <a:solidFill>
                  <a:schemeClr val="bg1"/>
                </a:solidFill>
                <a:latin typeface="Bahnschrift"/>
                <a:cs typeface="Dreaming Outloud Pro"/>
              </a:rPr>
              <a:t> de </a:t>
            </a:r>
            <a:r>
              <a:rPr lang="en-US" sz="2000" dirty="0" err="1">
                <a:solidFill>
                  <a:schemeClr val="bg1"/>
                </a:solidFill>
                <a:latin typeface="Bahnschrift"/>
                <a:cs typeface="Dreaming Outloud Pro"/>
              </a:rPr>
              <a:t>datos</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Viendo</a:t>
            </a:r>
            <a:r>
              <a:rPr lang="en-US" sz="2000" dirty="0">
                <a:solidFill>
                  <a:schemeClr val="bg1"/>
                </a:solidFill>
                <a:latin typeface="Bahnschrift"/>
                <a:cs typeface="Dreaming Outloud Pro"/>
              </a:rPr>
              <a:t> la </a:t>
            </a:r>
            <a:r>
              <a:rPr lang="en-US" sz="2000" dirty="0" err="1">
                <a:solidFill>
                  <a:schemeClr val="bg1"/>
                </a:solidFill>
                <a:latin typeface="Bahnschrift"/>
                <a:cs typeface="Dreaming Outloud Pro"/>
              </a:rPr>
              <a:t>utilidad</a:t>
            </a:r>
            <a:r>
              <a:rPr lang="en-US" sz="2000" dirty="0">
                <a:solidFill>
                  <a:schemeClr val="bg1"/>
                </a:solidFill>
                <a:latin typeface="Bahnschrift"/>
                <a:cs typeface="Dreaming Outloud Pro"/>
              </a:rPr>
              <a:t> y las </a:t>
            </a:r>
            <a:r>
              <a:rPr lang="en-US" sz="2000" dirty="0" err="1">
                <a:solidFill>
                  <a:schemeClr val="bg1"/>
                </a:solidFill>
                <a:latin typeface="Bahnschrift"/>
                <a:cs typeface="Dreaming Outloud Pro"/>
              </a:rPr>
              <a:t>ventajas</a:t>
            </a:r>
            <a:r>
              <a:rPr lang="en-US" sz="2000" dirty="0">
                <a:solidFill>
                  <a:schemeClr val="bg1"/>
                </a:solidFill>
                <a:latin typeface="Bahnschrift"/>
                <a:cs typeface="Dreaming Outloud Pro"/>
              </a:rPr>
              <a:t> que </a:t>
            </a:r>
            <a:r>
              <a:rPr lang="en-US" sz="2000" dirty="0" err="1">
                <a:solidFill>
                  <a:schemeClr val="bg1"/>
                </a:solidFill>
                <a:latin typeface="Bahnschrift"/>
                <a:cs typeface="Dreaming Outloud Pro"/>
              </a:rPr>
              <a:t>nos</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traen</a:t>
            </a:r>
            <a:r>
              <a:rPr lang="en-US" sz="2000" dirty="0">
                <a:solidFill>
                  <a:schemeClr val="bg1"/>
                </a:solidFill>
                <a:latin typeface="Bahnschrift"/>
                <a:cs typeface="Dreaming Outloud Pro"/>
              </a:rPr>
              <a:t> las </a:t>
            </a:r>
            <a:r>
              <a:rPr lang="en-US" sz="2000" dirty="0" err="1">
                <a:solidFill>
                  <a:schemeClr val="bg1"/>
                </a:solidFill>
                <a:latin typeface="Bahnschrift"/>
                <a:cs typeface="Dreaming Outloud Pro"/>
              </a:rPr>
              <a:t>estructuras</a:t>
            </a:r>
            <a:r>
              <a:rPr lang="en-US" sz="2000" dirty="0">
                <a:solidFill>
                  <a:schemeClr val="bg1"/>
                </a:solidFill>
                <a:latin typeface="Bahnschrift"/>
                <a:cs typeface="Dreaming Outloud Pro"/>
              </a:rPr>
              <a:t> de </a:t>
            </a:r>
            <a:r>
              <a:rPr lang="en-US" sz="2000" dirty="0" err="1">
                <a:solidFill>
                  <a:schemeClr val="bg1"/>
                </a:solidFill>
                <a:latin typeface="Bahnschrift"/>
                <a:cs typeface="Dreaming Outloud Pro"/>
              </a:rPr>
              <a:t>datos</a:t>
            </a:r>
            <a:r>
              <a:rPr lang="en-US" sz="2000" dirty="0">
                <a:solidFill>
                  <a:schemeClr val="bg1"/>
                </a:solidFill>
                <a:latin typeface="Bahnschrift"/>
                <a:cs typeface="Dreaming Outloud Pro"/>
              </a:rPr>
              <a:t>, es  un </a:t>
            </a:r>
            <a:r>
              <a:rPr lang="en-US" sz="2000" dirty="0" err="1">
                <a:solidFill>
                  <a:schemeClr val="bg1"/>
                </a:solidFill>
                <a:latin typeface="Bahnschrift"/>
                <a:cs typeface="Dreaming Outloud Pro"/>
              </a:rPr>
              <a:t>tema</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interesante</a:t>
            </a:r>
            <a:r>
              <a:rPr lang="en-US" sz="2000" dirty="0">
                <a:solidFill>
                  <a:schemeClr val="bg1"/>
                </a:solidFill>
                <a:latin typeface="Bahnschrift"/>
                <a:cs typeface="Dreaming Outloud Pro"/>
              </a:rPr>
              <a:t> que me </a:t>
            </a:r>
            <a:r>
              <a:rPr lang="en-US" sz="2000" dirty="0" err="1">
                <a:solidFill>
                  <a:schemeClr val="bg1"/>
                </a:solidFill>
                <a:latin typeface="Bahnschrift"/>
                <a:cs typeface="Dreaming Outloud Pro"/>
              </a:rPr>
              <a:t>va</a:t>
            </a:r>
            <a:r>
              <a:rPr lang="en-US" sz="2000" dirty="0">
                <a:solidFill>
                  <a:schemeClr val="bg1"/>
                </a:solidFill>
                <a:latin typeface="Bahnschrift"/>
                <a:cs typeface="Dreaming Outloud Pro"/>
              </a:rPr>
              <a:t> a </a:t>
            </a:r>
            <a:r>
              <a:rPr lang="en-US" sz="2000" dirty="0" err="1">
                <a:solidFill>
                  <a:schemeClr val="bg1"/>
                </a:solidFill>
                <a:latin typeface="Bahnschrift"/>
                <a:cs typeface="Dreaming Outloud Pro"/>
              </a:rPr>
              <a:t>ayudar</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en</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el</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futuro</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Combina</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el</a:t>
            </a:r>
            <a:r>
              <a:rPr lang="en-US" sz="2000" dirty="0">
                <a:solidFill>
                  <a:schemeClr val="bg1"/>
                </a:solidFill>
                <a:latin typeface="Bahnschrift"/>
                <a:cs typeface="Dreaming Outloud Pro"/>
              </a:rPr>
              <a:t> </a:t>
            </a:r>
            <a:r>
              <a:rPr lang="en-US" sz="2000" dirty="0" err="1">
                <a:solidFill>
                  <a:schemeClr val="bg1"/>
                </a:solidFill>
                <a:latin typeface="Bahnschrift"/>
                <a:cs typeface="Dreaming Outloud Pro"/>
              </a:rPr>
              <a:t>uso</a:t>
            </a:r>
            <a:r>
              <a:rPr lang="en-US" sz="2000" dirty="0">
                <a:solidFill>
                  <a:schemeClr val="bg1"/>
                </a:solidFill>
                <a:latin typeface="Bahnschrift"/>
                <a:cs typeface="Dreaming Outloud Pro"/>
              </a:rPr>
              <a:t> de </a:t>
            </a:r>
            <a:r>
              <a:rPr lang="en-US" sz="2000" dirty="0" err="1">
                <a:solidFill>
                  <a:schemeClr val="bg1"/>
                </a:solidFill>
                <a:latin typeface="Bahnschrift"/>
                <a:cs typeface="Dreaming Outloud Pro"/>
              </a:rPr>
              <a:t>punteros</a:t>
            </a:r>
            <a:r>
              <a:rPr lang="en-US" sz="2000" dirty="0">
                <a:solidFill>
                  <a:schemeClr val="bg1"/>
                </a:solidFill>
                <a:latin typeface="Bahnschrift"/>
                <a:cs typeface="Dreaming Outloud Pro"/>
              </a:rPr>
              <a:t> y </a:t>
            </a:r>
            <a:r>
              <a:rPr lang="en-US" sz="2000" dirty="0" err="1">
                <a:solidFill>
                  <a:schemeClr val="bg1"/>
                </a:solidFill>
                <a:latin typeface="Bahnschrift"/>
                <a:cs typeface="Dreaming Outloud Pro"/>
              </a:rPr>
              <a:t>estructuras</a:t>
            </a:r>
          </a:p>
        </p:txBody>
      </p:sp>
    </p:spTree>
    <p:extLst>
      <p:ext uri="{BB962C8B-B14F-4D97-AF65-F5344CB8AC3E}">
        <p14:creationId xmlns:p14="http://schemas.microsoft.com/office/powerpoint/2010/main" val="15903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549272B-5616-CD4A-F89C-312965663666}"/>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Código</a:t>
            </a:r>
          </a:p>
        </p:txBody>
      </p:sp>
      <p:sp>
        <p:nvSpPr>
          <p:cNvPr id="5" name="CuadroTexto 4">
            <a:extLst>
              <a:ext uri="{FF2B5EF4-FFF2-40B4-BE49-F238E27FC236}">
                <a16:creationId xmlns:a16="http://schemas.microsoft.com/office/drawing/2014/main" id="{FFE0BF32-1995-2D63-7E98-7583E62E4019}"/>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latin typeface="Bahnschrift"/>
              </a:rPr>
              <a:t>En </a:t>
            </a:r>
            <a:r>
              <a:rPr lang="en-US" sz="1900" dirty="0" err="1">
                <a:latin typeface="Bahnschrift"/>
              </a:rPr>
              <a:t>este</a:t>
            </a:r>
            <a:r>
              <a:rPr lang="en-US" sz="1900" dirty="0">
                <a:latin typeface="Bahnschrift"/>
              </a:rPr>
              <a:t> </a:t>
            </a:r>
            <a:r>
              <a:rPr lang="en-US" sz="1900" dirty="0" err="1">
                <a:latin typeface="Bahnschrift"/>
              </a:rPr>
              <a:t>código</a:t>
            </a:r>
            <a:r>
              <a:rPr lang="en-US" sz="1900" dirty="0">
                <a:latin typeface="Bahnschrift"/>
              </a:rPr>
              <a:t> </a:t>
            </a:r>
            <a:r>
              <a:rPr lang="en-US" sz="1900" dirty="0" err="1">
                <a:latin typeface="Bahnschrift"/>
              </a:rPr>
              <a:t>usamos</a:t>
            </a:r>
            <a:r>
              <a:rPr lang="en-US" sz="1900" dirty="0">
                <a:latin typeface="Bahnschrift"/>
              </a:rPr>
              <a:t> </a:t>
            </a:r>
            <a:r>
              <a:rPr lang="en-US" sz="1900" dirty="0" err="1">
                <a:latin typeface="Bahnschrift"/>
              </a:rPr>
              <a:t>listas</a:t>
            </a:r>
            <a:r>
              <a:rPr lang="en-US" sz="1900" dirty="0">
                <a:latin typeface="Bahnschrift"/>
              </a:rPr>
              <a:t> </a:t>
            </a:r>
            <a:r>
              <a:rPr lang="en-US" sz="1900" dirty="0" err="1">
                <a:latin typeface="Bahnschrift"/>
              </a:rPr>
              <a:t>enlazadas</a:t>
            </a:r>
            <a:r>
              <a:rPr lang="en-US" sz="1900" dirty="0">
                <a:latin typeface="Bahnschrift"/>
              </a:rPr>
              <a:t> entre </a:t>
            </a:r>
            <a:r>
              <a:rPr lang="en-US" sz="1900" dirty="0" err="1">
                <a:latin typeface="Bahnschrift"/>
              </a:rPr>
              <a:t>alumnos</a:t>
            </a:r>
            <a:r>
              <a:rPr lang="en-US" sz="1900" dirty="0">
                <a:latin typeface="Bahnschrift"/>
              </a:rPr>
              <a:t> y entre </a:t>
            </a:r>
            <a:r>
              <a:rPr lang="en-US" sz="1900" dirty="0" err="1">
                <a:latin typeface="Bahnschrift"/>
              </a:rPr>
              <a:t>cursos</a:t>
            </a:r>
            <a:r>
              <a:rPr lang="en-US" sz="1900" dirty="0">
                <a:latin typeface="Bahnschrift"/>
              </a:rPr>
              <a:t>, </a:t>
            </a:r>
            <a:r>
              <a:rPr lang="en-US" sz="1900" dirty="0" err="1">
                <a:latin typeface="Bahnschrift"/>
              </a:rPr>
              <a:t>por</a:t>
            </a:r>
            <a:r>
              <a:rPr lang="en-US" sz="1900" dirty="0">
                <a:latin typeface="Bahnschrift"/>
              </a:rPr>
              <a:t> lo tanto, </a:t>
            </a:r>
            <a:r>
              <a:rPr lang="en-US" sz="1900" dirty="0" err="1">
                <a:latin typeface="Bahnschrift"/>
              </a:rPr>
              <a:t>terminamos</a:t>
            </a:r>
            <a:r>
              <a:rPr lang="en-US" sz="1900" dirty="0">
                <a:latin typeface="Bahnschrift"/>
              </a:rPr>
              <a:t> </a:t>
            </a:r>
            <a:r>
              <a:rPr lang="en-US" sz="1900" dirty="0" err="1">
                <a:latin typeface="Bahnschrift"/>
              </a:rPr>
              <a:t>creando</a:t>
            </a:r>
            <a:r>
              <a:rPr lang="en-US" sz="1900" dirty="0">
                <a:latin typeface="Bahnschrift"/>
              </a:rPr>
              <a:t> </a:t>
            </a:r>
            <a:r>
              <a:rPr lang="en-US" sz="1900" dirty="0" err="1">
                <a:latin typeface="Bahnschrift"/>
              </a:rPr>
              <a:t>una</a:t>
            </a:r>
            <a:r>
              <a:rPr lang="en-US" sz="1900" dirty="0">
                <a:latin typeface="Bahnschrift"/>
              </a:rPr>
              <a:t> </a:t>
            </a:r>
            <a:r>
              <a:rPr lang="en-US" sz="1900" dirty="0" err="1">
                <a:latin typeface="Bahnschrift"/>
              </a:rPr>
              <a:t>guirnalda</a:t>
            </a:r>
            <a:r>
              <a:rPr lang="en-US" sz="1900" dirty="0">
                <a:latin typeface="Bahnschrift"/>
              </a:rPr>
              <a:t> de </a:t>
            </a:r>
            <a:r>
              <a:rPr lang="en-US" sz="1900" dirty="0" err="1">
                <a:latin typeface="Bahnschrift"/>
              </a:rPr>
              <a:t>listas</a:t>
            </a:r>
            <a:r>
              <a:rPr lang="en-US" sz="1900" dirty="0">
                <a:latin typeface="Bahnschrift"/>
              </a:rPr>
              <a:t> </a:t>
            </a:r>
            <a:r>
              <a:rPr lang="en-US" sz="1900" dirty="0" err="1">
                <a:latin typeface="Bahnschrift"/>
              </a:rPr>
              <a:t>enlazadas</a:t>
            </a:r>
            <a:r>
              <a:rPr lang="en-US" sz="1900" dirty="0">
                <a:latin typeface="Bahnschrift"/>
              </a:rPr>
              <a:t>. El </a:t>
            </a:r>
            <a:r>
              <a:rPr lang="en-US" sz="1900" dirty="0" err="1">
                <a:latin typeface="Bahnschrift"/>
              </a:rPr>
              <a:t>usuario</a:t>
            </a:r>
            <a:r>
              <a:rPr lang="en-US" sz="1900" dirty="0">
                <a:latin typeface="Bahnschrift"/>
              </a:rPr>
              <a:t> </a:t>
            </a:r>
            <a:r>
              <a:rPr lang="en-US" sz="1900" dirty="0" err="1">
                <a:latin typeface="Bahnschrift"/>
              </a:rPr>
              <a:t>puede</a:t>
            </a:r>
            <a:r>
              <a:rPr lang="en-US" sz="1900" dirty="0">
                <a:latin typeface="Bahnschrift"/>
              </a:rPr>
              <a:t> </a:t>
            </a:r>
            <a:r>
              <a:rPr lang="en-US" sz="1900" dirty="0" err="1">
                <a:latin typeface="Bahnschrift"/>
              </a:rPr>
              <a:t>ir</a:t>
            </a:r>
            <a:r>
              <a:rPr lang="en-US" sz="1900" dirty="0">
                <a:latin typeface="Bahnschrift"/>
              </a:rPr>
              <a:t> </a:t>
            </a:r>
            <a:r>
              <a:rPr lang="en-US" sz="1900" dirty="0" err="1">
                <a:latin typeface="Bahnschrift"/>
              </a:rPr>
              <a:t>creando</a:t>
            </a:r>
            <a:r>
              <a:rPr lang="en-US" sz="1900" dirty="0">
                <a:latin typeface="Bahnschrift"/>
              </a:rPr>
              <a:t> o </a:t>
            </a:r>
            <a:r>
              <a:rPr lang="en-US" sz="1900" dirty="0" err="1">
                <a:latin typeface="Bahnschrift"/>
              </a:rPr>
              <a:t>borrando</a:t>
            </a:r>
            <a:r>
              <a:rPr lang="en-US" sz="1900" dirty="0">
                <a:latin typeface="Bahnschrift"/>
              </a:rPr>
              <a:t> </a:t>
            </a:r>
            <a:r>
              <a:rPr lang="en-US" sz="1900" dirty="0" err="1">
                <a:latin typeface="Bahnschrift"/>
              </a:rPr>
              <a:t>cursos</a:t>
            </a:r>
            <a:r>
              <a:rPr lang="en-US" sz="1900" dirty="0">
                <a:latin typeface="Bahnschrift"/>
              </a:rPr>
              <a:t> y </a:t>
            </a:r>
            <a:r>
              <a:rPr lang="en-US" sz="1900" dirty="0" err="1">
                <a:latin typeface="Bahnschrift"/>
              </a:rPr>
              <a:t>agregando</a:t>
            </a:r>
            <a:r>
              <a:rPr lang="en-US" sz="1900" dirty="0">
                <a:latin typeface="Bahnschrift"/>
              </a:rPr>
              <a:t> o </a:t>
            </a:r>
            <a:r>
              <a:rPr lang="en-US" sz="1900" dirty="0" err="1">
                <a:latin typeface="Bahnschrift"/>
              </a:rPr>
              <a:t>borrando</a:t>
            </a:r>
            <a:r>
              <a:rPr lang="en-US" sz="1900" dirty="0">
                <a:latin typeface="Bahnschrift"/>
              </a:rPr>
              <a:t> </a:t>
            </a:r>
            <a:r>
              <a:rPr lang="en-US" sz="1900" dirty="0" err="1">
                <a:latin typeface="Bahnschrift"/>
              </a:rPr>
              <a:t>alumnos</a:t>
            </a:r>
            <a:r>
              <a:rPr lang="en-US" sz="1900" dirty="0">
                <a:latin typeface="Bahnschrift"/>
              </a:rPr>
              <a:t> a </a:t>
            </a:r>
            <a:r>
              <a:rPr lang="en-US" sz="1900" dirty="0" err="1">
                <a:latin typeface="Bahnschrift"/>
              </a:rPr>
              <a:t>cada</a:t>
            </a:r>
            <a:r>
              <a:rPr lang="en-US" sz="1900" dirty="0">
                <a:latin typeface="Bahnschrift"/>
              </a:rPr>
              <a:t> </a:t>
            </a:r>
            <a:r>
              <a:rPr lang="en-US" sz="1900" dirty="0" err="1">
                <a:latin typeface="Bahnschrift"/>
              </a:rPr>
              <a:t>curso</a:t>
            </a:r>
            <a:r>
              <a:rPr lang="en-US" sz="1900" dirty="0">
                <a:latin typeface="Bahnschrift"/>
              </a:rPr>
              <a:t>. </a:t>
            </a:r>
            <a:r>
              <a:rPr lang="en-US" sz="1900" dirty="0" err="1">
                <a:latin typeface="Bahnschrift"/>
              </a:rPr>
              <a:t>También</a:t>
            </a:r>
            <a:r>
              <a:rPr lang="en-US" sz="1900" dirty="0">
                <a:latin typeface="Bahnschrift"/>
              </a:rPr>
              <a:t> </a:t>
            </a:r>
            <a:r>
              <a:rPr lang="en-US" sz="1900" dirty="0" err="1">
                <a:latin typeface="Bahnschrift"/>
              </a:rPr>
              <a:t>el</a:t>
            </a:r>
            <a:r>
              <a:rPr lang="en-US" sz="1900" dirty="0">
                <a:latin typeface="Bahnschrift"/>
              </a:rPr>
              <a:t> </a:t>
            </a:r>
            <a:r>
              <a:rPr lang="en-US" sz="1900" dirty="0" err="1">
                <a:latin typeface="Bahnschrift"/>
              </a:rPr>
              <a:t>usuario</a:t>
            </a:r>
            <a:r>
              <a:rPr lang="en-US" sz="1900" dirty="0">
                <a:latin typeface="Bahnschrift"/>
              </a:rPr>
              <a:t> </a:t>
            </a:r>
            <a:r>
              <a:rPr lang="en-US" sz="1900" dirty="0" err="1">
                <a:latin typeface="Bahnschrift"/>
              </a:rPr>
              <a:t>podía</a:t>
            </a:r>
            <a:r>
              <a:rPr lang="en-US" sz="1900" dirty="0">
                <a:latin typeface="Bahnschrift"/>
              </a:rPr>
              <a:t> </a:t>
            </a:r>
            <a:r>
              <a:rPr lang="en-US" sz="1900" dirty="0" err="1">
                <a:latin typeface="Bahnschrift"/>
              </a:rPr>
              <a:t>ver</a:t>
            </a:r>
            <a:r>
              <a:rPr lang="en-US" sz="1900" dirty="0">
                <a:latin typeface="Bahnschrift"/>
              </a:rPr>
              <a:t> </a:t>
            </a:r>
            <a:r>
              <a:rPr lang="en-US" sz="1900" dirty="0" err="1">
                <a:latin typeface="Bahnschrift"/>
              </a:rPr>
              <a:t>los</a:t>
            </a:r>
            <a:r>
              <a:rPr lang="en-US" sz="1900" dirty="0">
                <a:latin typeface="Bahnschrift"/>
              </a:rPr>
              <a:t> </a:t>
            </a:r>
            <a:r>
              <a:rPr lang="en-US" sz="1900" dirty="0" err="1">
                <a:latin typeface="Bahnschrift"/>
              </a:rPr>
              <a:t>nombres</a:t>
            </a:r>
            <a:r>
              <a:rPr lang="en-US" sz="1900" dirty="0">
                <a:latin typeface="Bahnschrift"/>
              </a:rPr>
              <a:t> de </a:t>
            </a:r>
            <a:r>
              <a:rPr lang="en-US" sz="1900" dirty="0" err="1">
                <a:latin typeface="Bahnschrift"/>
              </a:rPr>
              <a:t>los</a:t>
            </a:r>
            <a:r>
              <a:rPr lang="en-US" sz="1900" dirty="0">
                <a:latin typeface="Bahnschrift"/>
              </a:rPr>
              <a:t> </a:t>
            </a:r>
            <a:r>
              <a:rPr lang="en-US" sz="1900" dirty="0" err="1">
                <a:latin typeface="Bahnschrift"/>
              </a:rPr>
              <a:t>alumnos</a:t>
            </a:r>
            <a:r>
              <a:rPr lang="en-US" sz="1900" dirty="0">
                <a:latin typeface="Bahnschrift"/>
              </a:rPr>
              <a:t> </a:t>
            </a:r>
            <a:r>
              <a:rPr lang="en-US" sz="1900" dirty="0" err="1">
                <a:latin typeface="Bahnschrift"/>
              </a:rPr>
              <a:t>en</a:t>
            </a:r>
            <a:r>
              <a:rPr lang="en-US" sz="1900" dirty="0">
                <a:latin typeface="Bahnschrift"/>
              </a:rPr>
              <a:t> un </a:t>
            </a:r>
            <a:r>
              <a:rPr lang="en-US" sz="1900" dirty="0" err="1">
                <a:latin typeface="Bahnschrift"/>
              </a:rPr>
              <a:t>curso</a:t>
            </a:r>
            <a:r>
              <a:rPr lang="en-US" sz="1900" dirty="0">
                <a:latin typeface="Bahnschrift"/>
              </a:rPr>
              <a:t> </a:t>
            </a:r>
            <a:r>
              <a:rPr lang="en-US" sz="1900" dirty="0" err="1">
                <a:latin typeface="Bahnschrift"/>
              </a:rPr>
              <a:t>específico</a:t>
            </a:r>
            <a:r>
              <a:rPr lang="en-US" sz="1900" dirty="0">
                <a:latin typeface="Bahnschrift"/>
              </a:rPr>
              <a:t> o </a:t>
            </a:r>
            <a:r>
              <a:rPr lang="en-US" sz="1900" dirty="0" err="1">
                <a:latin typeface="Bahnschrift"/>
              </a:rPr>
              <a:t>los</a:t>
            </a:r>
            <a:r>
              <a:rPr lang="en-US" sz="1900" dirty="0">
                <a:latin typeface="Bahnschrift"/>
              </a:rPr>
              <a:t> </a:t>
            </a:r>
            <a:r>
              <a:rPr lang="en-US" sz="1900" dirty="0" err="1">
                <a:latin typeface="Bahnschrift"/>
              </a:rPr>
              <a:t>datos</a:t>
            </a:r>
            <a:r>
              <a:rPr lang="en-US" sz="1900" dirty="0">
                <a:latin typeface="Bahnschrift"/>
              </a:rPr>
              <a:t> de un </a:t>
            </a:r>
            <a:r>
              <a:rPr lang="en-US" sz="1900" dirty="0" err="1">
                <a:latin typeface="Bahnschrift"/>
              </a:rPr>
              <a:t>alumno</a:t>
            </a:r>
            <a:r>
              <a:rPr lang="en-US" sz="1900" dirty="0">
                <a:latin typeface="Bahnschrift"/>
              </a:rPr>
              <a:t> </a:t>
            </a:r>
            <a:r>
              <a:rPr lang="en-US" sz="1900" dirty="0" err="1">
                <a:latin typeface="Bahnschrift"/>
              </a:rPr>
              <a:t>específico</a:t>
            </a:r>
            <a:r>
              <a:rPr lang="en-US" sz="1900" dirty="0">
                <a:latin typeface="Bahnschrift"/>
              </a:rPr>
              <a:t>.</a:t>
            </a:r>
          </a:p>
          <a:p>
            <a:pPr indent="-228600">
              <a:lnSpc>
                <a:spcPct val="90000"/>
              </a:lnSpc>
              <a:spcAft>
                <a:spcPts val="600"/>
              </a:spcAft>
              <a:buFont typeface="Arial" panose="020B0604020202020204" pitchFamily="34" charset="0"/>
              <a:buChar char="•"/>
            </a:pPr>
            <a:r>
              <a:rPr lang="en-US" sz="1900" dirty="0">
                <a:latin typeface="Bahnschrift"/>
              </a:rPr>
              <a:t>Para </a:t>
            </a:r>
            <a:r>
              <a:rPr lang="en-US" sz="1900" dirty="0" err="1">
                <a:latin typeface="Bahnschrift"/>
              </a:rPr>
              <a:t>llevar</a:t>
            </a:r>
            <a:r>
              <a:rPr lang="en-US" sz="1900" dirty="0">
                <a:latin typeface="Bahnschrift"/>
              </a:rPr>
              <a:t> a </a:t>
            </a:r>
            <a:r>
              <a:rPr lang="en-US" sz="1900" dirty="0" err="1">
                <a:latin typeface="Bahnschrift"/>
              </a:rPr>
              <a:t>cabo</a:t>
            </a:r>
            <a:r>
              <a:rPr lang="en-US" sz="1900" dirty="0">
                <a:latin typeface="Bahnschrift"/>
              </a:rPr>
              <a:t> </a:t>
            </a:r>
            <a:r>
              <a:rPr lang="en-US" sz="1900" dirty="0" err="1">
                <a:latin typeface="Bahnschrift"/>
              </a:rPr>
              <a:t>el</a:t>
            </a:r>
            <a:r>
              <a:rPr lang="en-US" sz="1900" dirty="0">
                <a:latin typeface="Bahnschrift"/>
              </a:rPr>
              <a:t> </a:t>
            </a:r>
            <a:r>
              <a:rPr lang="en-US" sz="1900" dirty="0" err="1">
                <a:latin typeface="Bahnschrift"/>
              </a:rPr>
              <a:t>desarrollo</a:t>
            </a:r>
            <a:r>
              <a:rPr lang="en-US" sz="1900" dirty="0">
                <a:latin typeface="Bahnschrift"/>
              </a:rPr>
              <a:t> del </a:t>
            </a:r>
            <a:r>
              <a:rPr lang="en-US" sz="1900" dirty="0" err="1">
                <a:latin typeface="Bahnschrift"/>
              </a:rPr>
              <a:t>código</a:t>
            </a:r>
            <a:r>
              <a:rPr lang="en-US" sz="1900" dirty="0">
                <a:latin typeface="Bahnschrift"/>
              </a:rPr>
              <a:t>, </a:t>
            </a:r>
            <a:r>
              <a:rPr lang="en-US" sz="1900" dirty="0" err="1">
                <a:latin typeface="Bahnschrift"/>
              </a:rPr>
              <a:t>usamos</a:t>
            </a:r>
            <a:r>
              <a:rPr lang="en-US" sz="1900" dirty="0">
                <a:latin typeface="Bahnschrift"/>
              </a:rPr>
              <a:t> </a:t>
            </a:r>
            <a:r>
              <a:rPr lang="en-US" sz="1900" dirty="0" err="1">
                <a:latin typeface="Bahnschrift"/>
              </a:rPr>
              <a:t>nuestros</a:t>
            </a:r>
            <a:r>
              <a:rPr lang="en-US" sz="1900" dirty="0">
                <a:latin typeface="Bahnschrift"/>
              </a:rPr>
              <a:t> </a:t>
            </a:r>
            <a:r>
              <a:rPr lang="en-US" sz="1900" dirty="0" err="1">
                <a:latin typeface="Bahnschrift"/>
              </a:rPr>
              <a:t>conocimientos</a:t>
            </a:r>
            <a:r>
              <a:rPr lang="en-US" sz="1900" dirty="0">
                <a:latin typeface="Bahnschrift"/>
              </a:rPr>
              <a:t> </a:t>
            </a:r>
            <a:r>
              <a:rPr lang="en-US" sz="1900" dirty="0" err="1">
                <a:latin typeface="Bahnschrift"/>
              </a:rPr>
              <a:t>en</a:t>
            </a:r>
            <a:r>
              <a:rPr lang="en-US" sz="1900" dirty="0">
                <a:latin typeface="Bahnschrift"/>
              </a:rPr>
              <a:t> </a:t>
            </a:r>
            <a:r>
              <a:rPr lang="en-US" sz="1900" dirty="0" err="1">
                <a:latin typeface="Bahnschrift"/>
              </a:rPr>
              <a:t>listas</a:t>
            </a:r>
            <a:r>
              <a:rPr lang="en-US" sz="1900" dirty="0">
                <a:latin typeface="Bahnschrift"/>
              </a:rPr>
              <a:t> </a:t>
            </a:r>
            <a:r>
              <a:rPr lang="en-US" sz="1900" dirty="0" err="1">
                <a:latin typeface="Bahnschrift"/>
              </a:rPr>
              <a:t>enlazadas</a:t>
            </a:r>
            <a:r>
              <a:rPr lang="en-US" sz="1900" dirty="0">
                <a:latin typeface="Bahnschrift"/>
              </a:rPr>
              <a:t>, </a:t>
            </a:r>
            <a:r>
              <a:rPr lang="en-US" sz="1900" dirty="0" err="1">
                <a:latin typeface="Bahnschrift"/>
              </a:rPr>
              <a:t>el</a:t>
            </a:r>
            <a:r>
              <a:rPr lang="en-US" sz="1900" dirty="0">
                <a:latin typeface="Bahnschrift"/>
              </a:rPr>
              <a:t> </a:t>
            </a:r>
            <a:r>
              <a:rPr lang="en-US" sz="1900" dirty="0" err="1">
                <a:latin typeface="Bahnschrift"/>
              </a:rPr>
              <a:t>cual</a:t>
            </a:r>
            <a:r>
              <a:rPr lang="en-US" sz="1900" dirty="0">
                <a:latin typeface="Bahnschrift"/>
              </a:rPr>
              <a:t> </a:t>
            </a:r>
            <a:r>
              <a:rPr lang="en-US" sz="1900" dirty="0" err="1">
                <a:latin typeface="Bahnschrift"/>
              </a:rPr>
              <a:t>necesita</a:t>
            </a:r>
            <a:r>
              <a:rPr lang="en-US" sz="1900" dirty="0">
                <a:latin typeface="Bahnschrift"/>
              </a:rPr>
              <a:t> del </a:t>
            </a:r>
            <a:r>
              <a:rPr lang="en-US" sz="1900" dirty="0" err="1">
                <a:latin typeface="Bahnschrift"/>
              </a:rPr>
              <a:t>conocimiento</a:t>
            </a:r>
            <a:r>
              <a:rPr lang="en-US" sz="1900" dirty="0">
                <a:latin typeface="Bahnschrift"/>
              </a:rPr>
              <a:t> y </a:t>
            </a:r>
            <a:r>
              <a:rPr lang="en-US" sz="1900" dirty="0" err="1">
                <a:latin typeface="Bahnschrift"/>
              </a:rPr>
              <a:t>uso</a:t>
            </a:r>
            <a:r>
              <a:rPr lang="en-US" sz="1900" dirty="0">
                <a:latin typeface="Bahnschrift"/>
              </a:rPr>
              <a:t> </a:t>
            </a:r>
            <a:r>
              <a:rPr lang="en-US" sz="1900" dirty="0" err="1">
                <a:latin typeface="Bahnschrift"/>
              </a:rPr>
              <a:t>previo</a:t>
            </a:r>
            <a:r>
              <a:rPr lang="en-US" sz="1900" dirty="0">
                <a:latin typeface="Bahnschrift"/>
              </a:rPr>
              <a:t> de </a:t>
            </a:r>
            <a:r>
              <a:rPr lang="en-US" sz="1900" dirty="0" err="1">
                <a:latin typeface="Bahnschrift"/>
              </a:rPr>
              <a:t>punteros</a:t>
            </a:r>
            <a:r>
              <a:rPr lang="en-US" sz="1900" dirty="0">
                <a:latin typeface="Bahnschrift"/>
              </a:rPr>
              <a:t> y </a:t>
            </a:r>
            <a:r>
              <a:rPr lang="en-US" sz="1900" dirty="0" err="1">
                <a:latin typeface="Bahnschrift"/>
              </a:rPr>
              <a:t>estructuras</a:t>
            </a:r>
            <a:endParaRPr lang="en-US" sz="1900" dirty="0">
              <a:latin typeface="Bahnschrift"/>
            </a:endParaRPr>
          </a:p>
        </p:txBody>
      </p:sp>
      <p:pic>
        <p:nvPicPr>
          <p:cNvPr id="4" name="Imagen 4">
            <a:extLst>
              <a:ext uri="{FF2B5EF4-FFF2-40B4-BE49-F238E27FC236}">
                <a16:creationId xmlns:a16="http://schemas.microsoft.com/office/drawing/2014/main" id="{8678B3DD-D2C4-E896-8312-01EC348F121B}"/>
              </a:ext>
            </a:extLst>
          </p:cNvPr>
          <p:cNvPicPr>
            <a:picLocks noGrp="1" noChangeAspect="1"/>
          </p:cNvPicPr>
          <p:nvPr>
            <p:ph idx="1"/>
          </p:nvPr>
        </p:nvPicPr>
        <p:blipFill>
          <a:blip r:embed="rId2"/>
          <a:stretch>
            <a:fillRect/>
          </a:stretch>
        </p:blipFill>
        <p:spPr>
          <a:xfrm>
            <a:off x="6969642" y="854768"/>
            <a:ext cx="4736963" cy="4993015"/>
          </a:xfrm>
          <a:prstGeom prst="rect">
            <a:avLst/>
          </a:prstGeom>
        </p:spPr>
      </p:pic>
    </p:spTree>
    <p:extLst>
      <p:ext uri="{BB962C8B-B14F-4D97-AF65-F5344CB8AC3E}">
        <p14:creationId xmlns:p14="http://schemas.microsoft.com/office/powerpoint/2010/main" val="22247982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2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5DCA34-349A-939C-3967-8971B5B20438}"/>
              </a:ext>
            </a:extLst>
          </p:cNvPr>
          <p:cNvSpPr>
            <a:spLocks noGrp="1"/>
          </p:cNvSpPr>
          <p:nvPr>
            <p:ph type="title"/>
          </p:nvPr>
        </p:nvSpPr>
        <p:spPr>
          <a:xfrm>
            <a:off x="594360" y="640263"/>
            <a:ext cx="3822192" cy="1344975"/>
          </a:xfrm>
          <a:prstGeom prst="ellipse">
            <a:avLst/>
          </a:prstGeom>
        </p:spPr>
        <p:txBody>
          <a:bodyPr vert="horz" lIns="91440" tIns="45720" rIns="91440" bIns="45720" rtlCol="0" anchor="ctr">
            <a:normAutofit/>
          </a:bodyPr>
          <a:lstStyle/>
          <a:p>
            <a:r>
              <a:rPr lang="en-US" sz="3300" kern="1200">
                <a:solidFill>
                  <a:schemeClr val="bg1"/>
                </a:solidFill>
                <a:latin typeface="+mj-lt"/>
                <a:ea typeface="+mj-ea"/>
                <a:cs typeface="+mj-cs"/>
              </a:rPr>
              <a:t>Ordenamiento</a:t>
            </a:r>
          </a:p>
        </p:txBody>
      </p:sp>
      <p:cxnSp>
        <p:nvCxnSpPr>
          <p:cNvPr id="62" name="Straight Connector 2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27891FDD-62FC-49AC-EA51-9AEC8B560716}"/>
              </a:ext>
            </a:extLst>
          </p:cNvPr>
          <p:cNvSpPr txBox="1"/>
          <p:nvPr/>
        </p:nvSpPr>
        <p:spPr>
          <a:xfrm>
            <a:off x="593610" y="2121763"/>
            <a:ext cx="3793438" cy="401742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err="1">
                <a:solidFill>
                  <a:schemeClr val="bg1"/>
                </a:solidFill>
                <a:latin typeface="Bahnschrift"/>
              </a:rPr>
              <a:t>Vimos</a:t>
            </a:r>
            <a:r>
              <a:rPr lang="en-US" sz="2000" dirty="0">
                <a:solidFill>
                  <a:schemeClr val="bg1"/>
                </a:solidFill>
                <a:latin typeface="Bahnschrift"/>
              </a:rPr>
              <a:t> </a:t>
            </a:r>
            <a:r>
              <a:rPr lang="en-US" sz="2000" dirty="0" err="1">
                <a:solidFill>
                  <a:schemeClr val="bg1"/>
                </a:solidFill>
                <a:latin typeface="Bahnschrift"/>
              </a:rPr>
              <a:t>nuestro</a:t>
            </a:r>
            <a:r>
              <a:rPr lang="en-US" sz="2000" dirty="0">
                <a:solidFill>
                  <a:schemeClr val="bg1"/>
                </a:solidFill>
                <a:latin typeface="Bahnschrift"/>
              </a:rPr>
              <a:t> primer </a:t>
            </a:r>
            <a:r>
              <a:rPr lang="en-US" sz="2000" dirty="0" err="1">
                <a:solidFill>
                  <a:schemeClr val="bg1"/>
                </a:solidFill>
                <a:latin typeface="Bahnschrift"/>
              </a:rPr>
              <a:t>acercamiento</a:t>
            </a:r>
            <a:r>
              <a:rPr lang="en-US" sz="2000" dirty="0">
                <a:solidFill>
                  <a:schemeClr val="bg1"/>
                </a:solidFill>
                <a:latin typeface="Bahnschrift"/>
              </a:rPr>
              <a:t> a </a:t>
            </a:r>
            <a:r>
              <a:rPr lang="en-US" sz="2000" dirty="0" err="1">
                <a:solidFill>
                  <a:schemeClr val="bg1"/>
                </a:solidFill>
                <a:latin typeface="Bahnschrift"/>
              </a:rPr>
              <a:t>algoritmos</a:t>
            </a:r>
            <a:r>
              <a:rPr lang="en-US" sz="2000" dirty="0">
                <a:solidFill>
                  <a:schemeClr val="bg1"/>
                </a:solidFill>
                <a:latin typeface="Bahnschrift"/>
              </a:rPr>
              <a:t> de </a:t>
            </a:r>
            <a:r>
              <a:rPr lang="en-US" sz="2000" dirty="0" err="1">
                <a:solidFill>
                  <a:schemeClr val="bg1"/>
                </a:solidFill>
                <a:latin typeface="Bahnschrift"/>
              </a:rPr>
              <a:t>datos</a:t>
            </a:r>
            <a:r>
              <a:rPr lang="en-US" sz="2000" dirty="0">
                <a:solidFill>
                  <a:schemeClr val="bg1"/>
                </a:solidFill>
                <a:latin typeface="Bahnschrift"/>
              </a:rPr>
              <a:t>, </a:t>
            </a:r>
            <a:r>
              <a:rPr lang="en-US" sz="2000" dirty="0" err="1">
                <a:solidFill>
                  <a:schemeClr val="bg1"/>
                </a:solidFill>
                <a:latin typeface="Bahnschrift"/>
              </a:rPr>
              <a:t>en</a:t>
            </a:r>
            <a:r>
              <a:rPr lang="en-US" sz="2000" dirty="0">
                <a:solidFill>
                  <a:schemeClr val="bg1"/>
                </a:solidFill>
                <a:latin typeface="Bahnschrift"/>
              </a:rPr>
              <a:t> </a:t>
            </a:r>
            <a:r>
              <a:rPr lang="en-US" sz="2000" dirty="0" err="1">
                <a:solidFill>
                  <a:schemeClr val="bg1"/>
                </a:solidFill>
                <a:latin typeface="Bahnschrift"/>
              </a:rPr>
              <a:t>este</a:t>
            </a:r>
            <a:r>
              <a:rPr lang="en-US" sz="2000" dirty="0">
                <a:solidFill>
                  <a:schemeClr val="bg1"/>
                </a:solidFill>
                <a:latin typeface="Bahnschrift"/>
              </a:rPr>
              <a:t> </a:t>
            </a:r>
            <a:r>
              <a:rPr lang="en-US" sz="2000" dirty="0" err="1">
                <a:solidFill>
                  <a:schemeClr val="bg1"/>
                </a:solidFill>
                <a:latin typeface="Bahnschrift"/>
              </a:rPr>
              <a:t>caso</a:t>
            </a:r>
            <a:r>
              <a:rPr lang="en-US" sz="2000" dirty="0">
                <a:solidFill>
                  <a:schemeClr val="bg1"/>
                </a:solidFill>
                <a:latin typeface="Bahnschrift"/>
              </a:rPr>
              <a:t>, de </a:t>
            </a:r>
            <a:r>
              <a:rPr lang="en-US" sz="2000" dirty="0" err="1">
                <a:solidFill>
                  <a:schemeClr val="bg1"/>
                </a:solidFill>
                <a:latin typeface="Bahnschrift"/>
              </a:rPr>
              <a:t>ordenamiento</a:t>
            </a:r>
            <a:r>
              <a:rPr lang="en-US" sz="2000" dirty="0">
                <a:solidFill>
                  <a:schemeClr val="bg1"/>
                </a:solidFill>
                <a:latin typeface="Bahnschrift"/>
              </a:rPr>
              <a:t>. Los </a:t>
            </a:r>
            <a:r>
              <a:rPr lang="en-US" sz="2000" dirty="0" err="1">
                <a:solidFill>
                  <a:schemeClr val="bg1"/>
                </a:solidFill>
                <a:latin typeface="Bahnschrift"/>
              </a:rPr>
              <a:t>algoritmos</a:t>
            </a:r>
            <a:r>
              <a:rPr lang="en-US" sz="2000" dirty="0">
                <a:solidFill>
                  <a:schemeClr val="bg1"/>
                </a:solidFill>
                <a:latin typeface="Bahnschrift"/>
              </a:rPr>
              <a:t> y </a:t>
            </a:r>
            <a:r>
              <a:rPr lang="en-US" sz="2000" dirty="0" err="1">
                <a:solidFill>
                  <a:schemeClr val="bg1"/>
                </a:solidFill>
                <a:latin typeface="Bahnschrift"/>
              </a:rPr>
              <a:t>estructuras</a:t>
            </a:r>
            <a:r>
              <a:rPr lang="en-US" sz="2000" dirty="0">
                <a:solidFill>
                  <a:schemeClr val="bg1"/>
                </a:solidFill>
                <a:latin typeface="Bahnschrift"/>
              </a:rPr>
              <a:t> de </a:t>
            </a:r>
            <a:r>
              <a:rPr lang="en-US" sz="2000" dirty="0" err="1">
                <a:solidFill>
                  <a:schemeClr val="bg1"/>
                </a:solidFill>
                <a:latin typeface="Bahnschrift"/>
              </a:rPr>
              <a:t>datos</a:t>
            </a:r>
            <a:r>
              <a:rPr lang="en-US" sz="2000" dirty="0">
                <a:solidFill>
                  <a:schemeClr val="bg1"/>
                </a:solidFill>
                <a:latin typeface="Bahnschrift"/>
              </a:rPr>
              <a:t> </a:t>
            </a:r>
            <a:r>
              <a:rPr lang="en-US" sz="2000" dirty="0" err="1">
                <a:solidFill>
                  <a:schemeClr val="bg1"/>
                </a:solidFill>
                <a:latin typeface="Bahnschrift"/>
              </a:rPr>
              <a:t>nos</a:t>
            </a:r>
            <a:r>
              <a:rPr lang="en-US" sz="2000" dirty="0">
                <a:solidFill>
                  <a:schemeClr val="bg1"/>
                </a:solidFill>
                <a:latin typeface="Bahnschrift"/>
              </a:rPr>
              <a:t> </a:t>
            </a:r>
            <a:r>
              <a:rPr lang="en-US" sz="2000" dirty="0" err="1">
                <a:solidFill>
                  <a:schemeClr val="bg1"/>
                </a:solidFill>
                <a:latin typeface="Bahnschrift"/>
              </a:rPr>
              <a:t>facilitan</a:t>
            </a:r>
            <a:r>
              <a:rPr lang="en-US" sz="2000" dirty="0">
                <a:solidFill>
                  <a:schemeClr val="bg1"/>
                </a:solidFill>
                <a:latin typeface="Bahnschrift"/>
              </a:rPr>
              <a:t> </a:t>
            </a:r>
            <a:r>
              <a:rPr lang="en-US" sz="2000" dirty="0" err="1">
                <a:solidFill>
                  <a:schemeClr val="bg1"/>
                </a:solidFill>
                <a:latin typeface="Bahnschrift"/>
              </a:rPr>
              <a:t>el</a:t>
            </a:r>
            <a:r>
              <a:rPr lang="en-US" sz="2000" dirty="0">
                <a:solidFill>
                  <a:schemeClr val="bg1"/>
                </a:solidFill>
                <a:latin typeface="Bahnschrift"/>
              </a:rPr>
              <a:t> </a:t>
            </a:r>
            <a:r>
              <a:rPr lang="en-US" sz="2000" dirty="0" err="1">
                <a:solidFill>
                  <a:schemeClr val="bg1"/>
                </a:solidFill>
                <a:latin typeface="Bahnschrift"/>
              </a:rPr>
              <a:t>desarrollo</a:t>
            </a:r>
            <a:r>
              <a:rPr lang="en-US" sz="2000" dirty="0">
                <a:solidFill>
                  <a:schemeClr val="bg1"/>
                </a:solidFill>
                <a:latin typeface="Bahnschrift"/>
              </a:rPr>
              <a:t> de </a:t>
            </a:r>
            <a:r>
              <a:rPr lang="en-US" sz="2000" dirty="0" err="1">
                <a:solidFill>
                  <a:schemeClr val="bg1"/>
                </a:solidFill>
                <a:latin typeface="Bahnschrift"/>
              </a:rPr>
              <a:t>los</a:t>
            </a:r>
            <a:r>
              <a:rPr lang="en-US" sz="2000" dirty="0">
                <a:solidFill>
                  <a:schemeClr val="bg1"/>
                </a:solidFill>
                <a:latin typeface="Bahnschrift"/>
              </a:rPr>
              <a:t> </a:t>
            </a:r>
            <a:r>
              <a:rPr lang="en-US" sz="2000" dirty="0" err="1">
                <a:solidFill>
                  <a:schemeClr val="bg1"/>
                </a:solidFill>
                <a:latin typeface="Bahnschrift"/>
              </a:rPr>
              <a:t>códigos</a:t>
            </a:r>
            <a:r>
              <a:rPr lang="en-US" sz="2000" dirty="0">
                <a:solidFill>
                  <a:schemeClr val="bg1"/>
                </a:solidFill>
                <a:latin typeface="Bahnschrift"/>
              </a:rPr>
              <a:t>. Como con las </a:t>
            </a:r>
            <a:r>
              <a:rPr lang="en-US" sz="2000" dirty="0" err="1">
                <a:solidFill>
                  <a:schemeClr val="bg1"/>
                </a:solidFill>
                <a:latin typeface="Bahnschrift"/>
              </a:rPr>
              <a:t>estructuras</a:t>
            </a:r>
            <a:r>
              <a:rPr lang="en-US" sz="2000" dirty="0">
                <a:solidFill>
                  <a:schemeClr val="bg1"/>
                </a:solidFill>
                <a:latin typeface="Bahnschrift"/>
              </a:rPr>
              <a:t> de </a:t>
            </a:r>
            <a:r>
              <a:rPr lang="en-US" sz="2000" dirty="0" err="1">
                <a:solidFill>
                  <a:schemeClr val="bg1"/>
                </a:solidFill>
                <a:latin typeface="Bahnschrift"/>
              </a:rPr>
              <a:t>datos</a:t>
            </a:r>
            <a:r>
              <a:rPr lang="en-US" sz="2000" dirty="0">
                <a:solidFill>
                  <a:schemeClr val="bg1"/>
                </a:solidFill>
                <a:latin typeface="Bahnschrift"/>
              </a:rPr>
              <a:t>, es un </a:t>
            </a:r>
            <a:r>
              <a:rPr lang="en-US" sz="2000" dirty="0" err="1">
                <a:solidFill>
                  <a:schemeClr val="bg1"/>
                </a:solidFill>
                <a:latin typeface="Bahnschrift"/>
              </a:rPr>
              <a:t>tema</a:t>
            </a:r>
            <a:r>
              <a:rPr lang="en-US" sz="2000" dirty="0">
                <a:solidFill>
                  <a:schemeClr val="bg1"/>
                </a:solidFill>
                <a:latin typeface="Bahnschrift"/>
              </a:rPr>
              <a:t> que me </a:t>
            </a:r>
            <a:r>
              <a:rPr lang="en-US" sz="2000" dirty="0" err="1">
                <a:solidFill>
                  <a:schemeClr val="bg1"/>
                </a:solidFill>
                <a:latin typeface="Bahnschrift"/>
              </a:rPr>
              <a:t>interesa</a:t>
            </a:r>
            <a:r>
              <a:rPr lang="en-US" sz="2000" dirty="0">
                <a:solidFill>
                  <a:schemeClr val="bg1"/>
                </a:solidFill>
                <a:latin typeface="Bahnschrift"/>
              </a:rPr>
              <a:t> </a:t>
            </a:r>
            <a:r>
              <a:rPr lang="en-US" sz="2000" dirty="0" err="1">
                <a:solidFill>
                  <a:schemeClr val="bg1"/>
                </a:solidFill>
                <a:latin typeface="Bahnschrift"/>
              </a:rPr>
              <a:t>investigar</a:t>
            </a:r>
            <a:r>
              <a:rPr lang="en-US" sz="2000" dirty="0">
                <a:solidFill>
                  <a:schemeClr val="bg1"/>
                </a:solidFill>
                <a:latin typeface="Bahnschrift"/>
              </a:rPr>
              <a:t> </a:t>
            </a:r>
            <a:r>
              <a:rPr lang="en-US" sz="2000" dirty="0" err="1">
                <a:solidFill>
                  <a:schemeClr val="bg1"/>
                </a:solidFill>
                <a:latin typeface="Bahnschrift"/>
              </a:rPr>
              <a:t>más</a:t>
            </a:r>
            <a:r>
              <a:rPr lang="en-US" sz="2000" dirty="0">
                <a:solidFill>
                  <a:schemeClr val="bg1"/>
                </a:solidFill>
                <a:latin typeface="Bahnschrift"/>
              </a:rPr>
              <a:t> al </a:t>
            </a:r>
            <a:r>
              <a:rPr lang="en-US" sz="2000" dirty="0" err="1">
                <a:solidFill>
                  <a:schemeClr val="bg1"/>
                </a:solidFill>
                <a:latin typeface="Bahnschrift"/>
              </a:rPr>
              <a:t>respecto</a:t>
            </a:r>
            <a:r>
              <a:rPr lang="en-US" sz="2000" dirty="0">
                <a:solidFill>
                  <a:schemeClr val="bg1"/>
                </a:solidFill>
                <a:latin typeface="Bahnschrift"/>
              </a:rPr>
              <a:t> y </a:t>
            </a:r>
            <a:r>
              <a:rPr lang="en-US" sz="2000" dirty="0" err="1">
                <a:solidFill>
                  <a:schemeClr val="bg1"/>
                </a:solidFill>
                <a:latin typeface="Bahnschrift"/>
              </a:rPr>
              <a:t>ponerlo</a:t>
            </a:r>
            <a:r>
              <a:rPr lang="en-US" sz="2000" dirty="0">
                <a:solidFill>
                  <a:schemeClr val="bg1"/>
                </a:solidFill>
                <a:latin typeface="Bahnschrift"/>
              </a:rPr>
              <a:t> </a:t>
            </a:r>
            <a:r>
              <a:rPr lang="en-US" sz="2000" dirty="0" err="1">
                <a:solidFill>
                  <a:schemeClr val="bg1"/>
                </a:solidFill>
                <a:latin typeface="Bahnschrift"/>
              </a:rPr>
              <a:t>en</a:t>
            </a:r>
            <a:r>
              <a:rPr lang="en-US" sz="2000" dirty="0">
                <a:solidFill>
                  <a:schemeClr val="bg1"/>
                </a:solidFill>
                <a:latin typeface="Bahnschrift"/>
              </a:rPr>
              <a:t> </a:t>
            </a:r>
            <a:r>
              <a:rPr lang="en-US" sz="2000" dirty="0" err="1">
                <a:solidFill>
                  <a:schemeClr val="bg1"/>
                </a:solidFill>
                <a:latin typeface="Bahnschrift"/>
              </a:rPr>
              <a:t>práctica</a:t>
            </a:r>
            <a:endParaRPr lang="en-US" sz="2000" dirty="0">
              <a:solidFill>
                <a:schemeClr val="bg1"/>
              </a:solidFill>
              <a:latin typeface="Bahnschrift"/>
            </a:endParaRPr>
          </a:p>
        </p:txBody>
      </p:sp>
      <p:pic>
        <p:nvPicPr>
          <p:cNvPr id="4" name="Imagen 4" descr="Interfaz de usuario gráfica, Aplicación&#10;&#10;Descripción generada automáticamente">
            <a:extLst>
              <a:ext uri="{FF2B5EF4-FFF2-40B4-BE49-F238E27FC236}">
                <a16:creationId xmlns:a16="http://schemas.microsoft.com/office/drawing/2014/main" id="{47BE7B9F-B81A-9C5D-7942-09580706F578}"/>
              </a:ext>
            </a:extLst>
          </p:cNvPr>
          <p:cNvPicPr>
            <a:picLocks noChangeAspect="1"/>
          </p:cNvPicPr>
          <p:nvPr/>
        </p:nvPicPr>
        <p:blipFill>
          <a:blip r:embed="rId2"/>
          <a:stretch>
            <a:fillRect/>
          </a:stretch>
        </p:blipFill>
        <p:spPr>
          <a:xfrm>
            <a:off x="5110716" y="2394761"/>
            <a:ext cx="6596652" cy="1913028"/>
          </a:xfrm>
          <a:prstGeom prst="rect">
            <a:avLst/>
          </a:prstGeom>
        </p:spPr>
      </p:pic>
    </p:spTree>
    <p:extLst>
      <p:ext uri="{BB962C8B-B14F-4D97-AF65-F5344CB8AC3E}">
        <p14:creationId xmlns:p14="http://schemas.microsoft.com/office/powerpoint/2010/main" val="27457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62CEB1-6577-B2DE-A78F-794254980093}"/>
              </a:ext>
            </a:extLst>
          </p:cNvPr>
          <p:cNvSpPr>
            <a:spLocks noGrp="1"/>
          </p:cNvSpPr>
          <p:nvPr>
            <p:ph type="title"/>
          </p:nvPr>
        </p:nvSpPr>
        <p:spPr>
          <a:xfrm>
            <a:off x="433681" y="233304"/>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Código</a:t>
            </a:r>
          </a:p>
        </p:txBody>
      </p:sp>
      <p:sp>
        <p:nvSpPr>
          <p:cNvPr id="5" name="CuadroTexto 4">
            <a:extLst>
              <a:ext uri="{FF2B5EF4-FFF2-40B4-BE49-F238E27FC236}">
                <a16:creationId xmlns:a16="http://schemas.microsoft.com/office/drawing/2014/main" id="{CDB60833-5317-3792-8F68-1A32C74E6A29}"/>
              </a:ext>
            </a:extLst>
          </p:cNvPr>
          <p:cNvSpPr txBox="1"/>
          <p:nvPr/>
        </p:nvSpPr>
        <p:spPr>
          <a:xfrm>
            <a:off x="429626" y="1874250"/>
            <a:ext cx="3859741" cy="514095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900" dirty="0">
                <a:latin typeface="Bahnschrift"/>
              </a:rPr>
              <a:t>En </a:t>
            </a:r>
            <a:r>
              <a:rPr lang="en-US" sz="1900" dirty="0" err="1">
                <a:latin typeface="Bahnschrift"/>
              </a:rPr>
              <a:t>este</a:t>
            </a:r>
            <a:r>
              <a:rPr lang="en-US" sz="1900" dirty="0">
                <a:latin typeface="Bahnschrift"/>
              </a:rPr>
              <a:t> </a:t>
            </a:r>
            <a:r>
              <a:rPr lang="en-US" sz="1900" dirty="0" err="1">
                <a:latin typeface="Bahnschrift"/>
              </a:rPr>
              <a:t>código</a:t>
            </a:r>
            <a:r>
              <a:rPr lang="en-US" sz="1900" dirty="0">
                <a:latin typeface="Bahnschrift"/>
              </a:rPr>
              <a:t>, </a:t>
            </a:r>
            <a:r>
              <a:rPr lang="en-US" sz="1900" dirty="0" err="1">
                <a:latin typeface="Bahnschrift"/>
              </a:rPr>
              <a:t>realizamos</a:t>
            </a:r>
            <a:r>
              <a:rPr lang="en-US" sz="1900" dirty="0">
                <a:latin typeface="Bahnschrift"/>
              </a:rPr>
              <a:t> </a:t>
            </a:r>
            <a:r>
              <a:rPr lang="en-US" sz="1900" dirty="0" err="1">
                <a:latin typeface="Bahnschrift"/>
              </a:rPr>
              <a:t>el</a:t>
            </a:r>
            <a:r>
              <a:rPr lang="en-US" sz="1900" dirty="0">
                <a:latin typeface="Bahnschrift"/>
              </a:rPr>
              <a:t> </a:t>
            </a:r>
            <a:r>
              <a:rPr lang="en-US" sz="1900" dirty="0" err="1">
                <a:latin typeface="Bahnschrift"/>
              </a:rPr>
              <a:t>ordenamiento</a:t>
            </a:r>
            <a:r>
              <a:rPr lang="en-US" sz="1900" dirty="0">
                <a:latin typeface="Bahnschrift"/>
              </a:rPr>
              <a:t> de </a:t>
            </a:r>
            <a:r>
              <a:rPr lang="en-US" sz="1900" dirty="0" err="1">
                <a:latin typeface="Bahnschrift"/>
              </a:rPr>
              <a:t>frutas</a:t>
            </a:r>
            <a:r>
              <a:rPr lang="en-US" sz="1900" dirty="0">
                <a:latin typeface="Bahnschrift"/>
              </a:rPr>
              <a:t> </a:t>
            </a:r>
            <a:r>
              <a:rPr lang="en-US" sz="1900" dirty="0" err="1">
                <a:latin typeface="Bahnschrift"/>
              </a:rPr>
              <a:t>según</a:t>
            </a:r>
            <a:r>
              <a:rPr lang="en-US" sz="1900" dirty="0">
                <a:latin typeface="Bahnschrift"/>
              </a:rPr>
              <a:t> </a:t>
            </a:r>
            <a:r>
              <a:rPr lang="en-US" sz="1900" dirty="0" err="1">
                <a:latin typeface="Bahnschrift"/>
              </a:rPr>
              <a:t>su</a:t>
            </a:r>
            <a:r>
              <a:rPr lang="en-US" sz="1900" dirty="0">
                <a:latin typeface="Bahnschrift"/>
              </a:rPr>
              <a:t> </a:t>
            </a:r>
            <a:r>
              <a:rPr lang="en-US" sz="1900" dirty="0" err="1">
                <a:latin typeface="Bahnschrift"/>
              </a:rPr>
              <a:t>cantidad</a:t>
            </a:r>
            <a:r>
              <a:rPr lang="en-US" sz="1900" dirty="0">
                <a:latin typeface="Bahnschrift"/>
              </a:rPr>
              <a:t>. Primero le </a:t>
            </a:r>
            <a:r>
              <a:rPr lang="en-US" sz="1900" dirty="0" err="1">
                <a:latin typeface="Bahnschrift"/>
              </a:rPr>
              <a:t>preguntamos</a:t>
            </a:r>
            <a:r>
              <a:rPr lang="en-US" sz="1900" dirty="0">
                <a:latin typeface="Bahnschrift"/>
              </a:rPr>
              <a:t> al </a:t>
            </a:r>
            <a:r>
              <a:rPr lang="en-US" sz="1900" dirty="0" err="1">
                <a:latin typeface="Bahnschrift"/>
              </a:rPr>
              <a:t>usuario</a:t>
            </a:r>
            <a:r>
              <a:rPr lang="en-US" sz="1900" dirty="0">
                <a:latin typeface="Bahnschrift"/>
              </a:rPr>
              <a:t>, </a:t>
            </a:r>
            <a:r>
              <a:rPr lang="en-US" sz="1900" dirty="0" err="1">
                <a:latin typeface="Bahnschrift"/>
              </a:rPr>
              <a:t>cuantos</a:t>
            </a:r>
            <a:r>
              <a:rPr lang="en-US" sz="1900" dirty="0">
                <a:latin typeface="Bahnschrift"/>
              </a:rPr>
              <a:t> </a:t>
            </a:r>
            <a:r>
              <a:rPr lang="en-US" sz="1900" dirty="0" err="1">
                <a:latin typeface="Bahnschrift"/>
              </a:rPr>
              <a:t>tipos</a:t>
            </a:r>
            <a:r>
              <a:rPr lang="en-US" sz="1900" dirty="0">
                <a:latin typeface="Bahnschrift"/>
              </a:rPr>
              <a:t> de </a:t>
            </a:r>
            <a:r>
              <a:rPr lang="en-US" sz="1900" dirty="0" err="1">
                <a:latin typeface="Bahnschrift"/>
              </a:rPr>
              <a:t>frutas</a:t>
            </a:r>
            <a:r>
              <a:rPr lang="en-US" sz="1900" dirty="0">
                <a:latin typeface="Bahnschrift"/>
              </a:rPr>
              <a:t> </a:t>
            </a:r>
            <a:r>
              <a:rPr lang="en-US" sz="1900" dirty="0" err="1">
                <a:latin typeface="Bahnschrift"/>
              </a:rPr>
              <a:t>va</a:t>
            </a:r>
            <a:r>
              <a:rPr lang="en-US" sz="1900" dirty="0">
                <a:latin typeface="Bahnschrift"/>
              </a:rPr>
              <a:t> a </a:t>
            </a:r>
            <a:r>
              <a:rPr lang="en-US" sz="1900" dirty="0" err="1">
                <a:latin typeface="Bahnschrift"/>
              </a:rPr>
              <a:t>ingresar</a:t>
            </a:r>
            <a:r>
              <a:rPr lang="en-US" sz="1900" dirty="0">
                <a:latin typeface="Bahnschrift"/>
              </a:rPr>
              <a:t>. </a:t>
            </a:r>
            <a:r>
              <a:rPr lang="en-US" sz="1900" dirty="0" err="1">
                <a:latin typeface="Bahnschrift"/>
              </a:rPr>
              <a:t>Luego</a:t>
            </a:r>
            <a:r>
              <a:rPr lang="en-US" sz="1900" dirty="0">
                <a:latin typeface="Bahnschrift"/>
              </a:rPr>
              <a:t>, le </a:t>
            </a:r>
            <a:r>
              <a:rPr lang="en-US" sz="1900" dirty="0" err="1">
                <a:latin typeface="Bahnschrift"/>
              </a:rPr>
              <a:t>preguntamos</a:t>
            </a:r>
            <a:r>
              <a:rPr lang="en-US" sz="1900" dirty="0">
                <a:latin typeface="Bahnschrift"/>
              </a:rPr>
              <a:t> que </a:t>
            </a:r>
            <a:r>
              <a:rPr lang="en-US" sz="1900" dirty="0" err="1">
                <a:latin typeface="Bahnschrift"/>
              </a:rPr>
              <a:t>fruta</a:t>
            </a:r>
            <a:r>
              <a:rPr lang="en-US" sz="1900" dirty="0">
                <a:latin typeface="Bahnschrift"/>
              </a:rPr>
              <a:t> </a:t>
            </a:r>
            <a:r>
              <a:rPr lang="en-US" sz="1900" dirty="0" err="1">
                <a:latin typeface="Bahnschrift"/>
              </a:rPr>
              <a:t>va</a:t>
            </a:r>
            <a:r>
              <a:rPr lang="en-US" sz="1900" dirty="0">
                <a:latin typeface="Bahnschrift"/>
              </a:rPr>
              <a:t> a </a:t>
            </a:r>
            <a:r>
              <a:rPr lang="en-US" sz="1900" dirty="0" err="1">
                <a:latin typeface="Bahnschrift"/>
              </a:rPr>
              <a:t>ingresar</a:t>
            </a:r>
            <a:r>
              <a:rPr lang="en-US" sz="1900" dirty="0">
                <a:latin typeface="Bahnschrift"/>
              </a:rPr>
              <a:t> y </a:t>
            </a:r>
            <a:r>
              <a:rPr lang="en-US" sz="1900" dirty="0" err="1">
                <a:latin typeface="Bahnschrift"/>
              </a:rPr>
              <a:t>después</a:t>
            </a:r>
            <a:r>
              <a:rPr lang="en-US" sz="1900" dirty="0">
                <a:latin typeface="Bahnschrift"/>
              </a:rPr>
              <a:t> la </a:t>
            </a:r>
            <a:r>
              <a:rPr lang="en-US" sz="1900" dirty="0" err="1">
                <a:latin typeface="Bahnschrift"/>
              </a:rPr>
              <a:t>cantidad</a:t>
            </a:r>
            <a:r>
              <a:rPr lang="en-US" sz="1900" dirty="0">
                <a:latin typeface="Bahnschrift"/>
              </a:rPr>
              <a:t>. </a:t>
            </a:r>
            <a:r>
              <a:rPr lang="en-US" sz="1900" dirty="0" err="1">
                <a:latin typeface="Bahnschrift"/>
              </a:rPr>
              <a:t>Esos</a:t>
            </a:r>
            <a:r>
              <a:rPr lang="en-US" sz="1900" dirty="0">
                <a:latin typeface="Bahnschrift"/>
              </a:rPr>
              <a:t> </a:t>
            </a:r>
            <a:r>
              <a:rPr lang="en-US" sz="1900" dirty="0" err="1">
                <a:latin typeface="Bahnschrift"/>
              </a:rPr>
              <a:t>últimos</a:t>
            </a:r>
            <a:r>
              <a:rPr lang="en-US" sz="1900" dirty="0">
                <a:latin typeface="Bahnschrift"/>
              </a:rPr>
              <a:t> 2 </a:t>
            </a:r>
            <a:r>
              <a:rPr lang="en-US" sz="1900" dirty="0" err="1">
                <a:latin typeface="Bahnschrift"/>
              </a:rPr>
              <a:t>datos</a:t>
            </a:r>
            <a:r>
              <a:rPr lang="en-US" sz="1900" dirty="0">
                <a:latin typeface="Bahnschrift"/>
              </a:rPr>
              <a:t> se </a:t>
            </a:r>
            <a:r>
              <a:rPr lang="en-US" sz="1900" dirty="0" err="1">
                <a:latin typeface="Bahnschrift"/>
              </a:rPr>
              <a:t>guardan</a:t>
            </a:r>
            <a:r>
              <a:rPr lang="en-US" sz="1900" dirty="0">
                <a:latin typeface="Bahnschrift"/>
              </a:rPr>
              <a:t> </a:t>
            </a:r>
            <a:r>
              <a:rPr lang="en-US" sz="1900" dirty="0" err="1">
                <a:latin typeface="Bahnschrift"/>
              </a:rPr>
              <a:t>en</a:t>
            </a:r>
            <a:r>
              <a:rPr lang="en-US" sz="1900" dirty="0">
                <a:latin typeface="Bahnschrift"/>
              </a:rPr>
              <a:t> </a:t>
            </a:r>
            <a:r>
              <a:rPr lang="en-US" sz="1900" dirty="0" err="1">
                <a:latin typeface="Bahnschrift"/>
              </a:rPr>
              <a:t>una</a:t>
            </a:r>
            <a:r>
              <a:rPr lang="en-US" sz="1900" dirty="0">
                <a:latin typeface="Bahnschrift"/>
              </a:rPr>
              <a:t> </a:t>
            </a:r>
            <a:r>
              <a:rPr lang="en-US" sz="1900" dirty="0" err="1">
                <a:latin typeface="Bahnschrift"/>
              </a:rPr>
              <a:t>estructura</a:t>
            </a:r>
            <a:r>
              <a:rPr lang="en-US" sz="1900" dirty="0">
                <a:latin typeface="Bahnschrift"/>
              </a:rPr>
              <a:t>. Y con la </a:t>
            </a:r>
            <a:r>
              <a:rPr lang="en-US" sz="1900" dirty="0" err="1">
                <a:latin typeface="Bahnschrift"/>
              </a:rPr>
              <a:t>porción</a:t>
            </a:r>
            <a:r>
              <a:rPr lang="en-US" sz="1900" dirty="0">
                <a:latin typeface="Bahnschrift"/>
              </a:rPr>
              <a:t> que </a:t>
            </a:r>
            <a:r>
              <a:rPr lang="en-US" sz="1900" dirty="0" err="1">
                <a:latin typeface="Bahnschrift"/>
              </a:rPr>
              <a:t>vemos</a:t>
            </a:r>
            <a:r>
              <a:rPr lang="en-US" sz="1900" dirty="0">
                <a:latin typeface="Bahnschrift"/>
              </a:rPr>
              <a:t> a </a:t>
            </a:r>
            <a:r>
              <a:rPr lang="en-US" sz="1900" dirty="0" err="1">
                <a:latin typeface="Bahnschrift"/>
              </a:rPr>
              <a:t>continuación</a:t>
            </a:r>
            <a:r>
              <a:rPr lang="en-US" sz="1900" dirty="0">
                <a:latin typeface="Bahnschrift"/>
              </a:rPr>
              <a:t>, </a:t>
            </a:r>
            <a:r>
              <a:rPr lang="en-US" sz="1900" dirty="0" err="1">
                <a:latin typeface="Bahnschrift"/>
              </a:rPr>
              <a:t>ordenamos</a:t>
            </a:r>
            <a:r>
              <a:rPr lang="en-US" sz="1900" dirty="0">
                <a:latin typeface="Bahnschrift"/>
              </a:rPr>
              <a:t> </a:t>
            </a:r>
            <a:r>
              <a:rPr lang="en-US" sz="1900" dirty="0" err="1">
                <a:latin typeface="Bahnschrift"/>
              </a:rPr>
              <a:t>los</a:t>
            </a:r>
            <a:r>
              <a:rPr lang="en-US" sz="1900" dirty="0">
                <a:latin typeface="Bahnschrift"/>
              </a:rPr>
              <a:t> </a:t>
            </a:r>
            <a:r>
              <a:rPr lang="en-US" sz="1900" dirty="0" err="1">
                <a:latin typeface="Bahnschrift"/>
              </a:rPr>
              <a:t>nombres</a:t>
            </a:r>
            <a:r>
              <a:rPr lang="en-US" sz="1900" dirty="0">
                <a:latin typeface="Bahnschrift"/>
              </a:rPr>
              <a:t> de las </a:t>
            </a:r>
            <a:r>
              <a:rPr lang="en-US" sz="1900" dirty="0" err="1">
                <a:latin typeface="Bahnschrift"/>
              </a:rPr>
              <a:t>frutas</a:t>
            </a:r>
            <a:r>
              <a:rPr lang="en-US" sz="1900" dirty="0">
                <a:latin typeface="Bahnschrift"/>
              </a:rPr>
              <a:t> </a:t>
            </a:r>
            <a:r>
              <a:rPr lang="en-US" sz="1900" dirty="0" err="1">
                <a:latin typeface="Bahnschrift"/>
              </a:rPr>
              <a:t>según</a:t>
            </a:r>
            <a:r>
              <a:rPr lang="en-US" sz="1900" dirty="0">
                <a:latin typeface="Bahnschrift"/>
              </a:rPr>
              <a:t> la </a:t>
            </a:r>
            <a:r>
              <a:rPr lang="en-US" sz="1900" dirty="0" err="1">
                <a:latin typeface="Bahnschrift"/>
              </a:rPr>
              <a:t>cantidad</a:t>
            </a:r>
            <a:r>
              <a:rPr lang="en-US" sz="1900" dirty="0">
                <a:latin typeface="Bahnschrift"/>
              </a:rPr>
              <a:t>. El </a:t>
            </a:r>
            <a:r>
              <a:rPr lang="en-US" sz="1900" dirty="0" err="1">
                <a:latin typeface="Bahnschrift"/>
              </a:rPr>
              <a:t>tipo</a:t>
            </a:r>
            <a:r>
              <a:rPr lang="en-US" sz="1900" dirty="0">
                <a:latin typeface="Bahnschrift"/>
              </a:rPr>
              <a:t> de </a:t>
            </a:r>
            <a:r>
              <a:rPr lang="en-US" sz="1900" dirty="0" err="1">
                <a:latin typeface="Bahnschrift"/>
              </a:rPr>
              <a:t>ordenamiento</a:t>
            </a:r>
            <a:r>
              <a:rPr lang="en-US" sz="1900" dirty="0">
                <a:latin typeface="Bahnschrift"/>
              </a:rPr>
              <a:t> que </a:t>
            </a:r>
            <a:r>
              <a:rPr lang="en-US" sz="1900" dirty="0" err="1">
                <a:latin typeface="Bahnschrift"/>
              </a:rPr>
              <a:t>utilizamos</a:t>
            </a:r>
            <a:r>
              <a:rPr lang="en-US" sz="1900" dirty="0">
                <a:latin typeface="Bahnschrift"/>
              </a:rPr>
              <a:t> </a:t>
            </a:r>
            <a:r>
              <a:rPr lang="en-US" sz="1900" dirty="0" err="1">
                <a:latin typeface="Bahnschrift"/>
              </a:rPr>
              <a:t>fue</a:t>
            </a:r>
            <a:r>
              <a:rPr lang="en-US" sz="1900" dirty="0">
                <a:latin typeface="Bahnschrift"/>
              </a:rPr>
              <a:t> . Por </a:t>
            </a:r>
            <a:r>
              <a:rPr lang="en-US" sz="1900" dirty="0" err="1">
                <a:latin typeface="Bahnschrift"/>
              </a:rPr>
              <a:t>último</a:t>
            </a:r>
            <a:r>
              <a:rPr lang="en-US" sz="1900" dirty="0">
                <a:latin typeface="Bahnschrift"/>
              </a:rPr>
              <a:t>, </a:t>
            </a:r>
            <a:r>
              <a:rPr lang="en-US" sz="1900" dirty="0" err="1">
                <a:latin typeface="Bahnschrift"/>
              </a:rPr>
              <a:t>imprimimos</a:t>
            </a:r>
            <a:r>
              <a:rPr lang="en-US" sz="1900" dirty="0">
                <a:latin typeface="Bahnschrift"/>
              </a:rPr>
              <a:t> las </a:t>
            </a:r>
            <a:r>
              <a:rPr lang="en-US" sz="1900" dirty="0" err="1">
                <a:latin typeface="Bahnschrift"/>
              </a:rPr>
              <a:t>frutas</a:t>
            </a:r>
            <a:r>
              <a:rPr lang="en-US" sz="1900" dirty="0">
                <a:latin typeface="Bahnschrift"/>
              </a:rPr>
              <a:t> </a:t>
            </a:r>
            <a:r>
              <a:rPr lang="en-US" sz="1900" dirty="0" err="1">
                <a:latin typeface="Bahnschrift"/>
              </a:rPr>
              <a:t>ordenadas</a:t>
            </a:r>
            <a:r>
              <a:rPr lang="en-US" sz="1900" dirty="0">
                <a:latin typeface="Bahnschrift"/>
              </a:rPr>
              <a:t>.</a:t>
            </a:r>
          </a:p>
        </p:txBody>
      </p:sp>
      <p:pic>
        <p:nvPicPr>
          <p:cNvPr id="18" name="Imagen 20" descr="Texto&#10;&#10;Descripción generada automáticamente">
            <a:extLst>
              <a:ext uri="{FF2B5EF4-FFF2-40B4-BE49-F238E27FC236}">
                <a16:creationId xmlns:a16="http://schemas.microsoft.com/office/drawing/2014/main" id="{10C97D99-70C8-6AC5-6E34-99FA8DC96B34}"/>
              </a:ext>
            </a:extLst>
          </p:cNvPr>
          <p:cNvPicPr>
            <a:picLocks noChangeAspect="1"/>
          </p:cNvPicPr>
          <p:nvPr/>
        </p:nvPicPr>
        <p:blipFill>
          <a:blip r:embed="rId2"/>
          <a:stretch>
            <a:fillRect/>
          </a:stretch>
        </p:blipFill>
        <p:spPr>
          <a:xfrm>
            <a:off x="5382918" y="956628"/>
            <a:ext cx="5969940" cy="5264595"/>
          </a:xfrm>
          <a:prstGeom prst="rect">
            <a:avLst/>
          </a:prstGeom>
        </p:spPr>
      </p:pic>
    </p:spTree>
    <p:extLst>
      <p:ext uri="{BB962C8B-B14F-4D97-AF65-F5344CB8AC3E}">
        <p14:creationId xmlns:p14="http://schemas.microsoft.com/office/powerpoint/2010/main" val="192046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a:extLst>
              <a:ext uri="{FF2B5EF4-FFF2-40B4-BE49-F238E27FC236}">
                <a16:creationId xmlns:a16="http://schemas.microsoft.com/office/drawing/2014/main" id="{B1B0C746-CFA5-D64A-5776-D7BA54F19CB0}"/>
              </a:ext>
            </a:extLst>
          </p:cNvPr>
          <p:cNvPicPr>
            <a:picLocks noChangeAspect="1"/>
          </p:cNvPicPr>
          <p:nvPr/>
        </p:nvPicPr>
        <p:blipFill>
          <a:blip r:embed="rId2"/>
          <a:stretch>
            <a:fillRect/>
          </a:stretch>
        </p:blipFill>
        <p:spPr>
          <a:xfrm>
            <a:off x="3616876" y="643467"/>
            <a:ext cx="495824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76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D87D84-F714-196C-7999-93F41B4F6D5A}"/>
              </a:ext>
            </a:extLst>
          </p:cNvPr>
          <p:cNvSpPr>
            <a:spLocks noGrp="1"/>
          </p:cNvSpPr>
          <p:nvPr>
            <p:ph type="title"/>
          </p:nvPr>
        </p:nvSpPr>
        <p:spPr>
          <a:xfrm>
            <a:off x="838201" y="1641752"/>
            <a:ext cx="4394200" cy="1323439"/>
          </a:xfrm>
          <a:prstGeom prst="ellipse">
            <a:avLst/>
          </a:prstGeom>
        </p:spPr>
        <p:txBody>
          <a:bodyPr vert="horz" lIns="91440" tIns="45720" rIns="91440" bIns="45720" rtlCol="0" anchor="t">
            <a:normAutofit/>
          </a:bodyPr>
          <a:lstStyle/>
          <a:p>
            <a:r>
              <a:rPr lang="en-US" sz="2800">
                <a:solidFill>
                  <a:schemeClr val="bg1"/>
                </a:solidFill>
              </a:rPr>
              <a:t>Object Oriented Programming</a:t>
            </a:r>
          </a:p>
        </p:txBody>
      </p:sp>
      <p:sp>
        <p:nvSpPr>
          <p:cNvPr id="5" name="CuadroTexto 4">
            <a:extLst>
              <a:ext uri="{FF2B5EF4-FFF2-40B4-BE49-F238E27FC236}">
                <a16:creationId xmlns:a16="http://schemas.microsoft.com/office/drawing/2014/main" id="{8B605C3D-384E-D10B-9957-54EFD21328B0}"/>
              </a:ext>
            </a:extLst>
          </p:cNvPr>
          <p:cNvSpPr txBox="1"/>
          <p:nvPr/>
        </p:nvSpPr>
        <p:spPr>
          <a:xfrm>
            <a:off x="838201" y="3146400"/>
            <a:ext cx="4394200" cy="30293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err="1">
                <a:solidFill>
                  <a:schemeClr val="bg1">
                    <a:alpha val="80000"/>
                  </a:schemeClr>
                </a:solidFill>
                <a:latin typeface="Bahnschrift"/>
              </a:rPr>
              <a:t>Vimos</a:t>
            </a:r>
            <a:r>
              <a:rPr lang="en-US" sz="2000" dirty="0">
                <a:solidFill>
                  <a:schemeClr val="bg1">
                    <a:alpha val="80000"/>
                  </a:schemeClr>
                </a:solidFill>
                <a:latin typeface="Bahnschrift"/>
              </a:rPr>
              <a:t> que era </a:t>
            </a:r>
            <a:r>
              <a:rPr lang="en-US" sz="2000" dirty="0" err="1">
                <a:solidFill>
                  <a:schemeClr val="bg1">
                    <a:alpha val="80000"/>
                  </a:schemeClr>
                </a:solidFill>
                <a:latin typeface="Bahnschrift"/>
              </a:rPr>
              <a:t>el</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paradigma</a:t>
            </a:r>
            <a:r>
              <a:rPr lang="en-US" sz="2000" dirty="0">
                <a:solidFill>
                  <a:schemeClr val="bg1">
                    <a:alpha val="80000"/>
                  </a:schemeClr>
                </a:solidFill>
                <a:latin typeface="Bahnschrift"/>
              </a:rPr>
              <a:t> de </a:t>
            </a:r>
            <a:r>
              <a:rPr lang="en-US" sz="2000" dirty="0" err="1">
                <a:solidFill>
                  <a:schemeClr val="bg1">
                    <a:alpha val="80000"/>
                  </a:schemeClr>
                </a:solidFill>
                <a:latin typeface="Bahnschrift"/>
              </a:rPr>
              <a:t>programación</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orientada</a:t>
            </a:r>
            <a:r>
              <a:rPr lang="en-US" sz="2000" dirty="0">
                <a:solidFill>
                  <a:schemeClr val="bg1">
                    <a:alpha val="80000"/>
                  </a:schemeClr>
                </a:solidFill>
                <a:latin typeface="Bahnschrift"/>
              </a:rPr>
              <a:t> a </a:t>
            </a:r>
            <a:r>
              <a:rPr lang="en-US" sz="2000" dirty="0" err="1">
                <a:solidFill>
                  <a:schemeClr val="bg1">
                    <a:alpha val="80000"/>
                  </a:schemeClr>
                </a:solidFill>
                <a:latin typeface="Bahnschrift"/>
              </a:rPr>
              <a:t>objetos</a:t>
            </a:r>
            <a:r>
              <a:rPr lang="en-US" sz="2000" dirty="0">
                <a:solidFill>
                  <a:schemeClr val="bg1">
                    <a:alpha val="80000"/>
                  </a:schemeClr>
                </a:solidFill>
                <a:latin typeface="Bahnschrift"/>
              </a:rPr>
              <a:t> y </a:t>
            </a:r>
            <a:r>
              <a:rPr lang="en-US" sz="2000" dirty="0" err="1">
                <a:solidFill>
                  <a:schemeClr val="bg1">
                    <a:alpha val="80000"/>
                  </a:schemeClr>
                </a:solidFill>
                <a:latin typeface="Bahnschrift"/>
              </a:rPr>
              <a:t>como</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ponerla</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en</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práctica</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en</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código</a:t>
            </a:r>
            <a:r>
              <a:rPr lang="en-US" sz="2000" dirty="0">
                <a:solidFill>
                  <a:schemeClr val="bg1">
                    <a:alpha val="80000"/>
                  </a:schemeClr>
                </a:solidFill>
                <a:latin typeface="Bahnschrift"/>
              </a:rPr>
              <a:t>. Para </a:t>
            </a:r>
            <a:r>
              <a:rPr lang="en-US" sz="2000" dirty="0" err="1">
                <a:solidFill>
                  <a:schemeClr val="bg1">
                    <a:alpha val="80000"/>
                  </a:schemeClr>
                </a:solidFill>
                <a:latin typeface="Bahnschrift"/>
              </a:rPr>
              <a:t>mí</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fue</a:t>
            </a:r>
            <a:r>
              <a:rPr lang="en-US" sz="2000" dirty="0">
                <a:solidFill>
                  <a:schemeClr val="bg1">
                    <a:alpha val="80000"/>
                  </a:schemeClr>
                </a:solidFill>
                <a:latin typeface="Bahnschrift"/>
              </a:rPr>
              <a:t> uno de </a:t>
            </a:r>
            <a:r>
              <a:rPr lang="en-US" sz="2000" dirty="0" err="1">
                <a:solidFill>
                  <a:schemeClr val="bg1">
                    <a:alpha val="80000"/>
                  </a:schemeClr>
                </a:solidFill>
                <a:latin typeface="Bahnschrift"/>
              </a:rPr>
              <a:t>los</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temas</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más</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difíciles</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pero</a:t>
            </a:r>
            <a:r>
              <a:rPr lang="en-US" sz="2000" dirty="0">
                <a:solidFill>
                  <a:schemeClr val="bg1">
                    <a:alpha val="80000"/>
                  </a:schemeClr>
                </a:solidFill>
                <a:latin typeface="Bahnschrift"/>
              </a:rPr>
              <a:t> a la </a:t>
            </a:r>
            <a:r>
              <a:rPr lang="en-US" sz="2000" dirty="0" err="1">
                <a:solidFill>
                  <a:schemeClr val="bg1">
                    <a:alpha val="80000"/>
                  </a:schemeClr>
                </a:solidFill>
                <a:latin typeface="Bahnschrift"/>
              </a:rPr>
              <a:t>vez</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útiles</a:t>
            </a:r>
            <a:r>
              <a:rPr lang="en-US" sz="2000" dirty="0">
                <a:solidFill>
                  <a:schemeClr val="bg1">
                    <a:alpha val="80000"/>
                  </a:schemeClr>
                </a:solidFill>
                <a:latin typeface="Bahnschrift"/>
              </a:rPr>
              <a:t> e </a:t>
            </a:r>
            <a:r>
              <a:rPr lang="en-US" sz="2000" dirty="0" err="1">
                <a:solidFill>
                  <a:schemeClr val="bg1">
                    <a:alpha val="80000"/>
                  </a:schemeClr>
                </a:solidFill>
                <a:latin typeface="Bahnschrift"/>
              </a:rPr>
              <a:t>interesantes</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Estoy</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buscando</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mejorar</a:t>
            </a:r>
            <a:r>
              <a:rPr lang="en-US" sz="2000" dirty="0">
                <a:solidFill>
                  <a:schemeClr val="bg1">
                    <a:alpha val="80000"/>
                  </a:schemeClr>
                </a:solidFill>
                <a:latin typeface="Bahnschrift"/>
              </a:rPr>
              <a:t> mi </a:t>
            </a:r>
            <a:r>
              <a:rPr lang="en-US" sz="2000" dirty="0" err="1">
                <a:solidFill>
                  <a:schemeClr val="bg1">
                    <a:alpha val="80000"/>
                  </a:schemeClr>
                </a:solidFill>
                <a:latin typeface="Bahnschrift"/>
              </a:rPr>
              <a:t>manera</a:t>
            </a:r>
            <a:r>
              <a:rPr lang="en-US" sz="2000" dirty="0">
                <a:solidFill>
                  <a:schemeClr val="bg1">
                    <a:alpha val="80000"/>
                  </a:schemeClr>
                </a:solidFill>
                <a:latin typeface="Bahnschrift"/>
              </a:rPr>
              <a:t> de </a:t>
            </a:r>
            <a:r>
              <a:rPr lang="en-US" sz="2000" dirty="0" err="1">
                <a:solidFill>
                  <a:schemeClr val="bg1">
                    <a:alpha val="80000"/>
                  </a:schemeClr>
                </a:solidFill>
                <a:latin typeface="Bahnschrift"/>
              </a:rPr>
              <a:t>codificar</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usando</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este</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paradigma</a:t>
            </a:r>
            <a:r>
              <a:rPr lang="en-US" sz="2000" dirty="0">
                <a:solidFill>
                  <a:schemeClr val="bg1">
                    <a:alpha val="80000"/>
                  </a:schemeClr>
                </a:solidFill>
                <a:latin typeface="Bahnschrift"/>
              </a:rPr>
              <a:t> </a:t>
            </a:r>
            <a:r>
              <a:rPr lang="en-US" sz="2000" dirty="0" err="1">
                <a:solidFill>
                  <a:schemeClr val="bg1">
                    <a:alpha val="80000"/>
                  </a:schemeClr>
                </a:solidFill>
                <a:latin typeface="Bahnschrift"/>
              </a:rPr>
              <a:t>en</a:t>
            </a:r>
            <a:r>
              <a:rPr lang="en-US" sz="2000" dirty="0">
                <a:solidFill>
                  <a:schemeClr val="bg1">
                    <a:alpha val="80000"/>
                  </a:schemeClr>
                </a:solidFill>
                <a:latin typeface="Bahnschrift"/>
              </a:rPr>
              <a:t> C++.</a:t>
            </a:r>
          </a:p>
        </p:txBody>
      </p:sp>
      <p:pic>
        <p:nvPicPr>
          <p:cNvPr id="4" name="Imagen 4" descr="Diagrama&#10;&#10;Descripción generada automáticamente">
            <a:extLst>
              <a:ext uri="{FF2B5EF4-FFF2-40B4-BE49-F238E27FC236}">
                <a16:creationId xmlns:a16="http://schemas.microsoft.com/office/drawing/2014/main" id="{78762FFE-CA62-BBDB-23C3-12EF76D904B6}"/>
              </a:ext>
            </a:extLst>
          </p:cNvPr>
          <p:cNvPicPr>
            <a:picLocks noChangeAspect="1"/>
          </p:cNvPicPr>
          <p:nvPr/>
        </p:nvPicPr>
        <p:blipFill rotWithShape="1">
          <a:blip r:embed="rId2"/>
          <a:srcRect l="1466" r="4323" b="2"/>
          <a:stretch/>
        </p:blipFill>
        <p:spPr>
          <a:xfrm>
            <a:off x="6068494" y="10"/>
            <a:ext cx="6123506" cy="6541688"/>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8" name="Group 17">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9" name="Freeform: Shape 18">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528331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Lenguajes Electrónicos</vt:lpstr>
      <vt:lpstr>Presentación de PowerPoint</vt:lpstr>
      <vt:lpstr>Punteros</vt:lpstr>
      <vt:lpstr>Listas Enlazadas</vt:lpstr>
      <vt:lpstr>Código</vt:lpstr>
      <vt:lpstr>Ordenamiento</vt:lpstr>
      <vt:lpstr>Código</vt:lpstr>
      <vt:lpstr>Presentación de PowerPoint</vt:lpstr>
      <vt:lpstr>Object Oriented Programming</vt:lpstr>
      <vt:lpstr>Código</vt:lpstr>
      <vt:lpstr>Punteros a funciones y Máquinas de Estado</vt:lpstr>
      <vt:lpstr>Código</vt:lpstr>
      <vt:lpstr>Presentación de PowerPoint</vt:lpstr>
      <vt:lpstr>Diccionarios</vt:lpstr>
      <vt:lpstr>Código</vt:lpstr>
      <vt:lpstr>Data Science</vt:lpstr>
      <vt:lpstr>Código</vt:lpstr>
      <vt:lpstr>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938</cp:revision>
  <dcterms:created xsi:type="dcterms:W3CDTF">2022-11-04T19:08:44Z</dcterms:created>
  <dcterms:modified xsi:type="dcterms:W3CDTF">2022-11-25T00:32:39Z</dcterms:modified>
</cp:coreProperties>
</file>