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05" r:id="rId18"/>
    <p:sldId id="320" r:id="rId19"/>
    <p:sldId id="322" r:id="rId20"/>
    <p:sldId id="321" r:id="rId21"/>
    <p:sldId id="317" r:id="rId22"/>
    <p:sldId id="316" r:id="rId23"/>
    <p:sldId id="332" r:id="rId24"/>
    <p:sldId id="333" r:id="rId25"/>
    <p:sldId id="330" r:id="rId26"/>
    <p:sldId id="331" r:id="rId27"/>
    <p:sldId id="334" r:id="rId28"/>
    <p:sldId id="335" r:id="rId29"/>
    <p:sldId id="336" r:id="rId30"/>
    <p:sldId id="337" r:id="rId31"/>
    <p:sldId id="338" r:id="rId32"/>
    <p:sldId id="339" r:id="rId33"/>
    <p:sldId id="340" r:id="rId34"/>
    <p:sldId id="341" r:id="rId35"/>
    <p:sldId id="319" r:id="rId36"/>
    <p:sldId id="342" r:id="rId37"/>
    <p:sldId id="343"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49129" autoAdjust="0"/>
  </p:normalViewPr>
  <p:slideViewPr>
    <p:cSldViewPr snapToGrid="0">
      <p:cViewPr varScale="1">
        <p:scale>
          <a:sx n="72" d="100"/>
          <a:sy n="72" d="100"/>
        </p:scale>
        <p:origin x="570" y="5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They would like to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Prefer to accomplish this working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They have concerns about performance, and want to make sure they can understand the core approaches they should take to ensure the best performance of the solution recommended.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Need a solution that provides a consistent security model across all components.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 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At this stage Data Flows, which are Pipeline activities just like the Copy Data activity, can be created using the graphical designer to perform some data preparation tasks.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a:t>
            </a:r>
            <a:r>
              <a:rPr lang="en-US" sz="1200" b="0" kern="1200" dirty="0" err="1">
                <a:solidFill>
                  <a:schemeClr val="tx1"/>
                </a:solidFill>
                <a:effectLst/>
                <a:latin typeface="+mn-lt"/>
                <a:ea typeface="+mn-ea"/>
                <a:cs typeface="+mn-cs"/>
              </a:rPr>
              <a:t>bursty</a:t>
            </a:r>
            <a:r>
              <a:rPr lang="en-US" sz="1200" b="0" kern="1200" dirty="0">
                <a:solidFill>
                  <a:schemeClr val="tx1"/>
                </a:solidFill>
                <a:effectLst/>
                <a:latin typeface="+mn-lt"/>
                <a:ea typeface="+mn-ea"/>
                <a:cs typeface="+mn-cs"/>
              </a:rPr>
              <a:t>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provisioned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provisioned instances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a:t>
            </a:r>
            <a:r>
              <a:rPr lang="en-US" sz="1200" b="0" kern="1200" dirty="0" err="1">
                <a:solidFill>
                  <a:schemeClr val="tx1"/>
                </a:solidFill>
                <a:effectLst/>
                <a:latin typeface="+mn-lt"/>
                <a:ea typeface="+mn-ea"/>
                <a:cs typeface="+mn-cs"/>
              </a:rPr>
              <a:t>WebJob</a:t>
            </a:r>
            <a:r>
              <a:rPr lang="en-US" sz="1200" b="0" kern="1200" dirty="0">
                <a:solidFill>
                  <a:schemeClr val="tx1"/>
                </a:solidFill>
                <a:effectLst/>
                <a:latin typeface="+mn-lt"/>
                <a:ea typeface="+mn-ea"/>
                <a:cs typeface="+mn-cs"/>
              </a:rPr>
              <a:t>. This </a:t>
            </a:r>
            <a:r>
              <a:rPr lang="en-US" sz="1200" b="0" kern="1200" dirty="0" err="1">
                <a:solidFill>
                  <a:schemeClr val="tx1"/>
                </a:solidFill>
                <a:effectLst/>
                <a:latin typeface="+mn-lt"/>
                <a:ea typeface="+mn-ea"/>
                <a:cs typeface="+mn-cs"/>
              </a:rPr>
              <a:t>WebJob</a:t>
            </a:r>
            <a:r>
              <a:rPr lang="en-US" sz="1200" b="0" kern="1200" dirty="0">
                <a:solidFill>
                  <a:schemeClr val="tx1"/>
                </a:solidFill>
                <a:effectLst/>
                <a:latin typeface="+mn-lt"/>
                <a:ea typeface="+mn-ea"/>
                <a:cs typeface="+mn-cs"/>
              </a:rPr>
              <a:t> would load the tweets into Event Hubs so that they could be processed reliably using Stream Analytics. Stream Analytics can be used both to archive all tweets to the data lake for offline or batch analysis using Azure Synapse SQL provisioned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 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 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a:t>
            </a:r>
            <a:r>
              <a:rPr lang="en-US" sz="1200" b="0" i="0" u="none" strike="noStrike" kern="1200" dirty="0" err="1">
                <a:solidFill>
                  <a:schemeClr val="tx1"/>
                </a:solidFill>
                <a:effectLst/>
                <a:latin typeface="+mn-lt"/>
                <a:ea typeface="+mn-ea"/>
                <a:cs typeface="+mn-cs"/>
              </a:rPr>
              <a:t>DataFrame</a:t>
            </a:r>
            <a:r>
              <a:rPr lang="en-US" sz="1200" b="0" i="0" u="none" strike="noStrike" kern="1200" dirty="0">
                <a:solidFill>
                  <a:schemeClr val="tx1"/>
                </a:solidFill>
                <a:effectLst/>
                <a:latin typeface="+mn-lt"/>
                <a:ea typeface="+mn-ea"/>
                <a:cs typeface="+mn-cs"/>
              </a:rPr>
              <a:t>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a:t>
            </a:r>
            <a:r>
              <a:rPr lang="en-US" sz="1200" b="0" i="0" u="none" strike="noStrike" kern="1200" dirty="0" err="1">
                <a:solidFill>
                  <a:schemeClr val="tx1"/>
                </a:solidFill>
                <a:effectLst/>
                <a:latin typeface="+mn-lt"/>
                <a:ea typeface="+mn-ea"/>
                <a:cs typeface="+mn-cs"/>
              </a:rPr>
              <a:t>DataFrames</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a:t>
            </a:r>
            <a:r>
              <a:rPr lang="en-US" sz="1200" b="0" i="0" u="none" strike="noStrike" kern="1200" dirty="0" err="1">
                <a:solidFill>
                  <a:schemeClr val="tx1"/>
                </a:solidFill>
                <a:effectLst/>
                <a:latin typeface="+mn-lt"/>
                <a:ea typeface="+mn-ea"/>
                <a:cs typeface="+mn-cs"/>
              </a:rPr>
              <a:t>Jupyter</a:t>
            </a:r>
            <a:r>
              <a:rPr lang="en-US" sz="1200" b="0" i="0" u="none" strike="noStrike" kern="1200" dirty="0">
                <a:solidFill>
                  <a:schemeClr val="tx1"/>
                </a:solidFill>
                <a:effectLst/>
                <a:latin typeface="+mn-lt"/>
                <a:ea typeface="+mn-ea"/>
                <a:cs typeface="+mn-cs"/>
              </a:rPr>
              <a:t>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a:t>
            </a:r>
            <a:r>
              <a:rPr lang="en-US" sz="1200" b="1" i="0" u="none" strike="noStrike" kern="1200" dirty="0" err="1">
                <a:solidFill>
                  <a:schemeClr val="tx1"/>
                </a:solidFill>
                <a:effectLst/>
                <a:latin typeface="+mn-lt"/>
                <a:ea typeface="+mn-ea"/>
                <a:cs typeface="+mn-cs"/>
              </a:rPr>
              <a:t>Jupyter</a:t>
            </a:r>
            <a:r>
              <a:rPr lang="en-US" sz="1200" b="1" i="0" u="none" strike="noStrike" kern="1200" dirty="0">
                <a:solidFill>
                  <a:schemeClr val="tx1"/>
                </a:solidFill>
                <a:effectLst/>
                <a:latin typeface="+mn-lt"/>
                <a:ea typeface="+mn-ea"/>
                <a:cs typeface="+mn-cs"/>
              </a:rPr>
              <a:t>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Indexes. As they offer the highest level of data compression and best overall query performance,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tables when a single row needs to be quickly retrieved. For queries where a single or a very few number of rows to lookup is required to perform with extreme speed, consider a cluster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a:t>
            </a:r>
            <a:r>
              <a:rPr lang="en-US" sz="1200" b="0" i="0" u="none" strike="noStrike" kern="1200" dirty="0" err="1">
                <a:solidFill>
                  <a:schemeClr val="tx1"/>
                </a:solidFill>
                <a:effectLst/>
                <a:latin typeface="+mn-lt"/>
                <a:ea typeface="+mn-ea"/>
                <a:cs typeface="+mn-cs"/>
              </a:rPr>
              <a:t>HyperLogLog</a:t>
            </a:r>
            <a:r>
              <a:rPr lang="en-US" sz="1200" b="0" i="0" u="none" strike="noStrike" kern="1200" dirty="0">
                <a:solidFill>
                  <a:schemeClr val="tx1"/>
                </a:solidFill>
                <a:effectLst/>
                <a:latin typeface="+mn-lt"/>
                <a:ea typeface="+mn-ea"/>
                <a:cs typeface="+mn-cs"/>
              </a:rPr>
              <a:t>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a:t>
            </a:r>
            <a:r>
              <a:rPr lang="en-US" sz="1200" b="1" i="0" u="none" strike="noStrike" kern="1200" dirty="0" err="1">
                <a:solidFill>
                  <a:schemeClr val="tx1"/>
                </a:solidFill>
                <a:effectLst/>
                <a:latin typeface="+mn-lt"/>
                <a:ea typeface="+mn-ea"/>
                <a:cs typeface="+mn-cs"/>
              </a:rPr>
              <a:t>tempdb</a:t>
            </a:r>
            <a:r>
              <a:rPr lang="en-US" sz="1200" b="1" i="0" u="none" strike="noStrike" kern="1200" dirty="0">
                <a:solidFill>
                  <a:schemeClr val="tx1"/>
                </a:solidFill>
                <a:effectLst/>
                <a:latin typeface="+mn-lt"/>
                <a:ea typeface="+mn-ea"/>
                <a:cs typeface="+mn-cs"/>
              </a:rPr>
              <a:t>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 2 or ADLS gen 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 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a:t>
            </a:r>
            <a:r>
              <a:rPr lang="en-US" sz="1200" b="0" i="0" u="none" strike="noStrike" kern="1200" dirty="0" err="1">
                <a:solidFill>
                  <a:schemeClr val="tx1"/>
                </a:solidFill>
                <a:effectLst/>
                <a:latin typeface="+mn-lt"/>
                <a:ea typeface="+mn-ea"/>
                <a:cs typeface="+mn-cs"/>
              </a:rPr>
              <a:t>contol</a:t>
            </a:r>
            <a:r>
              <a:rPr lang="en-US" sz="1200" b="0" i="0" u="none" strike="noStrike" kern="1200" dirty="0">
                <a:solidFill>
                  <a:schemeClr val="tx1"/>
                </a:solidFill>
                <a:effectLst/>
                <a:latin typeface="+mn-lt"/>
                <a:ea typeface="+mn-ea"/>
                <a:cs typeface="+mn-cs"/>
              </a:rPr>
              <a:t>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a:t>
            </a:r>
            <a:r>
              <a:rPr lang="en-US" sz="1200" b="0" i="0" u="none" strike="noStrike" kern="1200" dirty="0" err="1">
                <a:solidFill>
                  <a:schemeClr val="tx1"/>
                </a:solidFill>
                <a:effectLst/>
                <a:latin typeface="+mn-lt"/>
                <a:ea typeface="+mn-ea"/>
                <a:cs typeface="+mn-cs"/>
              </a:rPr>
              <a:t>users's</a:t>
            </a:r>
            <a:r>
              <a:rPr lang="en-US" sz="1200" b="0" i="0" u="none" strike="noStrike" kern="1200" dirty="0">
                <a:solidFill>
                  <a:schemeClr val="tx1"/>
                </a:solidFill>
                <a:effectLst/>
                <a:latin typeface="+mn-lt"/>
                <a:ea typeface="+mn-ea"/>
                <a:cs typeface="+mn-cs"/>
              </a:rPr>
              <a:t>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and then use managed private endpoints to establish a private link to Azure resources. By using a private link, traffic between their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and Azure Synapse Analytics workspace traverses entirely over the Microsoft backbone network, which protects against data exfiltration risks. You establish a private link to a resource by creating a private endpoint. Private endpoint uses a private IP address from the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to effectively bring the service "into" the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Azure Synapse Analytics creates two Managed private endpoints automatically when the Azure Synapse workspace is created within a managed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they really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heard of serverless querying, does your solution offer this? Does it support querying the data at the scale of WWI and what formats does it support? Would this be appropriate for supporting their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a:t>
            </a:r>
            <a:r>
              <a:rPr lang="en-US" sz="1200" b="0" i="0" u="none" strike="noStrike" kern="1200" dirty="0" err="1">
                <a:solidFill>
                  <a:schemeClr val="tx1"/>
                </a:solidFill>
                <a:effectLst/>
                <a:latin typeface="+mn-lt"/>
                <a:ea typeface="+mn-ea"/>
                <a:cs typeface="+mn-cs"/>
              </a:rPr>
              <a:t>bursty</a:t>
            </a:r>
            <a:r>
              <a:rPr lang="en-US" sz="1200" b="0" i="0" u="none" strike="noStrike" kern="1200" dirty="0">
                <a:solidFill>
                  <a:schemeClr val="tx1"/>
                </a:solidFill>
                <a:effectLst/>
                <a:latin typeface="+mn-lt"/>
                <a:ea typeface="+mn-ea"/>
                <a:cs typeface="+mn-cs"/>
              </a:rPr>
              <a:t>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their solution provides serverless querying, are they prevented from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Is my data protected at rest and do I have control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 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4/12/2020 10:56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end-to-end solution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r>
              <a:rPr lang="en-US" sz="2800" dirty="0">
                <a:solidFill>
                  <a:schemeClr val="tx1"/>
                </a:solidFill>
                <a:latin typeface="+mj-lt"/>
              </a:rPr>
              <a:t>Minimize the number of services used to ingest, transform, query and store data; optimally using a single tool.</a:t>
            </a:r>
          </a:p>
          <a:p>
            <a:r>
              <a:rPr lang="en-US" sz="2800" dirty="0">
                <a:solidFill>
                  <a:schemeClr val="tx1"/>
                </a:solidFill>
              </a:rPr>
              <a:t>All team members should work within a single collaborative environment.</a:t>
            </a:r>
          </a:p>
          <a:p>
            <a:r>
              <a:rPr lang="en-US" sz="2800" dirty="0">
                <a:solidFill>
                  <a:schemeClr val="tx1"/>
                </a:solidFill>
              </a:rPr>
              <a:t>Need a highly performant system.</a:t>
            </a:r>
          </a:p>
          <a:p>
            <a:r>
              <a:rPr lang="en-US" sz="2800" dirty="0">
                <a:solidFill>
                  <a:schemeClr val="tx1"/>
                </a:solidFill>
              </a:rPr>
              <a:t>A consistent security model applied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4235006"/>
          </a:xfrm>
        </p:spPr>
        <p:txBody>
          <a:bodyPr/>
          <a:lstStyle/>
          <a:p>
            <a:r>
              <a:rPr lang="en-US" sz="2800" dirty="0"/>
              <a:t>WWI understands that Azure offers several services with overlapping capabilities – they do not want to spend time stitching them together to get the desired analytics solution.</a:t>
            </a:r>
          </a:p>
          <a:p>
            <a:r>
              <a:rPr lang="en-US" sz="2800" dirty="0"/>
              <a:t>They have seen demos from competing systems that claim to load massive datasets in seconds. Does Azure offer such a solution?</a:t>
            </a:r>
          </a:p>
          <a:p>
            <a:r>
              <a:rPr lang="en-US" sz="2800" dirty="0"/>
              <a:t>Can they really minimize the number of disparate services they use across ingest, transformation, querying and storage? The team wants to master one tool and build shared best practices for development, management, and monitoring.</a:t>
            </a:r>
          </a:p>
        </p:txBody>
      </p:sp>
      <p:pic>
        <p:nvPicPr>
          <p:cNvPr id="4" name="Graphic 3" descr="Questions">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3459409"/>
          </a:xfrm>
        </p:spPr>
        <p:txBody>
          <a:bodyPr/>
          <a:lstStyle/>
          <a:p>
            <a:r>
              <a:rPr lang="en-US" sz="2800" dirty="0"/>
              <a:t>They have heard of serverless querying, does your solution offer this? Does it support querying the data at the scale of WWI and what formats does it support? Would this be appropriate for supporting their dashboards or reports?</a:t>
            </a:r>
          </a:p>
          <a:p>
            <a:r>
              <a:rPr lang="en-US" sz="2800" dirty="0"/>
              <a:t>If their solution provide serverless querying, are they prevented from using pre-allocated query resources?</a:t>
            </a:r>
          </a:p>
          <a:p>
            <a:r>
              <a:rPr lang="en-US" sz="2800" dirty="0"/>
              <a:t>Is my data protected at rest and do I have control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lnSpcReduction="10000"/>
          </a:bodyPr>
          <a:lstStyle/>
          <a:p>
            <a:pPr lvl="1"/>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195242"/>
            <a:ext cx="9926608" cy="529584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4" name="TextBox 3">
            <a:extLst>
              <a:ext uri="{FF2B5EF4-FFF2-40B4-BE49-F238E27FC236}">
                <a16:creationId xmlns:a16="http://schemas.microsoft.com/office/drawing/2014/main" id="{D48E91C1-8E96-4ACF-B775-68428A26C8A1}"/>
              </a:ext>
            </a:extLst>
          </p:cNvPr>
          <p:cNvSpPr txBox="1"/>
          <p:nvPr/>
        </p:nvSpPr>
        <p:spPr>
          <a:xfrm>
            <a:off x="347968" y="652532"/>
            <a:ext cx="7097861" cy="5453801"/>
          </a:xfrm>
          <a:prstGeom prst="rect">
            <a:avLst/>
          </a:prstGeom>
          <a:noFill/>
        </p:spPr>
        <p:txBody>
          <a:bodyPr wrap="square" lIns="182880" tIns="146304" rIns="182880" bIns="146304" rtlCol="0">
            <a:spAutoFit/>
          </a:bodyPr>
          <a:lstStyle/>
          <a:p>
            <a:pPr>
              <a:lnSpc>
                <a:spcPct val="90000"/>
              </a:lnSpc>
              <a:spcAft>
                <a:spcPts val="600"/>
              </a:spcAft>
            </a:pPr>
            <a:r>
              <a:rPr lang="en-US" sz="2800" dirty="0"/>
              <a:t>Abstract</a:t>
            </a:r>
          </a:p>
          <a:p>
            <a:pPr>
              <a:lnSpc>
                <a:spcPct val="90000"/>
              </a:lnSpc>
              <a:spcAft>
                <a:spcPts val="600"/>
              </a:spcAft>
              <a:defRPr/>
            </a:pPr>
            <a:r>
              <a:rPr lang="en-US" dirty="0"/>
              <a:t>At the end of this whiteboard design session, you will be able to design a solution to ingest both hot (real-time) and cold (historical) data and combine this information to develop dashboard KPIs and to train and deploy predictive machine learning models so decisions can be made at a moments notice. All of this is accomplished by leveraging a single tool, Azure Synapse Analytics.</a:t>
            </a:r>
          </a:p>
          <a:p>
            <a:pPr>
              <a:lnSpc>
                <a:spcPct val="90000"/>
              </a:lnSpc>
              <a:spcAft>
                <a:spcPts val="600"/>
              </a:spcAft>
            </a:pPr>
            <a:endParaRPr lang="en-US" dirty="0"/>
          </a:p>
          <a:p>
            <a:pPr>
              <a:lnSpc>
                <a:spcPct val="90000"/>
              </a:lnSpc>
              <a:spcAft>
                <a:spcPts val="600"/>
              </a:spcAft>
            </a:pPr>
            <a:r>
              <a:rPr lang="en-US" sz="2800" dirty="0"/>
              <a:t>Learning objectives</a:t>
            </a:r>
          </a:p>
          <a:p>
            <a:pPr marL="342900" indent="-342900">
              <a:lnSpc>
                <a:spcPct val="90000"/>
              </a:lnSpc>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Build an end to end analytics solution using Azure Synapse Analytics </a:t>
            </a:r>
          </a:p>
          <a:p>
            <a:pPr marL="342900" indent="-342900">
              <a:lnSpc>
                <a:spcPct val="90000"/>
              </a:lnSpc>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Design performant solutions for both hot and cold path data processing</a:t>
            </a:r>
          </a:p>
          <a:p>
            <a:pPr marL="342900" indent="-342900">
              <a:lnSpc>
                <a:spcPct val="90000"/>
              </a:lnSpc>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Create data preparation pipelines</a:t>
            </a:r>
          </a:p>
          <a:p>
            <a:pPr marL="342900" indent="-342900">
              <a:lnSpc>
                <a:spcPct val="90000"/>
              </a:lnSpc>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Integrate machine learning models</a:t>
            </a:r>
          </a:p>
          <a:p>
            <a:pPr>
              <a:lnSpc>
                <a:spcPct val="90000"/>
              </a:lnSpc>
              <a:defRPr/>
            </a:pPr>
            <a:endParaRPr lang="en-US" dirty="0"/>
          </a:p>
          <a:p>
            <a:pPr marR="0" lvl="0" algn="l" defTabSz="914400" rtl="0" eaLnBrk="1" fontAlgn="auto" latinLnBrk="0" hangingPunct="1">
              <a:lnSpc>
                <a:spcPct val="90000"/>
              </a:lnSpc>
              <a:spcBef>
                <a:spcPts val="0"/>
              </a:spcBef>
              <a:spcAft>
                <a:spcPts val="600"/>
              </a:spcAft>
              <a:buClrTx/>
              <a:buSzTx/>
              <a:tabLst/>
              <a:defRPr/>
            </a:pPr>
            <a:endPar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4019562"/>
          </a:xfrm>
        </p:spPr>
        <p:txBody>
          <a:bodyPr/>
          <a:lstStyle/>
          <a:p>
            <a:r>
              <a:rPr lang="en-US" sz="2800" dirty="0"/>
              <a:t>Flat file data will land in Azure Data Lake Storage and be translated into relational tables within the data warehouse.</a:t>
            </a:r>
          </a:p>
          <a:p>
            <a:r>
              <a:rPr lang="en-US" sz="2800" dirty="0"/>
              <a:t>Provide a separate storage account for each environment: dev, test, and production.</a:t>
            </a:r>
          </a:p>
          <a:p>
            <a:r>
              <a:rPr lang="en-US" sz="2800" dirty="0"/>
              <a:t>Establish a common folder structure to organize data by degree of refinement. </a:t>
            </a:r>
          </a:p>
          <a:p>
            <a:r>
              <a:rPr lang="en-US" sz="2800" dirty="0"/>
              <a:t>Batch raw data ingestion supported data formats are CSV, Parquet, ORC, and JSON.</a:t>
            </a:r>
          </a:p>
          <a:p>
            <a:r>
              <a:rPr lang="en-US" sz="2800" dirty="0"/>
              <a:t>Streaming data ingested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55312"/>
          </a:xfrm>
        </p:spPr>
        <p:txBody>
          <a:bodyPr/>
          <a:lstStyle/>
          <a:p>
            <a:r>
              <a:rPr lang="en-US" sz="2800" dirty="0"/>
              <a:t>Raw data is easily explored using Azure Synapse Studio.</a:t>
            </a:r>
          </a:p>
          <a:p>
            <a:r>
              <a:rPr lang="en-US" sz="2800" dirty="0"/>
              <a:t>The Parquet data format is recommended for storing refined versions of data to benefit from interoperability and high performance.</a:t>
            </a:r>
          </a:p>
          <a:p>
            <a:r>
              <a:rPr lang="en-US" sz="2800" dirty="0"/>
              <a:t>Azure Synapse Studio provides a code-free graphical design surface to create Data Flows that run at scale on Spark. Engineers can also use code if they prefer.</a:t>
            </a:r>
          </a:p>
          <a:p>
            <a:r>
              <a:rPr lang="en-US" sz="2800" dirty="0"/>
              <a:t>Azure Synapse Analytics supports open source Apache Spark and the execution of Python, Scala, (and soon) R code.</a:t>
            </a:r>
          </a:p>
          <a:p>
            <a:r>
              <a:rPr lang="en-US" sz="2800" dirty="0"/>
              <a:t>Azure Synapse Spark pools allow for the importing of libraries to leverage within attached Jupyter notebooks.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463262"/>
          </a:xfrm>
        </p:spPr>
        <p:txBody>
          <a:bodyPr/>
          <a:lstStyle/>
          <a:p>
            <a:r>
              <a:rPr lang="en-US" sz="2800" dirty="0"/>
              <a:t>Clustered </a:t>
            </a:r>
            <a:r>
              <a:rPr lang="en-US" sz="2800" dirty="0" err="1"/>
              <a:t>Columnstore</a:t>
            </a:r>
            <a:r>
              <a:rPr lang="en-US" sz="2800" dirty="0"/>
              <a:t> indexes offer the highest level of data compression with the best overall query performance for tables with over 100 million rows.</a:t>
            </a:r>
          </a:p>
          <a:p>
            <a:r>
              <a:rPr lang="en-US" sz="2800" dirty="0"/>
              <a:t>Heap tables are recommended for tables with less than 100 million rows.</a:t>
            </a:r>
          </a:p>
          <a:p>
            <a:r>
              <a:rPr lang="en-US" sz="2800" dirty="0"/>
              <a:t>Clustered Indexes may outperform clustered </a:t>
            </a:r>
            <a:r>
              <a:rPr lang="en-US" sz="2800" dirty="0" err="1"/>
              <a:t>columnstore</a:t>
            </a:r>
            <a:r>
              <a:rPr lang="en-US" sz="2800" dirty="0"/>
              <a:t> when very few rows need to be retrieved quickly.</a:t>
            </a:r>
          </a:p>
          <a:p>
            <a:pPr lvl="1"/>
            <a:r>
              <a:rPr lang="en-US" sz="2400" dirty="0"/>
              <a:t>Queries using Clustered Indexes will only see benefits by using a highly selective filter on the clustered index column – non-clustered secondary indexes can be added to improve this performance.</a:t>
            </a:r>
          </a:p>
          <a:p>
            <a:pPr lvl="1"/>
            <a:r>
              <a:rPr lang="en-US" sz="2400" dirty="0"/>
              <a:t>Each additional index that is added to a table adds both space and processing time to data loads.</a:t>
            </a:r>
          </a:p>
          <a:p>
            <a:r>
              <a:rPr lang="en-US" sz="2800" dirty="0"/>
              <a:t>For faster loading performance, Heap tables and Temporary tables can be used as staging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55312"/>
          </a:xfrm>
        </p:spPr>
        <p:txBody>
          <a:bodyPr/>
          <a:lstStyle/>
          <a:p>
            <a:r>
              <a:rPr lang="en-US" sz="2800" b="1" dirty="0"/>
              <a:t>Distributed</a:t>
            </a:r>
            <a:r>
              <a:rPr lang="en-US" sz="2800" dirty="0"/>
              <a:t> table design recommendations</a:t>
            </a:r>
          </a:p>
          <a:p>
            <a:pPr lvl="1"/>
            <a:r>
              <a:rPr lang="en-US" sz="2800" dirty="0"/>
              <a:t>Small fact tables exceeding several GBs with frequent inserts should use a hash distribution.</a:t>
            </a:r>
          </a:p>
          <a:p>
            <a:pPr lvl="1"/>
            <a:r>
              <a:rPr lang="en-US" sz="2800" dirty="0"/>
              <a:t>Potentially useful tables created from raw input should use round-robin distribution.</a:t>
            </a:r>
          </a:p>
          <a:p>
            <a:pPr lvl="1"/>
            <a:r>
              <a:rPr lang="en-US" sz="2800" dirty="0"/>
              <a:t>Temporary staging tables used in data preparation should use a round-robin distributed table.</a:t>
            </a:r>
          </a:p>
          <a:p>
            <a:pPr lvl="1"/>
            <a:r>
              <a:rPr lang="en-US" sz="2800" dirty="0"/>
              <a:t>Lookup tables that range from several hundred MBs to 1.5 GBs in size should be considered for replication. (This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708981"/>
          </a:xfrm>
        </p:spPr>
        <p:txBody>
          <a:bodyPr/>
          <a:lstStyle/>
          <a:p>
            <a:r>
              <a:rPr lang="en-US" sz="2800" dirty="0"/>
              <a:t>JSON formatted data columns are </a:t>
            </a:r>
            <a:r>
              <a:rPr lang="en-US" sz="2800" dirty="0" err="1"/>
              <a:t>queryable</a:t>
            </a:r>
            <a:r>
              <a:rPr lang="en-US" sz="2800" dirty="0"/>
              <a:t> using Azure Synapse SQL serverless in conjunction with T-SQL OPENJSON, JSON_VALUE, and </a:t>
            </a:r>
            <a:r>
              <a:rPr lang="en-US" sz="2800" dirty="0" err="1"/>
              <a:t>JSON_Query</a:t>
            </a:r>
            <a:r>
              <a:rPr lang="en-US" sz="2800" dirty="0"/>
              <a:t> statements. JSON data is updateable via the JSON_MODIFY command.</a:t>
            </a:r>
          </a:p>
          <a:p>
            <a:r>
              <a:rPr lang="en-US" sz="2800" dirty="0"/>
              <a:t>APPROXIMATE_COUNT_DISTINCT provides better count query performance with an average 2% accuracy of the true cardinality.</a:t>
            </a:r>
          </a:p>
          <a:p>
            <a:r>
              <a:rPr lang="en-US" sz="2800" dirty="0"/>
              <a:t>When the same queries are executed repeatedly against mainly static data; result-set caching can be used to improve performance – this cache is invalidated and refreshed when underlying table data changes or the query code changes.</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493538"/>
          </a:xfrm>
        </p:spPr>
        <p:txBody>
          <a:bodyPr/>
          <a:lstStyle/>
          <a:p>
            <a:r>
              <a:rPr lang="en-US" sz="2800" dirty="0"/>
              <a:t>The Azure Synapse Studio provides the ability to create Power BI reports.</a:t>
            </a:r>
          </a:p>
          <a:p>
            <a:r>
              <a:rPr lang="en-US" sz="2800" dirty="0"/>
              <a:t>Power BI Desktop can also be used to publish both datasets and reports to the Azure Synapse Studio.</a:t>
            </a:r>
          </a:p>
          <a:p>
            <a:r>
              <a:rPr lang="en-US" sz="2800" dirty="0"/>
              <a:t>Power BI supports the creation of dashboards that query both batch and streaming data into a single view.</a:t>
            </a:r>
          </a:p>
          <a:p>
            <a:r>
              <a:rPr lang="en-US" sz="2800" dirty="0"/>
              <a:t>Power BI with Azure Synapse SQL serverless they can create reports with data residing in Azure Storage that hasn’t yet been moved 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290953"/>
          </a:xfrm>
        </p:spPr>
        <p:txBody>
          <a:bodyPr/>
          <a:lstStyle/>
          <a:p>
            <a:r>
              <a:rPr lang="en-US" sz="2800" dirty="0"/>
              <a:t>Resource contention can be mitigated by applying Workload Management in Azure Synapse Analytics.</a:t>
            </a:r>
          </a:p>
          <a:p>
            <a:pPr lvl="1"/>
            <a:r>
              <a:rPr lang="en-US" sz="2400" dirty="0"/>
              <a:t>Assign a request to a workload group and set importance levels through </a:t>
            </a:r>
            <a:r>
              <a:rPr lang="en-US" sz="2400" b="1" dirty="0"/>
              <a:t>Workload Classification</a:t>
            </a:r>
            <a:r>
              <a:rPr lang="en-US" sz="2400" dirty="0"/>
              <a:t>.</a:t>
            </a:r>
          </a:p>
          <a:p>
            <a:pPr lvl="1"/>
            <a:r>
              <a:rPr lang="en-US" sz="2400" dirty="0"/>
              <a:t>Influence the order in which a request gets access to resources through </a:t>
            </a:r>
            <a:r>
              <a:rPr lang="en-US" sz="2400" b="1" dirty="0"/>
              <a:t>Workload Importance</a:t>
            </a:r>
            <a:r>
              <a:rPr lang="en-US" sz="2400" dirty="0"/>
              <a:t>.</a:t>
            </a:r>
          </a:p>
          <a:p>
            <a:pPr lvl="1"/>
            <a:r>
              <a:rPr lang="en-US" sz="2400" dirty="0"/>
              <a:t>Reserve resources for a workload group through </a:t>
            </a:r>
            <a:r>
              <a:rPr lang="en-US" sz="2400" b="1" dirty="0"/>
              <a:t>Workload Isolation</a:t>
            </a:r>
            <a:r>
              <a:rPr lang="en-US" sz="2400" dirty="0"/>
              <a:t>.</a:t>
            </a:r>
          </a:p>
          <a:p>
            <a:r>
              <a:rPr lang="en-US" sz="2800" dirty="0"/>
              <a:t>Leverage Azure Advisor recommendations to identify suboptimal table distribution, data skew, cache misses, </a:t>
            </a:r>
            <a:r>
              <a:rPr lang="en-US" sz="2800" dirty="0" err="1"/>
              <a:t>tempdb</a:t>
            </a:r>
            <a:r>
              <a:rPr lang="en-US" sz="2800" dirty="0"/>
              <a:t> contention, and suboptimal plan selection.</a:t>
            </a:r>
          </a:p>
          <a:p>
            <a:r>
              <a:rPr lang="en-US" sz="2800" dirty="0"/>
              <a:t>Avoid disruptive system downtime attributed to system upgrades by setting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019562"/>
          </a:xfrm>
        </p:spPr>
        <p:txBody>
          <a:bodyPr/>
          <a:lstStyle/>
          <a:p>
            <a:r>
              <a:rPr lang="en-US" sz="2800" dirty="0"/>
              <a:t>Azure Synapse Analytics utilizes Azure Active Directory (AAD) as its authentication mechanism.</a:t>
            </a:r>
          </a:p>
          <a:p>
            <a:r>
              <a:rPr lang="en-US" sz="2800" dirty="0"/>
              <a:t>Azure Data Lake Store gen 2 authorization provides container level security via AAD roles. Fine-grained access control is enabled by setting POSIX ACLs at the folder level.</a:t>
            </a:r>
          </a:p>
          <a:p>
            <a:r>
              <a:rPr lang="en-US" sz="2800" dirty="0"/>
              <a:t>Database permissions (including object level security for tables, views, stored procedures, and functions) are based on AAD groups and users.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2245"/>
          </a:xfrm>
        </p:spPr>
        <p:txBody>
          <a:bodyPr/>
          <a:lstStyle/>
          <a:p>
            <a:r>
              <a:rPr lang="en-US" sz="2800" dirty="0"/>
              <a:t>Fine-grained data security can be achieved via:</a:t>
            </a:r>
          </a:p>
          <a:p>
            <a:pPr lvl="1"/>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r>
              <a:rPr lang="en-US" sz="2000" b="1" dirty="0"/>
              <a:t>Column Level Security </a:t>
            </a:r>
            <a:r>
              <a:rPr lang="en-US" sz="2000" dirty="0"/>
              <a:t>– controls access to specific columns in SQL Pool database tables based on a user’s group membership or execution context</a:t>
            </a:r>
          </a:p>
          <a:p>
            <a:pPr lvl="1"/>
            <a:r>
              <a:rPr lang="en-US" sz="2000" b="1" dirty="0"/>
              <a:t>Dynamic Data Masking </a:t>
            </a:r>
            <a:r>
              <a:rPr lang="en-US" sz="2000" dirty="0"/>
              <a:t>– obfuscates sensitive data based on a user’s group membership.</a:t>
            </a:r>
          </a:p>
          <a:p>
            <a:r>
              <a:rPr lang="en-US" sz="2800" dirty="0"/>
              <a:t>SQL Vulnerability Assessment is an automated tool used to discover, track, and remediate database vulnerabilities that also gives you the ability to set a security baseline that will customize scan results to suit your environment.</a:t>
            </a:r>
          </a:p>
          <a:p>
            <a:r>
              <a:rPr lang="en-US" sz="2800" dirty="0"/>
              <a:t>SQL Threat Detection allows you to respond to and remediate unusual and harmful attempts to breach your database. </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3459409"/>
          </a:xfrm>
        </p:spPr>
        <p:txBody>
          <a:bodyPr/>
          <a:lstStyle/>
          <a:p>
            <a:r>
              <a:rPr lang="en-US" sz="2800" dirty="0"/>
              <a:t>SQL Data Discovery and Classification automatically discovers columns containing potentially sensitive data and provides recommendations for labeling this data via metadata attributes.</a:t>
            </a:r>
          </a:p>
          <a:p>
            <a:r>
              <a:rPr lang="en-US" sz="2800" dirty="0"/>
              <a:t>From a network perspective, Azure Synapse Analytics workspaces can be deployed in a Virtual Network that exposes managed private endpoints. This way all traffic between the </a:t>
            </a:r>
            <a:r>
              <a:rPr lang="en-US" sz="2800" dirty="0" err="1"/>
              <a:t>VNet</a:t>
            </a:r>
            <a:r>
              <a:rPr lang="en-US" sz="2800" dirty="0"/>
              <a:t>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a:bodyPr>
          <a:lstStyle/>
          <a:p>
            <a:r>
              <a:rPr lang="en-US" sz="2800" dirty="0">
                <a:solidFill>
                  <a:schemeClr val="tx1"/>
                </a:solidFill>
              </a:rPr>
              <a:t>WWI understands that Azure offers several services with overlapping capabilities- they do not want to spend the time stitching them together to get to the desired analytics solution.</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buNone/>
            </a:pPr>
            <a:endParaRPr lang="en-US" sz="2032" dirty="0">
              <a:solidFill>
                <a:schemeClr val="tx1"/>
              </a:solidFill>
            </a:endParaRPr>
          </a:p>
          <a:p>
            <a:r>
              <a:rPr lang="en-US" sz="2800" dirty="0">
                <a:solidFill>
                  <a:schemeClr val="tx1"/>
                </a:solidFill>
              </a:rPr>
              <a:t>They have seen demos from competing systems that claim to load massive datasets in seconds. Does Azure offer such a solution?</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70000" lnSpcReduction="20000"/>
          </a:bodyPr>
          <a:lstStyle/>
          <a:p>
            <a:pPr>
              <a:lnSpc>
                <a:spcPct val="120000"/>
              </a:lnSpc>
            </a:pPr>
            <a:r>
              <a:rPr lang="en-US" sz="3600" dirty="0">
                <a:solidFill>
                  <a:schemeClr val="tx1"/>
                </a:solidFill>
              </a:rPr>
              <a:t>Can they really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pPr marL="336145" lvl="1" indent="0">
              <a:buNone/>
            </a:pPr>
            <a:endParaRPr lang="en-US" sz="2400" dirty="0">
              <a:solidFill>
                <a:schemeClr val="tx1"/>
              </a:solidFill>
              <a:latin typeface="+mj-lt"/>
            </a:endParaRPr>
          </a:p>
          <a:p>
            <a:pPr marL="336145" lvl="1" indent="0">
              <a:buNone/>
            </a:pPr>
            <a:r>
              <a:rPr lang="en-US" sz="2600" dirty="0">
                <a:solidFill>
                  <a:schemeClr val="tx1"/>
                </a:solidFill>
                <a:latin typeface="+mj-lt"/>
              </a:rPr>
              <a:t>Azure Synapse Analytics provides an integrated environment that does exactly this.</a:t>
            </a:r>
          </a:p>
          <a:p>
            <a:pPr marL="336145" lvl="1" indent="0">
              <a:buNone/>
            </a:pPr>
            <a:endParaRPr lang="en-US" sz="2032" dirty="0">
              <a:solidFill>
                <a:schemeClr val="tx1"/>
              </a:solidFill>
              <a:latin typeface="+mj-lt"/>
            </a:endParaRPr>
          </a:p>
          <a:p>
            <a:pPr>
              <a:lnSpc>
                <a:spcPct val="120000"/>
              </a:lnSpc>
            </a:pPr>
            <a:r>
              <a:rPr lang="en-US" sz="3600" dirty="0">
                <a:solidFill>
                  <a:schemeClr val="tx1"/>
                </a:solidFill>
              </a:rPr>
              <a:t>They have heard of serverless querying, does your solution offer this? Does it support querying the data at the scale of WWI and what formats does it support? Would this be appropriate for supporting their dashboards or reports?</a:t>
            </a:r>
          </a:p>
          <a:p>
            <a:pPr marL="336145" lvl="1" indent="0">
              <a:lnSpc>
                <a:spcPct val="120000"/>
              </a:lnSpc>
              <a:buNone/>
            </a:pPr>
            <a:endParaRPr lang="en-US" sz="23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92500" lnSpcReduction="20000"/>
          </a:bodyPr>
          <a:lstStyle/>
          <a:p>
            <a:r>
              <a:rPr lang="en-US" sz="3000" dirty="0">
                <a:solidFill>
                  <a:schemeClr val="tx1"/>
                </a:solidFill>
              </a:rPr>
              <a:t>If their solution provides serverless querying, are they prevented from using pre-allocated query resources?</a:t>
            </a:r>
          </a:p>
          <a:p>
            <a:pPr marL="336145" lvl="1" indent="0">
              <a:buNone/>
            </a:pPr>
            <a:endParaRPr lang="en-US" sz="2400" dirty="0">
              <a:solidFill>
                <a:schemeClr val="tx1"/>
              </a:solidFill>
              <a:latin typeface="+mj-lt"/>
            </a:endParaRPr>
          </a:p>
          <a:p>
            <a:pPr marL="336145" lvl="1" indent="0">
              <a:lnSpc>
                <a:spcPct val="11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buNone/>
            </a:pPr>
            <a:endParaRPr lang="en-US" sz="2032" dirty="0">
              <a:solidFill>
                <a:schemeClr val="tx1"/>
              </a:solidFill>
              <a:latin typeface="+mj-lt"/>
            </a:endParaRPr>
          </a:p>
          <a:p>
            <a:r>
              <a:rPr lang="en-US" sz="3000" dirty="0">
                <a:solidFill>
                  <a:schemeClr val="tx1"/>
                </a:solidFill>
              </a:rPr>
              <a:t>Is my data protected at rest and do I have control over the keys used to encrypt it?</a:t>
            </a:r>
          </a:p>
          <a:p>
            <a:pPr marL="336145" lvl="1" indent="0">
              <a:buNone/>
            </a:pPr>
            <a:endParaRPr lang="en-US" sz="2400" dirty="0">
              <a:solidFill>
                <a:schemeClr val="tx1"/>
              </a:solidFill>
              <a:latin typeface="+mj-lt"/>
            </a:endParaRPr>
          </a:p>
          <a:p>
            <a:pPr marL="336145" lvl="1" indent="0">
              <a:lnSpc>
                <a:spcPct val="110000"/>
              </a:lnSpc>
              <a:buNone/>
            </a:pPr>
            <a:r>
              <a:rPr lang="en-US" sz="2400" dirty="0">
                <a:solidFill>
                  <a:schemeClr val="tx1"/>
                </a:solidFill>
                <a:latin typeface="+mj-lt"/>
              </a:rPr>
              <a:t>For data stored in Azure Synapse SQL databases as well as data stored in Azure Storage (including Azure Data Lake Store gen 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has hundreds of brick and mortar stores. </a:t>
            </a:r>
            <a:r>
              <a:rPr lang="en-US" sz="2800" dirty="0">
                <a:solidFill>
                  <a:schemeClr val="tx1"/>
                </a:solidFill>
              </a:rPr>
              <a:t>Over their years of operation, they have amassed large amounts of historical data stored in disparate systems.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2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a:lnSpc>
                <a:spcPct val="12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pic>
        <p:nvPicPr>
          <p:cNvPr id="5" name="Graphic 4" descr="Database">
            <a:extLst>
              <a:ext uri="{FF2B5EF4-FFF2-40B4-BE49-F238E27FC236}">
                <a16:creationId xmlns:a16="http://schemas.microsoft.com/office/drawing/2014/main" id="{A58634F1-F885-4C54-9CB9-B2AB33E14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descr="Research">
            <a:extLst>
              <a:ext uri="{FF2B5EF4-FFF2-40B4-BE49-F238E27FC236}">
                <a16:creationId xmlns:a16="http://schemas.microsoft.com/office/drawing/2014/main" id="{93FBA86C-3611-4776-BF5D-FB13DD459B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2597634"/>
          </a:xfrm>
        </p:spPr>
        <p:txBody>
          <a:bodyPr/>
          <a:lstStyle/>
          <a:p>
            <a:r>
              <a:rPr lang="en-US" sz="2800" dirty="0"/>
              <a:t>WWI has 100 stores each equipped with 50 IoT sensors that monitor customer behavior in the store aisles.</a:t>
            </a:r>
          </a:p>
          <a:p>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2597634"/>
          </a:xfrm>
        </p:spPr>
        <p:txBody>
          <a:bodyPr/>
          <a:lstStyle/>
          <a:p>
            <a:r>
              <a:rPr lang="en-US" sz="2800" dirty="0"/>
              <a:t>When ingesting data and creating data transformation pipelines, WWI would like their specialists to take advantage of a graphical user interface, but still retain the ability to drop down to code should the need arise.</a:t>
            </a:r>
          </a:p>
          <a:p>
            <a:r>
              <a:rPr lang="en-US" sz="2800" dirty="0"/>
              <a:t>They want the ability to quickly explore raw ingested data prior to any preliminary data analysis.</a:t>
            </a:r>
          </a:p>
        </p:txBody>
      </p:sp>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pic>
        <p:nvPicPr>
          <p:cNvPr id="5" name="Graphic 4" descr="Browser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2985433"/>
          </a:xfrm>
        </p:spPr>
        <p:txBody>
          <a:bodyPr/>
          <a:lstStyle/>
          <a:p>
            <a:r>
              <a:rPr lang="en-US" sz="2800" dirty="0"/>
              <a:t>To bring their entire operation into perspective, WWI would like to create a dashboard where they can see their KPIs derived from historical data, and near real-time data streams. </a:t>
            </a:r>
          </a:p>
          <a:p>
            <a:r>
              <a:rPr lang="en-US" sz="2800" dirty="0"/>
              <a:t>They want to make up to the minute key product recommendations generated with the help of machine learning models.</a:t>
            </a:r>
          </a:p>
        </p:txBody>
      </p:sp>
      <p:pic>
        <p:nvPicPr>
          <p:cNvPr id="7" name="Graphic 6" descr="Statistics">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r>
              <a:rPr lang="en-US" sz="2800" dirty="0">
                <a:solidFill>
                  <a:schemeClr val="tx1"/>
                </a:solidFill>
                <a:cs typeface="Segoe UI Semilight" panose="020B0402040204020203" pitchFamily="34" charset="0"/>
              </a:rPr>
              <a:t>Have a unified approach to handling structured and unstructured data sources.</a:t>
            </a:r>
          </a:p>
          <a:p>
            <a:r>
              <a:rPr lang="en-US" sz="2800" dirty="0">
                <a:solidFill>
                  <a:schemeClr val="tx1"/>
                </a:solidFill>
                <a:cs typeface="Segoe UI Semilight" panose="020B0402040204020203" pitchFamily="34" charset="0"/>
              </a:rPr>
              <a:t>Provide data engineers and data scientists with the ability to run complex queries over petabytes of structured and unstructured enterprise operational data.</a:t>
            </a:r>
          </a:p>
          <a:p>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6280</TotalTime>
  <Words>6539</Words>
  <Application>Microsoft Office PowerPoint</Application>
  <PresentationFormat>Widescreen</PresentationFormat>
  <Paragraphs>499</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end-to-end solution</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178</cp:revision>
  <dcterms:created xsi:type="dcterms:W3CDTF">2016-01-21T23:17:09Z</dcterms:created>
  <dcterms:modified xsi:type="dcterms:W3CDTF">2020-04-12T19:26:25Z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