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8" r:id="rId5"/>
    <p:sldId id="264" r:id="rId6"/>
    <p:sldId id="266" r:id="rId7"/>
    <p:sldId id="259" r:id="rId8"/>
    <p:sldId id="267"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2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10/20/2023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10/20/2023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10/20/2023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10/20/2023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10/20/2023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6A637EE-71A7-B6AF-8F88-94001D7EE8AA}"/>
              </a:ext>
            </a:extLst>
          </p:cNvPr>
          <p:cNvSpPr>
            <a:spLocks noChangeArrowheads="1"/>
          </p:cNvSpPr>
          <p:nvPr/>
        </p:nvSpPr>
        <p:spPr bwMode="auto">
          <a:xfrm>
            <a:off x="1845904" y="-600930"/>
            <a:ext cx="8836089" cy="5416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SEMINAR ON </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a:t>
            </a:r>
            <a:r>
              <a:rPr kumimoji="0" lang="en-US" altLang="en-US" sz="2000" b="0" i="0" u="none" strike="noStrike" cap="none" normalizeH="0" baseline="0" dirty="0">
                <a:ln>
                  <a:noFill/>
                </a:ln>
                <a:solidFill>
                  <a:srgbClr val="FF0000"/>
                </a:solidFill>
                <a:effectLst/>
                <a:latin typeface="Arial" panose="020B0604020202020204" pitchFamily="34" charset="0"/>
                <a:ea typeface="Times New Roman" panose="02020603050405020304" pitchFamily="18" charset="0"/>
              </a:rPr>
              <a:t>Smart Device to Enhance Safety of the Vehicle</a:t>
            </a: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SUBMITTED TO THE SAVITRIBAI PHULE PUNE UNIVERSITY, PUNE  </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IN THE PARTIAL FULFILLMENT FOR THE AWARD OF THE DEGREE  </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OF </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BACHELOR OF ENGINEERING </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IN </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COMPUTER ENGINEERING </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BY </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latin typeface="Arial" panose="020B0604020202020204" pitchFamily="34" charset="0"/>
                <a:ea typeface="Times New Roman" panose="02020603050405020304" pitchFamily="18" charset="0"/>
              </a:rPr>
              <a:t>THOPATE RUTURAJ SATISH (CO3073)</a:t>
            </a:r>
            <a:r>
              <a:rPr kumimoji="0" lang="en-US" altLang="en-US"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Under the Guidance of: - </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latin typeface="Arial" panose="020B0604020202020204" pitchFamily="34" charset="0"/>
                <a:ea typeface="Times New Roman" panose="02020603050405020304" pitchFamily="18" charset="0"/>
              </a:rPr>
              <a:t>Prof. </a:t>
            </a:r>
            <a:r>
              <a:rPr kumimoji="0" lang="en-US" altLang="en-US" b="0" i="0" u="none" strike="noStrike" cap="none" normalizeH="0" baseline="0" dirty="0" err="1">
                <a:ln>
                  <a:noFill/>
                </a:ln>
                <a:solidFill>
                  <a:srgbClr val="FF0000"/>
                </a:solidFill>
                <a:effectLst/>
                <a:latin typeface="Arial" panose="020B0604020202020204" pitchFamily="34" charset="0"/>
                <a:ea typeface="Times New Roman" panose="02020603050405020304" pitchFamily="18" charset="0"/>
              </a:rPr>
              <a:t>Rutika</a:t>
            </a:r>
            <a:r>
              <a:rPr kumimoji="0" lang="en-US" altLang="en-US" b="0" i="0" u="none" strike="noStrike" cap="none" normalizeH="0" baseline="0" dirty="0">
                <a:ln>
                  <a:noFill/>
                </a:ln>
                <a:solidFill>
                  <a:srgbClr val="FF0000"/>
                </a:solidFill>
                <a:effectLst/>
                <a:latin typeface="Arial" panose="020B0604020202020204" pitchFamily="34" charset="0"/>
                <a:ea typeface="Times New Roman" panose="02020603050405020304" pitchFamily="18" charset="0"/>
              </a:rPr>
              <a:t> Shah </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r>
              <a:rPr kumimoji="0" lang="en-US" altLang="en-US"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028" name="Picture 37">
            <a:extLst>
              <a:ext uri="{FF2B5EF4-FFF2-40B4-BE49-F238E27FC236}">
                <a16:creationId xmlns:a16="http://schemas.microsoft.com/office/drawing/2014/main" id="{6793DAFB-C3A6-ECD5-FF90-2773007CEB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0887" y="4376058"/>
            <a:ext cx="746125" cy="67786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E7C07D4-3365-6841-2932-A8CA784986AF}"/>
              </a:ext>
            </a:extLst>
          </p:cNvPr>
          <p:cNvSpPr>
            <a:spLocks noChangeArrowheads="1"/>
          </p:cNvSpPr>
          <p:nvPr/>
        </p:nvSpPr>
        <p:spPr bwMode="auto">
          <a:xfrm>
            <a:off x="167951" y="539915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DEPARTMENT OF COMPUTER</a:t>
            </a:r>
            <a:r>
              <a:rPr kumimoji="0" lang="en-US" altLang="en-US" sz="17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r>
              <a:rPr kumimoji="0" lang="en-US" altLang="en-US"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ENGINEERING</a:t>
            </a:r>
            <a:r>
              <a:rPr kumimoji="0" lang="en-US" altLang="en-US" sz="17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KJ’S EDUCATIONAL INSTITUTE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TRINITY COLLEGE OF ENGINEERING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AND RESEARCH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3071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9BDD6-027C-1126-FF31-9DBC5D7868C5}"/>
              </a:ext>
            </a:extLst>
          </p:cNvPr>
          <p:cNvSpPr>
            <a:spLocks noGrp="1"/>
          </p:cNvSpPr>
          <p:nvPr>
            <p:ph type="title"/>
          </p:nvPr>
        </p:nvSpPr>
        <p:spPr/>
        <p:txBody>
          <a:bodyPr/>
          <a:lstStyle/>
          <a:p>
            <a:pPr algn="ctr"/>
            <a:r>
              <a:rPr lang="en-US" dirty="0">
                <a:latin typeface="Algerian" panose="04020705040A02060702" pitchFamily="82" charset="0"/>
              </a:rPr>
              <a:t>Future scope </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DFAD67C7-8716-B05F-5CE9-4E56E23C3E37}"/>
              </a:ext>
            </a:extLst>
          </p:cNvPr>
          <p:cNvSpPr>
            <a:spLocks noGrp="1"/>
          </p:cNvSpPr>
          <p:nvPr>
            <p:ph idx="1"/>
          </p:nvPr>
        </p:nvSpPr>
        <p:spPr>
          <a:xfrm>
            <a:off x="1097280" y="2666828"/>
            <a:ext cx="10058400" cy="2614299"/>
          </a:xfrm>
        </p:spPr>
        <p:txBody>
          <a:bodyPr>
            <a:normAutofit/>
          </a:bodyPr>
          <a:lstStyle/>
          <a:p>
            <a:pPr algn="ctr"/>
            <a:r>
              <a:rPr lang="en-IN" sz="2800" kern="100" dirty="0">
                <a:solidFill>
                  <a:srgbClr val="000000"/>
                </a:solidFill>
                <a:effectLst/>
                <a:latin typeface="Times New Roman" panose="02020603050405020304" pitchFamily="18" charset="0"/>
                <a:ea typeface="Times New Roman" panose="02020603050405020304" pitchFamily="18" charset="0"/>
              </a:rPr>
              <a:t>The main scope of this project is to prevent the engine of associate degree automobile mechanically. this may be done whenever an individual making an attempt to steal the vehicle, at that point sends associate degree interrupt to a programmable microcontroller that stores owner's variety upon a text message for the primary time. </a:t>
            </a:r>
          </a:p>
          <a:p>
            <a:pPr algn="ctr"/>
            <a:endParaRPr lang="en-IN" sz="2800" dirty="0"/>
          </a:p>
        </p:txBody>
      </p:sp>
    </p:spTree>
    <p:extLst>
      <p:ext uri="{BB962C8B-B14F-4D97-AF65-F5344CB8AC3E}">
        <p14:creationId xmlns:p14="http://schemas.microsoft.com/office/powerpoint/2010/main" val="1904671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48E34-6D2F-96E0-E91C-42A960553939}"/>
              </a:ext>
            </a:extLst>
          </p:cNvPr>
          <p:cNvSpPr>
            <a:spLocks noGrp="1"/>
          </p:cNvSpPr>
          <p:nvPr>
            <p:ph type="title"/>
          </p:nvPr>
        </p:nvSpPr>
        <p:spPr>
          <a:xfrm>
            <a:off x="1097280" y="286604"/>
            <a:ext cx="10058400" cy="973030"/>
          </a:xfrm>
        </p:spPr>
        <p:txBody>
          <a:bodyPr/>
          <a:lstStyle/>
          <a:p>
            <a:pPr algn="ctr"/>
            <a:r>
              <a:rPr lang="en-US" dirty="0">
                <a:latin typeface="Algerian" panose="04020705040A02060702" pitchFamily="82" charset="0"/>
              </a:rPr>
              <a:t>Conclusions </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F5113E8C-3FA3-B797-0790-D56CDDAEEABD}"/>
              </a:ext>
            </a:extLst>
          </p:cNvPr>
          <p:cNvSpPr>
            <a:spLocks noGrp="1"/>
          </p:cNvSpPr>
          <p:nvPr>
            <p:ph idx="1"/>
          </p:nvPr>
        </p:nvSpPr>
        <p:spPr>
          <a:xfrm>
            <a:off x="1066800" y="2492192"/>
            <a:ext cx="10058400" cy="2735597"/>
          </a:xfrm>
        </p:spPr>
        <p:txBody>
          <a:bodyPr>
            <a:normAutofit/>
          </a:bodyPr>
          <a:lstStyle/>
          <a:p>
            <a:pPr algn="ctr"/>
            <a:r>
              <a:rPr lang="en-IN" sz="2400" kern="100" dirty="0">
                <a:solidFill>
                  <a:srgbClr val="000000"/>
                </a:solidFill>
                <a:effectLst/>
                <a:latin typeface="Times New Roman" panose="02020603050405020304" pitchFamily="18" charset="0"/>
                <a:ea typeface="Times New Roman" panose="02020603050405020304" pitchFamily="18" charset="0"/>
              </a:rPr>
              <a:t>In our project the protection </a:t>
            </a:r>
            <a:r>
              <a:rPr lang="en-IN" sz="2400" kern="100" dirty="0">
                <a:solidFill>
                  <a:srgbClr val="000000"/>
                </a:solidFill>
                <a:latin typeface="Times New Roman" panose="02020603050405020304" pitchFamily="18" charset="0"/>
                <a:ea typeface="Times New Roman" panose="02020603050405020304" pitchFamily="18" charset="0"/>
              </a:rPr>
              <a:t>system relies </a:t>
            </a:r>
            <a:r>
              <a:rPr lang="en-IN" sz="2400" kern="100" dirty="0">
                <a:solidFill>
                  <a:srgbClr val="000000"/>
                </a:solidFill>
                <a:effectLst/>
                <a:latin typeface="Times New Roman" panose="02020603050405020304" pitchFamily="18" charset="0"/>
                <a:ea typeface="Times New Roman" panose="02020603050405020304" pitchFamily="18" charset="0"/>
              </a:rPr>
              <a:t>on embedded management that provides security against thieving. The GSM electronic equipment provides info to the user on his request. The owner will access the position of the vehicle at any instant. She/he sends a message so as to lock the vehicle. The GPS receiver on the kit can find the latitude and meridian of the vehicle victimisation the satellite service. This project deals with the look &amp; development of a thieving system for vehicle additionally as defend the lifetime of rider. </a:t>
            </a:r>
          </a:p>
          <a:p>
            <a:pPr algn="ctr"/>
            <a:endParaRPr lang="en-IN" sz="2400" dirty="0"/>
          </a:p>
        </p:txBody>
      </p:sp>
    </p:spTree>
    <p:extLst>
      <p:ext uri="{BB962C8B-B14F-4D97-AF65-F5344CB8AC3E}">
        <p14:creationId xmlns:p14="http://schemas.microsoft.com/office/powerpoint/2010/main" val="1776119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4DFF3-7535-3441-D36D-EDECB6874D41}"/>
              </a:ext>
            </a:extLst>
          </p:cNvPr>
          <p:cNvSpPr>
            <a:spLocks noGrp="1"/>
          </p:cNvSpPr>
          <p:nvPr>
            <p:ph type="title"/>
          </p:nvPr>
        </p:nvSpPr>
        <p:spPr>
          <a:xfrm>
            <a:off x="1097280" y="457200"/>
            <a:ext cx="10058400" cy="3566160"/>
          </a:xfrm>
        </p:spPr>
        <p:txBody>
          <a:bodyPr/>
          <a:lstStyle/>
          <a:p>
            <a:r>
              <a:rPr lang="en-US" dirty="0">
                <a:latin typeface="Algerian" panose="04020705040A02060702" pitchFamily="82" charset="0"/>
              </a:rPr>
              <a:t>Thank you…!</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85448CE2-A235-B437-D840-B71F65AE6689}"/>
              </a:ext>
            </a:extLst>
          </p:cNvPr>
          <p:cNvSpPr>
            <a:spLocks noGrp="1"/>
          </p:cNvSpPr>
          <p:nvPr>
            <p:ph type="body" idx="1"/>
          </p:nvPr>
        </p:nvSpPr>
        <p:spPr/>
        <p:txBody>
          <a:bodyPr>
            <a:normAutofit fontScale="85000" lnSpcReduction="20000"/>
          </a:bodyPr>
          <a:lstStyle/>
          <a:p>
            <a:r>
              <a:rPr lang="en-US" dirty="0"/>
              <a:t>Ruturaj Satish Thopate</a:t>
            </a:r>
          </a:p>
          <a:p>
            <a:r>
              <a:rPr lang="en-US" dirty="0"/>
              <a:t>TE-Computer </a:t>
            </a:r>
          </a:p>
          <a:p>
            <a:r>
              <a:rPr lang="en-US" dirty="0"/>
              <a:t>CO3073</a:t>
            </a:r>
            <a:endParaRPr lang="en-IN" dirty="0"/>
          </a:p>
        </p:txBody>
      </p:sp>
    </p:spTree>
    <p:extLst>
      <p:ext uri="{BB962C8B-B14F-4D97-AF65-F5344CB8AC3E}">
        <p14:creationId xmlns:p14="http://schemas.microsoft.com/office/powerpoint/2010/main" val="2453012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2D3DD-D8C2-1922-8DD7-5C206D06EFD0}"/>
              </a:ext>
            </a:extLst>
          </p:cNvPr>
          <p:cNvSpPr>
            <a:spLocks noGrp="1"/>
          </p:cNvSpPr>
          <p:nvPr>
            <p:ph type="title"/>
          </p:nvPr>
        </p:nvSpPr>
        <p:spPr/>
        <p:txBody>
          <a:bodyPr/>
          <a:lstStyle/>
          <a:p>
            <a:pPr algn="ctr"/>
            <a:r>
              <a:rPr lang="en-US" dirty="0">
                <a:latin typeface="Algerian" panose="04020705040A02060702" pitchFamily="82" charset="0"/>
              </a:rPr>
              <a:t>Introduction </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C3D0B4AD-FFF3-D9B7-4E69-EF32DA657793}"/>
              </a:ext>
            </a:extLst>
          </p:cNvPr>
          <p:cNvSpPr>
            <a:spLocks noGrp="1"/>
          </p:cNvSpPr>
          <p:nvPr>
            <p:ph idx="1"/>
          </p:nvPr>
        </p:nvSpPr>
        <p:spPr/>
        <p:txBody>
          <a:bodyPr>
            <a:normAutofit/>
          </a:bodyPr>
          <a:lstStyle/>
          <a:p>
            <a:r>
              <a:rPr lang="en-IN" sz="2400" dirty="0">
                <a:solidFill>
                  <a:srgbClr val="000000"/>
                </a:solidFill>
                <a:effectLst/>
                <a:latin typeface="Times New Roman" panose="02020603050405020304" pitchFamily="18" charset="0"/>
                <a:ea typeface="Times New Roman" panose="02020603050405020304" pitchFamily="18" charset="0"/>
              </a:rPr>
              <a:t>This Project presents associate degree automotive localization system exploitation GPS services. The system permits localization of the car and sending the Position to the owner on his /her mobile as a brief message (SMS) at his/her request. just in case of car stealing things, the owner will recognize the vehicle’s current location and supported that he/she will stop the vehicle by causation a predefined SMS message to the current system. once receiving SMS message from owner this technique mechanically stops the ignition thence the vehicle won't perform from now on. we will perceive the most method of the system.</a:t>
            </a:r>
            <a:endParaRPr lang="en-IN" sz="2400" dirty="0"/>
          </a:p>
        </p:txBody>
      </p:sp>
    </p:spTree>
    <p:extLst>
      <p:ext uri="{BB962C8B-B14F-4D97-AF65-F5344CB8AC3E}">
        <p14:creationId xmlns:p14="http://schemas.microsoft.com/office/powerpoint/2010/main" val="818295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B67E8-E0B3-71A6-8CAE-4FE8246A9E5F}"/>
              </a:ext>
            </a:extLst>
          </p:cNvPr>
          <p:cNvSpPr>
            <a:spLocks noGrp="1"/>
          </p:cNvSpPr>
          <p:nvPr>
            <p:ph type="title"/>
          </p:nvPr>
        </p:nvSpPr>
        <p:spPr>
          <a:xfrm>
            <a:off x="1097280" y="286603"/>
            <a:ext cx="10058400" cy="786417"/>
          </a:xfrm>
        </p:spPr>
        <p:txBody>
          <a:bodyPr/>
          <a:lstStyle/>
          <a:p>
            <a:pPr algn="ctr"/>
            <a:r>
              <a:rPr lang="en-US" dirty="0">
                <a:latin typeface="Algerian" panose="04020705040A02060702" pitchFamily="82" charset="0"/>
              </a:rPr>
              <a:t>Literature Survey </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4D49202B-1FE6-5B69-152D-1D6FA3BBFF4F}"/>
              </a:ext>
            </a:extLst>
          </p:cNvPr>
          <p:cNvSpPr>
            <a:spLocks noGrp="1"/>
          </p:cNvSpPr>
          <p:nvPr>
            <p:ph idx="1"/>
          </p:nvPr>
        </p:nvSpPr>
        <p:spPr/>
        <p:txBody>
          <a:bodyPr>
            <a:noAutofit/>
          </a:bodyPr>
          <a:lstStyle/>
          <a:p>
            <a:pPr marL="342900" marR="635" lvl="0" indent="-342900" algn="just" fontAlgn="base">
              <a:lnSpc>
                <a:spcPct val="149000"/>
              </a:lnSpc>
              <a:spcAft>
                <a:spcPts val="5"/>
              </a:spcAft>
              <a:buClr>
                <a:srgbClr val="000000"/>
              </a:buClr>
              <a:buSzPts val="1150"/>
              <a:buFont typeface="+mj-lt"/>
              <a:buAutoNum type="arabicPeriod"/>
            </a:pPr>
            <a:r>
              <a:rPr lang="en-IN" sz="16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Rajatabh</a:t>
            </a:r>
            <a:r>
              <a:rPr lang="en-IN"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Agarwal, </a:t>
            </a:r>
            <a:r>
              <a:rPr lang="en-IN" sz="16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Boominathan</a:t>
            </a:r>
            <a:r>
              <a:rPr lang="en-IN"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P., “Vehicle Security System Using IOT Application”, International Research Journal of Engineering and Technology (IRJET), 2018. </a:t>
            </a:r>
          </a:p>
          <a:p>
            <a:pPr marL="342900" marR="635" lvl="0" indent="-342900" algn="just" fontAlgn="base">
              <a:lnSpc>
                <a:spcPct val="149000"/>
              </a:lnSpc>
              <a:spcAft>
                <a:spcPts val="5"/>
              </a:spcAft>
              <a:buClr>
                <a:srgbClr val="000000"/>
              </a:buClr>
              <a:buSzPts val="1150"/>
              <a:buFont typeface="+mj-lt"/>
              <a:buAutoNum type="arabicPeriod"/>
            </a:pPr>
            <a:r>
              <a:rPr lang="en-IN"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Girish B. G., Akhilesh D Gowda, </a:t>
            </a:r>
            <a:r>
              <a:rPr lang="en-IN" sz="16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Hajira</a:t>
            </a:r>
            <a:r>
              <a:rPr lang="en-IN"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Amreen, Amit, K. M. Apoorva Singh, “IOT Based Security System For Smart Vehicle”, International Research Journal of Engineering and Technology (IRJET), 2018. </a:t>
            </a:r>
          </a:p>
          <a:p>
            <a:pPr marL="342900" marR="635" lvl="0" indent="-342900" algn="just" fontAlgn="base">
              <a:lnSpc>
                <a:spcPct val="149000"/>
              </a:lnSpc>
              <a:spcAft>
                <a:spcPts val="5"/>
              </a:spcAft>
              <a:buClr>
                <a:srgbClr val="000000"/>
              </a:buClr>
              <a:buSzPts val="1150"/>
              <a:buFont typeface="+mj-lt"/>
              <a:buAutoNum type="arabicPeriod"/>
            </a:pPr>
            <a:r>
              <a:rPr lang="en-IN"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Mohammed F. </a:t>
            </a:r>
            <a:r>
              <a:rPr lang="en-IN" sz="16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Alrifaie</a:t>
            </a:r>
            <a:r>
              <a:rPr lang="en-IN"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16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Norharyati</a:t>
            </a:r>
            <a:r>
              <a:rPr lang="en-IN"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16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Harum</a:t>
            </a:r>
            <a:r>
              <a:rPr lang="en-IN"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Mohd Fairuz Iskandar Othman, </a:t>
            </a:r>
            <a:r>
              <a:rPr lang="en-IN" sz="16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Irda</a:t>
            </a:r>
            <a:r>
              <a:rPr lang="en-IN"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16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Roslan</a:t>
            </a:r>
            <a:r>
              <a:rPr lang="en-IN"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16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Methaq</a:t>
            </a:r>
            <a:r>
              <a:rPr lang="en-IN"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Abdullah </a:t>
            </a:r>
            <a:r>
              <a:rPr lang="en-IN" sz="16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Shyaa</a:t>
            </a:r>
            <a:r>
              <a:rPr lang="en-IN"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“Vehicle Detection and Tracking System IoT based: A Review”, International Research Journal of Engineering and Technology (IRJET), 2018. </a:t>
            </a:r>
          </a:p>
          <a:p>
            <a:pPr marL="342900" marR="635" lvl="0" indent="-342900" algn="just" fontAlgn="base">
              <a:lnSpc>
                <a:spcPct val="149000"/>
              </a:lnSpc>
              <a:spcAft>
                <a:spcPts val="5"/>
              </a:spcAft>
              <a:buClr>
                <a:srgbClr val="000000"/>
              </a:buClr>
              <a:buSzPts val="1150"/>
              <a:buFont typeface="+mj-lt"/>
              <a:buAutoNum type="arabicPeriod"/>
            </a:pPr>
            <a:r>
              <a:rPr lang="en-IN"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 Upendra Yadav, Prof. </a:t>
            </a:r>
            <a:r>
              <a:rPr lang="en-IN" sz="16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Kamalakannan</a:t>
            </a:r>
            <a:r>
              <a:rPr lang="en-IN"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“Smart Vehicle Monitoring System using IOT”, IJDCST, MarchApril-2017. </a:t>
            </a:r>
          </a:p>
          <a:p>
            <a:pPr marL="342900" marR="635" lvl="0" indent="-342900" algn="just" fontAlgn="base">
              <a:lnSpc>
                <a:spcPct val="149000"/>
              </a:lnSpc>
              <a:spcAft>
                <a:spcPts val="5"/>
              </a:spcAft>
              <a:buClr>
                <a:srgbClr val="000000"/>
              </a:buClr>
              <a:buSzPts val="1150"/>
              <a:buFont typeface="+mj-lt"/>
              <a:buAutoNum type="arabicPeriod"/>
            </a:pPr>
            <a:r>
              <a:rPr lang="en-IN" sz="1600" dirty="0">
                <a:solidFill>
                  <a:srgbClr val="000000"/>
                </a:solidFill>
                <a:effectLst/>
                <a:latin typeface="Times New Roman" panose="02020603050405020304" pitchFamily="18" charset="0"/>
                <a:ea typeface="Times New Roman" panose="02020603050405020304" pitchFamily="18" charset="0"/>
              </a:rPr>
              <a:t>H. V. </a:t>
            </a:r>
            <a:r>
              <a:rPr lang="en-IN" sz="1600" dirty="0" err="1">
                <a:solidFill>
                  <a:srgbClr val="000000"/>
                </a:solidFill>
                <a:effectLst/>
                <a:latin typeface="Times New Roman" panose="02020603050405020304" pitchFamily="18" charset="0"/>
                <a:ea typeface="Times New Roman" panose="02020603050405020304" pitchFamily="18" charset="0"/>
              </a:rPr>
              <a:t>Dadwani</a:t>
            </a:r>
            <a:r>
              <a:rPr lang="en-IN" sz="1600" dirty="0">
                <a:solidFill>
                  <a:srgbClr val="000000"/>
                </a:solidFill>
                <a:effectLst/>
                <a:latin typeface="Times New Roman" panose="02020603050405020304" pitchFamily="18" charset="0"/>
                <a:ea typeface="Times New Roman" panose="02020603050405020304" pitchFamily="18" charset="0"/>
              </a:rPr>
              <a:t>, R. B. </a:t>
            </a:r>
            <a:r>
              <a:rPr lang="en-IN" sz="1600" dirty="0" err="1">
                <a:solidFill>
                  <a:srgbClr val="000000"/>
                </a:solidFill>
                <a:effectLst/>
                <a:latin typeface="Times New Roman" panose="02020603050405020304" pitchFamily="18" charset="0"/>
                <a:ea typeface="Times New Roman" panose="02020603050405020304" pitchFamily="18" charset="0"/>
              </a:rPr>
              <a:t>Bukta</a:t>
            </a:r>
            <a:r>
              <a:rPr lang="en-IN" sz="1600" dirty="0">
                <a:solidFill>
                  <a:srgbClr val="000000"/>
                </a:solidFill>
                <a:effectLst/>
                <a:latin typeface="Times New Roman" panose="02020603050405020304" pitchFamily="18" charset="0"/>
                <a:ea typeface="Times New Roman" panose="02020603050405020304" pitchFamily="18" charset="0"/>
              </a:rPr>
              <a:t>, “Vehicle Tracking and Anti-Theft System Using Internet of Things”, International Journal 77of Advances in Electronics and Computer Science, 2017</a:t>
            </a:r>
            <a:endParaRPr lang="en-IN" sz="1600" dirty="0"/>
          </a:p>
        </p:txBody>
      </p:sp>
    </p:spTree>
    <p:extLst>
      <p:ext uri="{BB962C8B-B14F-4D97-AF65-F5344CB8AC3E}">
        <p14:creationId xmlns:p14="http://schemas.microsoft.com/office/powerpoint/2010/main" val="3309436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764FB83-EBCF-F106-1753-B4D9658AB9BF}"/>
              </a:ext>
            </a:extLst>
          </p:cNvPr>
          <p:cNvGraphicFramePr>
            <a:graphicFrameLocks noGrp="1"/>
          </p:cNvGraphicFramePr>
          <p:nvPr>
            <p:ph idx="1"/>
            <p:extLst>
              <p:ext uri="{D42A27DB-BD31-4B8C-83A1-F6EECF244321}">
                <p14:modId xmlns:p14="http://schemas.microsoft.com/office/powerpoint/2010/main" val="2687941086"/>
              </p:ext>
            </p:extLst>
          </p:nvPr>
        </p:nvGraphicFramePr>
        <p:xfrm>
          <a:off x="0" y="0"/>
          <a:ext cx="12192000" cy="742591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123367368"/>
                    </a:ext>
                  </a:extLst>
                </a:gridCol>
                <a:gridCol w="2032000">
                  <a:extLst>
                    <a:ext uri="{9D8B030D-6E8A-4147-A177-3AD203B41FA5}">
                      <a16:colId xmlns:a16="http://schemas.microsoft.com/office/drawing/2014/main" val="1955978626"/>
                    </a:ext>
                  </a:extLst>
                </a:gridCol>
                <a:gridCol w="2032000">
                  <a:extLst>
                    <a:ext uri="{9D8B030D-6E8A-4147-A177-3AD203B41FA5}">
                      <a16:colId xmlns:a16="http://schemas.microsoft.com/office/drawing/2014/main" val="2871533202"/>
                    </a:ext>
                  </a:extLst>
                </a:gridCol>
                <a:gridCol w="2032000">
                  <a:extLst>
                    <a:ext uri="{9D8B030D-6E8A-4147-A177-3AD203B41FA5}">
                      <a16:colId xmlns:a16="http://schemas.microsoft.com/office/drawing/2014/main" val="1014661363"/>
                    </a:ext>
                  </a:extLst>
                </a:gridCol>
                <a:gridCol w="2032000">
                  <a:extLst>
                    <a:ext uri="{9D8B030D-6E8A-4147-A177-3AD203B41FA5}">
                      <a16:colId xmlns:a16="http://schemas.microsoft.com/office/drawing/2014/main" val="4239434792"/>
                    </a:ext>
                  </a:extLst>
                </a:gridCol>
                <a:gridCol w="2032000">
                  <a:extLst>
                    <a:ext uri="{9D8B030D-6E8A-4147-A177-3AD203B41FA5}">
                      <a16:colId xmlns:a16="http://schemas.microsoft.com/office/drawing/2014/main" val="3571930382"/>
                    </a:ext>
                  </a:extLst>
                </a:gridCol>
              </a:tblGrid>
              <a:tr h="1245122">
                <a:tc>
                  <a:txBody>
                    <a:bodyPr/>
                    <a:lstStyle/>
                    <a:p>
                      <a:pPr algn="ctr"/>
                      <a:r>
                        <a:rPr lang="en-IN" dirty="0" err="1"/>
                        <a:t>Sr.No</a:t>
                      </a:r>
                      <a:endParaRPr lang="en-IN" dirty="0"/>
                    </a:p>
                  </a:txBody>
                  <a:tcPr/>
                </a:tc>
                <a:tc>
                  <a:txBody>
                    <a:bodyPr/>
                    <a:lstStyle/>
                    <a:p>
                      <a:pPr algn="ctr"/>
                      <a:r>
                        <a:rPr lang="en-IN" dirty="0"/>
                        <a:t>Author </a:t>
                      </a:r>
                    </a:p>
                  </a:txBody>
                  <a:tcPr/>
                </a:tc>
                <a:tc>
                  <a:txBody>
                    <a:bodyPr/>
                    <a:lstStyle/>
                    <a:p>
                      <a:pPr algn="ctr"/>
                      <a:r>
                        <a:rPr lang="en-IN" dirty="0"/>
                        <a:t>Name of Paper </a:t>
                      </a:r>
                    </a:p>
                  </a:txBody>
                  <a:tcPr/>
                </a:tc>
                <a:tc>
                  <a:txBody>
                    <a:bodyPr/>
                    <a:lstStyle/>
                    <a:p>
                      <a:pPr algn="ctr"/>
                      <a:r>
                        <a:rPr lang="en-IN" dirty="0"/>
                        <a:t>Proposed Work</a:t>
                      </a:r>
                    </a:p>
                  </a:txBody>
                  <a:tcPr/>
                </a:tc>
                <a:tc>
                  <a:txBody>
                    <a:bodyPr/>
                    <a:lstStyle/>
                    <a:p>
                      <a:pPr algn="ctr"/>
                      <a:r>
                        <a:rPr lang="en-IN" dirty="0"/>
                        <a:t>Techniques </a:t>
                      </a:r>
                    </a:p>
                  </a:txBody>
                  <a:tcPr/>
                </a:tc>
                <a:tc>
                  <a:txBody>
                    <a:bodyPr/>
                    <a:lstStyle/>
                    <a:p>
                      <a:pPr algn="ctr"/>
                      <a:r>
                        <a:rPr lang="en-IN" dirty="0"/>
                        <a:t>Limitation </a:t>
                      </a:r>
                    </a:p>
                  </a:txBody>
                  <a:tcPr/>
                </a:tc>
                <a:extLst>
                  <a:ext uri="{0D108BD9-81ED-4DB2-BD59-A6C34878D82A}">
                    <a16:rowId xmlns:a16="http://schemas.microsoft.com/office/drawing/2014/main" val="1657789994"/>
                  </a:ext>
                </a:extLst>
              </a:tr>
              <a:tr h="1791668">
                <a:tc>
                  <a:txBody>
                    <a:bodyPr/>
                    <a:lstStyle/>
                    <a:p>
                      <a:pPr algn="ctr"/>
                      <a:endParaRPr lang="en-IN" dirty="0"/>
                    </a:p>
                    <a:p>
                      <a:pPr algn="ctr"/>
                      <a:r>
                        <a:rPr lang="en-IN" dirty="0"/>
                        <a:t>1</a:t>
                      </a:r>
                    </a:p>
                  </a:txBody>
                  <a:tcPr/>
                </a:tc>
                <a:tc>
                  <a:txBody>
                    <a:bodyPr/>
                    <a:lstStyle/>
                    <a:p>
                      <a:pPr algn="ctr"/>
                      <a:r>
                        <a:rPr lang="en-IN"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Rajatabh</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Agarwal, </a:t>
                      </a:r>
                      <a:r>
                        <a:rPr lang="en-IN"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Boominathan</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p>
                  </a:txBody>
                  <a:tcPr/>
                </a:tc>
                <a:tc>
                  <a:txBody>
                    <a:bodyPr/>
                    <a:lstStyle/>
                    <a:p>
                      <a:pPr algn="ct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International Research Journal of Engineering and Technology (IRJET), 2018.</a:t>
                      </a:r>
                      <a:endParaRPr lang="en-IN" dirty="0"/>
                    </a:p>
                  </a:txBody>
                  <a:tcPr/>
                </a:tc>
                <a:tc>
                  <a:txBody>
                    <a:bodyPr/>
                    <a:lstStyle/>
                    <a:p>
                      <a:pPr algn="ct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“Vehicle Security System Using IOT Application”</a:t>
                      </a:r>
                      <a:endParaRPr lang="en-IN" dirty="0"/>
                    </a:p>
                  </a:txBody>
                  <a:tcPr/>
                </a:tc>
                <a:tc>
                  <a:txBody>
                    <a:bodyPr/>
                    <a:lstStyle/>
                    <a:p>
                      <a:pPr algn="ctr"/>
                      <a:r>
                        <a:rPr lang="en-IN" sz="1800" b="0" i="0" kern="1200" dirty="0">
                          <a:solidFill>
                            <a:schemeClr val="dk1"/>
                          </a:solidFill>
                          <a:effectLst/>
                          <a:latin typeface="+mn-lt"/>
                          <a:ea typeface="+mn-ea"/>
                          <a:cs typeface="+mn-cs"/>
                        </a:rPr>
                        <a:t>IoT Devices</a:t>
                      </a:r>
                    </a:p>
                    <a:p>
                      <a:pPr algn="ctr"/>
                      <a:r>
                        <a:rPr lang="en-IN" sz="1800" b="0" i="0" kern="1200" dirty="0">
                          <a:solidFill>
                            <a:schemeClr val="dk1"/>
                          </a:solidFill>
                          <a:effectLst/>
                          <a:latin typeface="+mn-lt"/>
                          <a:ea typeface="+mn-ea"/>
                          <a:cs typeface="+mn-cs"/>
                        </a:rPr>
                        <a:t>Mobile</a:t>
                      </a:r>
                    </a:p>
                    <a:p>
                      <a:pPr algn="ctr"/>
                      <a:r>
                        <a:rPr lang="en-IN" sz="1800" b="0" i="0" kern="1200" dirty="0">
                          <a:solidFill>
                            <a:schemeClr val="dk1"/>
                          </a:solidFill>
                          <a:effectLst/>
                          <a:latin typeface="+mn-lt"/>
                          <a:ea typeface="+mn-ea"/>
                          <a:cs typeface="+mn-cs"/>
                        </a:rPr>
                        <a:t>Application</a:t>
                      </a:r>
                      <a:r>
                        <a:rPr lang="en-IN" sz="1800" b="1" i="0" kern="1200" dirty="0">
                          <a:solidFill>
                            <a:schemeClr val="dk1"/>
                          </a:solidFill>
                          <a:effectLst/>
                          <a:latin typeface="+mn-lt"/>
                          <a:ea typeface="+mn-ea"/>
                          <a:cs typeface="+mn-cs"/>
                        </a:rPr>
                        <a:t> </a:t>
                      </a:r>
                      <a:endParaRPr lang="en-IN" dirty="0"/>
                    </a:p>
                  </a:txBody>
                  <a:tcPr/>
                </a:tc>
                <a:tc>
                  <a:txBody>
                    <a:bodyPr/>
                    <a:lstStyle/>
                    <a:p>
                      <a:pPr algn="ctr"/>
                      <a:r>
                        <a:rPr lang="en-US" dirty="0"/>
                        <a:t>Only focus on the application base technology </a:t>
                      </a:r>
                      <a:endParaRPr lang="en-IN" dirty="0"/>
                    </a:p>
                  </a:txBody>
                  <a:tcPr/>
                </a:tc>
                <a:extLst>
                  <a:ext uri="{0D108BD9-81ED-4DB2-BD59-A6C34878D82A}">
                    <a16:rowId xmlns:a16="http://schemas.microsoft.com/office/drawing/2014/main" val="1117937702"/>
                  </a:ext>
                </a:extLst>
              </a:tr>
              <a:tr h="1245122">
                <a:tc>
                  <a:txBody>
                    <a:bodyPr/>
                    <a:lstStyle/>
                    <a:p>
                      <a:pPr algn="ctr"/>
                      <a:endParaRPr lang="en-IN" dirty="0"/>
                    </a:p>
                    <a:p>
                      <a:pPr algn="ctr"/>
                      <a:r>
                        <a:rPr lang="en-IN" dirty="0"/>
                        <a:t>2</a:t>
                      </a:r>
                    </a:p>
                  </a:txBody>
                  <a:tcPr/>
                </a:tc>
                <a:tc>
                  <a:txBody>
                    <a:bodyPr/>
                    <a:lstStyle/>
                    <a:p>
                      <a:pPr algn="ct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Girish B. G., Akhilesh D Gowda</a:t>
                      </a:r>
                      <a:endParaRPr lang="en-IN" dirty="0"/>
                    </a:p>
                  </a:txBody>
                  <a:tcPr/>
                </a:tc>
                <a:tc>
                  <a:txBody>
                    <a:bodyPr/>
                    <a:lstStyle/>
                    <a:p>
                      <a:pPr algn="ct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International Research Journal of Engineering and Technology (IRJET)</a:t>
                      </a:r>
                      <a:endParaRPr lang="en-IN" dirty="0"/>
                    </a:p>
                  </a:txBody>
                  <a:tcPr/>
                </a:tc>
                <a:tc>
                  <a:txBody>
                    <a:bodyPr/>
                    <a:lstStyle/>
                    <a:p>
                      <a:pPr algn="ct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IOT Based Security System For Smart Vehicle</a:t>
                      </a:r>
                      <a:endParaRPr lang="en-IN" dirty="0"/>
                    </a:p>
                  </a:txBody>
                  <a:tcPr/>
                </a:tc>
                <a:tc>
                  <a:txBody>
                    <a:bodyPr/>
                    <a:lstStyle/>
                    <a:p>
                      <a:pPr algn="ctr"/>
                      <a:r>
                        <a:rPr lang="en-US" dirty="0"/>
                        <a:t>GPS technology </a:t>
                      </a:r>
                      <a:endParaRPr lang="en-IN" dirty="0"/>
                    </a:p>
                  </a:txBody>
                  <a:tcPr/>
                </a:tc>
                <a:tc>
                  <a:txBody>
                    <a:bodyPr/>
                    <a:lstStyle/>
                    <a:p>
                      <a:pPr algn="ctr"/>
                      <a:r>
                        <a:rPr lang="en-US" dirty="0"/>
                        <a:t>Using GPS the network and the response of device are slow </a:t>
                      </a:r>
                    </a:p>
                    <a:p>
                      <a:pPr algn="ctr"/>
                      <a:endParaRPr lang="en-IN" dirty="0"/>
                    </a:p>
                  </a:txBody>
                  <a:tcPr/>
                </a:tc>
                <a:extLst>
                  <a:ext uri="{0D108BD9-81ED-4DB2-BD59-A6C34878D82A}">
                    <a16:rowId xmlns:a16="http://schemas.microsoft.com/office/drawing/2014/main" val="3525087420"/>
                  </a:ext>
                </a:extLst>
              </a:tr>
              <a:tr h="544717">
                <a:tc>
                  <a:txBody>
                    <a:bodyPr/>
                    <a:lstStyle/>
                    <a:p>
                      <a:pPr algn="ctr"/>
                      <a:endParaRPr lang="en-IN" dirty="0"/>
                    </a:p>
                    <a:p>
                      <a:pPr algn="ctr"/>
                      <a:r>
                        <a:rPr lang="en-IN" dirty="0"/>
                        <a:t>3</a:t>
                      </a:r>
                    </a:p>
                  </a:txBody>
                  <a:tcPr/>
                </a:tc>
                <a:tc>
                  <a:txBody>
                    <a:bodyPr/>
                    <a:lstStyle/>
                    <a:p>
                      <a:pPr algn="ct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Mohammed F. </a:t>
                      </a:r>
                      <a:r>
                        <a:rPr lang="en-IN"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Alrifaie</a:t>
                      </a:r>
                      <a:endParaRPr lang="en-IN" dirty="0"/>
                    </a:p>
                  </a:txBody>
                  <a:tcPr/>
                </a:tc>
                <a:tc>
                  <a:txBody>
                    <a:bodyPr/>
                    <a:lstStyle/>
                    <a:p>
                      <a:pPr algn="ct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International Research Journal of Engineering and Technology (IRJET)</a:t>
                      </a:r>
                      <a:endParaRPr lang="en-IN" dirty="0"/>
                    </a:p>
                  </a:txBody>
                  <a:tcPr/>
                </a:tc>
                <a:tc>
                  <a:txBody>
                    <a:bodyPr/>
                    <a:lstStyle/>
                    <a:p>
                      <a:pPr algn="ct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Vehicle Detection and Tracking System IoT based: A Review</a:t>
                      </a:r>
                      <a:endParaRPr lang="en-IN" dirty="0"/>
                    </a:p>
                  </a:txBody>
                  <a:tcPr/>
                </a:tc>
                <a:tc>
                  <a:txBody>
                    <a:bodyPr/>
                    <a:lstStyle/>
                    <a:p>
                      <a:pPr algn="ctr"/>
                      <a:r>
                        <a:rPr lang="en-US" dirty="0"/>
                        <a:t>Cloud platform</a:t>
                      </a:r>
                    </a:p>
                    <a:p>
                      <a:pPr algn="ctr"/>
                      <a:r>
                        <a:rPr lang="en-US" dirty="0"/>
                        <a:t>Server application </a:t>
                      </a:r>
                      <a:endParaRPr lang="en-IN" dirty="0"/>
                    </a:p>
                  </a:txBody>
                  <a:tcPr/>
                </a:tc>
                <a:tc>
                  <a:txBody>
                    <a:bodyPr/>
                    <a:lstStyle/>
                    <a:p>
                      <a:pPr algn="ctr"/>
                      <a:r>
                        <a:rPr lang="en-US" dirty="0"/>
                        <a:t>Some times works in the limited coverage </a:t>
                      </a:r>
                      <a:r>
                        <a:rPr lang="en-US" dirty="0" err="1"/>
                        <a:t>area.n</a:t>
                      </a:r>
                      <a:r>
                        <a:rPr lang="en-US" dirty="0"/>
                        <a:t> </a:t>
                      </a:r>
                      <a:endParaRPr lang="en-IN" dirty="0"/>
                    </a:p>
                  </a:txBody>
                  <a:tcPr/>
                </a:tc>
                <a:extLst>
                  <a:ext uri="{0D108BD9-81ED-4DB2-BD59-A6C34878D82A}">
                    <a16:rowId xmlns:a16="http://schemas.microsoft.com/office/drawing/2014/main" val="4255962801"/>
                  </a:ext>
                </a:extLst>
              </a:tr>
              <a:tr h="1245122">
                <a:tc>
                  <a:txBody>
                    <a:bodyPr/>
                    <a:lstStyle/>
                    <a:p>
                      <a:pPr algn="ctr"/>
                      <a:endParaRPr lang="en-IN" dirty="0"/>
                    </a:p>
                    <a:p>
                      <a:pPr algn="ctr"/>
                      <a:r>
                        <a:rPr lang="en-IN" dirty="0"/>
                        <a:t>4</a:t>
                      </a:r>
                    </a:p>
                    <a:p>
                      <a:pPr algn="ctr"/>
                      <a:endParaRPr lang="en-IN" dirty="0"/>
                    </a:p>
                  </a:txBody>
                  <a:tcPr/>
                </a:tc>
                <a:tc>
                  <a:txBody>
                    <a:bodyPr/>
                    <a:lstStyle/>
                    <a:p>
                      <a:pPr algn="ct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 Upendra Yadav</a:t>
                      </a:r>
                      <a:endParaRPr lang="en-IN" dirty="0"/>
                    </a:p>
                  </a:txBody>
                  <a:tcPr/>
                </a:tc>
                <a:tc>
                  <a:txBody>
                    <a:bodyPr/>
                    <a:lstStyle/>
                    <a:p>
                      <a:pPr algn="ct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International Research Journal of Engineering and Technology (IRJET)</a:t>
                      </a:r>
                      <a:endParaRPr lang="en-IN" dirty="0"/>
                    </a:p>
                  </a:txBody>
                  <a:tcPr/>
                </a:tc>
                <a:tc>
                  <a:txBody>
                    <a:bodyPr/>
                    <a:lstStyle/>
                    <a:p>
                      <a:pPr algn="ct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Smart Vehicle Monitoring System using IOT</a:t>
                      </a:r>
                      <a:endParaRPr lang="en-IN" dirty="0"/>
                    </a:p>
                  </a:txBody>
                  <a:tcPr/>
                </a:tc>
                <a:tc>
                  <a:txBody>
                    <a:bodyPr/>
                    <a:lstStyle/>
                    <a:p>
                      <a:pPr algn="ctr"/>
                      <a:r>
                        <a:rPr lang="en-US" dirty="0"/>
                        <a:t>IOT Device like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Arduino Uno</a:t>
                      </a:r>
                    </a:p>
                    <a:p>
                      <a:pPr algn="ctr"/>
                      <a:r>
                        <a:rPr lang="en-IN" dirty="0"/>
                        <a:t>Various </a:t>
                      </a:r>
                      <a:r>
                        <a:rPr lang="en-US" dirty="0"/>
                        <a:t>applications </a:t>
                      </a:r>
                      <a:endParaRPr lang="en-IN" dirty="0"/>
                    </a:p>
                  </a:txBody>
                  <a:tcPr/>
                </a:tc>
                <a:tc>
                  <a:txBody>
                    <a:bodyPr/>
                    <a:lstStyle/>
                    <a:p>
                      <a:pPr algn="ctr"/>
                      <a:r>
                        <a:rPr lang="en-US" dirty="0"/>
                        <a:t>The process is very old no better to use </a:t>
                      </a:r>
                    </a:p>
                    <a:p>
                      <a:pPr algn="ctr"/>
                      <a:r>
                        <a:rPr lang="en-US" dirty="0"/>
                        <a:t>In </a:t>
                      </a:r>
                      <a:r>
                        <a:rPr lang="en-US"/>
                        <a:t>todays Conditions </a:t>
                      </a:r>
                      <a:endParaRPr lang="en-IN" dirty="0"/>
                    </a:p>
                  </a:txBody>
                  <a:tcPr/>
                </a:tc>
                <a:extLst>
                  <a:ext uri="{0D108BD9-81ED-4DB2-BD59-A6C34878D82A}">
                    <a16:rowId xmlns:a16="http://schemas.microsoft.com/office/drawing/2014/main" val="1506295178"/>
                  </a:ext>
                </a:extLst>
              </a:tr>
            </a:tbl>
          </a:graphicData>
        </a:graphic>
      </p:graphicFrame>
    </p:spTree>
    <p:extLst>
      <p:ext uri="{BB962C8B-B14F-4D97-AF65-F5344CB8AC3E}">
        <p14:creationId xmlns:p14="http://schemas.microsoft.com/office/powerpoint/2010/main" val="3831854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C64E7-B5A1-79F7-B423-39C6031FFD79}"/>
              </a:ext>
            </a:extLst>
          </p:cNvPr>
          <p:cNvSpPr>
            <a:spLocks noGrp="1"/>
          </p:cNvSpPr>
          <p:nvPr>
            <p:ph type="title"/>
          </p:nvPr>
        </p:nvSpPr>
        <p:spPr/>
        <p:txBody>
          <a:bodyPr>
            <a:normAutofit/>
          </a:bodyPr>
          <a:lstStyle/>
          <a:p>
            <a:r>
              <a:rPr lang="en-US" sz="3200" dirty="0">
                <a:solidFill>
                  <a:schemeClr val="dk1"/>
                </a:solidFill>
                <a:latin typeface="Algerian" panose="04020705040A02060702" pitchFamily="82" charset="0"/>
                <a:ea typeface="Times New Roman"/>
                <a:cs typeface="Times New Roman"/>
                <a:sym typeface="Times New Roman"/>
              </a:rPr>
              <a:t>Details</a:t>
            </a:r>
            <a:r>
              <a:rPr lang="en-US" sz="3200" b="1" dirty="0">
                <a:solidFill>
                  <a:schemeClr val="dk1"/>
                </a:solidFill>
                <a:latin typeface="Algerian" panose="04020705040A02060702" pitchFamily="82" charset="0"/>
                <a:ea typeface="Times New Roman"/>
                <a:cs typeface="Times New Roman"/>
                <a:sym typeface="Times New Roman"/>
              </a:rPr>
              <a:t> </a:t>
            </a:r>
            <a:r>
              <a:rPr lang="en-US" sz="3200" dirty="0">
                <a:solidFill>
                  <a:schemeClr val="dk1"/>
                </a:solidFill>
                <a:latin typeface="Algerian" panose="04020705040A02060702" pitchFamily="82" charset="0"/>
                <a:ea typeface="Times New Roman"/>
                <a:cs typeface="Times New Roman"/>
                <a:sym typeface="Times New Roman"/>
              </a:rPr>
              <a:t>of Design/Technology/</a:t>
            </a:r>
            <a:r>
              <a:rPr lang="en-US" sz="3200" dirty="0">
                <a:latin typeface="Algerian" panose="04020705040A02060702" pitchFamily="82" charset="0"/>
              </a:rPr>
              <a:t>Architecture</a:t>
            </a:r>
            <a:br>
              <a:rPr lang="en-US" sz="3200" b="1" dirty="0">
                <a:latin typeface="Algerian" panose="04020705040A02060702" pitchFamily="82" charset="0"/>
              </a:rPr>
            </a:br>
            <a:endParaRPr lang="en-IN" sz="32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0BFB6B0B-F3B4-7282-0B24-C3D35F6AE27A}"/>
              </a:ext>
            </a:extLst>
          </p:cNvPr>
          <p:cNvSpPr>
            <a:spLocks noGrp="1"/>
          </p:cNvSpPr>
          <p:nvPr>
            <p:ph idx="1"/>
          </p:nvPr>
        </p:nvSpPr>
        <p:spPr/>
        <p:txBody>
          <a:bodyPr/>
          <a:lstStyle/>
          <a:p>
            <a:pPr marL="6350" marR="3810" indent="-6350">
              <a:lnSpc>
                <a:spcPct val="107000"/>
              </a:lnSpc>
              <a:spcAft>
                <a:spcPts val="645"/>
              </a:spcAft>
            </a:pPr>
            <a:r>
              <a:rPr lang="en-IN" sz="1800" b="1" kern="100" dirty="0">
                <a:solidFill>
                  <a:srgbClr val="000000"/>
                </a:solidFill>
                <a:effectLst/>
                <a:latin typeface="Times New Roman" panose="02020603050405020304" pitchFamily="18" charset="0"/>
                <a:ea typeface="Times New Roman" panose="02020603050405020304" pitchFamily="18" charset="0"/>
              </a:rPr>
              <a:t>GPS technology </a:t>
            </a:r>
          </a:p>
          <a:p>
            <a:pPr marL="6350" marR="3810" indent="-6350">
              <a:lnSpc>
                <a:spcPct val="107000"/>
              </a:lnSpc>
              <a:spcAft>
                <a:spcPts val="645"/>
              </a:spcAft>
            </a:pPr>
            <a:r>
              <a:rPr lang="en-IN" sz="1800" kern="100" dirty="0">
                <a:solidFill>
                  <a:srgbClr val="000000"/>
                </a:solidFill>
                <a:effectLst/>
                <a:latin typeface="Times New Roman" panose="02020603050405020304" pitchFamily="18" charset="0"/>
                <a:ea typeface="Times New Roman" panose="02020603050405020304" pitchFamily="18" charset="0"/>
              </a:rPr>
              <a:t>The Global Positioning System (GPS) could be a system supported world navigation satellite system (GNSS) that offer reliable location and time info in the least time in any whether or not condition on earth. it's composed of a network of twenty four satellites of the u. s. that are </a:t>
            </a:r>
            <a:r>
              <a:rPr lang="en-IN" sz="1800" kern="100" dirty="0" err="1">
                <a:solidFill>
                  <a:srgbClr val="000000"/>
                </a:solidFill>
                <a:effectLst/>
                <a:latin typeface="Times New Roman" panose="02020603050405020304" pitchFamily="18" charset="0"/>
                <a:ea typeface="Times New Roman" panose="02020603050405020304" pitchFamily="18" charset="0"/>
              </a:rPr>
              <a:t>antecedently</a:t>
            </a:r>
            <a:r>
              <a:rPr lang="en-IN" sz="1800" kern="100" dirty="0">
                <a:solidFill>
                  <a:srgbClr val="000000"/>
                </a:solidFill>
                <a:effectLst/>
                <a:latin typeface="Times New Roman" panose="02020603050405020304" pitchFamily="18" charset="0"/>
                <a:ea typeface="Times New Roman" panose="02020603050405020304" pitchFamily="18" charset="0"/>
              </a:rPr>
              <a:t> employed in military services, and later allowed for business use. The satellite emits radio radiation of short pulses to GPS receiver sporadically. A GPS receiver receives the signal from a minimum of four satellites to reason its three-dimension position that's latitude, meridian and altitude. Therefore, GPS could be a key technology for locating a tool location. </a:t>
            </a:r>
          </a:p>
          <a:p>
            <a:endParaRPr lang="en-IN" dirty="0"/>
          </a:p>
        </p:txBody>
      </p:sp>
    </p:spTree>
    <p:extLst>
      <p:ext uri="{BB962C8B-B14F-4D97-AF65-F5344CB8AC3E}">
        <p14:creationId xmlns:p14="http://schemas.microsoft.com/office/powerpoint/2010/main" val="1826450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066036-88F3-9E4D-F6C2-DC52C1BCEE1F}"/>
              </a:ext>
            </a:extLst>
          </p:cNvPr>
          <p:cNvSpPr>
            <a:spLocks noGrp="1"/>
          </p:cNvSpPr>
          <p:nvPr>
            <p:ph sz="half" idx="1"/>
          </p:nvPr>
        </p:nvSpPr>
        <p:spPr>
          <a:xfrm>
            <a:off x="1036321" y="191864"/>
            <a:ext cx="4937760" cy="4023360"/>
          </a:xfrm>
        </p:spPr>
        <p:txBody>
          <a:bodyPr>
            <a:noAutofit/>
          </a:bodyPr>
          <a:lstStyle/>
          <a:p>
            <a:pPr marL="52070" marR="2540" indent="-6350" algn="ctr">
              <a:lnSpc>
                <a:spcPct val="107000"/>
              </a:lnSpc>
              <a:spcAft>
                <a:spcPts val="445"/>
              </a:spcAft>
            </a:pPr>
            <a:r>
              <a:rPr lang="en-IN" kern="100" dirty="0">
                <a:solidFill>
                  <a:srgbClr val="000000"/>
                </a:solidFill>
                <a:effectLst/>
                <a:latin typeface="Times New Roman" panose="02020603050405020304" pitchFamily="18" charset="0"/>
                <a:ea typeface="Times New Roman" panose="02020603050405020304" pitchFamily="18" charset="0"/>
              </a:rPr>
              <a:t> </a:t>
            </a:r>
          </a:p>
          <a:p>
            <a:pPr marL="6350" marR="3810" indent="-6350">
              <a:lnSpc>
                <a:spcPct val="107000"/>
              </a:lnSpc>
              <a:spcAft>
                <a:spcPts val="645"/>
              </a:spcAft>
            </a:pPr>
            <a:r>
              <a:rPr lang="en-IN" b="1" kern="100" dirty="0">
                <a:solidFill>
                  <a:srgbClr val="000000"/>
                </a:solidFill>
                <a:effectLst/>
                <a:latin typeface="Times New Roman" panose="02020603050405020304" pitchFamily="18" charset="0"/>
                <a:ea typeface="Times New Roman" panose="02020603050405020304" pitchFamily="18" charset="0"/>
              </a:rPr>
              <a:t>HARDWARE REQUIREMENT </a:t>
            </a:r>
          </a:p>
          <a:p>
            <a:pPr marL="342900" marR="2540" lvl="0" indent="-342900" algn="just" fontAlgn="base">
              <a:lnSpc>
                <a:spcPct val="103000"/>
              </a:lnSpc>
              <a:spcAft>
                <a:spcPts val="845"/>
              </a:spcAft>
              <a:buClr>
                <a:srgbClr val="000000"/>
              </a:buClr>
              <a:buSzPts val="1300"/>
              <a:buFont typeface="Arial" panose="020B0604020202020204" pitchFamily="34" charset="0"/>
              <a:buChar char="•"/>
            </a:pPr>
            <a:r>
              <a:rPr lang="en-IN"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Processor: Intel Core I3 or Higher </a:t>
            </a:r>
          </a:p>
          <a:p>
            <a:pPr marL="342900" marR="2540" lvl="0" indent="-342900" algn="just" fontAlgn="base">
              <a:lnSpc>
                <a:spcPct val="103000"/>
              </a:lnSpc>
              <a:spcAft>
                <a:spcPts val="765"/>
              </a:spcAft>
              <a:buClr>
                <a:srgbClr val="000000"/>
              </a:buClr>
              <a:buSzPts val="1300"/>
              <a:buFont typeface="Arial" panose="020B0604020202020204" pitchFamily="34" charset="0"/>
              <a:buChar char="•"/>
            </a:pPr>
            <a:r>
              <a:rPr lang="en-IN"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RAM: 2GB or Higher 	 </a:t>
            </a:r>
          </a:p>
          <a:p>
            <a:pPr marL="342900" marR="2540" lvl="0" indent="-342900" algn="just" fontAlgn="base">
              <a:lnSpc>
                <a:spcPct val="103000"/>
              </a:lnSpc>
              <a:spcAft>
                <a:spcPts val="725"/>
              </a:spcAft>
              <a:buClr>
                <a:srgbClr val="000000"/>
              </a:buClr>
              <a:buSzPts val="1300"/>
              <a:buFont typeface="Arial" panose="020B0604020202020204" pitchFamily="34" charset="0"/>
              <a:buChar char="•"/>
            </a:pPr>
            <a:r>
              <a:rPr lang="en-IN"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HDD: 50GB (min) </a:t>
            </a:r>
          </a:p>
          <a:p>
            <a:pPr marL="342900" marR="2540" lvl="0" indent="-342900" algn="just" fontAlgn="base">
              <a:lnSpc>
                <a:spcPct val="103000"/>
              </a:lnSpc>
              <a:spcAft>
                <a:spcPts val="725"/>
              </a:spcAft>
              <a:buClr>
                <a:srgbClr val="000000"/>
              </a:buClr>
              <a:buSzPts val="1300"/>
              <a:buFont typeface="Arial" panose="020B0604020202020204" pitchFamily="34" charset="0"/>
              <a:buChar char="•"/>
            </a:pPr>
            <a:r>
              <a:rPr lang="en-IN" b="1" kern="100" dirty="0">
                <a:solidFill>
                  <a:srgbClr val="000000"/>
                </a:solidFill>
                <a:effectLst/>
                <a:latin typeface="Times New Roman" panose="02020603050405020304" pitchFamily="18" charset="0"/>
                <a:ea typeface="Times New Roman" panose="02020603050405020304" pitchFamily="18" charset="0"/>
              </a:rPr>
              <a:t>• Microcontroller: Arduino </a:t>
            </a:r>
          </a:p>
          <a:p>
            <a:pPr marL="342900" marR="2540" lvl="0" indent="-342900" algn="just" fontAlgn="base">
              <a:lnSpc>
                <a:spcPct val="103000"/>
              </a:lnSpc>
              <a:spcAft>
                <a:spcPts val="720"/>
              </a:spcAft>
              <a:buClr>
                <a:srgbClr val="000000"/>
              </a:buClr>
              <a:buSzPts val="1300"/>
              <a:buFont typeface="Arial" panose="020B0604020202020204" pitchFamily="34" charset="0"/>
              <a:buChar char="•"/>
            </a:pPr>
            <a:r>
              <a:rPr lang="en-IN"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Device: Android Mobile </a:t>
            </a:r>
          </a:p>
          <a:p>
            <a:pPr marL="342900" marR="2540" lvl="0" indent="-342900" algn="just" fontAlgn="base">
              <a:lnSpc>
                <a:spcPct val="103000"/>
              </a:lnSpc>
              <a:spcAft>
                <a:spcPts val="720"/>
              </a:spcAft>
              <a:buClr>
                <a:srgbClr val="000000"/>
              </a:buClr>
              <a:buSzPts val="1300"/>
              <a:buFont typeface="Arial" panose="020B0604020202020204" pitchFamily="34" charset="0"/>
              <a:buChar char="•"/>
            </a:pPr>
            <a:r>
              <a:rPr lang="en-IN"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WIFI Module </a:t>
            </a:r>
          </a:p>
          <a:p>
            <a:pPr marL="342900" marR="2540" lvl="0" indent="-342900" algn="just" fontAlgn="base">
              <a:lnSpc>
                <a:spcPct val="103000"/>
              </a:lnSpc>
              <a:spcAft>
                <a:spcPts val="720"/>
              </a:spcAft>
              <a:buClr>
                <a:srgbClr val="000000"/>
              </a:buClr>
              <a:buSzPts val="1300"/>
              <a:buFont typeface="Arial" panose="020B0604020202020204" pitchFamily="34" charset="0"/>
              <a:buChar char="•"/>
            </a:pPr>
            <a:r>
              <a:rPr lang="en-IN"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GPS Module </a:t>
            </a:r>
          </a:p>
          <a:p>
            <a:pPr marL="342900" marR="2540" lvl="0" indent="-342900" algn="just" fontAlgn="base">
              <a:lnSpc>
                <a:spcPct val="103000"/>
              </a:lnSpc>
              <a:spcAft>
                <a:spcPts val="720"/>
              </a:spcAft>
              <a:buClr>
                <a:srgbClr val="000000"/>
              </a:buClr>
              <a:buSzPts val="1300"/>
              <a:buFont typeface="Arial" panose="020B0604020202020204" pitchFamily="34" charset="0"/>
              <a:buChar char="•"/>
            </a:pPr>
            <a:r>
              <a:rPr lang="en-IN"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GSM Module </a:t>
            </a:r>
          </a:p>
          <a:p>
            <a:pPr marL="342900" marR="2540" lvl="0" indent="-342900" algn="just" fontAlgn="base">
              <a:lnSpc>
                <a:spcPct val="103000"/>
              </a:lnSpc>
              <a:spcAft>
                <a:spcPts val="500"/>
              </a:spcAft>
              <a:buClr>
                <a:srgbClr val="000000"/>
              </a:buClr>
              <a:buSzPts val="1300"/>
              <a:buFont typeface="Arial" panose="020B0604020202020204" pitchFamily="34" charset="0"/>
              <a:buChar char="•"/>
            </a:pPr>
            <a:r>
              <a:rPr lang="en-IN"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Vibrator Sensor </a:t>
            </a:r>
            <a:endParaRPr lang="en-IN" kern="100" dirty="0">
              <a:solidFill>
                <a:srgbClr val="000000"/>
              </a:solidFill>
              <a:effectLst/>
              <a:latin typeface="Times New Roman" panose="02020603050405020304" pitchFamily="18" charset="0"/>
              <a:ea typeface="Times New Roman" panose="02020603050405020304" pitchFamily="18" charset="0"/>
            </a:endParaRPr>
          </a:p>
          <a:p>
            <a:pPr marL="6350" marR="3810" indent="-6350">
              <a:lnSpc>
                <a:spcPct val="107000"/>
              </a:lnSpc>
              <a:spcAft>
                <a:spcPts val="645"/>
              </a:spcAft>
            </a:pPr>
            <a:endParaRPr lang="en-IN" dirty="0"/>
          </a:p>
        </p:txBody>
      </p:sp>
      <p:sp>
        <p:nvSpPr>
          <p:cNvPr id="5" name="Content Placeholder 4">
            <a:extLst>
              <a:ext uri="{FF2B5EF4-FFF2-40B4-BE49-F238E27FC236}">
                <a16:creationId xmlns:a16="http://schemas.microsoft.com/office/drawing/2014/main" id="{48DA331B-BC02-C830-1EF7-6096EE747B33}"/>
              </a:ext>
            </a:extLst>
          </p:cNvPr>
          <p:cNvSpPr>
            <a:spLocks noGrp="1"/>
          </p:cNvSpPr>
          <p:nvPr>
            <p:ph sz="half" idx="2"/>
          </p:nvPr>
        </p:nvSpPr>
        <p:spPr>
          <a:xfrm>
            <a:off x="6217919" y="692796"/>
            <a:ext cx="4937760" cy="4023360"/>
          </a:xfrm>
        </p:spPr>
        <p:txBody>
          <a:bodyPr/>
          <a:lstStyle/>
          <a:p>
            <a:pPr marL="6350" marR="3810" indent="-6350">
              <a:lnSpc>
                <a:spcPct val="107000"/>
              </a:lnSpc>
              <a:spcAft>
                <a:spcPts val="645"/>
              </a:spcAft>
            </a:pPr>
            <a:r>
              <a:rPr lang="en-IN" sz="2000" b="1" kern="100" dirty="0">
                <a:solidFill>
                  <a:srgbClr val="000000"/>
                </a:solidFill>
                <a:effectLst/>
                <a:latin typeface="Times New Roman" panose="02020603050405020304" pitchFamily="18" charset="0"/>
                <a:ea typeface="Times New Roman" panose="02020603050405020304" pitchFamily="18" charset="0"/>
              </a:rPr>
              <a:t>SOFTWARE REQUIREMENT </a:t>
            </a:r>
          </a:p>
          <a:p>
            <a:pPr marL="342900" marR="2540" lvl="0" indent="-342900" algn="just" fontAlgn="base">
              <a:lnSpc>
                <a:spcPct val="103000"/>
              </a:lnSpc>
              <a:spcAft>
                <a:spcPts val="735"/>
              </a:spcAft>
              <a:buClr>
                <a:srgbClr val="000000"/>
              </a:buClr>
              <a:buSzPts val="1300"/>
              <a:buFont typeface="Arial" panose="020B0604020202020204" pitchFamily="34" charset="0"/>
              <a:buChar char="•"/>
            </a:pPr>
            <a:r>
              <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OS: Microsoft Windows 7 or Above </a:t>
            </a:r>
          </a:p>
          <a:p>
            <a:pPr marL="342900" marR="2540" lvl="0" indent="-342900" algn="just" fontAlgn="base">
              <a:lnSpc>
                <a:spcPct val="103000"/>
              </a:lnSpc>
              <a:spcAft>
                <a:spcPts val="735"/>
              </a:spcAft>
              <a:buClr>
                <a:srgbClr val="000000"/>
              </a:buClr>
              <a:buSzPts val="1300"/>
              <a:buFont typeface="Arial" panose="020B0604020202020204" pitchFamily="34" charset="0"/>
              <a:buChar char="•"/>
            </a:pPr>
            <a:r>
              <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Programming Language: Android, JAVA, Embedded C </a:t>
            </a:r>
          </a:p>
          <a:p>
            <a:pPr marL="342900" marR="2540" lvl="0" indent="-342900" algn="just" fontAlgn="base">
              <a:lnSpc>
                <a:spcPct val="107000"/>
              </a:lnSpc>
              <a:spcAft>
                <a:spcPts val="645"/>
              </a:spcAft>
              <a:buClr>
                <a:srgbClr val="000000"/>
              </a:buClr>
              <a:buSzPts val="1300"/>
              <a:buFont typeface="Arial" panose="020B0604020202020204" pitchFamily="34" charset="0"/>
              <a:buChar char="•"/>
            </a:pPr>
            <a:r>
              <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Database: MySQL </a:t>
            </a:r>
          </a:p>
          <a:p>
            <a:r>
              <a:rPr lang="en-IN" sz="2000" dirty="0">
                <a:solidFill>
                  <a:srgbClr val="000000"/>
                </a:solidFill>
                <a:effectLst/>
                <a:latin typeface="Times New Roman" panose="02020603050405020304" pitchFamily="18" charset="0"/>
                <a:ea typeface="Times New Roman" panose="02020603050405020304" pitchFamily="18" charset="0"/>
              </a:rPr>
              <a:t>IDE: Net Beans, Android Studio, Arduino IDE </a:t>
            </a:r>
            <a:endParaRPr lang="en-IN" sz="2000" dirty="0"/>
          </a:p>
          <a:p>
            <a:endParaRPr lang="en-IN" dirty="0"/>
          </a:p>
        </p:txBody>
      </p:sp>
      <p:pic>
        <p:nvPicPr>
          <p:cNvPr id="6" name="Content Placeholder 3">
            <a:extLst>
              <a:ext uri="{FF2B5EF4-FFF2-40B4-BE49-F238E27FC236}">
                <a16:creationId xmlns:a16="http://schemas.microsoft.com/office/drawing/2014/main" id="{A02B7856-FD6C-0B5A-C258-0ECEF0755728}"/>
              </a:ext>
            </a:extLst>
          </p:cNvPr>
          <p:cNvPicPr>
            <a:picLocks/>
          </p:cNvPicPr>
          <p:nvPr/>
        </p:nvPicPr>
        <p:blipFill>
          <a:blip r:embed="rId2"/>
          <a:stretch>
            <a:fillRect/>
          </a:stretch>
        </p:blipFill>
        <p:spPr>
          <a:xfrm>
            <a:off x="5049078" y="3869264"/>
            <a:ext cx="3935896" cy="2295940"/>
          </a:xfrm>
          <a:prstGeom prst="rect">
            <a:avLst/>
          </a:prstGeom>
        </p:spPr>
      </p:pic>
    </p:spTree>
    <p:extLst>
      <p:ext uri="{BB962C8B-B14F-4D97-AF65-F5344CB8AC3E}">
        <p14:creationId xmlns:p14="http://schemas.microsoft.com/office/powerpoint/2010/main" val="3068152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4E373-4DA4-7567-EAE5-0C824D470054}"/>
              </a:ext>
            </a:extLst>
          </p:cNvPr>
          <p:cNvSpPr>
            <a:spLocks noGrp="1"/>
          </p:cNvSpPr>
          <p:nvPr>
            <p:ph type="title"/>
          </p:nvPr>
        </p:nvSpPr>
        <p:spPr>
          <a:xfrm>
            <a:off x="1137037" y="525142"/>
            <a:ext cx="10058400" cy="702303"/>
          </a:xfrm>
        </p:spPr>
        <p:txBody>
          <a:bodyPr>
            <a:normAutofit/>
          </a:bodyPr>
          <a:lstStyle/>
          <a:p>
            <a:pPr algn="ctr"/>
            <a:r>
              <a:rPr lang="en-IN" sz="3200" dirty="0">
                <a:solidFill>
                  <a:schemeClr val="dk1"/>
                </a:solidFill>
                <a:latin typeface="Algerian" panose="04020705040A02060702" pitchFamily="82" charset="0"/>
                <a:ea typeface="Times New Roman"/>
                <a:cs typeface="Times New Roman"/>
                <a:sym typeface="Times New Roman"/>
              </a:rPr>
              <a:t>Analytical / Experimental Work/Working</a:t>
            </a:r>
            <a:endParaRPr lang="en-IN" sz="3200" dirty="0">
              <a:latin typeface="Algerian" panose="04020705040A02060702" pitchFamily="82" charset="0"/>
            </a:endParaRPr>
          </a:p>
        </p:txBody>
      </p:sp>
      <p:sp>
        <p:nvSpPr>
          <p:cNvPr id="3" name="Content Placeholder 2">
            <a:extLst>
              <a:ext uri="{FF2B5EF4-FFF2-40B4-BE49-F238E27FC236}">
                <a16:creationId xmlns:a16="http://schemas.microsoft.com/office/drawing/2014/main" id="{EA5059B9-C6AB-C0A9-F636-144036EAF295}"/>
              </a:ext>
            </a:extLst>
          </p:cNvPr>
          <p:cNvSpPr>
            <a:spLocks noGrp="1"/>
          </p:cNvSpPr>
          <p:nvPr>
            <p:ph idx="1"/>
          </p:nvPr>
        </p:nvSpPr>
        <p:spPr>
          <a:xfrm>
            <a:off x="791486" y="1689652"/>
            <a:ext cx="10609028" cy="5093842"/>
          </a:xfrm>
        </p:spPr>
        <p:txBody>
          <a:bodyPr>
            <a:noAutofit/>
          </a:bodyPr>
          <a:lstStyle/>
          <a:p>
            <a:pPr marL="52070" marR="2540" indent="-6350" algn="ctr">
              <a:lnSpc>
                <a:spcPct val="107000"/>
              </a:lnSpc>
              <a:spcAft>
                <a:spcPts val="455"/>
              </a:spcAft>
            </a:pPr>
            <a:r>
              <a:rPr lang="en-IN" kern="100" dirty="0">
                <a:solidFill>
                  <a:srgbClr val="000000"/>
                </a:solidFill>
                <a:effectLst/>
                <a:latin typeface="Times New Roman" panose="02020603050405020304" pitchFamily="18" charset="0"/>
                <a:ea typeface="Times New Roman" panose="02020603050405020304" pitchFamily="18" charset="0"/>
              </a:rPr>
              <a:t> </a:t>
            </a:r>
          </a:p>
          <a:p>
            <a:pPr marL="6350" marR="3810" indent="-6350">
              <a:lnSpc>
                <a:spcPct val="107000"/>
              </a:lnSpc>
              <a:spcAft>
                <a:spcPts val="645"/>
              </a:spcAft>
            </a:pPr>
            <a:r>
              <a:rPr lang="en-IN" b="1" kern="100" dirty="0">
                <a:solidFill>
                  <a:srgbClr val="000000"/>
                </a:solidFill>
                <a:effectLst/>
                <a:latin typeface="Times New Roman" panose="02020603050405020304" pitchFamily="18" charset="0"/>
                <a:ea typeface="Times New Roman" panose="02020603050405020304" pitchFamily="18" charset="0"/>
              </a:rPr>
              <a:t>1. Vehicle module </a:t>
            </a:r>
          </a:p>
          <a:p>
            <a:pPr marL="342900" marR="2540" lvl="0" indent="-342900" algn="just" fontAlgn="base">
              <a:lnSpc>
                <a:spcPct val="103000"/>
              </a:lnSpc>
              <a:spcAft>
                <a:spcPts val="725"/>
              </a:spcAft>
              <a:buClr>
                <a:srgbClr val="000000"/>
              </a:buClr>
              <a:buSzPts val="1300"/>
              <a:buFont typeface="Arial" panose="020B0604020202020204" pitchFamily="34" charset="0"/>
              <a:buChar char="•"/>
            </a:pPr>
            <a:r>
              <a:rPr lang="en-IN"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Automatic On/Off </a:t>
            </a:r>
          </a:p>
          <a:p>
            <a:pPr marL="342900" marR="2540" lvl="0" indent="-342900" algn="just" fontAlgn="base">
              <a:lnSpc>
                <a:spcPct val="103000"/>
              </a:lnSpc>
              <a:spcAft>
                <a:spcPts val="725"/>
              </a:spcAft>
              <a:buClr>
                <a:srgbClr val="000000"/>
              </a:buClr>
              <a:buSzPts val="1300"/>
              <a:buFont typeface="Arial" panose="020B0604020202020204" pitchFamily="34" charset="0"/>
              <a:buChar char="•"/>
            </a:pPr>
            <a:r>
              <a:rPr lang="en-IN"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Automatic Lock/Unlock  </a:t>
            </a:r>
          </a:p>
          <a:p>
            <a:pPr marL="342900" marR="2540" lvl="0" indent="-342900" algn="just" fontAlgn="base">
              <a:lnSpc>
                <a:spcPct val="103000"/>
              </a:lnSpc>
              <a:spcAft>
                <a:spcPts val="735"/>
              </a:spcAft>
              <a:buClr>
                <a:srgbClr val="000000"/>
              </a:buClr>
              <a:buSzPts val="1300"/>
              <a:buFont typeface="Arial" panose="020B0604020202020204" pitchFamily="34" charset="0"/>
              <a:buChar char="•"/>
            </a:pPr>
            <a:r>
              <a:rPr lang="en-IN"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Vehicle theft detection </a:t>
            </a:r>
          </a:p>
          <a:p>
            <a:pPr marL="342900" marR="2540" lvl="0" indent="-342900" algn="just" fontAlgn="base">
              <a:lnSpc>
                <a:spcPct val="103000"/>
              </a:lnSpc>
              <a:spcAft>
                <a:spcPts val="725"/>
              </a:spcAft>
              <a:buClr>
                <a:srgbClr val="000000"/>
              </a:buClr>
              <a:buSzPts val="1300"/>
              <a:buFont typeface="Arial" panose="020B0604020202020204" pitchFamily="34" charset="0"/>
              <a:buChar char="•"/>
            </a:pPr>
            <a:r>
              <a:rPr lang="en-IN"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Update location </a:t>
            </a:r>
          </a:p>
          <a:p>
            <a:pPr marL="342900" marR="2540" lvl="0" indent="-342900" algn="just" fontAlgn="base">
              <a:lnSpc>
                <a:spcPct val="103000"/>
              </a:lnSpc>
              <a:spcAft>
                <a:spcPts val="680"/>
              </a:spcAft>
              <a:buClr>
                <a:srgbClr val="000000"/>
              </a:buClr>
              <a:buSzPts val="1300"/>
              <a:buFont typeface="Arial" panose="020B0604020202020204" pitchFamily="34" charset="0"/>
              <a:buChar char="•"/>
            </a:pPr>
            <a:r>
              <a:rPr lang="en-IN"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Send Notification </a:t>
            </a:r>
          </a:p>
          <a:p>
            <a:pPr marL="6350" marR="2540" indent="-6350" algn="l">
              <a:lnSpc>
                <a:spcPct val="107000"/>
              </a:lnSpc>
              <a:spcAft>
                <a:spcPts val="620"/>
              </a:spcAft>
            </a:pPr>
            <a:r>
              <a:rPr lang="en-IN" kern="100" dirty="0">
                <a:solidFill>
                  <a:srgbClr val="000000"/>
                </a:solidFill>
                <a:effectLst/>
                <a:latin typeface="Times New Roman" panose="02020603050405020304" pitchFamily="18" charset="0"/>
                <a:ea typeface="Times New Roman" panose="02020603050405020304" pitchFamily="18" charset="0"/>
              </a:rPr>
              <a:t> </a:t>
            </a:r>
          </a:p>
          <a:p>
            <a:endParaRPr lang="en-IN" dirty="0"/>
          </a:p>
        </p:txBody>
      </p:sp>
    </p:spTree>
    <p:extLst>
      <p:ext uri="{BB962C8B-B14F-4D97-AF65-F5344CB8AC3E}">
        <p14:creationId xmlns:p14="http://schemas.microsoft.com/office/powerpoint/2010/main" val="3995551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D32647-4A19-BD7E-6C13-A1DBA279BF87}"/>
              </a:ext>
            </a:extLst>
          </p:cNvPr>
          <p:cNvSpPr>
            <a:spLocks noGrp="1"/>
          </p:cNvSpPr>
          <p:nvPr>
            <p:ph idx="1"/>
          </p:nvPr>
        </p:nvSpPr>
        <p:spPr>
          <a:xfrm>
            <a:off x="1066800" y="258418"/>
            <a:ext cx="10058400" cy="5720007"/>
          </a:xfrm>
        </p:spPr>
        <p:txBody>
          <a:bodyPr>
            <a:normAutofit fontScale="92500" lnSpcReduction="10000"/>
          </a:bodyPr>
          <a:lstStyle/>
          <a:p>
            <a:pPr marL="6350" marR="3810" indent="-6350">
              <a:lnSpc>
                <a:spcPct val="107000"/>
              </a:lnSpc>
              <a:spcAft>
                <a:spcPts val="645"/>
              </a:spcAft>
            </a:pPr>
            <a:r>
              <a:rPr lang="en-IN" b="1" kern="100" dirty="0">
                <a:solidFill>
                  <a:srgbClr val="000000"/>
                </a:solidFill>
                <a:effectLst/>
                <a:latin typeface="Times New Roman" panose="02020603050405020304" pitchFamily="18" charset="0"/>
                <a:ea typeface="Times New Roman" panose="02020603050405020304" pitchFamily="18" charset="0"/>
              </a:rPr>
              <a:t>2. IOT module </a:t>
            </a:r>
          </a:p>
          <a:p>
            <a:pPr marL="6350" marR="3810" indent="-6350">
              <a:lnSpc>
                <a:spcPct val="107000"/>
              </a:lnSpc>
              <a:spcAft>
                <a:spcPts val="645"/>
              </a:spcAft>
            </a:pPr>
            <a:r>
              <a:rPr lang="en-IN" kern="100" dirty="0">
                <a:solidFill>
                  <a:srgbClr val="000000"/>
                </a:solidFill>
                <a:effectLst/>
                <a:latin typeface="Times New Roman" panose="02020603050405020304" pitchFamily="18" charset="0"/>
                <a:ea typeface="Times New Roman" panose="02020603050405020304" pitchFamily="18" charset="0"/>
              </a:rPr>
              <a:t> In this module, output is given to Arduino to send the message to the vehicle owner via IOT module. </a:t>
            </a:r>
          </a:p>
          <a:p>
            <a:pPr marL="6350" marR="3810" indent="-6350">
              <a:lnSpc>
                <a:spcPct val="107000"/>
              </a:lnSpc>
              <a:spcAft>
                <a:spcPts val="645"/>
              </a:spcAft>
            </a:pPr>
            <a:endParaRPr lang="en-IN" kern="100" dirty="0">
              <a:solidFill>
                <a:srgbClr val="000000"/>
              </a:solidFill>
              <a:effectLst/>
              <a:latin typeface="Times New Roman" panose="02020603050405020304" pitchFamily="18" charset="0"/>
              <a:ea typeface="Times New Roman" panose="02020603050405020304" pitchFamily="18" charset="0"/>
            </a:endParaRPr>
          </a:p>
          <a:p>
            <a:pPr marL="342900" marR="2540" lvl="0" indent="-342900" algn="just" fontAlgn="base">
              <a:lnSpc>
                <a:spcPct val="103000"/>
              </a:lnSpc>
              <a:spcAft>
                <a:spcPts val="725"/>
              </a:spcAft>
              <a:buClr>
                <a:srgbClr val="000000"/>
              </a:buClr>
              <a:buSzPts val="1300"/>
              <a:buFont typeface="Arial" panose="020B0604020202020204" pitchFamily="34" charset="0"/>
              <a:buChar char="•"/>
            </a:pPr>
            <a:r>
              <a:rPr lang="en-IN"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Vehicle location </a:t>
            </a:r>
          </a:p>
          <a:p>
            <a:pPr marL="342900" marR="2540" lvl="0" indent="-342900" algn="just" fontAlgn="base">
              <a:lnSpc>
                <a:spcPct val="103000"/>
              </a:lnSpc>
              <a:spcAft>
                <a:spcPts val="680"/>
              </a:spcAft>
              <a:buClr>
                <a:srgbClr val="000000"/>
              </a:buClr>
              <a:buSzPts val="1300"/>
              <a:buFont typeface="Arial" panose="020B0604020202020204" pitchFamily="34" charset="0"/>
              <a:buChar char="•"/>
            </a:pPr>
            <a:r>
              <a:rPr lang="en-IN"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Vehicle ON/OFF by thief </a:t>
            </a:r>
          </a:p>
          <a:p>
            <a:pPr marL="6350" marR="2540" indent="-6350" algn="l">
              <a:lnSpc>
                <a:spcPct val="107000"/>
              </a:lnSpc>
              <a:spcAft>
                <a:spcPts val="630"/>
              </a:spcAft>
            </a:pPr>
            <a:r>
              <a:rPr lang="en-IN" kern="100" dirty="0">
                <a:solidFill>
                  <a:srgbClr val="000000"/>
                </a:solidFill>
                <a:effectLst/>
                <a:latin typeface="Times New Roman" panose="02020603050405020304" pitchFamily="18" charset="0"/>
                <a:ea typeface="Times New Roman" panose="02020603050405020304" pitchFamily="18" charset="0"/>
              </a:rPr>
              <a:t> </a:t>
            </a:r>
          </a:p>
          <a:p>
            <a:pPr marL="6350" marR="3810" indent="-6350">
              <a:lnSpc>
                <a:spcPct val="107000"/>
              </a:lnSpc>
              <a:spcAft>
                <a:spcPts val="645"/>
              </a:spcAft>
            </a:pPr>
            <a:r>
              <a:rPr lang="en-IN" b="1" kern="100" dirty="0">
                <a:solidFill>
                  <a:srgbClr val="000000"/>
                </a:solidFill>
                <a:effectLst/>
                <a:latin typeface="Times New Roman" panose="02020603050405020304" pitchFamily="18" charset="0"/>
                <a:ea typeface="Times New Roman" panose="02020603050405020304" pitchFamily="18" charset="0"/>
              </a:rPr>
              <a:t>3. Vehicle owner module </a:t>
            </a:r>
          </a:p>
          <a:p>
            <a:pPr marL="342900" marR="2540" lvl="0" indent="-342900" algn="just" fontAlgn="base">
              <a:lnSpc>
                <a:spcPct val="103000"/>
              </a:lnSpc>
              <a:spcAft>
                <a:spcPts val="710"/>
              </a:spcAft>
              <a:buClr>
                <a:srgbClr val="000000"/>
              </a:buClr>
              <a:buSzPts val="1300"/>
              <a:buFont typeface="Arial" panose="020B0604020202020204" pitchFamily="34" charset="0"/>
              <a:buChar char="•"/>
            </a:pPr>
            <a:r>
              <a:rPr lang="en-IN"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Vehicle owner is present where all the activities are managed. </a:t>
            </a:r>
          </a:p>
          <a:p>
            <a:pPr marL="342900" marR="2540" lvl="0" indent="-342900" algn="just" fontAlgn="base">
              <a:lnSpc>
                <a:spcPct val="103000"/>
              </a:lnSpc>
              <a:spcAft>
                <a:spcPts val="725"/>
              </a:spcAft>
              <a:buClr>
                <a:srgbClr val="000000"/>
              </a:buClr>
              <a:buSzPts val="1300"/>
              <a:buFont typeface="Arial" panose="020B0604020202020204" pitchFamily="34" charset="0"/>
              <a:buChar char="•"/>
            </a:pPr>
            <a:r>
              <a:rPr lang="en-IN"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Receive notification </a:t>
            </a:r>
          </a:p>
          <a:p>
            <a:pPr marL="342900" marR="2540" lvl="0" indent="-342900" algn="just" fontAlgn="base">
              <a:lnSpc>
                <a:spcPct val="103000"/>
              </a:lnSpc>
              <a:spcAft>
                <a:spcPts val="735"/>
              </a:spcAft>
              <a:buClr>
                <a:srgbClr val="000000"/>
              </a:buClr>
              <a:buSzPts val="1300"/>
              <a:buFont typeface="Arial" panose="020B0604020202020204" pitchFamily="34" charset="0"/>
              <a:buChar char="•"/>
            </a:pPr>
            <a:r>
              <a:rPr lang="en-IN"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Send notification </a:t>
            </a:r>
          </a:p>
          <a:p>
            <a:pPr marL="342900" marR="2540" lvl="0" indent="-342900" algn="just" fontAlgn="base">
              <a:lnSpc>
                <a:spcPct val="103000"/>
              </a:lnSpc>
              <a:spcAft>
                <a:spcPts val="680"/>
              </a:spcAft>
              <a:buClr>
                <a:srgbClr val="000000"/>
              </a:buClr>
              <a:buSzPts val="1300"/>
              <a:buFont typeface="Arial" panose="020B0604020202020204" pitchFamily="34" charset="0"/>
              <a:buChar char="•"/>
            </a:pPr>
            <a:r>
              <a:rPr lang="en-IN"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Check current location </a:t>
            </a:r>
          </a:p>
          <a:p>
            <a:endParaRPr lang="en-IN" dirty="0"/>
          </a:p>
        </p:txBody>
      </p:sp>
    </p:spTree>
    <p:extLst>
      <p:ext uri="{BB962C8B-B14F-4D97-AF65-F5344CB8AC3E}">
        <p14:creationId xmlns:p14="http://schemas.microsoft.com/office/powerpoint/2010/main" val="1345290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FF69C-6922-D36E-244D-2F9E85ADAFB8}"/>
              </a:ext>
            </a:extLst>
          </p:cNvPr>
          <p:cNvSpPr>
            <a:spLocks noGrp="1"/>
          </p:cNvSpPr>
          <p:nvPr>
            <p:ph type="title"/>
          </p:nvPr>
        </p:nvSpPr>
        <p:spPr/>
        <p:txBody>
          <a:bodyPr/>
          <a:lstStyle/>
          <a:p>
            <a:pPr algn="ctr"/>
            <a:r>
              <a:rPr lang="en-US" dirty="0">
                <a:latin typeface="Algerian" panose="04020705040A02060702" pitchFamily="82" charset="0"/>
              </a:rPr>
              <a:t>Application </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82D4658F-E58D-7CCB-56C0-32B7A2B18EAE}"/>
              </a:ext>
            </a:extLst>
          </p:cNvPr>
          <p:cNvSpPr>
            <a:spLocks noGrp="1"/>
          </p:cNvSpPr>
          <p:nvPr>
            <p:ph idx="1"/>
          </p:nvPr>
        </p:nvSpPr>
        <p:spPr/>
        <p:txBody>
          <a:bodyPr>
            <a:noAutofit/>
          </a:bodyPr>
          <a:lstStyle/>
          <a:p>
            <a:pPr algn="l">
              <a:buFont typeface="+mj-lt"/>
              <a:buAutoNum type="arabicPeriod"/>
            </a:pPr>
            <a:r>
              <a:rPr lang="en-US" b="1" i="0" dirty="0">
                <a:solidFill>
                  <a:srgbClr val="374151"/>
                </a:solidFill>
                <a:effectLst/>
                <a:latin typeface="Söhne"/>
              </a:rPr>
              <a:t>Vehicle Tracking and Recovery:</a:t>
            </a:r>
            <a:r>
              <a:rPr lang="en-US" b="0" i="0" dirty="0">
                <a:solidFill>
                  <a:srgbClr val="374151"/>
                </a:solidFill>
                <a:effectLst/>
                <a:latin typeface="Söhne"/>
              </a:rPr>
              <a:t> GPS trackers can be used to monitor the real-time location of a vehicle. In case of theft, they help law enforcement track and recover the stolen vehicle.</a:t>
            </a:r>
          </a:p>
          <a:p>
            <a:pPr algn="l">
              <a:buFont typeface="+mj-lt"/>
              <a:buAutoNum type="arabicPeriod"/>
            </a:pPr>
            <a:r>
              <a:rPr lang="en-US" b="1" i="0" dirty="0">
                <a:solidFill>
                  <a:srgbClr val="374151"/>
                </a:solidFill>
                <a:effectLst/>
                <a:latin typeface="Söhne"/>
              </a:rPr>
              <a:t>Teen Driver Monitoring:</a:t>
            </a:r>
            <a:r>
              <a:rPr lang="en-US" b="0" i="0" dirty="0">
                <a:solidFill>
                  <a:srgbClr val="374151"/>
                </a:solidFill>
                <a:effectLst/>
                <a:latin typeface="Söhne"/>
              </a:rPr>
              <a:t> Parents can use GPS trackers to monitor the driving habits and whereabouts of their teenage drivers. Some devices offer speed alerts, geofencing, and other safety features.</a:t>
            </a:r>
          </a:p>
          <a:p>
            <a:pPr algn="l">
              <a:buFont typeface="+mj-lt"/>
              <a:buAutoNum type="arabicPeriod"/>
            </a:pPr>
            <a:r>
              <a:rPr lang="en-US" b="1" i="0" dirty="0">
                <a:solidFill>
                  <a:srgbClr val="374151"/>
                </a:solidFill>
                <a:effectLst/>
                <a:latin typeface="Söhne"/>
              </a:rPr>
              <a:t>Route Planning and Navigation:</a:t>
            </a:r>
            <a:r>
              <a:rPr lang="en-US" b="0" i="0" dirty="0">
                <a:solidFill>
                  <a:srgbClr val="374151"/>
                </a:solidFill>
                <a:effectLst/>
                <a:latin typeface="Söhne"/>
              </a:rPr>
              <a:t> GPS trackers and navigation systems provide turn-by-turn directions, real-time traffic updates, and points of interest, making it easier for drivers to navigate unfamiliar areas.</a:t>
            </a:r>
          </a:p>
          <a:p>
            <a:pPr algn="l">
              <a:buFont typeface="+mj-lt"/>
              <a:buAutoNum type="arabicPeriod"/>
            </a:pPr>
            <a:r>
              <a:rPr lang="en-US" b="1" i="0" dirty="0">
                <a:solidFill>
                  <a:srgbClr val="374151"/>
                </a:solidFill>
                <a:effectLst/>
                <a:latin typeface="Söhne"/>
              </a:rPr>
              <a:t>Vehicle Maintenance:</a:t>
            </a:r>
            <a:r>
              <a:rPr lang="en-US" b="0" i="0" dirty="0">
                <a:solidFill>
                  <a:srgbClr val="374151"/>
                </a:solidFill>
                <a:effectLst/>
                <a:latin typeface="Söhne"/>
              </a:rPr>
              <a:t> Some GPS trackers monitor vehicle health by tracking engine diagnostics and alerting owners to maintenance needs, helping to prevent breakdowns and costly repairs.</a:t>
            </a:r>
          </a:p>
          <a:p>
            <a:pPr algn="l">
              <a:buFont typeface="+mj-lt"/>
              <a:buAutoNum type="arabicPeriod"/>
            </a:pPr>
            <a:r>
              <a:rPr lang="en-US" b="1" i="0" dirty="0">
                <a:solidFill>
                  <a:srgbClr val="374151"/>
                </a:solidFill>
                <a:effectLst/>
                <a:latin typeface="Söhne"/>
              </a:rPr>
              <a:t>Emergency Assistance:</a:t>
            </a:r>
            <a:r>
              <a:rPr lang="en-US" b="0" i="0" dirty="0">
                <a:solidFill>
                  <a:srgbClr val="374151"/>
                </a:solidFill>
                <a:effectLst/>
                <a:latin typeface="Söhne"/>
              </a:rPr>
              <a:t> Many GPS trackers have SOS buttons that allow drivers to send distress signals or call for emergency assistance.</a:t>
            </a:r>
          </a:p>
          <a:p>
            <a:br>
              <a:rPr lang="en-US" dirty="0"/>
            </a:br>
            <a:endParaRPr lang="en-IN" dirty="0"/>
          </a:p>
        </p:txBody>
      </p:sp>
    </p:spTree>
    <p:extLst>
      <p:ext uri="{BB962C8B-B14F-4D97-AF65-F5344CB8AC3E}">
        <p14:creationId xmlns:p14="http://schemas.microsoft.com/office/powerpoint/2010/main" val="286223623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186</TotalTime>
  <Words>1124</Words>
  <Application>Microsoft Office PowerPoint</Application>
  <PresentationFormat>Widescreen</PresentationFormat>
  <Paragraphs>127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Calibri</vt:lpstr>
      <vt:lpstr>Calibri Light</vt:lpstr>
      <vt:lpstr>Söhne</vt:lpstr>
      <vt:lpstr>Times New Roman</vt:lpstr>
      <vt:lpstr>Retrospect</vt:lpstr>
      <vt:lpstr>PowerPoint Presentation</vt:lpstr>
      <vt:lpstr>Introduction </vt:lpstr>
      <vt:lpstr>Literature Survey </vt:lpstr>
      <vt:lpstr>PowerPoint Presentation</vt:lpstr>
      <vt:lpstr>Details of Design/Technology/Architecture </vt:lpstr>
      <vt:lpstr>PowerPoint Presentation</vt:lpstr>
      <vt:lpstr>Analytical / Experimental Work/Working</vt:lpstr>
      <vt:lpstr>PowerPoint Presentation</vt:lpstr>
      <vt:lpstr>Application </vt:lpstr>
      <vt:lpstr>Future scope </vt:lpstr>
      <vt:lpstr>Conclusions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Ruturaj Thopate</dc:creator>
  <cp:lastModifiedBy>Ruturaj Thopate</cp:lastModifiedBy>
  <cp:revision>3</cp:revision>
  <dcterms:created xsi:type="dcterms:W3CDTF">2023-10-20T04:52:45Z</dcterms:created>
  <dcterms:modified xsi:type="dcterms:W3CDTF">2023-10-20T09:05:04Z</dcterms:modified>
</cp:coreProperties>
</file>