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68" r:id="rId2"/>
    <p:sldId id="270" r:id="rId3"/>
    <p:sldId id="259" r:id="rId4"/>
    <p:sldId id="260" r:id="rId5"/>
    <p:sldId id="257" r:id="rId6"/>
    <p:sldId id="256" r:id="rId7"/>
    <p:sldId id="264" r:id="rId8"/>
    <p:sldId id="25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78" d="100"/>
          <a:sy n="78" d="100"/>
        </p:scale>
        <p:origin x="157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00B15C3D-E7C2-4064-81EA-D7E8D61CADCF}" type="datetimeFigureOut">
              <a:rPr lang="en-US" smtClean="0"/>
              <a:t>10/18/2023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FE88EAB-ACA6-4419-8F68-F625901424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B15C3D-E7C2-4064-81EA-D7E8D61CADCF}"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B15C3D-E7C2-4064-81EA-D7E8D61CADCF}"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B15C3D-E7C2-4064-81EA-D7E8D61CADCF}"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0B15C3D-E7C2-4064-81EA-D7E8D61CADCF}"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B15C3D-E7C2-4064-81EA-D7E8D61CADCF}"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0B15C3D-E7C2-4064-81EA-D7E8D61CADCF}" type="datetimeFigureOut">
              <a:rPr lang="en-US" smtClean="0"/>
              <a:t>10/18/2023</a:t>
            </a:fld>
            <a:endParaRPr lang="en-US"/>
          </a:p>
        </p:txBody>
      </p:sp>
      <p:sp>
        <p:nvSpPr>
          <p:cNvPr id="27" name="Slide Number Placeholder 26"/>
          <p:cNvSpPr>
            <a:spLocks noGrp="1"/>
          </p:cNvSpPr>
          <p:nvPr>
            <p:ph type="sldNum" sz="quarter" idx="11"/>
          </p:nvPr>
        </p:nvSpPr>
        <p:spPr/>
        <p:txBody>
          <a:bodyPr rtlCol="0"/>
          <a:lstStyle/>
          <a:p>
            <a:fld id="{DFE88EAB-ACA6-4419-8F68-F6259014240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00B15C3D-E7C2-4064-81EA-D7E8D61CADCF}" type="datetimeFigureOut">
              <a:rPr lang="en-US" smtClean="0"/>
              <a:t>10/18/2023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FE88EAB-ACA6-4419-8F68-F625901424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15C3D-E7C2-4064-81EA-D7E8D61CADCF}"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B15C3D-E7C2-4064-81EA-D7E8D61CADCF}"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B15C3D-E7C2-4064-81EA-D7E8D61CADCF}"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0B15C3D-E7C2-4064-81EA-D7E8D61CADCF}" type="datetimeFigureOut">
              <a:rPr lang="en-US" smtClean="0"/>
              <a:t>10/18/2023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FE88EAB-ACA6-4419-8F68-F625901424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run Yogesh\Downloads\solar-tracking-diagram.jpg"/>
          <p:cNvPicPr>
            <a:picLocks noChangeAspect="1" noChangeArrowheads="1"/>
          </p:cNvPicPr>
          <p:nvPr/>
        </p:nvPicPr>
        <p:blipFill>
          <a:blip r:embed="rId2">
            <a:alphaModFix amt="50000"/>
          </a:blip>
          <a:srcRect/>
          <a:stretch>
            <a:fillRect/>
          </a:stretch>
        </p:blipFill>
        <p:spPr bwMode="auto">
          <a:xfrm>
            <a:off x="571500" y="634006"/>
            <a:ext cx="8001000" cy="4233863"/>
          </a:xfrm>
          <a:prstGeom prst="rect">
            <a:avLst/>
          </a:prstGeom>
          <a:noFill/>
        </p:spPr>
      </p:pic>
      <p:sp>
        <p:nvSpPr>
          <p:cNvPr id="3" name="TextBox 2"/>
          <p:cNvSpPr txBox="1"/>
          <p:nvPr/>
        </p:nvSpPr>
        <p:spPr>
          <a:xfrm>
            <a:off x="762000" y="4406204"/>
            <a:ext cx="7620000" cy="923330"/>
          </a:xfrm>
          <a:prstGeom prst="rect">
            <a:avLst/>
          </a:prstGeom>
          <a:noFill/>
        </p:spPr>
        <p:txBody>
          <a:bodyPr wrap="square" rtlCol="0">
            <a:spAutoFit/>
          </a:bodyPr>
          <a:lstStyle/>
          <a:p>
            <a:r>
              <a:rPr lang="en-US" sz="5400" b="1" dirty="0">
                <a:solidFill>
                  <a:schemeClr val="tx2"/>
                </a:solidFill>
                <a:latin typeface="Times New Roman" pitchFamily="18" charset="0"/>
                <a:ea typeface="+mj-ea"/>
                <a:cs typeface="Times New Roman" pitchFamily="18" charset="0"/>
              </a:rPr>
              <a:t>Automatic Solar Tracker</a:t>
            </a:r>
          </a:p>
        </p:txBody>
      </p:sp>
      <p:sp>
        <p:nvSpPr>
          <p:cNvPr id="2" name="TextBox 1">
            <a:extLst>
              <a:ext uri="{FF2B5EF4-FFF2-40B4-BE49-F238E27FC236}">
                <a16:creationId xmlns:a16="http://schemas.microsoft.com/office/drawing/2014/main" id="{5414B93F-E049-40EB-ADC0-6C80D25C149A}"/>
              </a:ext>
            </a:extLst>
          </p:cNvPr>
          <p:cNvSpPr txBox="1"/>
          <p:nvPr/>
        </p:nvSpPr>
        <p:spPr>
          <a:xfrm>
            <a:off x="1905000" y="1447800"/>
            <a:ext cx="6019800" cy="923330"/>
          </a:xfrm>
          <a:prstGeom prst="rect">
            <a:avLst/>
          </a:prstGeom>
          <a:noFill/>
        </p:spPr>
        <p:txBody>
          <a:bodyPr wrap="square" rtlCol="0">
            <a:spAutoFit/>
          </a:bodyPr>
          <a:lstStyle/>
          <a:p>
            <a:r>
              <a:rPr lang="en-US" sz="5400" b="1" dirty="0">
                <a:solidFill>
                  <a:schemeClr val="tx2"/>
                </a:solidFill>
                <a:latin typeface="Times New Roman" pitchFamily="18" charset="0"/>
                <a:ea typeface="+mj-ea"/>
                <a:cs typeface="Times New Roman" pitchFamily="18" charset="0"/>
              </a:rPr>
              <a:t>Chasing The Sun</a:t>
            </a:r>
          </a:p>
        </p:txBody>
      </p:sp>
      <p:sp>
        <p:nvSpPr>
          <p:cNvPr id="4" name="TextBox 3">
            <a:extLst>
              <a:ext uri="{FF2B5EF4-FFF2-40B4-BE49-F238E27FC236}">
                <a16:creationId xmlns:a16="http://schemas.microsoft.com/office/drawing/2014/main" id="{0BCDFF48-41E9-4C9D-B669-7756EBDC3995}"/>
              </a:ext>
            </a:extLst>
          </p:cNvPr>
          <p:cNvSpPr txBox="1"/>
          <p:nvPr/>
        </p:nvSpPr>
        <p:spPr>
          <a:xfrm>
            <a:off x="571500" y="5405284"/>
            <a:ext cx="7353300" cy="923330"/>
          </a:xfrm>
          <a:prstGeom prst="rect">
            <a:avLst/>
          </a:prstGeom>
          <a:noFill/>
        </p:spPr>
        <p:txBody>
          <a:bodyPr wrap="square" rtlCol="0">
            <a:spAutoFit/>
          </a:bodyPr>
          <a:lstStyle/>
          <a:p>
            <a:r>
              <a:rPr lang="en-US" b="1" dirty="0">
                <a:solidFill>
                  <a:schemeClr val="tx2"/>
                </a:solidFill>
                <a:latin typeface="Times New Roman" pitchFamily="18" charset="0"/>
                <a:ea typeface="+mj-ea"/>
                <a:cs typeface="Times New Roman" pitchFamily="18" charset="0"/>
              </a:rPr>
              <a:t>                                                   Group Members:</a:t>
            </a:r>
          </a:p>
          <a:p>
            <a:r>
              <a:rPr lang="en-US" b="1" dirty="0">
                <a:solidFill>
                  <a:schemeClr val="tx2"/>
                </a:solidFill>
                <a:latin typeface="Times New Roman" pitchFamily="18" charset="0"/>
                <a:ea typeface="+mj-ea"/>
                <a:cs typeface="Times New Roman" pitchFamily="18" charset="0"/>
              </a:rPr>
              <a:t>   SHIVAM SHINDE (CO3067</a:t>
            </a:r>
            <a:r>
              <a:rPr lang="en-US" b="1">
                <a:solidFill>
                  <a:schemeClr val="tx2"/>
                </a:solidFill>
                <a:latin typeface="Times New Roman" pitchFamily="18" charset="0"/>
                <a:ea typeface="+mj-ea"/>
                <a:cs typeface="Times New Roman" pitchFamily="18" charset="0"/>
              </a:rPr>
              <a:t>)               </a:t>
            </a:r>
            <a:r>
              <a:rPr lang="en-US" b="1" dirty="0">
                <a:solidFill>
                  <a:schemeClr val="tx2"/>
                </a:solidFill>
                <a:latin typeface="Times New Roman" pitchFamily="18" charset="0"/>
                <a:ea typeface="+mj-ea"/>
                <a:cs typeface="Times New Roman" pitchFamily="18" charset="0"/>
              </a:rPr>
              <a:t>AJAY CHIGALE(CO3009)     </a:t>
            </a:r>
          </a:p>
          <a:p>
            <a:r>
              <a:rPr lang="en-US" b="1" dirty="0">
                <a:solidFill>
                  <a:schemeClr val="tx2"/>
                </a:solidFill>
                <a:latin typeface="Times New Roman" pitchFamily="18" charset="0"/>
                <a:ea typeface="+mj-ea"/>
                <a:cs typeface="Times New Roman" pitchFamily="18" charset="0"/>
              </a:rPr>
              <a:t>   SHANTANU LONDHE(CO3033)        RUTURAJ THOPATE(CO3073)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7ADBE-E1B6-44A0-BED7-ACC5F0CCB911}"/>
              </a:ext>
            </a:extLst>
          </p:cNvPr>
          <p:cNvSpPr txBox="1"/>
          <p:nvPr/>
        </p:nvSpPr>
        <p:spPr>
          <a:xfrm>
            <a:off x="1219200" y="1676400"/>
            <a:ext cx="5105400" cy="4832092"/>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Introduction</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Components</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Block Diagram</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Implementation</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Benefits</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Conclusion</a:t>
            </a:r>
          </a:p>
          <a:p>
            <a:endParaRPr lang="en-US" sz="4400" dirty="0"/>
          </a:p>
        </p:txBody>
      </p:sp>
    </p:spTree>
    <p:extLst>
      <p:ext uri="{BB962C8B-B14F-4D97-AF65-F5344CB8AC3E}">
        <p14:creationId xmlns:p14="http://schemas.microsoft.com/office/powerpoint/2010/main" val="298405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219200"/>
            <a:ext cx="8229600" cy="4525963"/>
          </a:xfrm>
        </p:spPr>
        <p:txBody>
          <a:bodyPr>
            <a:noAutofit/>
          </a:bodyPr>
          <a:lstStyle/>
          <a:p>
            <a:r>
              <a:rPr lang="en-US" sz="3200" dirty="0">
                <a:solidFill>
                  <a:schemeClr val="tx2"/>
                </a:solidFill>
                <a:latin typeface="Times New Roman" pitchFamily="18" charset="0"/>
                <a:ea typeface="+mj-ea"/>
                <a:cs typeface="Times New Roman" pitchFamily="18" charset="0"/>
              </a:rPr>
              <a:t>The automatic solar tracker using Arduino is a device that tracks the movement of the sun and adjusts the position of the solar panel accordingly. This ensures that the panel always faces the sun, maximizing its efficiency and energy output.</a:t>
            </a:r>
          </a:p>
          <a:p>
            <a:r>
              <a:rPr lang="en-US" sz="3200" dirty="0">
                <a:solidFill>
                  <a:schemeClr val="tx2"/>
                </a:solidFill>
                <a:latin typeface="Times New Roman" pitchFamily="18" charset="0"/>
                <a:ea typeface="+mj-ea"/>
                <a:cs typeface="Times New Roman" pitchFamily="18" charset="0"/>
              </a:rPr>
              <a:t>This project is designed to be an affordable and easy-to-implement solution for individuals or small businesses looking to harness solar power.</a:t>
            </a:r>
          </a:p>
          <a:p>
            <a:pPr marL="109728" indent="0">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4000" b="1" dirty="0">
                <a:latin typeface="Times New Roman" pitchFamily="18" charset="0"/>
                <a:cs typeface="Times New Roman" pitchFamily="18" charset="0"/>
              </a:rPr>
              <a:t>COMPONENTS</a:t>
            </a:r>
          </a:p>
        </p:txBody>
      </p:sp>
      <p:sp>
        <p:nvSpPr>
          <p:cNvPr id="3" name="Content Placeholder 2"/>
          <p:cNvSpPr>
            <a:spLocks noGrp="1"/>
          </p:cNvSpPr>
          <p:nvPr>
            <p:ph idx="1"/>
          </p:nvPr>
        </p:nvSpPr>
        <p:spPr>
          <a:xfrm>
            <a:off x="457200" y="1828800"/>
            <a:ext cx="8458200" cy="4343400"/>
          </a:xfrm>
        </p:spPr>
        <p:txBody>
          <a:bodyPr>
            <a:normAutofit/>
          </a:bodyPr>
          <a:lstStyle/>
          <a:p>
            <a:r>
              <a:rPr lang="en-US" dirty="0"/>
              <a:t>The components required for this project include :</a:t>
            </a:r>
          </a:p>
          <a:p>
            <a:pPr>
              <a:buFont typeface="Wingdings" panose="05000000000000000000" pitchFamily="2" charset="2"/>
              <a:buChar char="Ø"/>
            </a:pPr>
            <a:r>
              <a:rPr lang="en-US" dirty="0"/>
              <a:t>An Arduino microcontroller.</a:t>
            </a:r>
          </a:p>
          <a:p>
            <a:pPr>
              <a:buFont typeface="Wingdings" panose="05000000000000000000" pitchFamily="2" charset="2"/>
              <a:buChar char="Ø"/>
            </a:pPr>
            <a:r>
              <a:rPr lang="en-US" dirty="0"/>
              <a:t>A motor driver.</a:t>
            </a:r>
          </a:p>
          <a:p>
            <a:pPr>
              <a:buFont typeface="Wingdings" panose="05000000000000000000" pitchFamily="2" charset="2"/>
              <a:buChar char="Ø"/>
            </a:pPr>
            <a:r>
              <a:rPr lang="en-US" dirty="0"/>
              <a:t>A light sensor.</a:t>
            </a:r>
          </a:p>
          <a:p>
            <a:pPr>
              <a:buFont typeface="Wingdings" panose="05000000000000000000" pitchFamily="2" charset="2"/>
              <a:buChar char="Ø"/>
            </a:pPr>
            <a:r>
              <a:rPr lang="en-US" dirty="0"/>
              <a:t>A servo motor.  </a:t>
            </a:r>
          </a:p>
          <a:p>
            <a:pPr>
              <a:buFont typeface="Wingdings" panose="05000000000000000000" pitchFamily="2" charset="2"/>
              <a:buChar char="Ø"/>
            </a:pPr>
            <a:r>
              <a:rPr lang="en-US" dirty="0"/>
              <a:t>A solar panel. </a:t>
            </a:r>
          </a:p>
        </p:txBody>
      </p:sp>
      <p:pic>
        <p:nvPicPr>
          <p:cNvPr id="5" name="Picture 4">
            <a:extLst>
              <a:ext uri="{FF2B5EF4-FFF2-40B4-BE49-F238E27FC236}">
                <a16:creationId xmlns:a16="http://schemas.microsoft.com/office/drawing/2014/main" id="{027B347D-D503-4CAE-A231-AC96C3E9FCBA}"/>
              </a:ext>
            </a:extLst>
          </p:cNvPr>
          <p:cNvPicPr/>
          <p:nvPr/>
        </p:nvPicPr>
        <p:blipFill>
          <a:blip r:embed="rId2"/>
          <a:stretch>
            <a:fillRect/>
          </a:stretch>
        </p:blipFill>
        <p:spPr>
          <a:xfrm>
            <a:off x="4114800" y="3429000"/>
            <a:ext cx="4419600" cy="2819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Autofit/>
          </a:bodyPr>
          <a:lstStyle/>
          <a:p>
            <a:r>
              <a:rPr lang="en-US" sz="3200" b="1" dirty="0">
                <a:latin typeface="Times New Roman" pitchFamily="18" charset="0"/>
                <a:cs typeface="Times New Roman" pitchFamily="18" charset="0"/>
              </a:rPr>
              <a:t>BLOCK DIAGRAM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2286000"/>
          </a:xfrm>
        </p:spPr>
        <p:txBody>
          <a:bodyPr>
            <a:noAutofit/>
          </a:bodyPr>
          <a:lstStyle/>
          <a:p>
            <a:r>
              <a:rPr lang="en-US" sz="1600" dirty="0"/>
              <a:t>The block diagram for the automatic solar tracker using Arduino is relatively simple. The light sensor detects the intensity and direction of the sun's rays, which is then sent to the Arduino microcontroller. The microcontroller processes this information and sends signals to the motor driver, which in turn controls the movement of the servo motor.</a:t>
            </a:r>
          </a:p>
          <a:p>
            <a:r>
              <a:rPr lang="en-US" sz="1600" dirty="0"/>
              <a:t>The servo motor adjusts the position of the solar panel based on the information received from the light sensor, ensuring that it is always facing the sun. This process is repeated throughout the day, allowing the solar panel to harvest the maximum amount of energy possible.</a:t>
            </a:r>
          </a:p>
          <a:p>
            <a:endParaRPr lang="en-US" sz="2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D97B17F-8B73-41D9-B2C8-3C6139818B05}"/>
              </a:ext>
            </a:extLst>
          </p:cNvPr>
          <p:cNvPicPr/>
          <p:nvPr/>
        </p:nvPicPr>
        <p:blipFill>
          <a:blip r:embed="rId2"/>
          <a:stretch>
            <a:fillRect/>
          </a:stretch>
        </p:blipFill>
        <p:spPr>
          <a:xfrm>
            <a:off x="2362200" y="4191000"/>
            <a:ext cx="4648200" cy="251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457200" y="1770888"/>
            <a:ext cx="8153400" cy="4706112"/>
          </a:xfrm>
        </p:spPr>
        <p:txBody>
          <a:bodyPr>
            <a:noAutofit/>
          </a:bodyPr>
          <a:lstStyle/>
          <a:p>
            <a:r>
              <a:rPr lang="en-US" sz="2400" dirty="0"/>
              <a:t>The implementation of this project involves assembling the various components and programming the Arduino microcontroller to control the system. The light sensor is mounted on the solar panel, while the servo motor is attached to a support structure that allows it to move the panel in two dimensions.</a:t>
            </a:r>
          </a:p>
          <a:p>
            <a:r>
              <a:rPr lang="en-US" sz="2400" dirty="0"/>
              <a:t>Once the system is assembled and programmed, it can be tested and adjusted as needed to ensure optimal performance. With proper calibration, the automatic solar tracker will be able to track the sun's movement throughout the day, maximizing the amount of energy harvested from the sun.</a:t>
            </a:r>
          </a:p>
          <a:p>
            <a:endParaRPr lang="en-US" sz="27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b="1" dirty="0">
                <a:latin typeface="Times New Roman" pitchFamily="18" charset="0"/>
                <a:cs typeface="Times New Roman" pitchFamily="18" charset="0"/>
              </a:rPr>
              <a:t>BENIFITS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325112"/>
          </a:xfrm>
        </p:spPr>
        <p:txBody>
          <a:bodyPr>
            <a:normAutofit fontScale="85000" lnSpcReduction="20000"/>
          </a:bodyPr>
          <a:lstStyle/>
          <a:p>
            <a:r>
              <a:rPr lang="en-US" b="1" dirty="0"/>
              <a:t>The benefits of using an automatic solar tracker are numerous.</a:t>
            </a:r>
          </a:p>
          <a:p>
            <a:r>
              <a:rPr lang="en-US" dirty="0"/>
              <a:t> By ensuring that the panel is always facing the sun, it increases the amount of energy that can be harvested from the sun's rays. </a:t>
            </a:r>
          </a:p>
          <a:p>
            <a:r>
              <a:rPr lang="en-US" dirty="0"/>
              <a:t>This translates to increased efficiency and cost savings over time.</a:t>
            </a:r>
          </a:p>
          <a:p>
            <a:r>
              <a:rPr lang="en-US" dirty="0"/>
              <a:t> The solar panel is constantly adjusting its position, it reduces wear and tear on the panel and extends its lifespan. </a:t>
            </a:r>
          </a:p>
          <a:p>
            <a:r>
              <a:rPr lang="en-US" dirty="0"/>
              <a:t>The use of solar power reduces reliance on fossil fuels and helps to reduce carbon emissions, making it an environmentally friendly choice.</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a:bodyPr>
          <a:lstStyle/>
          <a:p>
            <a:r>
              <a:rPr lang="en-US" b="1" dirty="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745736"/>
          </a:xfrm>
        </p:spPr>
        <p:txBody>
          <a:bodyPr>
            <a:normAutofit lnSpcReduction="10000"/>
          </a:bodyPr>
          <a:lstStyle/>
          <a:p>
            <a:r>
              <a:rPr lang="en-US" dirty="0"/>
              <a:t>The automatic solar tracker using Arduino is an innovative and practical solution for those looking to harness the power of the sun. By using readily available components and simple programming, this system can be implemented by anyone with basic technical skills.</a:t>
            </a:r>
          </a:p>
          <a:p>
            <a:r>
              <a:rPr lang="en-US" dirty="0"/>
              <a:t>With its numerous benefits and relatively low cost, the automatic solar tracker is a smart investment for individuals or small businesses looking to reduce their reliance on fossil fuels and save money in the long run.</a:t>
            </a:r>
          </a:p>
          <a:p>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1524000"/>
            <a:ext cx="4864267" cy="1015663"/>
          </a:xfrm>
          <a:prstGeom prst="rect">
            <a:avLst/>
          </a:prstGeom>
          <a:noFill/>
        </p:spPr>
        <p:txBody>
          <a:bodyPr wrap="square" rtlCol="0">
            <a:spAutoFit/>
          </a:bodyPr>
          <a:lstStyle/>
          <a:p>
            <a:r>
              <a:rPr lang="en-US" sz="6000" dirty="0">
                <a:solidFill>
                  <a:schemeClr val="accent2">
                    <a:lumMod val="60000"/>
                    <a:lumOff val="40000"/>
                  </a:schemeClr>
                </a:solidFill>
                <a:latin typeface="Times New Roman" pitchFamily="18" charset="0"/>
                <a:cs typeface="Times New Roman" pitchFamily="18"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358</TotalTime>
  <Words>531</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Georgia</vt:lpstr>
      <vt:lpstr>Times New Roman</vt:lpstr>
      <vt:lpstr>Trebuchet MS</vt:lpstr>
      <vt:lpstr>Wingdings</vt:lpstr>
      <vt:lpstr>Wingdings 2</vt:lpstr>
      <vt:lpstr>Urban</vt:lpstr>
      <vt:lpstr>PowerPoint Presentation</vt:lpstr>
      <vt:lpstr>PowerPoint Presentation</vt:lpstr>
      <vt:lpstr>INTRODUCTION</vt:lpstr>
      <vt:lpstr>COMPONENTS</vt:lpstr>
      <vt:lpstr>BLOCK DIAGRAM</vt:lpstr>
      <vt:lpstr>IMPLEMENTATION</vt:lpstr>
      <vt:lpstr>BENIFITS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solar collector</dc:title>
  <dc:creator>Arun Yogesh</dc:creator>
  <cp:lastModifiedBy>B-47 Ruturaj Thopate</cp:lastModifiedBy>
  <cp:revision>23</cp:revision>
  <dcterms:created xsi:type="dcterms:W3CDTF">2015-04-18T05:53:18Z</dcterms:created>
  <dcterms:modified xsi:type="dcterms:W3CDTF">2023-10-18T07:13:57Z</dcterms:modified>
</cp:coreProperties>
</file>