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FF2090-A86E-47A7-A993-D72BBA91325D}" v="178" dt="2024-04-02T13:21:00.5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70"/>
  </p:normalViewPr>
  <p:slideViewPr>
    <p:cSldViewPr snapToGrid="0">
      <p:cViewPr varScale="1">
        <p:scale>
          <a:sx n="117" d="100"/>
          <a:sy n="117" d="100"/>
        </p:scale>
        <p:origin x="6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Steganography</a:t>
            </a:r>
            <a:endParaRPr lang="en-US" dirty="0" err="1"/>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CYBER SECURITY</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algn="ctr"/>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N.VIJAY-VV COLLEGE OF ENGINEERING-COMPUTER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 Python Software Foundation. (n.d.). Python Language Reference. </a:t>
            </a:r>
            <a:r>
              <a:rPr lang="en-IN" sz="2400" dirty="0">
                <a:solidFill>
                  <a:srgbClr val="0F0F0F"/>
                </a:solidFill>
                <a:ea typeface="+mn-lt"/>
                <a:cs typeface="+mn-lt"/>
                <a:hlinkClick r:id="rId2"/>
              </a:rPr>
              <a:t>https://www.python.org</a:t>
            </a:r>
            <a:endParaRPr lang="en-IN" sz="2400">
              <a:solidFill>
                <a:srgbClr val="404040"/>
              </a:solidFill>
              <a:ea typeface="+mn-lt"/>
              <a:cs typeface="+mn-lt"/>
            </a:endParaRPr>
          </a:p>
          <a:p>
            <a:pPr marL="305435" indent="-305435"/>
            <a:r>
              <a:rPr lang="en-IN" sz="2400" dirty="0">
                <a:solidFill>
                  <a:srgbClr val="0F0F0F"/>
                </a:solidFill>
                <a:ea typeface="+mn-lt"/>
                <a:cs typeface="+mn-lt"/>
              </a:rPr>
              <a:t>- "cv2" Documentation. https://docs.opencv.org/4.x/d1/dfb/intro.html</a:t>
            </a:r>
            <a:endParaRPr lang="en-IN"/>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pPr marL="305435" indent="-305435"/>
            <a:r>
              <a:rPr lang="en-US" sz="2000" b="1">
                <a:latin typeface="Arial"/>
                <a:ea typeface="+mn-lt"/>
                <a:cs typeface="Arial"/>
              </a:rPr>
              <a:t>Problem Statement</a:t>
            </a:r>
            <a:endParaRPr lang="en-US" sz="2000">
              <a:latin typeface="Arial"/>
              <a:cs typeface="Arial"/>
            </a:endParaRPr>
          </a:p>
          <a:p>
            <a:pPr marL="305435" indent="-305435"/>
            <a:r>
              <a:rPr lang="en-US" sz="2000" b="1">
                <a:latin typeface="Arial"/>
                <a:ea typeface="+mn-lt"/>
                <a:cs typeface="Arial"/>
              </a:rPr>
              <a:t>Proposed System/Solution</a:t>
            </a:r>
            <a:endParaRPr lang="en-US">
              <a:latin typeface="Arial"/>
              <a:cs typeface="Arial"/>
            </a:endParaRPr>
          </a:p>
          <a:p>
            <a:pPr marL="305435" indent="-305435"/>
            <a:r>
              <a:rPr lang="en-US" sz="2000" b="1">
                <a:latin typeface="Arial"/>
                <a:ea typeface="+mn-lt"/>
                <a:cs typeface="Calibri"/>
              </a:rPr>
              <a:t>System </a:t>
            </a:r>
            <a:r>
              <a:rPr lang="en-US" sz="2000" b="1">
                <a:latin typeface="Arial"/>
                <a:ea typeface="+mn-lt"/>
                <a:cs typeface="+mn-lt"/>
              </a:rPr>
              <a:t>Development Approach</a:t>
            </a:r>
            <a:endParaRPr lang="en-US" sz="2000">
              <a:latin typeface="Arial"/>
              <a:ea typeface="+mn-lt"/>
              <a:cs typeface="+mn-lt"/>
            </a:endParaRPr>
          </a:p>
          <a:p>
            <a:pPr marL="305435" indent="-305435"/>
            <a:r>
              <a:rPr lang="en-US" sz="2000" b="1">
                <a:latin typeface="Arial"/>
                <a:ea typeface="+mn-lt"/>
                <a:cs typeface="+mn-lt"/>
              </a:rPr>
              <a:t>Algorithm &amp; Deployment  </a:t>
            </a:r>
            <a:endParaRPr lang="en-US">
              <a:latin typeface="Arial"/>
              <a:cs typeface="Calibri"/>
            </a:endParaRPr>
          </a:p>
          <a:p>
            <a:pPr marL="305435" indent="-305435"/>
            <a:r>
              <a:rPr lang="en-US" sz="2000" b="1">
                <a:latin typeface="Arial"/>
                <a:ea typeface="+mn-lt"/>
                <a:cs typeface="Arial"/>
              </a:rPr>
              <a:t>Result (Output Image)</a:t>
            </a:r>
          </a:p>
          <a:p>
            <a:pPr marL="305435" indent="-305435"/>
            <a:r>
              <a:rPr lang="en-US" sz="2000" b="1">
                <a:latin typeface="Arial"/>
                <a:ea typeface="+mn-lt"/>
                <a:cs typeface="Arial"/>
              </a:rPr>
              <a:t>Conclusion</a:t>
            </a:r>
            <a:endParaRPr lang="en-US">
              <a:latin typeface="Arial"/>
              <a:cs typeface="Arial"/>
            </a:endParaRPr>
          </a:p>
          <a:p>
            <a:pPr marL="305435" indent="-305435"/>
            <a:r>
              <a:rPr lang="en-US" sz="2000" b="1">
                <a:latin typeface="Arial"/>
                <a:ea typeface="+mn-lt"/>
                <a:cs typeface="Arial"/>
              </a:rPr>
              <a:t>Future Scope</a:t>
            </a:r>
          </a:p>
          <a:p>
            <a:pPr marL="305435" indent="-305435"/>
            <a:r>
              <a:rPr lang="en-US" sz="2000" b="1">
                <a:latin typeface="Arial"/>
                <a:ea typeface="+mn-lt"/>
                <a:cs typeface="Arial"/>
              </a:rPr>
              <a:t>References</a:t>
            </a:r>
            <a:endParaRPr lang="en-US">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IN" sz="2400" dirty="0">
                <a:solidFill>
                  <a:srgbClr val="2E3238"/>
                </a:solidFill>
                <a:ea typeface="+mn-lt"/>
                <a:cs typeface="+mn-lt"/>
              </a:rPr>
              <a:t>In a world where information security is paramount, the need arises for a simple yet effective method to conceal messages within digital images. This project aims to address the issue by developing a basic steganography tool using Python and OpenCV that allows users to encrypt text messages within an image, thus securing the information from plain sight. This technique enhances privacy and potentially contributes to secure communication in various applications.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a:latin typeface="Calibri"/>
              <a:ea typeface="Calibri"/>
              <a:cs typeface="Calibri"/>
            </a:endParaRPr>
          </a:p>
          <a:p>
            <a:pPr marL="305435" indent="-305435"/>
            <a:r>
              <a:rPr lang="en-IN" sz="1200" b="1" dirty="0">
                <a:solidFill>
                  <a:srgbClr val="2E3238"/>
                </a:solidFill>
                <a:ea typeface="+mn-lt"/>
                <a:cs typeface="+mn-lt"/>
              </a:rPr>
              <a:t>The process is twofold: </a:t>
            </a:r>
            <a:r>
              <a:rPr lang="en-IN" sz="1200" dirty="0">
                <a:solidFill>
                  <a:srgbClr val="2E3238"/>
                </a:solidFill>
                <a:ea typeface="+mn-lt"/>
                <a:cs typeface="+mn-lt"/>
              </a:rPr>
              <a:t>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Pr lang="en-IN" sz="1200" dirty="0">
                <a:ea typeface="+mn-lt"/>
                <a:cs typeface="+mn-lt"/>
              </a:rPr>
            </a:br>
            <a:endParaRPr lang="en-IN" sz="1200" dirty="0">
              <a:solidFill>
                <a:srgbClr val="2E3238"/>
              </a:solidFill>
              <a:ea typeface="+mn-lt"/>
              <a:cs typeface="+mn-lt"/>
            </a:endParaRPr>
          </a:p>
          <a:p>
            <a:pPr marL="305435" indent="-305435"/>
            <a:r>
              <a:rPr lang="en-IN" sz="1200" dirty="0">
                <a:solidFill>
                  <a:srgbClr val="2E3238"/>
                </a:solidFill>
                <a:ea typeface="+mn-lt"/>
                <a:cs typeface="+mn-lt"/>
              </a:rPr>
              <a:t>The process is twofold: 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Pr lang="en-IN" sz="1200" dirty="0">
                <a:ea typeface="+mn-lt"/>
                <a:cs typeface="+mn-lt"/>
              </a:rPr>
            </a:br>
            <a:endParaRPr lang="en-IN" sz="1200" dirty="0">
              <a:solidFill>
                <a:srgbClr val="2E3238"/>
              </a:solidFill>
              <a:ea typeface="+mn-lt"/>
              <a:cs typeface="+mn-lt"/>
            </a:endParaRPr>
          </a:p>
          <a:p>
            <a:pPr marL="305435" indent="-305435"/>
            <a:r>
              <a:rPr lang="en-IN" sz="1200" dirty="0">
                <a:solidFill>
                  <a:srgbClr val="2E3238"/>
                </a:solidFill>
                <a:ea typeface="+mn-lt"/>
                <a:cs typeface="+mn-lt"/>
              </a:rPr>
              <a:t>Our solution includes error handling for cases where the message length exceeds the capacity of the image and ensures that there are no significant alterations to the image that might reveal the presence of an encrypted message. The resultant image, looking seemingly unchanged, can be shared across various platforms, carrying within it the hidden information.</a:t>
            </a:r>
            <a:br>
              <a:rPr lang="en-IN" sz="1200" dirty="0">
                <a:ea typeface="+mn-lt"/>
                <a:cs typeface="+mn-lt"/>
              </a:rPr>
            </a:br>
            <a:endParaRPr lang="en-IN" sz="1200" dirty="0">
              <a:solidFill>
                <a:srgbClr val="2E3238"/>
              </a:solidFill>
              <a:ea typeface="+mn-lt"/>
              <a:cs typeface="+mn-lt"/>
            </a:endParaRPr>
          </a:p>
          <a:p>
            <a:pPr marL="305435" indent="-305435"/>
            <a:r>
              <a:rPr lang="en-IN" sz="1200" dirty="0">
                <a:solidFill>
                  <a:srgbClr val="2E3238"/>
                </a:solidFill>
                <a:ea typeface="+mn-lt"/>
                <a:cs typeface="+mn-lt"/>
              </a:rPr>
              <a:t>The decryption process reverses the encryption steps by traversing the modified image pixels, reading the LSBs to retrieve the ASCII values, and converting them back to the original characters, reconstructing the hidden message for users with the correct passcode.</a:t>
            </a:r>
            <a:br>
              <a:rPr lang="en-IN" sz="1200" dirty="0">
                <a:ea typeface="+mn-lt"/>
                <a:cs typeface="+mn-lt"/>
              </a:rPr>
            </a:br>
            <a:endParaRPr lang="en-IN" sz="1200" dirty="0">
              <a:solidFill>
                <a:srgbClr val="2E3238"/>
              </a:solidFill>
              <a:ea typeface="+mn-lt"/>
              <a:cs typeface="+mn-lt"/>
            </a:endParaRPr>
          </a:p>
          <a:p>
            <a:pPr marL="629920" lvl="1" indent="-305435"/>
            <a:r>
              <a:rPr lang="en-IN" sz="1200" dirty="0">
                <a:ea typeface="+mn-lt"/>
                <a:cs typeface="+mn-lt"/>
              </a:rPr>
              <a:t>A plain text file (key_log.txt) where sequential keystrokes are recorded, providing a simplified view of keyboard activity. This can be useful for quick inspection or for cases where a human-readable format is required.</a:t>
            </a:r>
          </a:p>
          <a:p>
            <a:pPr marL="629920" lvl="1" indent="-305435"/>
            <a:r>
              <a:rPr lang="en-IN" sz="1200" dirty="0">
                <a:ea typeface="+mn-lt"/>
                <a:cs typeface="+mn-lt"/>
              </a:rPr>
              <a:t>A structured JSON file (</a:t>
            </a:r>
            <a:r>
              <a:rPr lang="en-IN" sz="1200" err="1">
                <a:ea typeface="+mn-lt"/>
                <a:cs typeface="+mn-lt"/>
              </a:rPr>
              <a:t>key_log.json</a:t>
            </a:r>
            <a:r>
              <a:rPr lang="en-IN" sz="1200" dirty="0">
                <a:ea typeface="+mn-lt"/>
                <a:cs typeface="+mn-lt"/>
              </a:rPr>
              <a:t>) where each keystroke event is stored as a separate object, indicating the type of key event (pressed or released) and the key's value. This format is incredibly useful for any in-depth analysis or for feeding the data into further processing pipelines, as JSON is widely used for data exchange and storage.</a:t>
            </a:r>
          </a:p>
          <a:p>
            <a:pPr marL="305435" indent="-305435"/>
            <a:r>
              <a:rPr lang="en-IN" sz="1200" dirty="0">
                <a:solidFill>
                  <a:srgbClr val="2E3238"/>
                </a:solidFill>
                <a:ea typeface="+mn-lt"/>
                <a:cs typeface="+mn-lt"/>
              </a:rPr>
              <a:t>The combination of Python's ease of use and OpenCV's robust image-processing capabilities makes this project approachable and executable, even for those with a basic understanding of programming and cryptography. Through this project, we demonstrate a practical application of steganography for secure message transmission in the digital era.</a:t>
            </a:r>
            <a:endParaRPr lang="en-IN" sz="1200" dirty="0">
              <a:solidFill>
                <a:srgbClr val="2E3238"/>
              </a:solidFill>
            </a:endParaRPr>
          </a:p>
          <a:p>
            <a:pPr marL="305435" indent="-305435"/>
            <a:endParaRPr lang="en-IN" sz="12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302026"/>
            <a:ext cx="11029615" cy="4673324"/>
          </a:xfrm>
        </p:spPr>
        <p:txBody>
          <a:bodyPr>
            <a:normAutofit fontScale="92500" lnSpcReduction="20000"/>
          </a:bodyPr>
          <a:lstStyle/>
          <a:p>
            <a:pPr marL="0" indent="0">
              <a:buNone/>
            </a:pPr>
            <a:r>
              <a:rPr lang="en-IN" sz="1800" dirty="0">
                <a:solidFill>
                  <a:srgbClr val="2E3238"/>
                </a:solidFill>
                <a:ea typeface="+mn-lt"/>
                <a:cs typeface="+mn-lt"/>
              </a:rPr>
              <a:t>Using Python and OpenCV, we read the input image and convert the secret message into ASCII values. Each character of the message is then encoded bit by bit into the pixels of the image by altering the least significant bits. This encoding follows a regular pattern across the pixel array to facilitate easy retrieval.</a:t>
            </a:r>
          </a:p>
          <a:p>
            <a:pPr marL="0" indent="0">
              <a:buNone/>
            </a:pPr>
            <a:endParaRPr lang="en-IN" sz="1800" dirty="0">
              <a:ea typeface="+mn-lt"/>
              <a:cs typeface="+mn-lt"/>
            </a:endParaRPr>
          </a:p>
          <a:p>
            <a:pPr marL="305435" indent="-305435">
              <a:buNone/>
            </a:pPr>
            <a:r>
              <a:rPr lang="en-IN" sz="1800" dirty="0">
                <a:solidFill>
                  <a:srgbClr val="2E3238"/>
                </a:solidFill>
                <a:ea typeface="+mn-lt"/>
                <a:cs typeface="+mn-lt"/>
              </a:rPr>
              <a:t>For enhanced security, a user-defined passcode is used to lock and unlock the message within the image. The alteration to the image is so subtle that it is visually indistinguishable from the original. For decryption, the process is simply reversed, requiring the user to input the matching passcode to extract and reconstruct the original message from the image's pixel data. The system is designed to be user-friendly with input prompts and clear instructions for both encryption and decryption processes.</a:t>
            </a:r>
            <a:endParaRPr lang="en-IN" sz="1800"/>
          </a:p>
          <a:p>
            <a:pPr marL="305435" indent="-305435">
              <a:buNone/>
            </a:pPr>
            <a:br>
              <a:rPr lang="en-US" dirty="0"/>
            </a:br>
            <a:endParaRPr lang="en-US" dirty="0"/>
          </a:p>
          <a:p>
            <a:pPr marL="0" indent="0">
              <a:buNone/>
            </a:pPr>
            <a:br>
              <a:rPr lang="en-IN" sz="1800" dirty="0">
                <a:ea typeface="+mn-lt"/>
                <a:cs typeface="+mn-lt"/>
              </a:rPr>
            </a:br>
            <a:endParaRPr lang="en-IN" sz="1800">
              <a:solidFill>
                <a:srgbClr val="2E3238"/>
              </a:solidFill>
              <a:ea typeface="+mn-lt"/>
              <a:cs typeface="+mn-lt"/>
            </a:endParaRPr>
          </a:p>
          <a:p>
            <a:pPr marL="305435" indent="-305435"/>
            <a:r>
              <a:rPr lang="en-IN" sz="1800" b="1" dirty="0">
                <a:solidFill>
                  <a:srgbClr val="0F0F0F"/>
                </a:solidFill>
              </a:rPr>
              <a:t>Linux/Windows</a:t>
            </a:r>
            <a:endParaRPr lang="en-IN">
              <a:solidFill>
                <a:srgbClr val="404040"/>
              </a:solidFill>
            </a:endParaRPr>
          </a:p>
          <a:p>
            <a:pPr marL="305435" indent="-305435"/>
            <a:r>
              <a:rPr lang="en-IN" sz="1800" b="1" dirty="0">
                <a:solidFill>
                  <a:srgbClr val="0F0F0F"/>
                </a:solidFill>
              </a:rPr>
              <a:t>python</a:t>
            </a:r>
            <a:endParaRPr lang="en-IN"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19408" y="1683026"/>
            <a:ext cx="11029615" cy="4673324"/>
          </a:xfrm>
        </p:spPr>
        <p:txBody>
          <a:bodyPr>
            <a:normAutofit fontScale="77500" lnSpcReduction="20000"/>
          </a:bodyPr>
          <a:lstStyle/>
          <a:p>
            <a:pPr marL="305435" indent="-305435"/>
            <a:r>
              <a:rPr lang="en-IN" sz="1400" b="1" dirty="0">
                <a:ea typeface="+mn-lt"/>
                <a:cs typeface="+mn-lt"/>
              </a:rPr>
              <a:t>Encryption Procedure: </a:t>
            </a:r>
            <a:endParaRPr lang="en-IN" sz="1400" b="1" dirty="0">
              <a:solidFill>
                <a:srgbClr val="404040"/>
              </a:solidFill>
              <a:ea typeface="+mn-lt"/>
              <a:cs typeface="+mn-lt"/>
            </a:endParaRPr>
          </a:p>
          <a:p>
            <a:pPr marL="629920" lvl="1" indent="-305435"/>
            <a:r>
              <a:rPr lang="en-IN" dirty="0">
                <a:solidFill>
                  <a:srgbClr val="2E3238"/>
                </a:solidFill>
                <a:ea typeface="+mn-lt"/>
                <a:cs typeface="+mn-lt"/>
              </a:rPr>
              <a:t>Iterate over each character of the message.</a:t>
            </a:r>
            <a:endParaRPr lang="en-IN" b="1">
              <a:ea typeface="+mn-lt"/>
              <a:cs typeface="+mn-lt"/>
            </a:endParaRPr>
          </a:p>
          <a:p>
            <a:pPr marL="629920" lvl="1" indent="-305435"/>
            <a:r>
              <a:rPr lang="en-US" dirty="0">
                <a:solidFill>
                  <a:srgbClr val="2E3238"/>
                </a:solidFill>
                <a:ea typeface="+mn-lt"/>
                <a:cs typeface="+mn-lt"/>
              </a:rPr>
              <a:t>For each character, store its ASCII value in the least significant bits of the image's pixel channels (RGB) by replacing the LSBs with the corresponding bits of the ASCII character.</a:t>
            </a:r>
            <a:endParaRPr lang="en-IN" dirty="0"/>
          </a:p>
          <a:p>
            <a:pPr marL="629920" lvl="1" indent="-305435"/>
            <a:r>
              <a:rPr lang="en-US" dirty="0">
                <a:solidFill>
                  <a:srgbClr val="2E3238"/>
                </a:solidFill>
              </a:rPr>
              <a:t>I</a:t>
            </a:r>
            <a:r>
              <a:rPr lang="en-US" dirty="0">
                <a:solidFill>
                  <a:srgbClr val="2E3238"/>
                </a:solidFill>
                <a:ea typeface="+mn-lt"/>
                <a:cs typeface="+mn-lt"/>
              </a:rPr>
              <a:t>ncrement pixel coordinates after each bit insertion maintaining the pattern (e.g., diagonally across the pixels).</a:t>
            </a:r>
            <a:endParaRPr lang="en-US" b="1" dirty="0">
              <a:solidFill>
                <a:srgbClr val="2E3238"/>
              </a:solidFill>
              <a:ea typeface="+mn-lt"/>
              <a:cs typeface="+mn-lt"/>
            </a:endParaRPr>
          </a:p>
          <a:p>
            <a:pPr marL="629920" lvl="1" indent="-305435"/>
            <a:endParaRPr lang="en-US" b="1" dirty="0">
              <a:solidFill>
                <a:srgbClr val="2E3238"/>
              </a:solidFill>
              <a:ea typeface="+mn-lt"/>
              <a:cs typeface="+mn-lt"/>
            </a:endParaRPr>
          </a:p>
          <a:p>
            <a:pPr marL="324485" lvl="1" indent="0">
              <a:buNone/>
            </a:pPr>
            <a:r>
              <a:rPr lang="en-US" b="1" dirty="0">
                <a:solidFill>
                  <a:srgbClr val="2E3238"/>
                </a:solidFill>
                <a:ea typeface="+mn-lt"/>
                <a:cs typeface="+mn-lt"/>
              </a:rPr>
              <a:t>Decryption Phase:</a:t>
            </a:r>
            <a:endParaRPr lang="en-US" sz="1200" b="1" dirty="0">
              <a:solidFill>
                <a:srgbClr val="2E3238"/>
              </a:solidFill>
              <a:ea typeface="+mn-lt"/>
              <a:cs typeface="+mn-lt"/>
            </a:endParaRPr>
          </a:p>
          <a:p>
            <a:pPr marL="305435" indent="-305435">
              <a:buFont typeface="Wingdings 2"/>
              <a:buChar char=""/>
            </a:pPr>
            <a:endParaRPr lang="en-US" sz="1200" b="1">
              <a:solidFill>
                <a:srgbClr val="2E3238"/>
              </a:solidFill>
              <a:ea typeface="+mn-lt"/>
              <a:cs typeface="+mn-lt"/>
            </a:endParaRPr>
          </a:p>
          <a:p>
            <a:pPr marL="915670" lvl="1" indent="-285750">
              <a:buFont typeface="Wingdings 2"/>
              <a:buChar char=""/>
            </a:pPr>
            <a:r>
              <a:rPr lang="en-US" dirty="0">
                <a:solidFill>
                  <a:srgbClr val="2E3238"/>
                </a:solidFill>
                <a:ea typeface="+mn-lt"/>
                <a:cs typeface="+mn-lt"/>
              </a:rPr>
              <a:t>Similar to the encoding process but in reverse, read the least significant bits from the pixel channels from the same pattern used during encoding.</a:t>
            </a:r>
            <a:endParaRPr lang="en-US" dirty="0"/>
          </a:p>
          <a:p>
            <a:pPr marL="915670" lvl="1" indent="-285750">
              <a:buFont typeface="Wingdings 2"/>
              <a:buChar char=""/>
            </a:pPr>
            <a:r>
              <a:rPr lang="en-US" dirty="0">
                <a:solidFill>
                  <a:srgbClr val="2E3238"/>
                </a:solidFill>
                <a:ea typeface="+mn-lt"/>
                <a:cs typeface="+mn-lt"/>
              </a:rPr>
              <a:t>Extract the bits and reconstruct each ASCII value.</a:t>
            </a:r>
            <a:endParaRPr lang="en-US" dirty="0"/>
          </a:p>
          <a:p>
            <a:pPr marL="915670" lvl="1" indent="-285750">
              <a:buFont typeface="Wingdings 2"/>
              <a:buChar char=""/>
            </a:pPr>
            <a:r>
              <a:rPr lang="en-US" dirty="0">
                <a:solidFill>
                  <a:srgbClr val="2E3238"/>
                </a:solidFill>
                <a:ea typeface="+mn-lt"/>
                <a:cs typeface="+mn-lt"/>
              </a:rPr>
              <a:t>Convert the ASCII values back into the corresponding characters to form the original message.</a:t>
            </a:r>
            <a:endParaRPr lang="en-US" dirty="0"/>
          </a:p>
          <a:p>
            <a:pPr marL="324485" lvl="1" indent="0">
              <a:buNone/>
            </a:pPr>
            <a:br>
              <a:rPr lang="en-US" dirty="0"/>
            </a:br>
            <a:br>
              <a:rPr lang="en-US" b="1" dirty="0">
                <a:ea typeface="+mn-lt"/>
                <a:cs typeface="+mn-lt"/>
              </a:rPr>
            </a:br>
            <a:endParaRPr lang="en-US" sz="1200" b="1">
              <a:solidFill>
                <a:srgbClr val="2E3238"/>
              </a:solidFill>
              <a:ea typeface="+mn-lt"/>
              <a:cs typeface="+mn-lt"/>
            </a:endParaRPr>
          </a:p>
          <a:p>
            <a:pPr marL="305435" indent="-305435"/>
            <a:r>
              <a:rPr lang="en-IN" sz="1400" b="1" dirty="0">
                <a:solidFill>
                  <a:srgbClr val="2E3238"/>
                </a:solidFill>
                <a:ea typeface="+mn-lt"/>
                <a:cs typeface="+mn-lt"/>
              </a:rPr>
              <a:t>Deployment:</a:t>
            </a:r>
          </a:p>
          <a:p>
            <a:pPr marL="629920" lvl="1" indent="-305435"/>
            <a:r>
              <a:rPr lang="en-IN" sz="900" dirty="0">
                <a:solidFill>
                  <a:srgbClr val="2E3238"/>
                </a:solidFill>
                <a:ea typeface="+mn-lt"/>
                <a:cs typeface="+mn-lt"/>
              </a:rPr>
              <a:t>Prepare a Python environment, install necessary libraries (</a:t>
            </a:r>
            <a:r>
              <a:rPr lang="en-IN" sz="900" err="1">
                <a:latin typeface="Consolas"/>
                <a:ea typeface="+mn-lt"/>
                <a:cs typeface="+mn-lt"/>
              </a:rPr>
              <a:t>opencv</a:t>
            </a:r>
            <a:r>
              <a:rPr lang="en-IN" sz="900" dirty="0">
                <a:latin typeface="Consolas"/>
                <a:ea typeface="+mn-lt"/>
                <a:cs typeface="+mn-lt"/>
              </a:rPr>
              <a:t>-python</a:t>
            </a:r>
            <a:r>
              <a:rPr lang="en-IN" sz="900" dirty="0">
                <a:solidFill>
                  <a:srgbClr val="2E3238"/>
                </a:solidFill>
                <a:ea typeface="+mn-lt"/>
                <a:cs typeface="+mn-lt"/>
              </a:rPr>
              <a:t> for OpenCV, and possibly </a:t>
            </a:r>
            <a:r>
              <a:rPr lang="en-IN" sz="900" err="1">
                <a:latin typeface="Consolas"/>
                <a:ea typeface="+mn-lt"/>
                <a:cs typeface="+mn-lt"/>
              </a:rPr>
              <a:t>numpy</a:t>
            </a:r>
            <a:r>
              <a:rPr lang="en-IN" sz="900" dirty="0">
                <a:solidFill>
                  <a:srgbClr val="2E3238"/>
                </a:solidFill>
                <a:ea typeface="+mn-lt"/>
                <a:cs typeface="+mn-lt"/>
              </a:rPr>
              <a:t> for array manipulations).</a:t>
            </a:r>
            <a:endParaRPr lang="en-IN" sz="900" b="1">
              <a:solidFill>
                <a:srgbClr val="2E3238"/>
              </a:solidFill>
              <a:ea typeface="+mn-lt"/>
              <a:cs typeface="+mn-lt"/>
            </a:endParaRPr>
          </a:p>
          <a:p>
            <a:pPr marL="629920" lvl="1" indent="-305435">
              <a:lnSpc>
                <a:spcPct val="110000"/>
              </a:lnSpc>
            </a:pPr>
            <a:r>
              <a:rPr lang="en-US" sz="1300" dirty="0">
                <a:solidFill>
                  <a:srgbClr val="2E3238"/>
                </a:solidFill>
                <a:ea typeface="+mn-lt"/>
                <a:cs typeface="+mn-lt"/>
              </a:rPr>
              <a:t>Create a Python script that encompasses both the encryption and decryption algorithms with user prompts for inputs.</a:t>
            </a:r>
            <a:endParaRPr lang="en-IN" sz="1000" b="1" dirty="0">
              <a:solidFill>
                <a:srgbClr val="2E3238"/>
              </a:solidFill>
              <a:ea typeface="+mn-lt"/>
              <a:cs typeface="+mn-lt"/>
            </a:endParaRPr>
          </a:p>
          <a:p>
            <a:pPr marL="629920" lvl="1" indent="-305435">
              <a:lnSpc>
                <a:spcPct val="110000"/>
              </a:lnSpc>
            </a:pPr>
            <a:r>
              <a:rPr lang="en-US" dirty="0"/>
              <a:t>Design </a:t>
            </a:r>
            <a:r>
              <a:rPr lang="en-US" sz="1300" dirty="0">
                <a:solidFill>
                  <a:srgbClr val="2E3238"/>
                </a:solidFill>
                <a:ea typeface="+mn-lt"/>
                <a:cs typeface="+mn-lt"/>
              </a:rPr>
              <a:t>a simple command-line interface that guides the user through the process of encrypting and decrypting messages.</a:t>
            </a:r>
            <a:endParaRPr lang="en-IN" sz="1000" b="1" dirty="0">
              <a:solidFill>
                <a:srgbClr val="2E3238"/>
              </a:solidFill>
              <a:ea typeface="+mn-lt"/>
              <a:cs typeface="+mn-lt"/>
            </a:endParaRPr>
          </a:p>
          <a:p>
            <a:pPr marL="324485" lvl="1" indent="0">
              <a:lnSpc>
                <a:spcPct val="110000"/>
              </a:lnSpc>
              <a:buNone/>
            </a:pPr>
            <a:br>
              <a:rPr lang="en-US" dirty="0"/>
            </a:br>
            <a:br>
              <a:rPr lang="en-IN" sz="1000" b="1" dirty="0">
                <a:ea typeface="+mn-lt"/>
                <a:cs typeface="+mn-lt"/>
              </a:rPr>
            </a:br>
            <a:endParaRPr lang="en-IN" sz="1000" b="1">
              <a:solidFill>
                <a:srgbClr val="2E3238"/>
              </a:solidFill>
              <a:ea typeface="+mn-lt"/>
              <a:cs typeface="+mn-lt"/>
            </a:endParaRPr>
          </a:p>
          <a:p>
            <a:pPr marL="305435" indent="-305435"/>
            <a:endParaRPr lang="en-IN" b="1"/>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2808E0E3-C746-6B42-B3A4-90E0D53A232C}"/>
              </a:ext>
            </a:extLst>
          </p:cNvPr>
          <p:cNvPicPr>
            <a:picLocks noGrp="1" noChangeAspect="1"/>
          </p:cNvPicPr>
          <p:nvPr>
            <p:ph idx="1"/>
          </p:nvPr>
        </p:nvPicPr>
        <p:blipFill>
          <a:blip r:embed="rId2"/>
          <a:stretch>
            <a:fillRect/>
          </a:stretch>
        </p:blipFill>
        <p:spPr>
          <a:xfrm>
            <a:off x="2787650" y="3092450"/>
            <a:ext cx="6616700" cy="10922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30966" y="1189505"/>
            <a:ext cx="11029615" cy="4673324"/>
          </a:xfrm>
        </p:spPr>
        <p:txBody>
          <a:bodyPr>
            <a:normAutofit/>
          </a:bodyPr>
          <a:lstStyle/>
          <a:p>
            <a:pPr marL="305435" indent="-305435"/>
            <a:r>
              <a:rPr lang="en-IN" sz="2000" dirty="0">
                <a:solidFill>
                  <a:srgbClr val="2E3238"/>
                </a:solidFill>
                <a:ea typeface="+mn-lt"/>
                <a:cs typeface="+mn-lt"/>
              </a:rPr>
              <a:t>In conclusion, this project successfully demonstrates the use of a simple steganographic method for secure message communication. With Python and OpenCV, we've developed a tool that efficiently embeds a secret message into an image and allows for secure retrieval with a passcode. This approach provides a basic yet effective means of concealing information within a digital medium and can serve as a foundation for more advanced security applications in the future. The project underscores the potential of steganography in enhancing privacy in our increasingly digital world.</a:t>
            </a:r>
            <a:endParaRPr lang="en-US" sz="2000" dirty="0">
              <a:solidFill>
                <a:srgbClr val="2E3238"/>
              </a:solidFill>
              <a:ea typeface="+mn-lt"/>
              <a:cs typeface="+mn-lt"/>
            </a:endParaRPr>
          </a:p>
          <a:p>
            <a:pPr marL="305435" indent="-305435"/>
            <a:br>
              <a:rPr lang="en-US" dirty="0"/>
            </a:br>
            <a:endParaRPr lang="en-US" sz="2000"/>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buNone/>
            </a:pPr>
            <a:r>
              <a:rPr lang="en-US" sz="2000" dirty="0">
                <a:solidFill>
                  <a:srgbClr val="2E3238"/>
                </a:solidFill>
                <a:ea typeface="+mn-lt"/>
                <a:cs typeface="+mn-lt"/>
              </a:rPr>
              <a:t>The future scope of this project holds promising enhancements. We could explore more sophisticated encryption algorithms for increased security, develop a graphical user interface (GUI) for ease of use, and integrate the tool into mobile apps for broader accessibility. Additionally, expanding the tool to work with different file formats and larger datasets could see it being adopted in various fields such as digital rights management, confidential data transmission, and even in educational settings to teach cryptography and information security concepts.</a:t>
            </a:r>
          </a:p>
          <a:p>
            <a:pPr marL="305435" indent="-305435">
              <a:buNone/>
            </a:pPr>
            <a:br>
              <a:rPr lang="en-US" dirty="0"/>
            </a:br>
            <a:endParaRPr lang="en-US" sz="2000"/>
          </a:p>
          <a:p>
            <a:pPr marL="0" indent="0">
              <a:buNone/>
            </a:pPr>
            <a:endParaRPr lang="en-US" sz="20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1082</Words>
  <Application>Microsoft Macintosh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Consolas</vt:lpstr>
      <vt:lpstr>Franklin Gothic Book</vt:lpstr>
      <vt:lpstr>Franklin Gothic Demi</vt:lpstr>
      <vt:lpstr>Wingdings 2</vt:lpstr>
      <vt:lpstr>DividendVTI</vt:lpstr>
      <vt:lpstr>Steganography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Office User</cp:lastModifiedBy>
  <cp:revision>96</cp:revision>
  <dcterms:created xsi:type="dcterms:W3CDTF">2021-05-26T16:50:10Z</dcterms:created>
  <dcterms:modified xsi:type="dcterms:W3CDTF">2024-04-04T16:50:27Z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