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8"/>
  </p:notesMasterIdLst>
  <p:handoutMasterIdLst>
    <p:handoutMasterId r:id="rId29"/>
  </p:handoutMasterIdLst>
  <p:sldIdLst>
    <p:sldId id="378" r:id="rId5"/>
    <p:sldId id="400" r:id="rId6"/>
    <p:sldId id="401" r:id="rId7"/>
    <p:sldId id="402" r:id="rId8"/>
    <p:sldId id="403" r:id="rId9"/>
    <p:sldId id="404" r:id="rId10"/>
    <p:sldId id="405" r:id="rId11"/>
    <p:sldId id="407" r:id="rId12"/>
    <p:sldId id="408" r:id="rId13"/>
    <p:sldId id="480" r:id="rId14"/>
    <p:sldId id="482" r:id="rId15"/>
    <p:sldId id="483" r:id="rId16"/>
    <p:sldId id="481" r:id="rId17"/>
    <p:sldId id="415" r:id="rId18"/>
    <p:sldId id="423" r:id="rId19"/>
    <p:sldId id="424" r:id="rId20"/>
    <p:sldId id="426" r:id="rId21"/>
    <p:sldId id="430" r:id="rId22"/>
    <p:sldId id="431" r:id="rId23"/>
    <p:sldId id="432" r:id="rId24"/>
    <p:sldId id="433" r:id="rId25"/>
    <p:sldId id="435" r:id="rId26"/>
    <p:sldId id="316" r:id="rId27"/>
  </p:sldIdLst>
  <p:sldSz cx="9144000" cy="5143500" type="screen16x9"/>
  <p:notesSz cx="6858000" cy="9144000"/>
  <p:custShowLst>
    <p:custShow name="Opt Notice" id="0">
      <p:sldLst>
        <p:sld r:id="rId2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0000FF"/>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82706" autoAdjust="0"/>
  </p:normalViewPr>
  <p:slideViewPr>
    <p:cSldViewPr snapToGrid="0">
      <p:cViewPr varScale="1">
        <p:scale>
          <a:sx n="85" d="100"/>
          <a:sy n="85" d="100"/>
        </p:scale>
        <p:origin x="883" y="48"/>
      </p:cViewPr>
      <p:guideLst>
        <p:guide orient="horz" pos="1620"/>
        <p:guide pos="5470"/>
        <p:guide pos="287"/>
      </p:guideLst>
    </p:cSldViewPr>
  </p:slideViewPr>
  <p:outlineViewPr>
    <p:cViewPr>
      <p:scale>
        <a:sx n="33" d="100"/>
        <a:sy n="33" d="100"/>
      </p:scale>
      <p:origin x="0" y="-21942"/>
    </p:cViewPr>
  </p:outlineViewPr>
  <p:notesTextViewPr>
    <p:cViewPr>
      <p:scale>
        <a:sx n="100" d="100"/>
        <a:sy n="100" d="100"/>
      </p:scale>
      <p:origin x="0" y="0"/>
    </p:cViewPr>
  </p:notesTextViewPr>
  <p:sorterViewPr>
    <p:cViewPr>
      <p:scale>
        <a:sx n="156" d="100"/>
        <a:sy n="156" d="100"/>
      </p:scale>
      <p:origin x="0" y="-8748"/>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3/27/2019</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3/27/2019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28FF2548-6C38-5146-B4F9-4B602B02D406}" type="slidenum">
              <a:rPr lang="en-US" smtClean="0"/>
              <a:t>2</a:t>
            </a:fld>
            <a:endParaRPr lang="en-US"/>
          </a:p>
        </p:txBody>
      </p:sp>
    </p:spTree>
    <p:extLst>
      <p:ext uri="{BB962C8B-B14F-4D97-AF65-F5344CB8AC3E}">
        <p14:creationId xmlns:p14="http://schemas.microsoft.com/office/powerpoint/2010/main" val="1793802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3401075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14</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Note</a:t>
            </a:r>
            <a:r>
              <a:rPr lang="en-US" baseline="0" dirty="0" smtClean="0"/>
              <a:t> that with Intel® C++/Fortran Compiler before 15.0 the vectorization report was available via a dedicated “vectorization report”. With 15.0 (and later) this has been merged into one general “optimization report”. There, it is available as a separate phase “</a:t>
            </a:r>
            <a:r>
              <a:rPr lang="en-US" baseline="0" dirty="0" err="1" smtClean="0"/>
              <a:t>vec</a:t>
            </a:r>
            <a:r>
              <a:rPr lang="en-US" baseline="0" dirty="0" smtClean="0"/>
              <a:t>”, which is printed by default.</a:t>
            </a:r>
          </a:p>
          <a:p>
            <a:r>
              <a:rPr lang="en-US" baseline="0" dirty="0" smtClean="0"/>
              <a:t>The vectorization report is deprecated with 15.0; so, don’t use it anymore – use optimization report instead.</a:t>
            </a:r>
          </a:p>
        </p:txBody>
      </p:sp>
    </p:spTree>
    <p:extLst>
      <p:ext uri="{BB962C8B-B14F-4D97-AF65-F5344CB8AC3E}">
        <p14:creationId xmlns:p14="http://schemas.microsoft.com/office/powerpoint/2010/main" val="2894326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15</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sz="1200" dirty="0" smtClean="0"/>
              <a:t>The “restrict” keyword is not specified in C++ standard (only C99); Intel® C++ Compiler still allows it</a:t>
            </a:r>
          </a:p>
          <a:p>
            <a:pPr marL="228600" indent="-228600" eaLnBrk="1" hangingPunct="1">
              <a:buFontTx/>
              <a:buAutoNum type="arabicPeriod"/>
            </a:pPr>
            <a:r>
              <a:rPr lang="en-US" sz="1200" dirty="0" smtClean="0"/>
              <a:t>If used for C++ it </a:t>
            </a:r>
            <a:r>
              <a:rPr lang="en-US" sz="1200" b="1" dirty="0" smtClean="0"/>
              <a:t>only works with pointers</a:t>
            </a:r>
            <a:r>
              <a:rPr lang="en-US" sz="1200" dirty="0" smtClean="0"/>
              <a:t>; it compiles for references too but result is undefined!</a:t>
            </a:r>
          </a:p>
          <a:p>
            <a:pPr marL="228600" indent="-228600"/>
            <a:endParaRPr lang="en-US" altLang="zh-CN" sz="1200" dirty="0" smtClean="0"/>
          </a:p>
          <a:p>
            <a:pPr marL="228600" indent="-228600"/>
            <a:r>
              <a:rPr lang="en-US" altLang="zh-CN" sz="1200" dirty="0" smtClean="0"/>
              <a:t>As mentioned before: Any hint (and thus the “restrict” keyword, too) can cause incorrect results if it is incorrectly used!</a:t>
            </a:r>
          </a:p>
          <a:p>
            <a:pPr marL="228600" indent="-228600"/>
            <a:endParaRPr lang="en-US" altLang="zh-CN" sz="1200" dirty="0" smtClean="0"/>
          </a:p>
          <a:p>
            <a:pPr marL="228600" indent="-228600"/>
            <a:r>
              <a:rPr lang="en-US" altLang="zh-CN" sz="1200" dirty="0" smtClean="0"/>
              <a:t>Many other popular compilers like MS VC, IBM’s AIX Compiler do support “restrict” keyword for C++ too.</a:t>
            </a:r>
          </a:p>
          <a:p>
            <a:pPr marL="228600" indent="-228600"/>
            <a:r>
              <a:rPr lang="en-US" altLang="zh-CN" sz="1200" dirty="0" smtClean="0"/>
              <a:t>The audience should be informed that using “restrict” keyword for C++ might cause portability issues, though.</a:t>
            </a:r>
          </a:p>
        </p:txBody>
      </p:sp>
    </p:spTree>
    <p:extLst>
      <p:ext uri="{BB962C8B-B14F-4D97-AF65-F5344CB8AC3E}">
        <p14:creationId xmlns:p14="http://schemas.microsoft.com/office/powerpoint/2010/main" val="4305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16</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eaLnBrk="1" hangingPunct="1"/>
            <a:r>
              <a:rPr lang="en-US" sz="1200" dirty="0" smtClean="0"/>
              <a:t>Ignoring aliasing in general can create incorrect code, if there are pointers that alias! It also might not always help because not all dependencies can be resolved by this. </a:t>
            </a:r>
          </a:p>
          <a:p>
            <a:pPr eaLnBrk="1" hangingPunct="1"/>
            <a:r>
              <a:rPr lang="en-US" sz="1200" dirty="0" smtClean="0"/>
              <a:t>Ignoring aliasing of arguments can be an alternative to using the “restrict” keyword. However, provides less control as all parameters are seen to not alias.</a:t>
            </a:r>
          </a:p>
          <a:p>
            <a:pPr eaLnBrk="1" hangingPunct="1"/>
            <a:endParaRPr lang="en-US" sz="1200" dirty="0" smtClean="0"/>
          </a:p>
          <a:p>
            <a:pPr eaLnBrk="1" hangingPunct="1"/>
            <a:r>
              <a:rPr lang="en-US" sz="1200" dirty="0" smtClean="0"/>
              <a:t>Clarify this:</a:t>
            </a:r>
          </a:p>
          <a:p>
            <a:pPr eaLnBrk="1" hangingPunct="1"/>
            <a:r>
              <a:rPr lang="en-US" sz="1200" dirty="0" smtClean="0"/>
              <a:t>Aliasing in general means that there are no two pointers (or objects in general) sharing the same memory location.</a:t>
            </a:r>
          </a:p>
          <a:p>
            <a:pPr eaLnBrk="1" hangingPunct="1"/>
            <a:r>
              <a:rPr lang="en-US" sz="1200" dirty="0" smtClean="0"/>
              <a:t>Strict or ANSI-aliasing means that dereferencing pointers to objects of different types referring to the same memory location (the pointers alias each other). Pointers of same type to same memory location are still allowed.</a:t>
            </a:r>
          </a:p>
          <a:p>
            <a:pPr eaLnBrk="1" hangingPunct="1"/>
            <a:r>
              <a:rPr lang="en-US" sz="1200" dirty="0" smtClean="0"/>
              <a:t>Using the “restrict” keyword for a pointer assumes that it refers to a memory location no other pointer refers to (no matter what the pointer types are)!</a:t>
            </a:r>
          </a:p>
          <a:p>
            <a:pPr eaLnBrk="1" hangingPunct="1"/>
            <a:endParaRPr lang="en-US" sz="1200" dirty="0" smtClean="0"/>
          </a:p>
          <a:p>
            <a:pPr eaLnBrk="1" hangingPunct="1"/>
            <a:r>
              <a:rPr lang="en-US" sz="1200" dirty="0" smtClean="0"/>
              <a:t>Strict interpretation of language standards restricts aliasing and this should be used as much as possible (allows better </a:t>
            </a:r>
            <a:r>
              <a:rPr lang="en-US" sz="1200" dirty="0" err="1" smtClean="0"/>
              <a:t>optimziation</a:t>
            </a:r>
            <a:r>
              <a:rPr lang="en-US" sz="1200" dirty="0" smtClean="0"/>
              <a:t>/vectorization).</a:t>
            </a:r>
          </a:p>
          <a:p>
            <a:pPr eaLnBrk="1" hangingPunct="1"/>
            <a:r>
              <a:rPr lang="en-US" sz="1200" b="1" dirty="0" smtClean="0"/>
              <a:t>Also: GCC 3.4.1 and higher turn on strict aliasing by default; Intel Compilers do not!</a:t>
            </a:r>
          </a:p>
          <a:p>
            <a:pPr eaLnBrk="1" hangingPunct="1"/>
            <a:r>
              <a:rPr lang="en-US" sz="1200" dirty="0" smtClean="0"/>
              <a:t>Make sure to invoke Intel Compilers at least with –</a:t>
            </a:r>
            <a:r>
              <a:rPr lang="en-US" sz="1200" dirty="0" err="1" smtClean="0"/>
              <a:t>ansi</a:t>
            </a:r>
            <a:r>
              <a:rPr lang="en-US" sz="1200" dirty="0" smtClean="0"/>
              <a:t>-alias or /</a:t>
            </a:r>
            <a:r>
              <a:rPr lang="en-US" sz="1200" dirty="0" err="1" smtClean="0"/>
              <a:t>Qansi</a:t>
            </a:r>
            <a:r>
              <a:rPr lang="en-US" sz="1200" dirty="0" smtClean="0"/>
              <a:t>-alias when underlying code follows ANSI standards. With 15.0 it is the default finally on Linux,</a:t>
            </a:r>
            <a:r>
              <a:rPr lang="en-US" sz="1200" baseline="0" dirty="0" smtClean="0"/>
              <a:t> not on Windows</a:t>
            </a:r>
            <a:r>
              <a:rPr lang="en-US" sz="1200" dirty="0" smtClean="0"/>
              <a:t>.</a:t>
            </a:r>
            <a:r>
              <a:rPr lang="en-US" sz="1200" baseline="0" dirty="0" smtClean="0"/>
              <a:t> Earlier versions still require the user to set it!</a:t>
            </a:r>
            <a:endParaRPr lang="en-US" sz="1200" dirty="0" smtClean="0"/>
          </a:p>
        </p:txBody>
      </p:sp>
    </p:spTree>
    <p:extLst>
      <p:ext uri="{BB962C8B-B14F-4D97-AF65-F5344CB8AC3E}">
        <p14:creationId xmlns:p14="http://schemas.microsoft.com/office/powerpoint/2010/main" val="305169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Now</a:t>
            </a:r>
            <a:r>
              <a:rPr lang="en-US" sz="1200" baseline="0" dirty="0" smtClean="0"/>
              <a:t> we know pragma </a:t>
            </a:r>
            <a:r>
              <a:rPr lang="en-US" sz="1200" baseline="0" dirty="0" err="1" smtClean="0"/>
              <a:t>ivdep</a:t>
            </a:r>
            <a:r>
              <a:rPr lang="en-US" sz="1200" baseline="0" dirty="0" smtClean="0"/>
              <a:t> and –opt-report, let’s take a look on </a:t>
            </a:r>
            <a:r>
              <a:rPr lang="en-US" sz="1200" baseline="0" dirty="0" err="1" smtClean="0"/>
              <a:t>Skylake</a:t>
            </a:r>
            <a:r>
              <a:rPr lang="en-US" sz="1200" baseline="0" dirty="0" smtClean="0"/>
              <a:t> server tuning we already talked about.</a:t>
            </a:r>
            <a:endParaRPr lang="en-US" sz="1200" dirty="0" smtClean="0"/>
          </a:p>
          <a:p>
            <a:r>
              <a:rPr lang="en-US" sz="1200" dirty="0" smtClean="0"/>
              <a:t>Compiling with default options, compiler will emit a remark suggesting to use new option:</a:t>
            </a:r>
          </a:p>
          <a:p>
            <a:endParaRPr lang="en-US" sz="1200" dirty="0" smtClean="0"/>
          </a:p>
          <a:p>
            <a:r>
              <a:rPr lang="en-US" sz="1200" dirty="0" smtClean="0"/>
              <a:t>    $ </a:t>
            </a:r>
            <a:r>
              <a:rPr lang="en-US" sz="1200" dirty="0" err="1" smtClean="0"/>
              <a:t>icpc</a:t>
            </a:r>
            <a:r>
              <a:rPr lang="en-US" sz="1200" dirty="0" smtClean="0"/>
              <a:t> -c -xCORE-AVX512 -</a:t>
            </a:r>
            <a:r>
              <a:rPr lang="en-US" sz="1200" dirty="0" err="1" smtClean="0"/>
              <a:t>qopenmp</a:t>
            </a:r>
            <a:r>
              <a:rPr lang="en-US" sz="1200" dirty="0" smtClean="0"/>
              <a:t> -qopt-report:5 Loop.cpp</a:t>
            </a:r>
          </a:p>
          <a:p>
            <a:r>
              <a:rPr lang="en-US" sz="1200" dirty="0" smtClean="0"/>
              <a:t>    …</a:t>
            </a:r>
          </a:p>
          <a:p>
            <a:r>
              <a:rPr lang="en-US" sz="1200" dirty="0" smtClean="0"/>
              <a:t>    remark #15305: vectorization support: vector length 4</a:t>
            </a:r>
          </a:p>
          <a:p>
            <a:r>
              <a:rPr lang="en-US" sz="1200" dirty="0" smtClean="0"/>
              <a:t>    …</a:t>
            </a:r>
          </a:p>
          <a:p>
            <a:r>
              <a:rPr lang="en-US" sz="1200" dirty="0" smtClean="0"/>
              <a:t>    remark #15321: Compiler has chosen to target XMM/YMM vector. Try using -</a:t>
            </a:r>
            <a:r>
              <a:rPr lang="en-US" sz="1200" dirty="0" err="1" smtClean="0"/>
              <a:t>qopt</a:t>
            </a:r>
            <a:r>
              <a:rPr lang="en-US" sz="1200" dirty="0" smtClean="0"/>
              <a:t>-</a:t>
            </a:r>
            <a:r>
              <a:rPr lang="en-US" sz="1200" dirty="0" err="1" smtClean="0"/>
              <a:t>zmm</a:t>
            </a:r>
            <a:r>
              <a:rPr lang="en-US" sz="1200" dirty="0" smtClean="0"/>
              <a:t>-usage=high to override</a:t>
            </a:r>
          </a:p>
          <a:p>
            <a:r>
              <a:rPr lang="en-US" sz="1200" dirty="0" smtClean="0"/>
              <a:t>    …</a:t>
            </a:r>
          </a:p>
          <a:p>
            <a:r>
              <a:rPr lang="en-US" sz="1200" dirty="0" smtClean="0"/>
              <a:t>    remark #15476: scalar cost: 107</a:t>
            </a:r>
          </a:p>
          <a:p>
            <a:r>
              <a:rPr lang="en-US" sz="1200" dirty="0" smtClean="0"/>
              <a:t>    remark #15477: vector cost: 19.500</a:t>
            </a:r>
          </a:p>
          <a:p>
            <a:r>
              <a:rPr lang="en-US" sz="1200" dirty="0" smtClean="0"/>
              <a:t>    remark #15478: estimated potential speedup: 5.260</a:t>
            </a:r>
          </a:p>
          <a:p>
            <a:r>
              <a:rPr lang="en-US" sz="1200" dirty="0" smtClean="0"/>
              <a:t>    …</a:t>
            </a:r>
          </a:p>
          <a:p>
            <a:r>
              <a:rPr lang="en-US" sz="1200" dirty="0" smtClean="0"/>
              <a:t>Compiling with the new recommended option, above remark goes away and speedup increases for this example thanks to better SIMD gains with higher ZMM usage:</a:t>
            </a:r>
          </a:p>
          <a:p>
            <a:endParaRPr lang="en-US" sz="1200" dirty="0" smtClean="0"/>
          </a:p>
          <a:p>
            <a:r>
              <a:rPr lang="en-US" sz="1200" dirty="0" smtClean="0"/>
              <a:t>    $ </a:t>
            </a:r>
            <a:r>
              <a:rPr lang="en-US" sz="1200" dirty="0" err="1" smtClean="0"/>
              <a:t>icpc</a:t>
            </a:r>
            <a:r>
              <a:rPr lang="en-US" sz="1200" dirty="0" smtClean="0"/>
              <a:t> -c -xCORE-AVX512 -</a:t>
            </a:r>
            <a:r>
              <a:rPr lang="en-US" sz="1200" dirty="0" err="1" smtClean="0"/>
              <a:t>qopt</a:t>
            </a:r>
            <a:r>
              <a:rPr lang="en-US" sz="1200" dirty="0" smtClean="0"/>
              <a:t>-</a:t>
            </a:r>
            <a:r>
              <a:rPr lang="en-US" sz="1200" dirty="0" err="1" smtClean="0"/>
              <a:t>zmm</a:t>
            </a:r>
            <a:r>
              <a:rPr lang="en-US" sz="1200" dirty="0" smtClean="0"/>
              <a:t>-usage=high -</a:t>
            </a:r>
            <a:r>
              <a:rPr lang="en-US" sz="1200" dirty="0" err="1" smtClean="0"/>
              <a:t>qopenmp</a:t>
            </a:r>
            <a:r>
              <a:rPr lang="en-US" sz="1200" dirty="0" smtClean="0"/>
              <a:t> -qopt-report:5 Loop.cpp</a:t>
            </a:r>
          </a:p>
          <a:p>
            <a:r>
              <a:rPr lang="en-US" sz="1200" dirty="0" smtClean="0"/>
              <a:t>    …</a:t>
            </a:r>
          </a:p>
          <a:p>
            <a:r>
              <a:rPr lang="en-US" sz="1200" dirty="0" smtClean="0"/>
              <a:t>    remark #15305: vectorization support: vector length 8</a:t>
            </a:r>
          </a:p>
          <a:p>
            <a:r>
              <a:rPr lang="en-US" sz="1200" dirty="0" smtClean="0"/>
              <a:t>    …</a:t>
            </a:r>
          </a:p>
          <a:p>
            <a:r>
              <a:rPr lang="en-US" sz="1200" dirty="0" smtClean="0"/>
              <a:t>    remark #15476: scalar cost: 107</a:t>
            </a:r>
          </a:p>
          <a:p>
            <a:r>
              <a:rPr lang="en-US" sz="1200" dirty="0" smtClean="0"/>
              <a:t>    remark #15477: vector cost: 9.870</a:t>
            </a:r>
          </a:p>
          <a:p>
            <a:r>
              <a:rPr lang="en-US" sz="1200" dirty="0" smtClean="0"/>
              <a:t>    remark #15478: estimated potential speedup: 10.110</a:t>
            </a:r>
          </a:p>
          <a:p>
            <a:r>
              <a:rPr lang="en-US" sz="1200" dirty="0" smtClean="0"/>
              <a:t>    …</a:t>
            </a:r>
          </a:p>
          <a:p>
            <a:endParaRPr lang="en-US" sz="1200" dirty="0" smtClean="0"/>
          </a:p>
          <a:p>
            <a:r>
              <a:rPr lang="en-US" sz="1200" dirty="0" smtClean="0"/>
              <a:t>2.As an alternative to using this new compiler option, applications may choose to use the </a:t>
            </a:r>
            <a:r>
              <a:rPr lang="en-US" sz="1200" dirty="0" err="1" smtClean="0"/>
              <a:t>simdlen</a:t>
            </a:r>
            <a:r>
              <a:rPr lang="en-US" sz="1200" dirty="0" smtClean="0"/>
              <a:t> clause with the </a:t>
            </a:r>
            <a:r>
              <a:rPr lang="en-US" sz="1200" dirty="0" err="1" smtClean="0"/>
              <a:t>OpenMP</a:t>
            </a:r>
            <a:r>
              <a:rPr lang="en-US" sz="1200" dirty="0" smtClean="0"/>
              <a:t> </a:t>
            </a:r>
            <a:r>
              <a:rPr lang="en-US" sz="1200" dirty="0" err="1" smtClean="0"/>
              <a:t>simd</a:t>
            </a:r>
            <a:r>
              <a:rPr lang="en-US" sz="1200" dirty="0" smtClean="0"/>
              <a:t> construct to specify higher vector-length to achieve 512-bit based SIMD vectorization. Note that this type of change is localized to the loop in question, and needs to be applied for other such loops as needed, following typical hotspot tuning practices. So, using this path requires modest source-code changes.</a:t>
            </a:r>
          </a:p>
          <a:p>
            <a:endParaRPr lang="en-US" sz="1200" dirty="0" smtClean="0"/>
          </a:p>
          <a:p>
            <a:r>
              <a:rPr lang="en-US" sz="1200" dirty="0" smtClean="0"/>
              <a:t>3. Applications built with the [</a:t>
            </a:r>
            <a:r>
              <a:rPr lang="en-US" sz="1200" dirty="0" err="1" smtClean="0"/>
              <a:t>Qa</a:t>
            </a:r>
            <a:r>
              <a:rPr lang="en-US" sz="1200" dirty="0" smtClean="0"/>
              <a:t>]xCOMMON-AVX512 option already get higher ZMM register usage and, therefore, don't need to take any additional action using either of above two paths. Note, however, that while such applications have the advantage of being able to run on a common set of processors supporting Intel AVX-512, such as the Intel Xeon Processor Scalable Family and the Intel® Xeon </a:t>
            </a:r>
            <a:r>
              <a:rPr lang="en-US" sz="1200" dirty="0" err="1" smtClean="0"/>
              <a:t>PhiTM</a:t>
            </a:r>
            <a:r>
              <a:rPr lang="en-US" sz="1200" dirty="0" smtClean="0"/>
              <a:t> x200 processor family, they may potentially miss out on the smaller subset of processor specific Intel AVX-512 instructions not generated with [</a:t>
            </a:r>
            <a:r>
              <a:rPr lang="en-US" sz="1200" dirty="0" err="1" smtClean="0"/>
              <a:t>Qa</a:t>
            </a:r>
            <a:r>
              <a:rPr lang="en-US" sz="1200" dirty="0" smtClean="0"/>
              <a:t>]xCOMMON-AVX512. Note also that some types of applications may perform better with the default [Q/q]opt-</a:t>
            </a:r>
            <a:r>
              <a:rPr lang="en-US" sz="1200" dirty="0" err="1" smtClean="0"/>
              <a:t>zmm</a:t>
            </a:r>
            <a:r>
              <a:rPr lang="en-US" sz="1200" dirty="0" smtClean="0"/>
              <a:t>-usage=low option.</a:t>
            </a:r>
          </a:p>
        </p:txBody>
      </p:sp>
      <p:sp>
        <p:nvSpPr>
          <p:cNvPr id="4" name="Slide Number Placeholder 3"/>
          <p:cNvSpPr>
            <a:spLocks noGrp="1"/>
          </p:cNvSpPr>
          <p:nvPr>
            <p:ph type="sldNum" sz="quarter" idx="10"/>
          </p:nvPr>
        </p:nvSpPr>
        <p:spPr/>
        <p:txBody>
          <a:bodyPr/>
          <a:lstStyle/>
          <a:p>
            <a:fld id="{28FF2548-6C38-5146-B4F9-4B602B02D406}" type="slidenum">
              <a:rPr lang="en-US" smtClean="0"/>
              <a:t>17</a:t>
            </a:fld>
            <a:endParaRPr lang="en-US"/>
          </a:p>
        </p:txBody>
      </p:sp>
    </p:spTree>
    <p:extLst>
      <p:ext uri="{BB962C8B-B14F-4D97-AF65-F5344CB8AC3E}">
        <p14:creationId xmlns:p14="http://schemas.microsoft.com/office/powerpoint/2010/main" val="2661583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18</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en-US" sz="1200" b="0" i="0" kern="1200" dirty="0" smtClean="0">
                <a:solidFill>
                  <a:schemeClr val="tx1"/>
                </a:solidFill>
                <a:effectLst/>
                <a:latin typeface="+mn-lt"/>
                <a:ea typeface="+mn-ea"/>
                <a:cs typeface="+mn-cs"/>
              </a:rPr>
              <a:t>Alignment is a restriction on which memory positions a value's first byte can be stored. Alignment of 16 means that memory addresses that are a multiple of 16 are the only valid addresses. </a:t>
            </a:r>
            <a:r>
              <a:rPr lang="en-US" sz="1200" kern="1200" dirty="0" smtClean="0">
                <a:solidFill>
                  <a:schemeClr val="tx1"/>
                </a:solidFill>
                <a:effectLst/>
                <a:latin typeface="+mn-lt"/>
                <a:ea typeface="+mn-ea"/>
                <a:cs typeface="+mn-cs"/>
              </a:rPr>
              <a:t>Alignment affects the load/store.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cache-line is 64 byte: Aligned SSE or AVX vectors always fit into one. Unaligned ones might spawn across two cache-lines requiring higher I/O (fetching 2 cache-lines at once). That’s worse for random (non-linear) access.</a:t>
            </a:r>
          </a:p>
        </p:txBody>
      </p:sp>
    </p:spTree>
    <p:extLst>
      <p:ext uri="{BB962C8B-B14F-4D97-AF65-F5344CB8AC3E}">
        <p14:creationId xmlns:p14="http://schemas.microsoft.com/office/powerpoint/2010/main" val="106280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https://software.intel.com/en-us/articles/what-are-peel-and-remainder-loops-fortran-vectorization-support</a:t>
            </a:r>
            <a:endParaRPr lang="ru-RU" dirty="0"/>
          </a:p>
        </p:txBody>
      </p:sp>
      <p:sp>
        <p:nvSpPr>
          <p:cNvPr id="4" name="Slide Number Placeholder 3"/>
          <p:cNvSpPr>
            <a:spLocks noGrp="1"/>
          </p:cNvSpPr>
          <p:nvPr>
            <p:ph type="sldNum" sz="quarter" idx="10"/>
          </p:nvPr>
        </p:nvSpPr>
        <p:spPr/>
        <p:txBody>
          <a:bodyPr/>
          <a:lstStyle/>
          <a:p>
            <a:fld id="{B1D41364-15E5-4D19-9F44-7E52E8E6B660}" type="slidenum">
              <a:rPr lang="en-US" smtClean="0"/>
              <a:t>19</a:t>
            </a:fld>
            <a:endParaRPr lang="en-US"/>
          </a:p>
        </p:txBody>
      </p:sp>
    </p:spTree>
    <p:extLst>
      <p:ext uri="{BB962C8B-B14F-4D97-AF65-F5344CB8AC3E}">
        <p14:creationId xmlns:p14="http://schemas.microsoft.com/office/powerpoint/2010/main" val="1681833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20</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Developers need to</a:t>
            </a:r>
            <a:r>
              <a:rPr lang="en-US" altLang="zh-CN" baseline="0" dirty="0" smtClean="0"/>
              <a:t> align the data and let  the compiler know that it is aligned.</a:t>
            </a:r>
          </a:p>
          <a:p>
            <a:r>
              <a:rPr lang="en-US" altLang="zh-CN" baseline="0" dirty="0" smtClean="0"/>
              <a:t>This slide shows an options to actually align the data.</a:t>
            </a:r>
            <a:endParaRPr lang="en-US" altLang="zh-CN" dirty="0" smtClean="0"/>
          </a:p>
          <a:p>
            <a:r>
              <a:rPr lang="en-US" altLang="zh-CN" dirty="0" smtClean="0"/>
              <a:t>The function </a:t>
            </a:r>
            <a:r>
              <a:rPr lang="en-US" altLang="zh-CN" dirty="0" err="1" smtClean="0"/>
              <a:t>aligned_alloc</a:t>
            </a:r>
            <a:r>
              <a:rPr lang="en-US" altLang="zh-CN" dirty="0" smtClean="0"/>
              <a:t>() was added to </a:t>
            </a:r>
            <a:r>
              <a:rPr lang="en-US" altLang="zh-CN" dirty="0" err="1" smtClean="0"/>
              <a:t>glibc</a:t>
            </a:r>
            <a:r>
              <a:rPr lang="en-US" altLang="zh-CN" dirty="0" smtClean="0"/>
              <a:t> in version 2.16.</a:t>
            </a:r>
          </a:p>
          <a:p>
            <a:r>
              <a:rPr lang="en-US" altLang="zh-CN" dirty="0" smtClean="0"/>
              <a:t>After </a:t>
            </a:r>
            <a:r>
              <a:rPr lang="en-GB" dirty="0" smtClean="0"/>
              <a:t>&lt;</a:t>
            </a:r>
            <a:r>
              <a:rPr lang="en-GB" dirty="0" err="1" smtClean="0"/>
              <a:t>aligned_new</a:t>
            </a:r>
            <a:r>
              <a:rPr lang="en-GB" dirty="0" smtClean="0"/>
              <a:t>&gt; </a:t>
            </a:r>
            <a:r>
              <a:rPr lang="en-US" sz="1200" b="0" i="0" kern="1200" dirty="0" smtClean="0">
                <a:solidFill>
                  <a:schemeClr val="tx1"/>
                </a:solidFill>
                <a:effectLst/>
                <a:latin typeface="+mn-lt"/>
                <a:ea typeface="+mn-ea"/>
                <a:cs typeface="+mn-cs"/>
              </a:rPr>
              <a:t>header is included, a </a:t>
            </a:r>
            <a:r>
              <a:rPr lang="en-US" dirty="0" smtClean="0"/>
              <a:t>new</a:t>
            </a:r>
            <a:r>
              <a:rPr lang="en-US" sz="1200" b="0" i="0" kern="1200" dirty="0" smtClean="0">
                <a:solidFill>
                  <a:schemeClr val="tx1"/>
                </a:solidFill>
                <a:effectLst/>
                <a:latin typeface="+mn-lt"/>
                <a:ea typeface="+mn-ea"/>
                <a:cs typeface="+mn-cs"/>
              </a:rPr>
              <a:t>-expression for any aligned type will automatically allocate memory with the alignment of that type.</a:t>
            </a:r>
          </a:p>
        </p:txBody>
      </p:sp>
    </p:spTree>
    <p:extLst>
      <p:ext uri="{BB962C8B-B14F-4D97-AF65-F5344CB8AC3E}">
        <p14:creationId xmlns:p14="http://schemas.microsoft.com/office/powerpoint/2010/main" val="1321901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21</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Here are</a:t>
            </a:r>
            <a:r>
              <a:rPr lang="en-US" altLang="zh-CN" baseline="0" dirty="0" smtClean="0"/>
              <a:t> some hints to help the compiler and let know that the data is actually aligned.</a:t>
            </a:r>
            <a:endParaRPr lang="en-US" altLang="zh-CN" dirty="0" smtClean="0"/>
          </a:p>
        </p:txBody>
      </p:sp>
    </p:spTree>
    <p:extLst>
      <p:ext uri="{BB962C8B-B14F-4D97-AF65-F5344CB8AC3E}">
        <p14:creationId xmlns:p14="http://schemas.microsoft.com/office/powerpoint/2010/main" val="247659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22</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dirty="0" smtClean="0"/>
              <a:t>It should be emphasized here, that the relative alignment of consecutive rows is much more important for vectorization than the absolute alignment of the array start address. The compiler frequently can enforce alignment of the start address but can’ t do anything to change the relative alignment (among elements in array).</a:t>
            </a:r>
          </a:p>
          <a:p>
            <a:endParaRPr lang="en-US" altLang="zh-CN" sz="1200" dirty="0" smtClean="0"/>
          </a:p>
          <a:p>
            <a:r>
              <a:rPr lang="en-US" altLang="zh-CN" sz="1200" dirty="0" smtClean="0"/>
              <a:t>In general it might be worthwhile to pad the row length (ROWWIDTH) so that it is a multiple of 16 bytes for SSE and 32 bytes for AVX!</a:t>
            </a:r>
          </a:p>
          <a:p>
            <a:endParaRPr lang="en-US" altLang="zh-CN" sz="1200" dirty="0" smtClean="0"/>
          </a:p>
          <a:p>
            <a:r>
              <a:rPr lang="en-US" altLang="zh-CN" sz="1200" dirty="0" smtClean="0"/>
              <a:t>Regarding use of Intel® AVX here:</a:t>
            </a:r>
          </a:p>
          <a:p>
            <a:r>
              <a:rPr lang="en-US" altLang="zh-CN" sz="1200" dirty="0" smtClean="0"/>
              <a:t>Assume 32 byte alignment of start address. Then, there are four (4) combinations of arranging double elements, not two (even/odd like above). However, vectorization would only work for AVX here if </a:t>
            </a:r>
            <a:r>
              <a:rPr lang="en-US" altLang="zh-CN" sz="1200" dirty="0" err="1" smtClean="0"/>
              <a:t>ROWWIDTHis</a:t>
            </a:r>
            <a:r>
              <a:rPr lang="en-US" altLang="zh-CN" sz="1200" dirty="0" smtClean="0"/>
              <a:t> a multiple of 4 (not 2 as opposed to SSE)!</a:t>
            </a:r>
          </a:p>
          <a:p>
            <a:endParaRPr lang="en-US" altLang="zh-CN" sz="1200" dirty="0" smtClean="0"/>
          </a:p>
          <a:p>
            <a:r>
              <a:rPr lang="en-US" altLang="zh-CN" sz="1200" dirty="0" smtClean="0"/>
              <a:t>[other]</a:t>
            </a:r>
          </a:p>
          <a:p>
            <a:r>
              <a:rPr lang="en-US" altLang="zh-CN" sz="1200" dirty="0" smtClean="0"/>
              <a:t>If alignment of second row can be guaranteed as well, both</a:t>
            </a:r>
            <a:r>
              <a:rPr lang="en-US" altLang="zh-CN" sz="1200" baseline="0" dirty="0" smtClean="0"/>
              <a:t> pragma aligned and __</a:t>
            </a:r>
            <a:r>
              <a:rPr lang="en-US" altLang="zh-CN" sz="1200" baseline="0" dirty="0" err="1" smtClean="0"/>
              <a:t>assume_aligned</a:t>
            </a:r>
            <a:r>
              <a:rPr lang="en-US" altLang="zh-CN" sz="1200" baseline="0" dirty="0" smtClean="0"/>
              <a:t>(…) can be combined! Of course the latter requires always a well aligned first element.</a:t>
            </a:r>
            <a:endParaRPr lang="en-US" altLang="zh-CN" sz="1200" dirty="0" smtClean="0"/>
          </a:p>
        </p:txBody>
      </p:sp>
    </p:spTree>
    <p:extLst>
      <p:ext uri="{BB962C8B-B14F-4D97-AF65-F5344CB8AC3E}">
        <p14:creationId xmlns:p14="http://schemas.microsoft.com/office/powerpoint/2010/main" val="80859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real simple.</a:t>
            </a:r>
            <a:r>
              <a:rPr lang="en-US" baseline="0" dirty="0" smtClean="0"/>
              <a:t>  T</a:t>
            </a:r>
            <a:r>
              <a:rPr lang="en-US" dirty="0" smtClean="0"/>
              <a:t>oday’s processors are parallel processors</a:t>
            </a:r>
            <a:r>
              <a:rPr lang="en-US" baseline="0" dirty="0" smtClean="0"/>
              <a:t> and you need to both </a:t>
            </a:r>
            <a:r>
              <a:rPr lang="en-US" baseline="0" dirty="0" err="1" smtClean="0"/>
              <a:t>vectorize</a:t>
            </a:r>
            <a:r>
              <a:rPr lang="en-US" baseline="0" dirty="0" smtClean="0"/>
              <a:t> and thread or performance “dies”, i.e., it is less than it could be.  The benefit of threading and vectorization is not additive, it is multiplicative.  You really need to do both to get the full benefit.  That’s true now and it’s only getting more true in the future.</a:t>
            </a:r>
            <a:endParaRPr lang="en-US" dirty="0" smtClean="0"/>
          </a:p>
          <a:p>
            <a:endParaRPr lang="en-US" dirty="0" smtClean="0"/>
          </a:p>
          <a:p>
            <a:r>
              <a:rPr lang="en-US" dirty="0" smtClean="0"/>
              <a:t>Bottom three</a:t>
            </a:r>
            <a:r>
              <a:rPr lang="en-US" baseline="0" dirty="0" smtClean="0"/>
              <a:t> lines (red, grey and orange) show the performance when either no threading or vectorization is used or only one of those methods is used. The top blue line shows the performance when the software is both threaded and </a:t>
            </a:r>
            <a:r>
              <a:rPr lang="en-US" baseline="0" dirty="0" err="1" smtClean="0"/>
              <a:t>vectorized</a:t>
            </a:r>
            <a:r>
              <a:rPr lang="en-US" baseline="0" dirty="0" smtClean="0"/>
              <a:t>.</a:t>
            </a:r>
          </a:p>
          <a:p>
            <a:endParaRPr lang="en-US" baseline="0" dirty="0" smtClean="0"/>
          </a:p>
          <a:p>
            <a:r>
              <a:rPr lang="en-US" baseline="0" dirty="0" smtClean="0"/>
              <a:t>The difference in this case is very dramatic – 130X!  Now obviously we’ve picked an example that highlights the potential and the results on your code are likely to vary.  But two points are still valid:</a:t>
            </a:r>
          </a:p>
          <a:p>
            <a:endParaRPr lang="en-US" baseline="0" dirty="0" smtClean="0"/>
          </a:p>
          <a:p>
            <a:pPr marL="228600" indent="-228600">
              <a:buAutoNum type="arabicParenR"/>
            </a:pPr>
            <a:r>
              <a:rPr lang="en-US" baseline="0" dirty="0" smtClean="0"/>
              <a:t>You do better (perhaps dramatically) when you both thread and </a:t>
            </a:r>
            <a:r>
              <a:rPr lang="en-US" baseline="0" dirty="0" err="1" smtClean="0"/>
              <a:t>vectorize</a:t>
            </a:r>
            <a:endParaRPr lang="en-US" baseline="0" dirty="0" smtClean="0"/>
          </a:p>
          <a:p>
            <a:pPr marL="228600" indent="-228600">
              <a:buAutoNum type="arabicParenR"/>
            </a:pPr>
            <a:r>
              <a:rPr lang="en-US" baseline="0" dirty="0" smtClean="0"/>
              <a:t>The gap between code that is both </a:t>
            </a:r>
            <a:r>
              <a:rPr lang="en-US" baseline="0" dirty="0" err="1" smtClean="0"/>
              <a:t>vectorized</a:t>
            </a:r>
            <a:r>
              <a:rPr lang="en-US" baseline="0" dirty="0" smtClean="0"/>
              <a:t> and threaded and code that is not is growing.</a:t>
            </a:r>
            <a:endParaRPr lang="en-US" dirty="0" smtClean="0"/>
          </a:p>
          <a:p>
            <a:endParaRPr lang="en-US" dirty="0"/>
          </a:p>
        </p:txBody>
      </p:sp>
      <p:sp>
        <p:nvSpPr>
          <p:cNvPr id="4" name="Slide Number Placeholder 3"/>
          <p:cNvSpPr>
            <a:spLocks noGrp="1"/>
          </p:cNvSpPr>
          <p:nvPr>
            <p:ph type="sldNum" sz="quarter" idx="10"/>
          </p:nvPr>
        </p:nvSpPr>
        <p:spPr/>
        <p:txBody>
          <a:bodyPr/>
          <a:lstStyle/>
          <a:p>
            <a:fld id="{BA90C721-FD08-4157-ABDF-7D4889C452E2}" type="slidenum">
              <a:rPr lang="en-US" smtClean="0"/>
              <a:t>3</a:t>
            </a:fld>
            <a:endParaRPr lang="en-US"/>
          </a:p>
        </p:txBody>
      </p:sp>
    </p:spTree>
    <p:extLst>
      <p:ext uri="{BB962C8B-B14F-4D97-AF65-F5344CB8AC3E}">
        <p14:creationId xmlns:p14="http://schemas.microsoft.com/office/powerpoint/2010/main" val="4232932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23</a:t>
            </a:fld>
            <a:endParaRPr lang="en-US" altLang="en-US" dirty="0">
              <a:latin typeface="Intel Clear" pitchFamily="34" charset="0"/>
            </a:endParaRPr>
          </a:p>
        </p:txBody>
      </p:sp>
    </p:spTree>
    <p:extLst>
      <p:ext uri="{BB962C8B-B14F-4D97-AF65-F5344CB8AC3E}">
        <p14:creationId xmlns:p14="http://schemas.microsoft.com/office/powerpoint/2010/main" val="174151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4</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Usage</a:t>
            </a:r>
            <a:r>
              <a:rPr lang="en-US" baseline="0" dirty="0" smtClean="0"/>
              <a:t> of SIMD features is exploited by creating code that can make use of those. This is called “vectorization”. Depending on the abstraction layer (programming language/assembly) and awareness about vectors different ways are possible:</a:t>
            </a:r>
          </a:p>
          <a:p>
            <a:pPr marL="171450" indent="-171450">
              <a:buFont typeface="Arial" pitchFamily="34" charset="0"/>
              <a:buChar char="•"/>
            </a:pPr>
            <a:r>
              <a:rPr lang="en-US" baseline="0" dirty="0" smtClean="0"/>
              <a:t>Users can manually create </a:t>
            </a:r>
            <a:r>
              <a:rPr lang="en-US" baseline="0" dirty="0" err="1" smtClean="0"/>
              <a:t>vectorizable</a:t>
            </a:r>
            <a:r>
              <a:rPr lang="en-US" baseline="0" dirty="0" smtClean="0"/>
              <a:t> code explicitly (e.g. assembly or programming language extensions)</a:t>
            </a:r>
          </a:p>
          <a:p>
            <a:pPr marL="171450" indent="-171450">
              <a:buFont typeface="Arial" pitchFamily="34" charset="0"/>
              <a:buChar char="•"/>
            </a:pPr>
            <a:r>
              <a:rPr lang="en-US" dirty="0" smtClean="0"/>
              <a:t>Or let the compiler do it</a:t>
            </a:r>
            <a:r>
              <a:rPr lang="en-US" baseline="0" dirty="0" smtClean="0"/>
              <a:t> (less control than manual solution)</a:t>
            </a:r>
          </a:p>
          <a:p>
            <a:pPr marL="171450" indent="-171450">
              <a:buFont typeface="Arial" pitchFamily="34" charset="0"/>
              <a:buChar char="•"/>
            </a:pPr>
            <a:endParaRPr lang="en-US" baseline="0" dirty="0" smtClean="0"/>
          </a:p>
          <a:p>
            <a:r>
              <a:rPr lang="en-US" b="0" dirty="0" smtClean="0"/>
              <a:t>SIMD is</a:t>
            </a:r>
            <a:r>
              <a:rPr lang="en-US" b="0" baseline="0" dirty="0" smtClean="0"/>
              <a:t> made available as one single machine instruction. Vector Length (VL) is encoded in the instruction and restricted to supported sizes, depending on the types. Executing one SIMD instruction applies its operation synchronously on all the (selected) elements of the vector(s). This is identical to scalar operations, except that operands and results are vectors.</a:t>
            </a:r>
          </a:p>
          <a:p>
            <a:endParaRPr lang="en-US" b="0" baseline="0" dirty="0" smtClean="0"/>
          </a:p>
          <a:p>
            <a:r>
              <a:rPr lang="en-US" b="0" baseline="0" dirty="0" smtClean="0"/>
              <a:t>The history of SIMD features with Intel® architecture for host processors (excluding Itanium®) started with MMX™ (IA32 only) and progressed with various SSE extensions (IA32 &amp; Intel64). The latest SIMD feature is AVX-512.</a:t>
            </a:r>
          </a:p>
          <a:p>
            <a:endParaRPr lang="en-US" b="0" dirty="0" smtClean="0"/>
          </a:p>
          <a:p>
            <a:r>
              <a:rPr lang="en-US" b="0" dirty="0" smtClean="0"/>
              <a:t>[other]</a:t>
            </a:r>
          </a:p>
          <a:p>
            <a:r>
              <a:rPr lang="en-US" b="1" dirty="0" smtClean="0"/>
              <a:t>Attention: Keep this slide as it names the SIMD extensions with correct reg.-trademarks at their first occurrence!</a:t>
            </a:r>
          </a:p>
          <a:p>
            <a:r>
              <a:rPr lang="en-US" dirty="0" smtClean="0"/>
              <a:t>On the following slide we will use “SSE” or “AVX” (without ®) when referring to any version of those SIMD extensions kind. In case we only talk about one specific the fully reg.-trademarked name will be used.</a:t>
            </a:r>
          </a:p>
          <a:p>
            <a:endParaRPr lang="en-US" dirty="0" smtClean="0"/>
          </a:p>
        </p:txBody>
      </p:sp>
    </p:spTree>
    <p:extLst>
      <p:ext uri="{BB962C8B-B14F-4D97-AF65-F5344CB8AC3E}">
        <p14:creationId xmlns:p14="http://schemas.microsoft.com/office/powerpoint/2010/main" val="81296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40204B18-72FC-4081-BF18-CEDD32602037}" type="slidenum">
              <a:rPr lang="en-US" altLang="zh-CN" sz="1100">
                <a:latin typeface="Arial" charset="0"/>
              </a:rPr>
              <a:pPr algn="r" eaLnBrk="1" hangingPunct="1"/>
              <a:t>5</a:t>
            </a:fld>
            <a:endParaRPr lang="en-US" altLang="zh-CN" sz="1100">
              <a:latin typeface="Arial" charset="0"/>
            </a:endParaRPr>
          </a:p>
        </p:txBody>
      </p:sp>
      <p:sp>
        <p:nvSpPr>
          <p:cNvPr id="128003" name="Rectangle 2"/>
          <p:cNvSpPr>
            <a:spLocks noGrp="1" noRot="1" noChangeAspect="1" noChangeArrowheads="1" noTextEdit="1"/>
          </p:cNvSpPr>
          <p:nvPr>
            <p:ph type="sldImg"/>
          </p:nvPr>
        </p:nvSpPr>
        <p:spPr>
          <a:xfrm>
            <a:off x="295275" y="850900"/>
            <a:ext cx="6097588" cy="3430588"/>
          </a:xfrm>
          <a:ln/>
        </p:spPr>
      </p:sp>
      <p:sp>
        <p:nvSpPr>
          <p:cNvPr id="128004"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2800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visualizes</a:t>
            </a:r>
            <a:r>
              <a:rPr lang="en-US" baseline="0" dirty="0" smtClean="0"/>
              <a:t> the differences of the different SIMD features in respect to their VLs (from 128 bit -&gt; 256 bit &amp; 512 bit Intel® AVX-512).</a:t>
            </a:r>
          </a:p>
          <a:p>
            <a:r>
              <a:rPr lang="en-US" baseline="0" dirty="0" smtClean="0"/>
              <a:t>Compare AVX to SSE : it doubles throughput. </a:t>
            </a:r>
            <a:r>
              <a:rPr lang="en-US" dirty="0" smtClean="0"/>
              <a:t>The examples shown are for 32 bit integers</a:t>
            </a:r>
            <a:r>
              <a:rPr lang="en-US" baseline="0" dirty="0" smtClean="0"/>
              <a:t> and doubling of throughput is clearly visible.</a:t>
            </a:r>
          </a:p>
          <a:p>
            <a:endParaRPr lang="en-US" dirty="0" smtClean="0"/>
          </a:p>
        </p:txBody>
      </p:sp>
    </p:spTree>
    <p:extLst>
      <p:ext uri="{BB962C8B-B14F-4D97-AF65-F5344CB8AC3E}">
        <p14:creationId xmlns:p14="http://schemas.microsoft.com/office/powerpoint/2010/main" val="49146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E3AC292D-AE6F-4A5E-A918-E2841514D251}" type="slidenum">
              <a:rPr lang="en-US" altLang="zh-CN" sz="1100">
                <a:latin typeface="Arial" charset="0"/>
              </a:rPr>
              <a:pPr algn="r" eaLnBrk="1" hangingPunct="1"/>
              <a:t>6</a:t>
            </a:fld>
            <a:endParaRPr lang="en-US" altLang="zh-CN" sz="1100">
              <a:latin typeface="Arial" charset="0"/>
            </a:endParaRPr>
          </a:p>
        </p:txBody>
      </p:sp>
      <p:sp>
        <p:nvSpPr>
          <p:cNvPr id="131075" name="Rectangle 2"/>
          <p:cNvSpPr>
            <a:spLocks noGrp="1" noRot="1" noChangeAspect="1" noChangeArrowheads="1" noTextEdit="1"/>
          </p:cNvSpPr>
          <p:nvPr>
            <p:ph type="sldImg"/>
          </p:nvPr>
        </p:nvSpPr>
        <p:spPr>
          <a:xfrm>
            <a:off x="295275" y="850900"/>
            <a:ext cx="6097588" cy="3430588"/>
          </a:xfrm>
          <a:ln/>
        </p:spPr>
      </p:sp>
      <p:sp>
        <p:nvSpPr>
          <p:cNvPr id="131076"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107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0" dirty="0" smtClean="0"/>
              <a:t>Here you can see the evolution</a:t>
            </a:r>
            <a:r>
              <a:rPr lang="en-US" baseline="0" noProof="0" dirty="0" smtClean="0"/>
              <a:t> of SIMD for Intel processors. Each processor supports a set of SIMD features. It is backward compatible, so, once the processor supports AVX then it also supports all generation of older SIMD features (SSE2, SSE3…)</a:t>
            </a:r>
          </a:p>
          <a:p>
            <a:r>
              <a:rPr lang="en-US" baseline="0" noProof="0" dirty="0" smtClean="0"/>
              <a:t>Some important dates and changes:</a:t>
            </a:r>
            <a:endParaRPr lang="en-US" noProof="0" dirty="0" smtClean="0"/>
          </a:p>
          <a:p>
            <a:r>
              <a:rPr lang="en-US" noProof="0" dirty="0" smtClean="0"/>
              <a:t>1999 – SSE introduced, 70 new instructions, single-precision FP only</a:t>
            </a:r>
          </a:p>
          <a:p>
            <a:r>
              <a:rPr lang="en-US" noProof="0" dirty="0" smtClean="0"/>
              <a:t>2000 - SSE2, 144 new instructions, double-precision FP and integer support added</a:t>
            </a:r>
          </a:p>
          <a:p>
            <a:r>
              <a:rPr lang="en-US" noProof="0" dirty="0" smtClean="0"/>
              <a:t>2004-2008 - from SSE3 to SSE4.2, 99 new instructions in total</a:t>
            </a:r>
          </a:p>
          <a:p>
            <a:r>
              <a:rPr lang="en-US" noProof="0" dirty="0" smtClean="0"/>
              <a:t>2010 - AVX, FP only</a:t>
            </a:r>
          </a:p>
          <a:p>
            <a:r>
              <a:rPr lang="en-US" noProof="0" dirty="0" smtClean="0"/>
              <a:t>2013 - AVX2, integer vector instructions, FMA, </a:t>
            </a:r>
            <a:r>
              <a:rPr lang="en-US" altLang="zh-CN" sz="1200" noProof="0" dirty="0" smtClean="0">
                <a:cs typeface="Courier New" pitchFamily="49" charset="0"/>
              </a:rPr>
              <a:t>Gather instructions,</a:t>
            </a:r>
            <a:r>
              <a:rPr lang="en-US" altLang="zh-CN" sz="1200" baseline="0" noProof="0" dirty="0" smtClean="0">
                <a:cs typeface="Courier New" pitchFamily="49" charset="0"/>
              </a:rPr>
              <a:t> etc.</a:t>
            </a:r>
            <a:endParaRPr lang="en-US" noProof="0" dirty="0" smtClean="0"/>
          </a:p>
          <a:p>
            <a:r>
              <a:rPr lang="en-US" noProof="0" dirty="0" smtClean="0"/>
              <a:t>2017 - AVX-512</a:t>
            </a:r>
          </a:p>
          <a:p>
            <a:endParaRPr lang="en-US" noProof="0" dirty="0" smtClean="0"/>
          </a:p>
          <a:p>
            <a:endParaRPr lang="en-US" noProof="0" dirty="0" smtClean="0"/>
          </a:p>
          <a:p>
            <a:endParaRPr lang="en-US" noProof="0" dirty="0" smtClean="0"/>
          </a:p>
          <a:p>
            <a:endParaRPr lang="en-US" noProof="0" dirty="0" smtClean="0"/>
          </a:p>
          <a:p>
            <a:endParaRPr lang="en-US" noProof="0" dirty="0" smtClean="0"/>
          </a:p>
          <a:p>
            <a:endParaRPr lang="en-US" noProof="0" dirty="0" smtClean="0"/>
          </a:p>
        </p:txBody>
      </p:sp>
    </p:spTree>
    <p:extLst>
      <p:ext uri="{BB962C8B-B14F-4D97-AF65-F5344CB8AC3E}">
        <p14:creationId xmlns:p14="http://schemas.microsoft.com/office/powerpoint/2010/main" val="369421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7</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For both</a:t>
            </a:r>
            <a:r>
              <a:rPr lang="en-US" baseline="0" dirty="0" smtClean="0"/>
              <a:t> SSE &amp; AVX there are dedicated registers, XMM &amp; YMM, to keep the SIMD vectors. There are 8 for IA-32 and 16 for Intel® 64.</a:t>
            </a:r>
            <a:endParaRPr lang="en-US" dirty="0" smtClean="0"/>
          </a:p>
          <a:p>
            <a:r>
              <a:rPr lang="en-US" dirty="0" smtClean="0"/>
              <a:t>Even</a:t>
            </a:r>
            <a:r>
              <a:rPr lang="en-US" baseline="0" dirty="0" smtClean="0"/>
              <a:t> though AVX has a completely different opcode encoding than SSE it can be seen as a logical extension thereof.  The XMM registers from SSE are extended and renamed to YMM when using AVX instructions. Keep in mind that the lower half of the 256 bit of any YMM register is physically the same as the corresponding XMM register! This also implies side-effects when mixing SSE &amp; AVX instructions </a:t>
            </a:r>
            <a:endParaRPr lang="en-US" dirty="0" smtClean="0"/>
          </a:p>
          <a:p>
            <a:endParaRPr lang="en-US" dirty="0" smtClean="0"/>
          </a:p>
          <a:p>
            <a:r>
              <a:rPr lang="en-US" dirty="0" smtClean="0"/>
              <a:t>Without OS support Intel® AVX cannot be used even though the underlying processor supports it!</a:t>
            </a:r>
          </a:p>
          <a:p>
            <a:endParaRPr lang="en-US" dirty="0" smtClean="0"/>
          </a:p>
          <a:p>
            <a:r>
              <a:rPr lang="en-US" dirty="0" smtClean="0"/>
              <a:t>Intel® AVX-512</a:t>
            </a:r>
            <a:r>
              <a:rPr lang="en-US" baseline="0" dirty="0" smtClean="0"/>
              <a:t> extend the existing 256 bit AVX vector registers by doubling their size and, for 64 bit, doubling their amount (up to 32).</a:t>
            </a:r>
          </a:p>
          <a:p>
            <a:r>
              <a:rPr lang="en-US" baseline="0" dirty="0" smtClean="0"/>
              <a:t>There are also 8 mask registers that can be use as prefixes for most instructions (mask + operation in one instruction!). Mask register K0 is special as implicitly and cannot be encoded as prefix. There is no penalty when mixing different vector lengths with Intel® AVX-512 instructions as happened with SSE and AVX.</a:t>
            </a:r>
          </a:p>
        </p:txBody>
      </p:sp>
    </p:spTree>
    <p:extLst>
      <p:ext uri="{BB962C8B-B14F-4D97-AF65-F5344CB8AC3E}">
        <p14:creationId xmlns:p14="http://schemas.microsoft.com/office/powerpoint/2010/main" val="1819845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8</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All</a:t>
            </a:r>
            <a:r>
              <a:rPr lang="en-US" baseline="0" dirty="0" smtClean="0"/>
              <a:t> t</a:t>
            </a:r>
            <a:r>
              <a:rPr lang="en-US" dirty="0" smtClean="0"/>
              <a:t>he different ways to </a:t>
            </a:r>
            <a:r>
              <a:rPr lang="en-US" dirty="0" err="1" smtClean="0"/>
              <a:t>vectorize</a:t>
            </a:r>
            <a:r>
              <a:rPr lang="en-US" dirty="0" smtClean="0"/>
              <a:t> code at one glance.</a:t>
            </a:r>
            <a:r>
              <a:rPr lang="en-US" baseline="0" dirty="0" smtClean="0"/>
              <a:t> There are two sections to distinguish:</a:t>
            </a:r>
            <a:endParaRPr lang="en-US" dirty="0" smtClean="0"/>
          </a:p>
          <a:p>
            <a:pPr>
              <a:buFontTx/>
              <a:buNone/>
            </a:pPr>
            <a:endParaRPr lang="en-US" dirty="0" smtClean="0"/>
          </a:p>
          <a:p>
            <a:pPr>
              <a:buFontTx/>
              <a:buNone/>
            </a:pPr>
            <a:r>
              <a:rPr lang="en-US" dirty="0" smtClean="0"/>
              <a:t>Orange:</a:t>
            </a:r>
            <a:br>
              <a:rPr lang="en-US" dirty="0" smtClean="0"/>
            </a:br>
            <a:r>
              <a:rPr lang="en-US" dirty="0" smtClean="0"/>
              <a:t>Vectorization via Compiler. Either auto-vectorization w/o &amp; with manually added hints </a:t>
            </a:r>
          </a:p>
          <a:p>
            <a:pPr>
              <a:buFontTx/>
              <a:buNone/>
            </a:pPr>
            <a:r>
              <a:rPr lang="en-US" dirty="0" smtClean="0"/>
              <a:t>We recommend any of those as it’s architecture independent!</a:t>
            </a:r>
          </a:p>
          <a:p>
            <a:pPr>
              <a:buFontTx/>
              <a:buNone/>
            </a:pPr>
            <a:endParaRPr lang="en-US" dirty="0" smtClean="0"/>
          </a:p>
          <a:p>
            <a:pPr>
              <a:buFontTx/>
              <a:buNone/>
            </a:pPr>
            <a:r>
              <a:rPr lang="en-US" dirty="0" smtClean="0"/>
              <a:t>Grey:</a:t>
            </a:r>
            <a:br>
              <a:rPr lang="en-US" dirty="0" smtClean="0"/>
            </a:br>
            <a:r>
              <a:rPr lang="en-US" dirty="0" smtClean="0"/>
              <a:t>Vectorization via explicit low-level programming.</a:t>
            </a:r>
            <a:br>
              <a:rPr lang="en-US" dirty="0" smtClean="0"/>
            </a:br>
            <a:r>
              <a:rPr lang="en-US" dirty="0" smtClean="0"/>
              <a:t>This is very architecture dependent and requires knowledge about available vectorization instructions. We don’t recommend this </a:t>
            </a:r>
            <a:r>
              <a:rPr lang="en-US" baseline="0" dirty="0" smtClean="0"/>
              <a:t>and it’s </a:t>
            </a:r>
            <a:r>
              <a:rPr lang="en-US" dirty="0" smtClean="0"/>
              <a:t>only for experts!</a:t>
            </a:r>
          </a:p>
          <a:p>
            <a:pPr>
              <a:buFontTx/>
              <a:buNone/>
            </a:pPr>
            <a:r>
              <a:rPr lang="en-US" dirty="0" smtClean="0"/>
              <a:t>You also have to manually dispatch for the processor here.</a:t>
            </a:r>
            <a:r>
              <a:rPr lang="en-US" baseline="0" dirty="0" smtClean="0"/>
              <a:t> The compiler offers some help here, though. More on that later.</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We’ll only take a brief look at the low level vectorization with vector </a:t>
            </a:r>
            <a:r>
              <a:rPr lang="en-US" dirty="0" err="1" smtClean="0"/>
              <a:t>intrinsics</a:t>
            </a:r>
            <a:r>
              <a:rPr lang="en-US" dirty="0" smtClean="0"/>
              <a:t> and SIMD intrinsic class. They’re just samples showing the complexity you have to deal with.</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Key message: </a:t>
            </a:r>
            <a:r>
              <a:rPr lang="en-US" dirty="0" smtClean="0"/>
              <a:t>prefer compiler, orange section</a:t>
            </a:r>
          </a:p>
        </p:txBody>
      </p:sp>
    </p:spTree>
    <p:extLst>
      <p:ext uri="{BB962C8B-B14F-4D97-AF65-F5344CB8AC3E}">
        <p14:creationId xmlns:p14="http://schemas.microsoft.com/office/powerpoint/2010/main" val="3172388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272" y="8684650"/>
            <a:ext cx="2972206" cy="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72299-B077-4D60-85E6-6F0115A084F9}" type="slidenum">
              <a:rPr lang="en-US" altLang="zh-CN" sz="1100">
                <a:latin typeface="Arial" charset="0"/>
              </a:rPr>
              <a:pPr algn="r" eaLnBrk="1" hangingPunct="1"/>
              <a:t>9</a:t>
            </a:fld>
            <a:endParaRPr lang="en-US" altLang="zh-CN" sz="1100">
              <a:latin typeface="Arial" charset="0"/>
            </a:endParaRPr>
          </a:p>
        </p:txBody>
      </p:sp>
      <p:sp>
        <p:nvSpPr>
          <p:cNvPr id="134147" name="Rectangle 2"/>
          <p:cNvSpPr>
            <a:spLocks noGrp="1" noRot="1" noChangeAspect="1" noChangeArrowheads="1" noTextEdit="1"/>
          </p:cNvSpPr>
          <p:nvPr>
            <p:ph type="sldImg"/>
          </p:nvPr>
        </p:nvSpPr>
        <p:spPr>
          <a:xfrm>
            <a:off x="295275" y="850900"/>
            <a:ext cx="6097588" cy="3430588"/>
          </a:xfrm>
          <a:ln/>
        </p:spPr>
      </p:sp>
      <p:sp>
        <p:nvSpPr>
          <p:cNvPr id="134148" name="Notes Placeholder 4"/>
          <p:cNvSpPr>
            <a:spLocks noGrp="1"/>
          </p:cNvSpPr>
          <p:nvPr/>
        </p:nvSpPr>
        <p:spPr bwMode="auto">
          <a:xfrm>
            <a:off x="915111" y="4343093"/>
            <a:ext cx="5027779" cy="41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algn="l" eaLnBrk="0" hangingPunct="0">
              <a:spcBef>
                <a:spcPct val="30000"/>
              </a:spcBef>
            </a:pPr>
            <a:endParaRPr lang="en-GB" altLang="zh-CN" sz="1200">
              <a:ea typeface="MS PGothic" pitchFamily="34" charset="-128"/>
            </a:endParaRPr>
          </a:p>
        </p:txBody>
      </p:sp>
      <p:sp>
        <p:nvSpPr>
          <p:cNvPr id="1341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easiest</a:t>
            </a:r>
            <a:r>
              <a:rPr lang="en-US" baseline="0" dirty="0" smtClean="0"/>
              <a:t> way to </a:t>
            </a:r>
            <a:r>
              <a:rPr lang="en-US" baseline="0" dirty="0" err="1" smtClean="0"/>
              <a:t>vectorize</a:t>
            </a:r>
            <a:r>
              <a:rPr lang="en-US" baseline="0" dirty="0" smtClean="0"/>
              <a:t> is the auto-vectorization of the compiler. The compiler tries to detect use of vectors thanks to different heuristics and generate code using SIMD features. This works quite well for a large number of cases, but is not perfect, though!</a:t>
            </a:r>
          </a:p>
          <a:p>
            <a:endParaRPr lang="en-US" baseline="0" dirty="0" smtClean="0"/>
          </a:p>
          <a:p>
            <a:r>
              <a:rPr lang="en-US" dirty="0" smtClean="0"/>
              <a:t>Regarding the </a:t>
            </a:r>
            <a:r>
              <a:rPr lang="en-US" dirty="0" smtClean="0">
                <a:solidFill>
                  <a:schemeClr val="bg1"/>
                </a:solidFill>
              </a:rPr>
              <a:t>example:</a:t>
            </a:r>
          </a:p>
          <a:p>
            <a:r>
              <a:rPr lang="en-US" dirty="0" smtClean="0">
                <a:solidFill>
                  <a:schemeClr val="bg1"/>
                </a:solidFill>
              </a:rPr>
              <a:t>No matter whether </a:t>
            </a:r>
            <a:r>
              <a:rPr lang="en-US" dirty="0" smtClean="0"/>
              <a:t>C/C++ or Fortran</a:t>
            </a:r>
            <a:r>
              <a:rPr lang="en-US" baseline="0" dirty="0" smtClean="0"/>
              <a:t> code was used, the compiler tries to </a:t>
            </a:r>
            <a:r>
              <a:rPr lang="en-US" baseline="0" dirty="0" err="1" smtClean="0"/>
              <a:t>vectorize</a:t>
            </a:r>
            <a:r>
              <a:rPr lang="en-US" baseline="0" dirty="0" smtClean="0"/>
              <a:t> the generated code. Here, we used equivalent C/C++ and Fortran loops. When compiled we instructed the compiler(s) to generate two versions, one for Intel® AVX and one for Intel® SSE4.2. The resulting assembly is visible in the grey boxes.</a:t>
            </a:r>
            <a:br>
              <a:rPr lang="en-US" baseline="0" dirty="0" smtClean="0"/>
            </a:br>
            <a:r>
              <a:rPr lang="en-US" baseline="0" dirty="0" smtClean="0"/>
              <a:t>We realize two things:</a:t>
            </a:r>
            <a:endParaRPr lang="en-US" dirty="0" smtClean="0"/>
          </a:p>
          <a:p>
            <a:pPr marL="171450" indent="-171450">
              <a:buFont typeface="Arial" pitchFamily="34" charset="0"/>
              <a:buChar char="•"/>
            </a:pPr>
            <a:r>
              <a:rPr lang="en-US" dirty="0" smtClean="0"/>
              <a:t>Intel® AVX computes twice as much FP elements than Intel® SSE 4.2 (16 vs. 8); that’s a theoretic 2x improvement!</a:t>
            </a:r>
          </a:p>
          <a:p>
            <a:pPr marL="171450" indent="-171450">
              <a:buFont typeface="Arial" pitchFamily="34" charset="0"/>
              <a:buChar char="•"/>
            </a:pPr>
            <a:r>
              <a:rPr lang="en-US" dirty="0" smtClean="0"/>
              <a:t>Loop unrolling</a:t>
            </a:r>
            <a:endParaRPr lang="en-US" baseline="0" dirty="0" smtClean="0"/>
          </a:p>
        </p:txBody>
      </p:sp>
    </p:spTree>
    <p:extLst>
      <p:ext uri="{BB962C8B-B14F-4D97-AF65-F5344CB8AC3E}">
        <p14:creationId xmlns:p14="http://schemas.microsoft.com/office/powerpoint/2010/main" val="4098778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2862848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s://software.intel.com/en-us/articles/optimization-notice#opt-en"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4" name="Picture 3"/>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1620" userDrawn="1">
          <p15:clr>
            <a:srgbClr val="FBAE40"/>
          </p15:clr>
        </p15:guide>
        <p15:guide id="2" pos="2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8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900520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550263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279840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_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816638"/>
            <a:ext cx="2895600" cy="273844"/>
          </a:xfrm>
          <a:prstGeom prst="rect">
            <a:avLst/>
          </a:prstGeom>
        </p:spPr>
        <p:txBody>
          <a:bodyPr/>
          <a:lstStyle/>
          <a:p>
            <a:r>
              <a:rPr lang="en-US">
                <a:solidFill>
                  <a:prstClr val="black"/>
                </a:solidFill>
              </a:rPr>
              <a:t>Intel Confidential </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806567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9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149813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0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Sept. 12, 2017 8am Pacific time</a:t>
            </a:r>
          </a:p>
        </p:txBody>
      </p:sp>
    </p:spTree>
    <p:extLst>
      <p:ext uri="{BB962C8B-B14F-4D97-AF65-F5344CB8AC3E}">
        <p14:creationId xmlns:p14="http://schemas.microsoft.com/office/powerpoint/2010/main" val="825715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0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256805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599542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0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4212653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90558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423396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9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969661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920322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0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779681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9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526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9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926288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9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543148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5506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679230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28pt</a:t>
            </a:r>
            <a:r>
              <a:rPr lang="en-US" dirty="0"/>
              <a:t> Intel Clear Light Headline</a:t>
            </a:r>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9" name="Footer Placeholder 4"/>
          <p:cNvSpPr txBox="1">
            <a:spLocks/>
          </p:cNvSpPr>
          <p:nvPr userDrawn="1"/>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rgbClr val="003C71"/>
                </a:solidFill>
                <a:cs typeface="Neo Sans Intel"/>
              </a:rPr>
              <a:t>Intel Internal Audit</a:t>
            </a:r>
          </a:p>
        </p:txBody>
      </p:sp>
    </p:spTree>
    <p:extLst>
      <p:ext uri="{BB962C8B-B14F-4D97-AF65-F5344CB8AC3E}">
        <p14:creationId xmlns:p14="http://schemas.microsoft.com/office/powerpoint/2010/main" val="3020430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2"/>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lvl1pPr>
            <a:lvl2pPr>
              <a:defRPr lang="en-US" sz="1350" kern="1200" baseline="0" dirty="0" err="1" smtClean="0">
                <a:solidFill>
                  <a:schemeClr val="tx2"/>
                </a:solidFill>
                <a:latin typeface="+mn-lt"/>
                <a:ea typeface="+mn-ea"/>
                <a:cs typeface="Intel Clear" panose="020B0604020203020204" pitchFamily="34" charset="0"/>
              </a:defRPr>
            </a:lvl2pPr>
            <a:lvl3pPr marL="428625" indent="-171450">
              <a:defRPr lang="en-US" sz="135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err="1"/>
              <a:t>22pt</a:t>
            </a:r>
            <a:r>
              <a:rPr lang="en-US" dirty="0"/>
              <a:t> Intel Clear body text</a:t>
            </a:r>
          </a:p>
          <a:p>
            <a:pPr lvl="1"/>
            <a:r>
              <a:rPr lang="en-US" dirty="0" err="1"/>
              <a:t>18pt</a:t>
            </a:r>
            <a:r>
              <a:rPr lang="en-US" dirty="0"/>
              <a:t> Intel Clear bullet one</a:t>
            </a:r>
          </a:p>
          <a:p>
            <a:pPr marL="428625" lvl="2" indent="-171450" algn="l" defTabSz="342900" rtl="0" eaLnBrk="1" latinLnBrk="0" hangingPunct="1">
              <a:spcBef>
                <a:spcPts val="600"/>
              </a:spcBef>
              <a:buFont typeface="Wingdings" charset="2"/>
              <a:buChar char="§"/>
            </a:pPr>
            <a:r>
              <a:rPr lang="en-US" dirty="0" err="1"/>
              <a:t>18pt</a:t>
            </a:r>
            <a:r>
              <a:rPr lang="en-US" dirty="0"/>
              <a:t> Intel Clear sub-bullet</a:t>
            </a:r>
          </a:p>
          <a:p>
            <a:pPr lvl="3"/>
            <a:r>
              <a:rPr lang="en-US" dirty="0" err="1"/>
              <a:t>16pt</a:t>
            </a:r>
            <a:r>
              <a:rPr lang="en-US" dirty="0"/>
              <a:t> Intel Clear fourth level</a:t>
            </a:r>
          </a:p>
          <a:p>
            <a:pPr lvl="4"/>
            <a:r>
              <a:rPr lang="en-US" dirty="0" err="1"/>
              <a:t>14pt</a:t>
            </a:r>
            <a:r>
              <a:rPr lang="en-US" dirty="0"/>
              <a:t> Intel Clear 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816638"/>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36pt</a:t>
            </a:r>
            <a:r>
              <a:rPr lang="en-US" dirty="0"/>
              <a:t> Intel Clear Light Headline</a:t>
            </a:r>
          </a:p>
        </p:txBody>
      </p:sp>
    </p:spTree>
    <p:extLst>
      <p:ext uri="{BB962C8B-B14F-4D97-AF65-F5344CB8AC3E}">
        <p14:creationId xmlns:p14="http://schemas.microsoft.com/office/powerpoint/2010/main" val="3623207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11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3057269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August 25, 8am Pacific time</a:t>
            </a:r>
          </a:p>
        </p:txBody>
      </p:sp>
    </p:spTree>
    <p:extLst>
      <p:ext uri="{BB962C8B-B14F-4D97-AF65-F5344CB8AC3E}">
        <p14:creationId xmlns:p14="http://schemas.microsoft.com/office/powerpoint/2010/main" val="1989795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1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189234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594697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1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4093797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0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44041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1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59391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1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390770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0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972001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0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817388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10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201339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397585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210341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12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629820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3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509603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2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98477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226316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2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777350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1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72087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2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276749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2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3917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1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041482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1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95459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1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98645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07063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600656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2"/>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lvl1pPr>
            <a:lvl2pPr>
              <a:defRPr lang="en-US" sz="1350" kern="1200" baseline="0" dirty="0" err="1" smtClean="0">
                <a:solidFill>
                  <a:schemeClr val="tx2"/>
                </a:solidFill>
                <a:latin typeface="+mn-lt"/>
                <a:ea typeface="+mn-ea"/>
                <a:cs typeface="Intel Clear" panose="020B0604020203020204" pitchFamily="34" charset="0"/>
              </a:defRPr>
            </a:lvl2pPr>
            <a:lvl3pPr marL="428625" indent="-171450">
              <a:defRPr lang="en-US" sz="135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err="1"/>
              <a:t>22pt</a:t>
            </a:r>
            <a:r>
              <a:rPr lang="en-US" dirty="0"/>
              <a:t> Intel Clear body text</a:t>
            </a:r>
          </a:p>
          <a:p>
            <a:pPr lvl="1"/>
            <a:r>
              <a:rPr lang="en-US" dirty="0" err="1"/>
              <a:t>18pt</a:t>
            </a:r>
            <a:r>
              <a:rPr lang="en-US" dirty="0"/>
              <a:t> Intel Clear bullet one</a:t>
            </a:r>
          </a:p>
          <a:p>
            <a:pPr marL="428625" lvl="2" indent="-171450" algn="l" defTabSz="342900" rtl="0" eaLnBrk="1" latinLnBrk="0" hangingPunct="1">
              <a:spcBef>
                <a:spcPts val="600"/>
              </a:spcBef>
              <a:buFont typeface="Wingdings" charset="2"/>
              <a:buChar char="§"/>
            </a:pPr>
            <a:r>
              <a:rPr lang="en-US" dirty="0" err="1"/>
              <a:t>18pt</a:t>
            </a:r>
            <a:r>
              <a:rPr lang="en-US" dirty="0"/>
              <a:t> Intel Clear sub-bullet</a:t>
            </a:r>
          </a:p>
          <a:p>
            <a:pPr lvl="3"/>
            <a:r>
              <a:rPr lang="en-US" dirty="0" err="1"/>
              <a:t>16pt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36pt</a:t>
            </a:r>
            <a:r>
              <a:rPr lang="en-US" dirty="0"/>
              <a:t> Intel Clear Light Headline</a:t>
            </a:r>
          </a:p>
        </p:txBody>
      </p:sp>
    </p:spTree>
    <p:extLst>
      <p:ext uri="{BB962C8B-B14F-4D97-AF65-F5344CB8AC3E}">
        <p14:creationId xmlns:p14="http://schemas.microsoft.com/office/powerpoint/2010/main" val="1086123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13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3028349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4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Sept. 12, 2017 8am Pacific time</a:t>
            </a:r>
          </a:p>
        </p:txBody>
      </p:sp>
    </p:spTree>
    <p:extLst>
      <p:ext uri="{BB962C8B-B14F-4D97-AF65-F5344CB8AC3E}">
        <p14:creationId xmlns:p14="http://schemas.microsoft.com/office/powerpoint/2010/main" val="249050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14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046130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5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846772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3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69305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3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29464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3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098869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2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58080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3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78107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3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117426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2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17663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2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967171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1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86872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17328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864344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4808136"/>
            <a:ext cx="9144000" cy="335364"/>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92099" y="4896060"/>
            <a:ext cx="546482" cy="164645"/>
          </a:xfrm>
          <a:prstGeom prst="rect">
            <a:avLst/>
          </a:prstGeom>
        </p:spPr>
      </p:pic>
      <p:sp>
        <p:nvSpPr>
          <p:cNvPr id="10" name="TextBox 9"/>
          <p:cNvSpPr txBox="1"/>
          <p:nvPr userDrawn="1"/>
        </p:nvSpPr>
        <p:spPr>
          <a:xfrm>
            <a:off x="1209150" y="4793801"/>
            <a:ext cx="6319441" cy="369332"/>
          </a:xfrm>
          <a:prstGeom prst="rect">
            <a:avLst/>
          </a:prstGeom>
          <a:noFill/>
        </p:spPr>
        <p:txBody>
          <a:bodyPr wrap="square" rtlCol="0">
            <a:spAutoFit/>
          </a:bodyPr>
          <a:lstStyle/>
          <a:p>
            <a:pPr defTabSz="685800" fontAlgn="base"/>
            <a:r>
              <a:rPr lang="en-US" sz="600" dirty="0">
                <a:solidFill>
                  <a:srgbClr val="FFFFFF"/>
                </a:solidFill>
                <a:latin typeface="Intel Clear" charset="0"/>
                <a:ea typeface="Intel Clear" charset="0"/>
                <a:cs typeface="Intel Clear" charset="0"/>
              </a:rPr>
              <a:t>© 2017 Intel Corporation. All rights reserved. Intel and the Intel logo are trademarks of Intel Corporation or its subsidiaries in the U.S. and/or other countries. *Other names and brands may be claimed as the property of others. </a:t>
            </a:r>
          </a:p>
          <a:p>
            <a:pPr fontAlgn="base">
              <a:defRPr/>
            </a:pPr>
            <a:r>
              <a:rPr lang="en-US" sz="600" dirty="0">
                <a:solidFill>
                  <a:srgbClr val="FFFFFF"/>
                </a:solidFill>
                <a:latin typeface="Intel Clear" panose="020B0604020203020204" pitchFamily="34" charset="0"/>
                <a:ea typeface="Intel Clear" panose="020B0604020203020204" pitchFamily="34" charset="0"/>
                <a:cs typeface="Intel Clear" panose="020B0604020203020204" pitchFamily="34" charset="0"/>
              </a:rPr>
              <a:t>For more complete information about compiler optimizations, see our </a:t>
            </a:r>
            <a:r>
              <a:rPr lang="en-US" sz="600" dirty="0">
                <a:solidFill>
                  <a:srgbClr val="FFFFFF"/>
                </a:solidFill>
                <a:latin typeface="Intel Clear" panose="020B0604020203020204" pitchFamily="34" charset="0"/>
                <a:ea typeface="Intel Clear" panose="020B0604020203020204" pitchFamily="34" charset="0"/>
                <a:cs typeface="Intel Clear" panose="020B0604020203020204" pitchFamily="34" charset="0"/>
                <a:hlinkClick r:id="rId4"/>
              </a:rPr>
              <a:t>Optimization Notice</a:t>
            </a:r>
            <a:r>
              <a:rPr lang="en-US" sz="600" dirty="0">
                <a:solidFill>
                  <a:prstClr val="white"/>
                </a:solidFill>
                <a:latin typeface="Intel Clear" panose="020B0604020203020204" pitchFamily="34" charset="0"/>
                <a:ea typeface="Intel Clear" panose="020B0604020203020204" pitchFamily="34" charset="0"/>
                <a:cs typeface="Intel Clear" panose="020B0604020203020204" pitchFamily="34" charset="0"/>
              </a:rPr>
              <a:t>.</a:t>
            </a:r>
          </a:p>
        </p:txBody>
      </p:sp>
    </p:spTree>
    <p:extLst>
      <p:ext uri="{BB962C8B-B14F-4D97-AF65-F5344CB8AC3E}">
        <p14:creationId xmlns:p14="http://schemas.microsoft.com/office/powerpoint/2010/main" val="20209650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3336586" y="1608854"/>
            <a:ext cx="2172513" cy="197741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67473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795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5"/>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31701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120008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82652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277320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842792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846716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3337"/>
            <a:ext cx="8229600" cy="741560"/>
          </a:xfrm>
        </p:spPr>
        <p:txBody>
          <a:bodyPr>
            <a:normAutofit/>
          </a:bodyPr>
          <a:lstStyle>
            <a:lvl1pPr>
              <a:defRPr sz="2800" baseline="0">
                <a:latin typeface="Intel Clear Light" panose="020B0404020203020204" pitchFamily="34" charset="0"/>
              </a:defRPr>
            </a:lvl1pPr>
          </a:lstStyle>
          <a:p>
            <a:r>
              <a:rPr lang="en-US" dirty="0"/>
              <a:t>28pt Light headline</a:t>
            </a:r>
          </a:p>
        </p:txBody>
      </p:sp>
      <p:sp>
        <p:nvSpPr>
          <p:cNvPr id="5" name="Footer Placeholder 4"/>
          <p:cNvSpPr>
            <a:spLocks noGrp="1"/>
          </p:cNvSpPr>
          <p:nvPr>
            <p:ph type="ftr" sz="quarter" idx="11"/>
          </p:nvPr>
        </p:nvSpPr>
        <p:spPr/>
        <p:txBody>
          <a:bodyPr/>
          <a:lstStyle/>
          <a:p>
            <a:r>
              <a:rPr lang="en-US" dirty="0">
                <a:solidFill>
                  <a:prstClr val="white"/>
                </a:solidFill>
              </a:rPr>
              <a:t>Intel Confidential</a:t>
            </a:r>
          </a:p>
        </p:txBody>
      </p:sp>
      <p:sp>
        <p:nvSpPr>
          <p:cNvPr id="6" name="Slide Number Placeholder 5"/>
          <p:cNvSpPr>
            <a:spLocks noGrp="1"/>
          </p:cNvSpPr>
          <p:nvPr>
            <p:ph type="sldNum" sz="quarter" idx="12"/>
          </p:nvPr>
        </p:nvSpPr>
        <p:spPr/>
        <p:txBody>
          <a:bodyPr/>
          <a:lstStyle>
            <a:lvl1pPr>
              <a:defRPr>
                <a:latin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8" name="Text Placeholder 2"/>
          <p:cNvSpPr>
            <a:spLocks noGrp="1"/>
          </p:cNvSpPr>
          <p:nvPr>
            <p:ph idx="1"/>
          </p:nvPr>
        </p:nvSpPr>
        <p:spPr>
          <a:xfrm>
            <a:off x="455617" y="1200152"/>
            <a:ext cx="8167047" cy="34699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005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prstClr val="white"/>
                </a:solidFill>
              </a:rPr>
              <a:t>Intel Confidential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latin typeface="Intel Clear Light" panose="020B0404020203020204" pitchFamily="34" charset="0"/>
              </a:defRPr>
            </a:lvl1pPr>
            <a:lvl2pPr>
              <a:defRPr sz="1800">
                <a:latin typeface="Intel Clear Light" panose="020B0404020203020204" pitchFamily="34" charset="0"/>
              </a:defRPr>
            </a:lvl2pPr>
            <a:lvl3pPr>
              <a:defRPr sz="1800">
                <a:latin typeface="Intel Clear Light" panose="020B0404020203020204" pitchFamily="34" charset="0"/>
              </a:defRPr>
            </a:lvl3pPr>
            <a:lvl4pPr>
              <a:defRPr sz="1600">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963870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Slide Number Placeholder 2"/>
          <p:cNvSpPr>
            <a:spLocks noGrp="1"/>
          </p:cNvSpPr>
          <p:nvPr>
            <p:ph type="sldNum" sz="quarter" idx="14"/>
          </p:nvPr>
        </p:nvSpPr>
        <p:spPr>
          <a:xfrm>
            <a:off x="8790038" y="4816638"/>
            <a:ext cx="215914" cy="273844"/>
          </a:xfrm>
        </p:spPr>
        <p:txBody>
          <a:bodyPr/>
          <a:lstStyle>
            <a:lvl1pPr algn="ctr">
              <a:defRPr>
                <a:solidFill>
                  <a:schemeClr val="tx1"/>
                </a:solidFill>
              </a:defRPr>
            </a:lvl1p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a:t>
            </a:fld>
            <a:endParaRPr lang="en-US" dirty="0">
              <a:solidFill>
                <a:prstClr val="white"/>
              </a:solidFill>
            </a:endParaRPr>
          </a:p>
        </p:txBody>
      </p:sp>
    </p:spTree>
    <p:extLst>
      <p:ext uri="{BB962C8B-B14F-4D97-AF65-F5344CB8AC3E}">
        <p14:creationId xmlns:p14="http://schemas.microsoft.com/office/powerpoint/2010/main" val="3029299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457963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5"/>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2971852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140520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904055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84134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22293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3000285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2872262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189841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429446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08519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2815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40710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492035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935954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976709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405690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71670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289653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99584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79081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5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4266510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August 25, 8am Pacific time</a:t>
            </a:r>
          </a:p>
        </p:txBody>
      </p:sp>
    </p:spTree>
    <p:extLst>
      <p:ext uri="{BB962C8B-B14F-4D97-AF65-F5344CB8AC3E}">
        <p14:creationId xmlns:p14="http://schemas.microsoft.com/office/powerpoint/2010/main" val="20817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133432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394736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707993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89070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82091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235623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7050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4261628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5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720079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340933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9863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6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4116460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7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932417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90261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716751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7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36934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6271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7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001210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523507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831146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936607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6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222624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93984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22307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2"/>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lvl1pPr>
            <a:lvl2pPr>
              <a:defRPr lang="en-US" sz="1350" kern="1200" baseline="0" dirty="0" err="1" smtClean="0">
                <a:solidFill>
                  <a:schemeClr val="tx2"/>
                </a:solidFill>
                <a:latin typeface="+mn-lt"/>
                <a:ea typeface="+mn-ea"/>
                <a:cs typeface="Intel Clear" panose="020B0604020203020204" pitchFamily="34" charset="0"/>
              </a:defRPr>
            </a:lvl2pPr>
            <a:lvl3pPr marL="428625" indent="-171450">
              <a:defRPr lang="en-US" sz="135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err="1"/>
              <a:t>22pt</a:t>
            </a:r>
            <a:r>
              <a:rPr lang="en-US" dirty="0"/>
              <a:t> Intel Clear body text</a:t>
            </a:r>
          </a:p>
          <a:p>
            <a:pPr lvl="1"/>
            <a:r>
              <a:rPr lang="en-US" dirty="0" err="1"/>
              <a:t>18pt</a:t>
            </a:r>
            <a:r>
              <a:rPr lang="en-US" dirty="0"/>
              <a:t> Intel Clear bullet one</a:t>
            </a:r>
          </a:p>
          <a:p>
            <a:pPr marL="428625" lvl="2" indent="-171450" algn="l" defTabSz="342900" rtl="0" eaLnBrk="1" latinLnBrk="0" hangingPunct="1">
              <a:spcBef>
                <a:spcPts val="600"/>
              </a:spcBef>
              <a:buFont typeface="Wingdings" charset="2"/>
              <a:buChar char="§"/>
            </a:pPr>
            <a:r>
              <a:rPr lang="en-US" dirty="0" err="1"/>
              <a:t>18pt</a:t>
            </a:r>
            <a:r>
              <a:rPr lang="en-US" dirty="0"/>
              <a:t> Intel Clear sub-bullet</a:t>
            </a:r>
          </a:p>
          <a:p>
            <a:pPr lvl="3"/>
            <a:r>
              <a:rPr lang="en-US" dirty="0" err="1"/>
              <a:t>16pt</a:t>
            </a:r>
            <a:r>
              <a:rPr lang="en-US" dirty="0"/>
              <a:t> Intel Clear fourth level</a:t>
            </a:r>
          </a:p>
          <a:p>
            <a:pPr lvl="4"/>
            <a:r>
              <a:rPr lang="en-US" dirty="0" err="1"/>
              <a:t>14pt</a:t>
            </a:r>
            <a:r>
              <a:rPr lang="en-US" dirty="0"/>
              <a:t> Intel Clear 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816638"/>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36pt</a:t>
            </a:r>
            <a:r>
              <a:rPr lang="en-US" dirty="0"/>
              <a:t> Intel Clear Light Headline</a:t>
            </a:r>
          </a:p>
        </p:txBody>
      </p:sp>
    </p:spTree>
    <p:extLst>
      <p:ext uri="{BB962C8B-B14F-4D97-AF65-F5344CB8AC3E}">
        <p14:creationId xmlns:p14="http://schemas.microsoft.com/office/powerpoint/2010/main" val="422830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87446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8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August 25, 8am Pacific time</a:t>
            </a:r>
          </a:p>
        </p:txBody>
      </p:sp>
    </p:spTree>
    <p:extLst>
      <p:ext uri="{BB962C8B-B14F-4D97-AF65-F5344CB8AC3E}">
        <p14:creationId xmlns:p14="http://schemas.microsoft.com/office/powerpoint/2010/main" val="337483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729064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988640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270757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32476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487050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54866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7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69539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7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504695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7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227148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52408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355073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8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4073911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9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46661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9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71084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675048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384948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8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868856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9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77200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78092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8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848866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36714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38" Type="http://schemas.openxmlformats.org/officeDocument/2006/relationships/slideLayout" Target="../slideLayouts/slideLayout138.xml"/><Relationship Id="rId154" Type="http://schemas.openxmlformats.org/officeDocument/2006/relationships/slideLayout" Target="../slideLayouts/slideLayout154.xml"/><Relationship Id="rId159" Type="http://schemas.openxmlformats.org/officeDocument/2006/relationships/slideLayout" Target="../slideLayouts/slideLayout159.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144" Type="http://schemas.openxmlformats.org/officeDocument/2006/relationships/slideLayout" Target="../slideLayouts/slideLayout144.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65" Type="http://schemas.openxmlformats.org/officeDocument/2006/relationships/image" Target="../media/image1.png"/><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slideLayout" Target="../slideLayouts/slideLayout134.xml"/><Relationship Id="rId139" Type="http://schemas.openxmlformats.org/officeDocument/2006/relationships/slideLayout" Target="../slideLayouts/slideLayout13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55" Type="http://schemas.openxmlformats.org/officeDocument/2006/relationships/slideLayout" Target="../slideLayouts/slideLayout15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45" Type="http://schemas.openxmlformats.org/officeDocument/2006/relationships/slideLayout" Target="../slideLayouts/slideLayout145.xml"/><Relationship Id="rId161" Type="http://schemas.openxmlformats.org/officeDocument/2006/relationships/slideLayout" Target="../slideLayouts/slideLayout16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51" Type="http://schemas.openxmlformats.org/officeDocument/2006/relationships/slideLayout" Target="../slideLayouts/slideLayout151.xml"/><Relationship Id="rId156" Type="http://schemas.openxmlformats.org/officeDocument/2006/relationships/slideLayout" Target="../slideLayouts/slideLayout156.xml"/><Relationship Id="rId16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165">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8720932" y="4816638"/>
            <a:ext cx="28502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8" name="Rectangle 7"/>
          <p:cNvSpPr/>
          <p:nvPr userDrawn="1"/>
        </p:nvSpPr>
        <p:spPr>
          <a:xfrm>
            <a:off x="454026" y="4936786"/>
            <a:ext cx="2438946" cy="184666"/>
          </a:xfrm>
          <a:prstGeom prst="rect">
            <a:avLst/>
          </a:prstGeom>
        </p:spPr>
        <p:txBody>
          <a:bodyPr wrap="square" lIns="0" tIns="0" rIns="0" bIns="0">
            <a:spAutoFit/>
          </a:bodyPr>
          <a:lstStyle/>
          <a:p>
            <a:pPr algn="l" fontAlgn="auto">
              <a:spcBef>
                <a:spcPts val="0"/>
              </a:spcBef>
              <a:spcAft>
                <a:spcPts val="0"/>
              </a:spcAft>
              <a:defRPr/>
            </a:pPr>
            <a:r>
              <a:rPr lang="en-US" sz="600" dirty="0" smtClean="0">
                <a:solidFill>
                  <a:schemeClr val="bg1">
                    <a:lumMod val="85000"/>
                  </a:schemeClr>
                </a:solidFill>
                <a:latin typeface="+mn-lt"/>
              </a:rPr>
              <a:t>Copyright</a:t>
            </a:r>
            <a:r>
              <a:rPr lang="en-US" sz="600" baseline="0" dirty="0" smtClean="0">
                <a:solidFill>
                  <a:schemeClr val="bg1">
                    <a:lumMod val="85000"/>
                  </a:schemeClr>
                </a:solidFill>
                <a:latin typeface="+mn-lt"/>
              </a:rPr>
              <a:t> </a:t>
            </a:r>
            <a:r>
              <a:rPr lang="en-US" sz="600" dirty="0" smtClean="0">
                <a:solidFill>
                  <a:schemeClr val="bg1">
                    <a:lumMod val="85000"/>
                  </a:schemeClr>
                </a:solidFill>
                <a:latin typeface="+mn-lt"/>
              </a:rPr>
              <a:t>©  2018, Intel Corporation. All rights reserved. </a:t>
            </a:r>
            <a:br>
              <a:rPr lang="en-US" sz="600" dirty="0" smtClean="0">
                <a:solidFill>
                  <a:schemeClr val="bg1">
                    <a:lumMod val="85000"/>
                  </a:schemeClr>
                </a:solidFill>
                <a:latin typeface="+mn-lt"/>
              </a:rPr>
            </a:br>
            <a:r>
              <a:rPr lang="en-US" sz="600" dirty="0" smtClean="0">
                <a:solidFill>
                  <a:schemeClr val="bg1">
                    <a:lumMod val="85000"/>
                  </a:schemeClr>
                </a:solidFill>
                <a:latin typeface="+mn-lt"/>
              </a:rPr>
              <a:t>*Other names and brands may be claimed as the property of others.</a:t>
            </a:r>
            <a:endParaRPr lang="en-US" sz="600" dirty="0">
              <a:solidFill>
                <a:schemeClr val="bg1">
                  <a:lumMod val="85000"/>
                </a:schemeClr>
              </a:solidFill>
              <a:latin typeface="+mn-lt"/>
            </a:endParaRPr>
          </a:p>
        </p:txBody>
      </p:sp>
      <p:sp>
        <p:nvSpPr>
          <p:cNvPr id="15" name="Footer Placeholder 4"/>
          <p:cNvSpPr>
            <a:spLocks noGrp="1"/>
          </p:cNvSpPr>
          <p:nvPr>
            <p:ph type="ftr" sz="quarter" idx="3"/>
          </p:nvPr>
        </p:nvSpPr>
        <p:spPr>
          <a:xfrm>
            <a:off x="3124200" y="4816638"/>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4" name="Action Button: Custom 3">
            <a:hlinkClick r:id="" action="ppaction://noaction" highlightClick="1"/>
          </p:cNvPr>
          <p:cNvSpPr/>
          <p:nvPr userDrawn="1"/>
        </p:nvSpPr>
        <p:spPr>
          <a:xfrm>
            <a:off x="454026" y="4816638"/>
            <a:ext cx="996155" cy="113635"/>
          </a:xfrm>
          <a:prstGeom prst="actionButtonBlank">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hlinkClick r:id="" action="ppaction://customshow?id=0&amp;return=true"/>
              </a:rPr>
              <a:t>Optimization Notice</a:t>
            </a:r>
            <a:endParaRPr lang="en-US" sz="800" b="0" dirty="0" smtClean="0">
              <a:solidFill>
                <a:schemeClr val="tx1"/>
              </a:solidFil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81" r:id="rId17"/>
    <p:sldLayoutId id="2147483690" r:id="rId18"/>
    <p:sldLayoutId id="2147483691" r:id="rId19"/>
    <p:sldLayoutId id="2147483692" r:id="rId20"/>
    <p:sldLayoutId id="2147483693" r:id="rId21"/>
    <p:sldLayoutId id="2147483694" r:id="rId22"/>
    <p:sldLayoutId id="2147483695" r:id="rId23"/>
    <p:sldLayoutId id="2147483697" r:id="rId24"/>
    <p:sldLayoutId id="2147483698"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 id="2147483716" r:id="rId42"/>
    <p:sldLayoutId id="2147483717" r:id="rId43"/>
    <p:sldLayoutId id="2147483718" r:id="rId44"/>
    <p:sldLayoutId id="2147483719" r:id="rId45"/>
    <p:sldLayoutId id="2147483720" r:id="rId46"/>
    <p:sldLayoutId id="2147483721" r:id="rId47"/>
    <p:sldLayoutId id="2147483722" r:id="rId48"/>
    <p:sldLayoutId id="2147483723" r:id="rId49"/>
    <p:sldLayoutId id="2147483724" r:id="rId50"/>
    <p:sldLayoutId id="2147483725" r:id="rId51"/>
    <p:sldLayoutId id="2147483726" r:id="rId52"/>
    <p:sldLayoutId id="2147483727" r:id="rId53"/>
    <p:sldLayoutId id="2147483728" r:id="rId54"/>
    <p:sldLayoutId id="2147483729" r:id="rId55"/>
    <p:sldLayoutId id="2147483730" r:id="rId56"/>
    <p:sldLayoutId id="2147483731" r:id="rId57"/>
    <p:sldLayoutId id="2147483732" r:id="rId58"/>
    <p:sldLayoutId id="2147483733" r:id="rId59"/>
    <p:sldLayoutId id="2147483734" r:id="rId60"/>
    <p:sldLayoutId id="2147483735" r:id="rId61"/>
    <p:sldLayoutId id="2147483736" r:id="rId62"/>
    <p:sldLayoutId id="2147483737" r:id="rId63"/>
    <p:sldLayoutId id="2147483738" r:id="rId64"/>
    <p:sldLayoutId id="2147483739" r:id="rId65"/>
    <p:sldLayoutId id="2147483740" r:id="rId66"/>
    <p:sldLayoutId id="2147483741" r:id="rId67"/>
    <p:sldLayoutId id="2147483742" r:id="rId68"/>
    <p:sldLayoutId id="2147483743" r:id="rId69"/>
    <p:sldLayoutId id="2147483744" r:id="rId70"/>
    <p:sldLayoutId id="2147483745" r:id="rId71"/>
    <p:sldLayoutId id="2147483746" r:id="rId72"/>
    <p:sldLayoutId id="2147483747" r:id="rId73"/>
    <p:sldLayoutId id="2147483748" r:id="rId74"/>
    <p:sldLayoutId id="2147483749" r:id="rId75"/>
    <p:sldLayoutId id="2147483750" r:id="rId76"/>
    <p:sldLayoutId id="2147483751" r:id="rId77"/>
    <p:sldLayoutId id="2147483752" r:id="rId78"/>
    <p:sldLayoutId id="2147483753" r:id="rId79"/>
    <p:sldLayoutId id="2147483754" r:id="rId80"/>
    <p:sldLayoutId id="2147483755" r:id="rId81"/>
    <p:sldLayoutId id="2147483756" r:id="rId82"/>
    <p:sldLayoutId id="2147483757" r:id="rId83"/>
    <p:sldLayoutId id="2147483758" r:id="rId84"/>
    <p:sldLayoutId id="2147483759" r:id="rId85"/>
    <p:sldLayoutId id="2147483760" r:id="rId86"/>
    <p:sldLayoutId id="2147483761" r:id="rId87"/>
    <p:sldLayoutId id="2147483762" r:id="rId88"/>
    <p:sldLayoutId id="2147483763" r:id="rId89"/>
    <p:sldLayoutId id="2147483764" r:id="rId90"/>
    <p:sldLayoutId id="2147483765" r:id="rId91"/>
    <p:sldLayoutId id="2147483766" r:id="rId92"/>
    <p:sldLayoutId id="2147483767" r:id="rId93"/>
    <p:sldLayoutId id="2147483768" r:id="rId94"/>
    <p:sldLayoutId id="2147483769" r:id="rId95"/>
    <p:sldLayoutId id="2147483770" r:id="rId96"/>
    <p:sldLayoutId id="2147483771" r:id="rId97"/>
    <p:sldLayoutId id="2147483772" r:id="rId98"/>
    <p:sldLayoutId id="2147483773" r:id="rId99"/>
    <p:sldLayoutId id="2147483774" r:id="rId100"/>
    <p:sldLayoutId id="2147483775" r:id="rId101"/>
    <p:sldLayoutId id="2147483776" r:id="rId102"/>
    <p:sldLayoutId id="2147483777" r:id="rId103"/>
    <p:sldLayoutId id="2147483778" r:id="rId104"/>
    <p:sldLayoutId id="2147483779" r:id="rId105"/>
    <p:sldLayoutId id="2147483780" r:id="rId106"/>
    <p:sldLayoutId id="2147483781" r:id="rId107"/>
    <p:sldLayoutId id="2147483782" r:id="rId108"/>
    <p:sldLayoutId id="2147483783" r:id="rId109"/>
    <p:sldLayoutId id="2147483784" r:id="rId110"/>
    <p:sldLayoutId id="2147483785" r:id="rId111"/>
    <p:sldLayoutId id="2147483786" r:id="rId112"/>
    <p:sldLayoutId id="2147483787" r:id="rId113"/>
    <p:sldLayoutId id="2147483788" r:id="rId114"/>
    <p:sldLayoutId id="2147483789" r:id="rId115"/>
    <p:sldLayoutId id="2147483790" r:id="rId116"/>
    <p:sldLayoutId id="2147483791" r:id="rId117"/>
    <p:sldLayoutId id="2147483792" r:id="rId118"/>
    <p:sldLayoutId id="2147483793" r:id="rId119"/>
    <p:sldLayoutId id="2147483794" r:id="rId120"/>
    <p:sldLayoutId id="2147483795" r:id="rId121"/>
    <p:sldLayoutId id="2147483796" r:id="rId122"/>
    <p:sldLayoutId id="2147483797" r:id="rId123"/>
    <p:sldLayoutId id="2147483798" r:id="rId124"/>
    <p:sldLayoutId id="2147483799" r:id="rId125"/>
    <p:sldLayoutId id="2147483800" r:id="rId126"/>
    <p:sldLayoutId id="2147483801" r:id="rId127"/>
    <p:sldLayoutId id="2147483802" r:id="rId128"/>
    <p:sldLayoutId id="2147483803" r:id="rId129"/>
    <p:sldLayoutId id="2147483804" r:id="rId130"/>
    <p:sldLayoutId id="2147483805" r:id="rId131"/>
    <p:sldLayoutId id="2147483806" r:id="rId132"/>
    <p:sldLayoutId id="2147483807" r:id="rId133"/>
    <p:sldLayoutId id="2147483808" r:id="rId134"/>
    <p:sldLayoutId id="2147483809" r:id="rId135"/>
    <p:sldLayoutId id="2147483810" r:id="rId136"/>
    <p:sldLayoutId id="2147483811" r:id="rId137"/>
    <p:sldLayoutId id="2147483812" r:id="rId138"/>
    <p:sldLayoutId id="2147483813" r:id="rId139"/>
    <p:sldLayoutId id="2147483814" r:id="rId140"/>
    <p:sldLayoutId id="2147483815" r:id="rId141"/>
    <p:sldLayoutId id="2147483816" r:id="rId142"/>
    <p:sldLayoutId id="2147483817" r:id="rId143"/>
    <p:sldLayoutId id="2147483818" r:id="rId144"/>
    <p:sldLayoutId id="2147483819" r:id="rId145"/>
    <p:sldLayoutId id="2147483820" r:id="rId146"/>
    <p:sldLayoutId id="2147483821" r:id="rId147"/>
    <p:sldLayoutId id="2147483822" r:id="rId148"/>
    <p:sldLayoutId id="2147483823" r:id="rId149"/>
    <p:sldLayoutId id="2147483824" r:id="rId150"/>
    <p:sldLayoutId id="2147483825" r:id="rId151"/>
    <p:sldLayoutId id="2147483826" r:id="rId152"/>
    <p:sldLayoutId id="2147483827" r:id="rId153"/>
    <p:sldLayoutId id="2147483828" r:id="rId154"/>
    <p:sldLayoutId id="2147483829" r:id="rId155"/>
    <p:sldLayoutId id="2147483830" r:id="rId156"/>
    <p:sldLayoutId id="2147483831" r:id="rId157"/>
    <p:sldLayoutId id="2147483832" r:id="rId158"/>
    <p:sldLayoutId id="2147483833" r:id="rId159"/>
    <p:sldLayoutId id="2147483834" r:id="rId160"/>
    <p:sldLayoutId id="2147483835" r:id="rId161"/>
    <p:sldLayoutId id="2147483836" r:id="rId162"/>
    <p:sldLayoutId id="2147483837" r:id="rId16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articles/optimization-notice"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www.intel.com/benchmark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tags" Target="../tags/tag1.xml"/><Relationship Id="rId5" Type="http://schemas.openxmlformats.org/officeDocument/2006/relationships/hyperlink" Target="http://www.intel.com/performance"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hyperlink" Target="https://software.intel.com/sites/landingpage/IntrinsicsGuide/" TargetMode="External"/><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421694"/>
            <a:ext cx="8212886" cy="1102519"/>
          </a:xfrm>
        </p:spPr>
        <p:txBody>
          <a:bodyPr/>
          <a:lstStyle/>
          <a:p>
            <a:pPr lvl="0"/>
            <a:r>
              <a:rPr lang="en-US" sz="5400" dirty="0" smtClean="0"/>
              <a:t>Introduction of vectorization and</a:t>
            </a:r>
            <a:br>
              <a:rPr lang="en-US" sz="5400" dirty="0" smtClean="0"/>
            </a:br>
            <a:r>
              <a:rPr lang="en-US" sz="5400" dirty="0" smtClean="0"/>
              <a:t>LAB</a:t>
            </a:r>
            <a:r>
              <a:rPr lang="en-US" sz="5400" dirty="0" smtClean="0"/>
              <a:t>: Vectorization using Intel</a:t>
            </a:r>
            <a:r>
              <a:rPr lang="en-US" sz="5400" dirty="0"/>
              <a:t>® C++ </a:t>
            </a:r>
            <a:r>
              <a:rPr lang="en-US" sz="5400" dirty="0" smtClean="0"/>
              <a:t>Compiler, Intel® Math kernel library</a:t>
            </a:r>
            <a:endParaRPr lang="en-US" sz="5400" dirty="0"/>
          </a:p>
        </p:txBody>
      </p:sp>
      <p:sp>
        <p:nvSpPr>
          <p:cNvPr id="4" name="Subtitle 3"/>
          <p:cNvSpPr>
            <a:spLocks noGrp="1"/>
          </p:cNvSpPr>
          <p:nvPr>
            <p:ph type="subTitle" idx="1"/>
          </p:nvPr>
        </p:nvSpPr>
        <p:spPr/>
        <p:txBody>
          <a:bodyPr/>
          <a:lstStyle/>
          <a:p>
            <a:r>
              <a:rPr lang="en-US" dirty="0" smtClean="0"/>
              <a:t>IAGS CPDP CEE DTC </a:t>
            </a:r>
          </a:p>
          <a:p>
            <a:r>
              <a:rPr lang="en-US" dirty="0" smtClean="0"/>
              <a:t>2019</a:t>
            </a:r>
            <a:endParaRPr lang="en-US" dirty="0"/>
          </a:p>
        </p:txBody>
      </p:sp>
    </p:spTree>
    <p:extLst>
      <p:ext uri="{BB962C8B-B14F-4D97-AF65-F5344CB8AC3E}">
        <p14:creationId xmlns:p14="http://schemas.microsoft.com/office/powerpoint/2010/main" val="1378181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 -  </a:t>
            </a:r>
            <a:r>
              <a:rPr lang="en-US" dirty="0"/>
              <a:t>Vectorization with Intel® </a:t>
            </a:r>
            <a:r>
              <a:rPr lang="en-US" dirty="0" smtClean="0"/>
              <a:t>Compiler</a:t>
            </a:r>
            <a:r>
              <a:rPr lang="en-US" dirty="0"/>
              <a:t/>
            </a:r>
            <a:br>
              <a:rPr lang="en-US" dirty="0"/>
            </a:br>
            <a:endParaRPr lang="en-US" dirty="0"/>
          </a:p>
        </p:txBody>
      </p:sp>
      <p:sp>
        <p:nvSpPr>
          <p:cNvPr id="3" name="Footer Placeholder 2"/>
          <p:cNvSpPr>
            <a:spLocks noGrp="1"/>
          </p:cNvSpPr>
          <p:nvPr>
            <p:ph type="ftr" sz="quarter" idx="11"/>
          </p:nvPr>
        </p:nvSpPr>
        <p:spPr/>
        <p:txBody>
          <a:bodyPr/>
          <a:lstStyle/>
          <a:p>
            <a:r>
              <a:rPr lang="en-US" smtClean="0">
                <a:solidFill>
                  <a:prstClr val="white"/>
                </a:solidFill>
              </a:rPr>
              <a:t>Intel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10</a:t>
            </a:fld>
            <a:endParaRPr lang="en-US" dirty="0">
              <a:solidFill>
                <a:prstClr val="white"/>
              </a:solidFill>
            </a:endParaRPr>
          </a:p>
        </p:txBody>
      </p:sp>
      <p:sp>
        <p:nvSpPr>
          <p:cNvPr id="5" name="Content Placeholder 4"/>
          <p:cNvSpPr>
            <a:spLocks noGrp="1"/>
          </p:cNvSpPr>
          <p:nvPr>
            <p:ph idx="1"/>
          </p:nvPr>
        </p:nvSpPr>
        <p:spPr>
          <a:xfrm>
            <a:off x="457200" y="698125"/>
            <a:ext cx="8167047" cy="3469911"/>
          </a:xfrm>
        </p:spPr>
        <p:txBody>
          <a:bodyPr>
            <a:normAutofit/>
          </a:bodyPr>
          <a:lstStyle/>
          <a:p>
            <a:r>
              <a:rPr lang="en-US" sz="1400" b="1" dirty="0"/>
              <a:t>Part 1: Intel® Compiler – Basic Optimization Switches </a:t>
            </a:r>
            <a:endParaRPr lang="en-US" sz="1400" dirty="0"/>
          </a:p>
          <a:p>
            <a:r>
              <a:rPr lang="en-US" sz="1400" b="1" dirty="0"/>
              <a:t>Part 2: Intel® Compiler – Generating a Vectorization Report </a:t>
            </a:r>
            <a:endParaRPr lang="en-US" sz="1400" dirty="0"/>
          </a:p>
          <a:p>
            <a:r>
              <a:rPr lang="en-US" sz="1400" b="1" dirty="0"/>
              <a:t>Part 3: Intel® Compiler – Improving Performance by Pointer Disambiguation</a:t>
            </a:r>
            <a:endParaRPr lang="en-US" sz="1400" dirty="0"/>
          </a:p>
          <a:p>
            <a:r>
              <a:rPr lang="en-US" sz="1400" b="1" dirty="0"/>
              <a:t>Part 4: Intel® Compiler – Improving Performance by Aligning Data </a:t>
            </a:r>
            <a:endParaRPr lang="en-US" sz="1400" dirty="0"/>
          </a:p>
          <a:p>
            <a:r>
              <a:rPr lang="en-US" sz="1400" b="1" dirty="0"/>
              <a:t>Part 5: Intel® Compiler – AVX512 </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3746577804"/>
              </p:ext>
            </p:extLst>
          </p:nvPr>
        </p:nvGraphicFramePr>
        <p:xfrm>
          <a:off x="457200" y="2474252"/>
          <a:ext cx="8035634" cy="2219044"/>
        </p:xfrm>
        <a:graphic>
          <a:graphicData uri="http://schemas.openxmlformats.org/drawingml/2006/table">
            <a:tbl>
              <a:tblPr firstRow="1" bandRow="1">
                <a:tableStyleId>{8A107856-5554-42FB-B03E-39F5DBC370BA}</a:tableStyleId>
              </a:tblPr>
              <a:tblGrid>
                <a:gridCol w="1955078"/>
                <a:gridCol w="6080556"/>
              </a:tblGrid>
              <a:tr h="768159">
                <a:tc>
                  <a:txBody>
                    <a:bodyPr/>
                    <a:lstStyle/>
                    <a:p>
                      <a:r>
                        <a:rPr lang="en-US" sz="1200" b="0" dirty="0" smtClean="0">
                          <a:solidFill>
                            <a:schemeClr val="accent1"/>
                          </a:solidFill>
                        </a:rPr>
                        <a:t>About this Lab</a:t>
                      </a:r>
                      <a:endParaRPr lang="en-US" sz="1200" b="0" dirty="0">
                        <a:solidFill>
                          <a:schemeClr val="accent1"/>
                        </a:solidFill>
                      </a:endParaRPr>
                    </a:p>
                  </a:txBody>
                  <a:tcPr/>
                </a:tc>
                <a:tc>
                  <a:txBody>
                    <a:bodyPr/>
                    <a:lstStyle/>
                    <a:p>
                      <a:r>
                        <a:rPr lang="en-US" sz="1200" b="0" i="0" kern="1200" dirty="0" smtClean="0">
                          <a:solidFill>
                            <a:schemeClr val="accent1"/>
                          </a:solidFill>
                          <a:effectLst/>
                          <a:latin typeface="+mn-lt"/>
                          <a:ea typeface="+mn-ea"/>
                          <a:cs typeface="+mn-cs"/>
                        </a:rPr>
                        <a:t>Learn how you can improve the performance of the sample project by using the features of the Intel® Compiler. You can use the techniques in this tutorial to improve your application.</a:t>
                      </a:r>
                      <a:endParaRPr lang="en-US" sz="1200" dirty="0">
                        <a:solidFill>
                          <a:schemeClr val="accent1"/>
                        </a:solidFill>
                      </a:endParaRPr>
                    </a:p>
                  </a:txBody>
                  <a:tcPr/>
                </a:tc>
              </a:tr>
              <a:tr h="445045">
                <a:tc>
                  <a:txBody>
                    <a:bodyPr/>
                    <a:lstStyle/>
                    <a:p>
                      <a:r>
                        <a:rPr lang="en-US" sz="1200" b="0" dirty="0" smtClean="0">
                          <a:solidFill>
                            <a:schemeClr val="accent1"/>
                          </a:solidFill>
                        </a:rPr>
                        <a:t>Estimated Duration</a:t>
                      </a:r>
                      <a:endParaRPr lang="en-US" sz="1200" b="0" dirty="0">
                        <a:solidFill>
                          <a:schemeClr val="accent1"/>
                        </a:solidFill>
                      </a:endParaRPr>
                    </a:p>
                  </a:txBody>
                  <a:tcPr/>
                </a:tc>
                <a:tc>
                  <a:txBody>
                    <a:bodyPr/>
                    <a:lstStyle/>
                    <a:p>
                      <a:r>
                        <a:rPr lang="en-US" sz="1200" baseline="0" dirty="0" smtClean="0">
                          <a:solidFill>
                            <a:schemeClr val="accent1"/>
                          </a:solidFill>
                        </a:rPr>
                        <a:t>15-20 </a:t>
                      </a:r>
                      <a:r>
                        <a:rPr lang="en-US" sz="1200" dirty="0" smtClean="0">
                          <a:solidFill>
                            <a:schemeClr val="accent1"/>
                          </a:solidFill>
                        </a:rPr>
                        <a:t>min</a:t>
                      </a:r>
                      <a:endParaRPr lang="en-US" sz="1200" dirty="0">
                        <a:solidFill>
                          <a:schemeClr val="accent1"/>
                        </a:solidFill>
                      </a:endParaRPr>
                    </a:p>
                  </a:txBody>
                  <a:tcPr/>
                </a:tc>
              </a:tr>
              <a:tr h="768159">
                <a:tc>
                  <a:txBody>
                    <a:bodyPr/>
                    <a:lstStyle/>
                    <a:p>
                      <a:r>
                        <a:rPr lang="en-US" sz="1200" b="0" dirty="0" smtClean="0">
                          <a:solidFill>
                            <a:schemeClr val="accent1"/>
                          </a:solidFill>
                        </a:rPr>
                        <a:t>Learning Objectives</a:t>
                      </a:r>
                      <a:endParaRPr lang="en-US" sz="1200" b="0" dirty="0">
                        <a:solidFill>
                          <a:schemeClr val="accent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After you complete this Lab, you should be able to:</a:t>
                      </a:r>
                    </a:p>
                    <a:p>
                      <a:pPr marL="285750" indent="-285750">
                        <a:buFont typeface="Arial" panose="020B0604020202020204" pitchFamily="34" charset="0"/>
                        <a:buChar char="•"/>
                      </a:pPr>
                      <a:r>
                        <a:rPr lang="en-US" sz="1200" dirty="0" smtClean="0">
                          <a:solidFill>
                            <a:schemeClr val="accent1"/>
                          </a:solidFill>
                        </a:rPr>
                        <a:t>Establish a performance baseline.</a:t>
                      </a:r>
                    </a:p>
                    <a:p>
                      <a:pPr marL="285750" indent="-285750">
                        <a:buFont typeface="Arial" panose="020B0604020202020204" pitchFamily="34" charset="0"/>
                        <a:buChar char="•"/>
                      </a:pPr>
                      <a:r>
                        <a:rPr lang="en-US" sz="1200" dirty="0" smtClean="0">
                          <a:solidFill>
                            <a:schemeClr val="accent1"/>
                          </a:solidFill>
                        </a:rPr>
                        <a:t>Generate a vectorization report.</a:t>
                      </a:r>
                    </a:p>
                    <a:p>
                      <a:pPr marL="285750" indent="-285750">
                        <a:buFont typeface="Arial" panose="020B0604020202020204" pitchFamily="34" charset="0"/>
                        <a:buChar char="•"/>
                      </a:pPr>
                      <a:r>
                        <a:rPr lang="en-US" sz="1200" dirty="0" smtClean="0">
                          <a:solidFill>
                            <a:schemeClr val="accent1"/>
                          </a:solidFill>
                        </a:rPr>
                        <a:t>Improve performance by using pointer disambiguation, aligning data in terms of vectorization.</a:t>
                      </a:r>
                      <a:endParaRPr lang="en-US" sz="1200" dirty="0">
                        <a:solidFill>
                          <a:schemeClr val="accent1"/>
                        </a:solidFill>
                      </a:endParaRPr>
                    </a:p>
                  </a:txBody>
                  <a:tcPr/>
                </a:tc>
              </a:tr>
            </a:tbl>
          </a:graphicData>
        </a:graphic>
      </p:graphicFrame>
    </p:spTree>
    <p:extLst>
      <p:ext uri="{BB962C8B-B14F-4D97-AF65-F5344CB8AC3E}">
        <p14:creationId xmlns:p14="http://schemas.microsoft.com/office/powerpoint/2010/main" val="108753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 -  Intel® </a:t>
            </a:r>
            <a:r>
              <a:rPr lang="en-US" dirty="0" smtClean="0"/>
              <a:t>MKL</a:t>
            </a:r>
            <a:r>
              <a:rPr lang="en-US" dirty="0"/>
              <a:t/>
            </a:r>
            <a:br>
              <a:rPr lang="en-US" dirty="0"/>
            </a:br>
            <a:endParaRPr lang="en-US" dirty="0"/>
          </a:p>
        </p:txBody>
      </p:sp>
      <p:sp>
        <p:nvSpPr>
          <p:cNvPr id="3" name="Footer Placeholder 2"/>
          <p:cNvSpPr>
            <a:spLocks noGrp="1"/>
          </p:cNvSpPr>
          <p:nvPr>
            <p:ph type="ftr" sz="quarter" idx="11"/>
          </p:nvPr>
        </p:nvSpPr>
        <p:spPr/>
        <p:txBody>
          <a:bodyPr/>
          <a:lstStyle/>
          <a:p>
            <a:r>
              <a:rPr lang="en-US" smtClean="0">
                <a:solidFill>
                  <a:prstClr val="white"/>
                </a:solidFill>
              </a:rPr>
              <a:t>Intel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11</a:t>
            </a:fld>
            <a:endParaRPr lang="en-US" dirty="0">
              <a:solidFill>
                <a:prstClr val="white"/>
              </a:solidFill>
            </a:endParaRPr>
          </a:p>
        </p:txBody>
      </p:sp>
      <p:sp>
        <p:nvSpPr>
          <p:cNvPr id="5" name="Content Placeholder 4"/>
          <p:cNvSpPr>
            <a:spLocks noGrp="1"/>
          </p:cNvSpPr>
          <p:nvPr>
            <p:ph idx="1"/>
          </p:nvPr>
        </p:nvSpPr>
        <p:spPr/>
        <p:txBody>
          <a:bodyPr/>
          <a:lstStyle/>
          <a:p>
            <a:r>
              <a:rPr lang="en-US" b="1" dirty="0" smtClean="0"/>
              <a:t>Part </a:t>
            </a:r>
            <a:r>
              <a:rPr lang="en-US" b="1" dirty="0"/>
              <a:t>6: Intel® Math Kernel Library – Multiplying Matrices Using </a:t>
            </a:r>
            <a:r>
              <a:rPr lang="en-US" b="1" dirty="0" err="1"/>
              <a:t>dgemm</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76068582"/>
              </p:ext>
            </p:extLst>
          </p:nvPr>
        </p:nvGraphicFramePr>
        <p:xfrm>
          <a:off x="455617" y="1730182"/>
          <a:ext cx="8035634" cy="2036164"/>
        </p:xfrm>
        <a:graphic>
          <a:graphicData uri="http://schemas.openxmlformats.org/drawingml/2006/table">
            <a:tbl>
              <a:tblPr firstRow="1" bandRow="1">
                <a:tableStyleId>{8A107856-5554-42FB-B03E-39F5DBC370BA}</a:tableStyleId>
              </a:tblPr>
              <a:tblGrid>
                <a:gridCol w="1955078"/>
                <a:gridCol w="6080556"/>
              </a:tblGrid>
              <a:tr h="768159">
                <a:tc>
                  <a:txBody>
                    <a:bodyPr/>
                    <a:lstStyle/>
                    <a:p>
                      <a:r>
                        <a:rPr lang="en-US" sz="1200" b="0" dirty="0" smtClean="0">
                          <a:solidFill>
                            <a:schemeClr val="accent1"/>
                          </a:solidFill>
                        </a:rPr>
                        <a:t>About this Lab</a:t>
                      </a:r>
                      <a:endParaRPr lang="en-US" sz="1200" b="0" dirty="0">
                        <a:solidFill>
                          <a:schemeClr val="accent1"/>
                        </a:solidFill>
                      </a:endParaRPr>
                    </a:p>
                  </a:txBody>
                  <a:tcPr/>
                </a:tc>
                <a:tc>
                  <a:txBody>
                    <a:bodyPr/>
                    <a:lstStyle/>
                    <a:p>
                      <a:r>
                        <a:rPr lang="en-US" sz="1200" b="0" i="0" kern="1200" dirty="0" smtClean="0">
                          <a:solidFill>
                            <a:schemeClr val="accent1"/>
                          </a:solidFill>
                          <a:effectLst/>
                          <a:latin typeface="+mn-lt"/>
                          <a:ea typeface="+mn-ea"/>
                          <a:cs typeface="+mn-cs"/>
                        </a:rPr>
                        <a:t>Learn how to use Intel MKL in your applications:</a:t>
                      </a:r>
                    </a:p>
                    <a:p>
                      <a:r>
                        <a:rPr lang="en-US" sz="1200" b="0" i="0" kern="1200" dirty="0" smtClean="0">
                          <a:solidFill>
                            <a:schemeClr val="accent1"/>
                          </a:solidFill>
                          <a:effectLst/>
                          <a:latin typeface="+mn-lt"/>
                          <a:ea typeface="+mn-ea"/>
                          <a:cs typeface="+mn-cs"/>
                        </a:rPr>
                        <a:t>• Multiplying matrices using Intel MKL routines</a:t>
                      </a:r>
                    </a:p>
                    <a:p>
                      <a:r>
                        <a:rPr lang="en-US" sz="1200" b="0" i="0" kern="1200" dirty="0" smtClean="0">
                          <a:solidFill>
                            <a:schemeClr val="accent1"/>
                          </a:solidFill>
                          <a:effectLst/>
                          <a:latin typeface="+mn-lt"/>
                          <a:ea typeface="+mn-ea"/>
                          <a:cs typeface="+mn-cs"/>
                        </a:rPr>
                        <a:t>• Measuring performance of matrix multiplication</a:t>
                      </a:r>
                      <a:endParaRPr lang="en-US" sz="1200" dirty="0">
                        <a:solidFill>
                          <a:schemeClr val="accent1"/>
                        </a:solidFill>
                      </a:endParaRPr>
                    </a:p>
                  </a:txBody>
                  <a:tcPr/>
                </a:tc>
              </a:tr>
              <a:tr h="445045">
                <a:tc>
                  <a:txBody>
                    <a:bodyPr/>
                    <a:lstStyle/>
                    <a:p>
                      <a:r>
                        <a:rPr lang="en-US" sz="1200" b="0" dirty="0" smtClean="0">
                          <a:solidFill>
                            <a:schemeClr val="accent1"/>
                          </a:solidFill>
                        </a:rPr>
                        <a:t>Estimated Duration</a:t>
                      </a:r>
                      <a:endParaRPr lang="en-US" sz="1200" b="0" dirty="0">
                        <a:solidFill>
                          <a:schemeClr val="accent1"/>
                        </a:solidFill>
                      </a:endParaRPr>
                    </a:p>
                  </a:txBody>
                  <a:tcPr/>
                </a:tc>
                <a:tc>
                  <a:txBody>
                    <a:bodyPr/>
                    <a:lstStyle/>
                    <a:p>
                      <a:r>
                        <a:rPr lang="en-US" sz="1200" baseline="0" dirty="0" smtClean="0">
                          <a:solidFill>
                            <a:schemeClr val="accent1"/>
                          </a:solidFill>
                        </a:rPr>
                        <a:t>10 </a:t>
                      </a:r>
                      <a:r>
                        <a:rPr lang="en-US" sz="1200" dirty="0" smtClean="0">
                          <a:solidFill>
                            <a:schemeClr val="accent1"/>
                          </a:solidFill>
                        </a:rPr>
                        <a:t>min</a:t>
                      </a:r>
                      <a:endParaRPr lang="en-US" sz="1200" dirty="0">
                        <a:solidFill>
                          <a:schemeClr val="accent1"/>
                        </a:solidFill>
                      </a:endParaRPr>
                    </a:p>
                  </a:txBody>
                  <a:tcPr/>
                </a:tc>
              </a:tr>
              <a:tr h="768159">
                <a:tc>
                  <a:txBody>
                    <a:bodyPr/>
                    <a:lstStyle/>
                    <a:p>
                      <a:r>
                        <a:rPr lang="en-US" sz="1200" b="0" dirty="0" smtClean="0">
                          <a:solidFill>
                            <a:schemeClr val="accent1"/>
                          </a:solidFill>
                        </a:rPr>
                        <a:t>Learning Objectives</a:t>
                      </a:r>
                      <a:endParaRPr lang="en-US" sz="1200" b="0" dirty="0">
                        <a:solidFill>
                          <a:schemeClr val="accent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After you complete this Lab, you should be able to:</a:t>
                      </a:r>
                    </a:p>
                    <a:p>
                      <a:pPr marL="0" indent="0">
                        <a:buFont typeface="Arial" panose="020B0604020202020204" pitchFamily="34" charset="0"/>
                        <a:buNone/>
                      </a:pPr>
                      <a:r>
                        <a:rPr lang="en-US" sz="1200" dirty="0" smtClean="0">
                          <a:solidFill>
                            <a:schemeClr val="accent1"/>
                          </a:solidFill>
                        </a:rPr>
                        <a:t>• Use Intel MKL routines for linear algebra</a:t>
                      </a:r>
                    </a:p>
                    <a:p>
                      <a:pPr marL="0" indent="0">
                        <a:buFont typeface="Arial" panose="020B0604020202020204" pitchFamily="34" charset="0"/>
                        <a:buNone/>
                      </a:pPr>
                      <a:r>
                        <a:rPr lang="en-US" sz="1200" dirty="0" smtClean="0">
                          <a:solidFill>
                            <a:schemeClr val="accent1"/>
                          </a:solidFill>
                        </a:rPr>
                        <a:t>• Compile and link your code</a:t>
                      </a:r>
                    </a:p>
                    <a:p>
                      <a:pPr marL="0" indent="0">
                        <a:buFont typeface="Arial" panose="020B0604020202020204" pitchFamily="34" charset="0"/>
                        <a:buNone/>
                      </a:pPr>
                      <a:r>
                        <a:rPr lang="en-US" sz="1200" dirty="0" smtClean="0">
                          <a:solidFill>
                            <a:schemeClr val="accent1"/>
                          </a:solidFill>
                        </a:rPr>
                        <a:t>• Measure performance using support functions</a:t>
                      </a:r>
                      <a:endParaRPr lang="en-US" sz="1200" dirty="0">
                        <a:solidFill>
                          <a:schemeClr val="accent1"/>
                        </a:solidFill>
                      </a:endParaRPr>
                    </a:p>
                  </a:txBody>
                  <a:tcPr/>
                </a:tc>
              </a:tr>
            </a:tbl>
          </a:graphicData>
        </a:graphic>
      </p:graphicFrame>
    </p:spTree>
    <p:extLst>
      <p:ext uri="{BB962C8B-B14F-4D97-AF65-F5344CB8AC3E}">
        <p14:creationId xmlns:p14="http://schemas.microsoft.com/office/powerpoint/2010/main" val="2411053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90299" y="1180825"/>
            <a:ext cx="8229600" cy="940089"/>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pPr lvl="0"/>
            <a:r>
              <a:rPr lang="en-US" b="1" dirty="0">
                <a:solidFill>
                  <a:srgbClr val="003C71"/>
                </a:solidFill>
              </a:rPr>
              <a:t>Unzip icc-vec_samples.tar.gz </a:t>
            </a:r>
            <a:r>
              <a:rPr lang="en-US" b="1" dirty="0" smtClean="0">
                <a:solidFill>
                  <a:srgbClr val="003C71"/>
                </a:solidFill>
              </a:rPr>
              <a:t>and mkl-matrix_multiplication.tar.gz </a:t>
            </a:r>
          </a:p>
          <a:p>
            <a:pPr lvl="0"/>
            <a:endParaRPr lang="en-US" b="1" dirty="0">
              <a:solidFill>
                <a:srgbClr val="003C71"/>
              </a:solidFill>
            </a:endParaRPr>
          </a:p>
          <a:p>
            <a:pPr lvl="0"/>
            <a:r>
              <a:rPr lang="en-US" b="1" dirty="0" smtClean="0">
                <a:solidFill>
                  <a:srgbClr val="003C71"/>
                </a:solidFill>
              </a:rPr>
              <a:t>Open </a:t>
            </a:r>
            <a:r>
              <a:rPr lang="en-US" b="1" dirty="0">
                <a:solidFill>
                  <a:srgbClr val="003C71"/>
                </a:solidFill>
              </a:rPr>
              <a:t>the </a:t>
            </a:r>
            <a:r>
              <a:rPr lang="en-US" b="1" dirty="0" smtClean="0">
                <a:solidFill>
                  <a:srgbClr val="003C71"/>
                </a:solidFill>
              </a:rPr>
              <a:t>Lab </a:t>
            </a:r>
            <a:r>
              <a:rPr lang="en-US" b="1" dirty="0">
                <a:solidFill>
                  <a:srgbClr val="003C71"/>
                </a:solidFill>
              </a:rPr>
              <a:t>guide</a:t>
            </a:r>
            <a:r>
              <a:rPr lang="en-US" b="1" dirty="0" smtClean="0">
                <a:solidFill>
                  <a:srgbClr val="003C71"/>
                </a:solidFill>
              </a:rPr>
              <a:t>:</a:t>
            </a:r>
          </a:p>
          <a:p>
            <a:pPr lvl="0"/>
            <a:r>
              <a:rPr lang="en-US" b="1" dirty="0" smtClean="0">
                <a:solidFill>
                  <a:srgbClr val="003C71"/>
                </a:solidFill>
              </a:rPr>
              <a:t>Vector_ICC_MKL_hands-on_guide.docx </a:t>
            </a:r>
            <a:r>
              <a:rPr lang="en-US" b="1" dirty="0">
                <a:solidFill>
                  <a:srgbClr val="003C71"/>
                </a:solidFill>
              </a:rPr>
              <a:t>file.</a:t>
            </a:r>
          </a:p>
          <a:p>
            <a:pPr lvl="0"/>
            <a:r>
              <a:rPr lang="en-US" b="1" dirty="0" smtClean="0">
                <a:solidFill>
                  <a:srgbClr val="003C71"/>
                </a:solidFill>
              </a:rPr>
              <a:t>  </a:t>
            </a:r>
            <a:endParaRPr kumimoji="0" lang="en-US" sz="2800" b="0" i="0" u="none" strike="noStrike" kern="1200" cap="none" spc="0" normalizeH="0" baseline="0" noProof="0" dirty="0">
              <a:ln>
                <a:noFill/>
              </a:ln>
              <a:solidFill>
                <a:srgbClr val="003C71"/>
              </a:solidFill>
              <a:effectLst/>
              <a:uLnTx/>
              <a:uFillTx/>
              <a:latin typeface="Intel Clear"/>
              <a:ea typeface="Intel Clear"/>
              <a:cs typeface="Intel Clear"/>
            </a:endParaRPr>
          </a:p>
        </p:txBody>
      </p:sp>
    </p:spTree>
    <p:extLst>
      <p:ext uri="{BB962C8B-B14F-4D97-AF65-F5344CB8AC3E}">
        <p14:creationId xmlns:p14="http://schemas.microsoft.com/office/powerpoint/2010/main" val="355903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chemeClr val="bg1">
                    <a:alpha val="90000"/>
                  </a:schemeClr>
                </a:solidFill>
              </a:rPr>
              <a:t>backup</a:t>
            </a:r>
            <a:endParaRPr lang="en-US" dirty="0">
              <a:solidFill>
                <a:schemeClr val="bg1">
                  <a:alpha val="90000"/>
                </a:schemeClr>
              </a:solidFill>
            </a:endParaRPr>
          </a:p>
        </p:txBody>
      </p:sp>
    </p:spTree>
    <p:extLst>
      <p:ext uri="{BB962C8B-B14F-4D97-AF65-F5344CB8AC3E}">
        <p14:creationId xmlns:p14="http://schemas.microsoft.com/office/powerpoint/2010/main" val="4631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bwMode="auto">
          <a:xfrm>
            <a:off x="457200" y="971791"/>
            <a:ext cx="8229600" cy="3394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buNone/>
            </a:pPr>
            <a:r>
              <a:rPr lang="en-US" altLang="zh-CN" sz="1400" b="1" dirty="0">
                <a:cs typeface="Courier New" pitchFamily="49" charset="0"/>
              </a:rPr>
              <a:t>Optimization report:</a:t>
            </a:r>
          </a:p>
          <a:p>
            <a:pPr marL="383381" lvl="1" indent="-214313">
              <a:buFont typeface="Wingdings" panose="05000000000000000000" pitchFamily="2" charset="2"/>
              <a:buChar char="§"/>
            </a:pPr>
            <a:r>
              <a:rPr lang="en-US" altLang="zh-CN" sz="1400" dirty="0">
                <a:ea typeface="MS PGothic" pitchFamily="34" charset="-128"/>
              </a:rPr>
              <a:t>Linux*, </a:t>
            </a:r>
            <a:r>
              <a:rPr lang="en-US" altLang="zh-CN" sz="1400" dirty="0" err="1" smtClean="0">
                <a:ea typeface="MS PGothic" pitchFamily="34" charset="-128"/>
              </a:rPr>
              <a:t>macOS</a:t>
            </a:r>
            <a:r>
              <a:rPr lang="en-US" altLang="zh-CN" sz="1400" dirty="0" smtClean="0">
                <a:ea typeface="MS PGothic" pitchFamily="34" charset="-128"/>
              </a:rPr>
              <a:t>*: </a:t>
            </a:r>
            <a:r>
              <a:rPr lang="en-US" altLang="zh-CN" sz="1400" b="1" dirty="0" smtClean="0">
                <a:solidFill>
                  <a:srgbClr val="C00000"/>
                </a:solidFill>
                <a:latin typeface="Courier New" pitchFamily="49" charset="0"/>
                <a:ea typeface="MS PGothic" pitchFamily="34" charset="-128"/>
              </a:rPr>
              <a:t>-</a:t>
            </a:r>
            <a:r>
              <a:rPr lang="en-US" altLang="zh-CN" sz="1400" b="1" dirty="0" err="1" smtClean="0">
                <a:solidFill>
                  <a:srgbClr val="C00000"/>
                </a:solidFill>
                <a:latin typeface="Courier New" pitchFamily="49" charset="0"/>
                <a:ea typeface="MS PGothic" pitchFamily="34" charset="-128"/>
              </a:rPr>
              <a:t>qopt</a:t>
            </a:r>
            <a:r>
              <a:rPr lang="en-US" altLang="zh-CN" sz="1400" b="1" dirty="0" smtClean="0">
                <a:solidFill>
                  <a:srgbClr val="C00000"/>
                </a:solidFill>
                <a:latin typeface="Courier New" pitchFamily="49" charset="0"/>
                <a:ea typeface="MS PGothic" pitchFamily="34" charset="-128"/>
              </a:rPr>
              <a:t>-report</a:t>
            </a:r>
            <a:r>
              <a:rPr lang="en-US" altLang="zh-CN" sz="1400" b="1" dirty="0">
                <a:solidFill>
                  <a:srgbClr val="C00000"/>
                </a:solidFill>
                <a:latin typeface="Courier New" pitchFamily="49" charset="0"/>
                <a:ea typeface="MS PGothic" pitchFamily="34" charset="-128"/>
              </a:rPr>
              <a:t>=&lt;n&gt;</a:t>
            </a:r>
            <a:r>
              <a:rPr lang="en-US" altLang="zh-CN" sz="1400" dirty="0">
                <a:ea typeface="MS PGothic" pitchFamily="34" charset="-128"/>
              </a:rPr>
              <a:t>, Windows*: </a:t>
            </a:r>
            <a:r>
              <a:rPr lang="en-US" altLang="zh-CN" sz="1400" b="1" dirty="0">
                <a:solidFill>
                  <a:srgbClr val="C00000"/>
                </a:solidFill>
                <a:latin typeface="Courier New" pitchFamily="49" charset="0"/>
                <a:ea typeface="MS PGothic" pitchFamily="34" charset="-128"/>
              </a:rPr>
              <a:t>/</a:t>
            </a:r>
            <a:r>
              <a:rPr lang="en-US" altLang="zh-CN" sz="1400" b="1" dirty="0" err="1">
                <a:solidFill>
                  <a:srgbClr val="C00000"/>
                </a:solidFill>
                <a:latin typeface="Courier New" pitchFamily="49" charset="0"/>
                <a:ea typeface="MS PGothic" pitchFamily="34" charset="-128"/>
              </a:rPr>
              <a:t>Qopt</a:t>
            </a:r>
            <a:r>
              <a:rPr lang="en-US" altLang="zh-CN" sz="1400" b="1" dirty="0">
                <a:solidFill>
                  <a:srgbClr val="C00000"/>
                </a:solidFill>
                <a:latin typeface="Courier New" pitchFamily="49" charset="0"/>
                <a:ea typeface="MS PGothic" pitchFamily="34" charset="-128"/>
              </a:rPr>
              <a:t>-report:&lt;n&gt;</a:t>
            </a:r>
            <a:br>
              <a:rPr lang="en-US" altLang="zh-CN" sz="1400" b="1" dirty="0">
                <a:solidFill>
                  <a:srgbClr val="C00000"/>
                </a:solidFill>
                <a:latin typeface="Courier New" pitchFamily="49" charset="0"/>
                <a:ea typeface="MS PGothic" pitchFamily="34" charset="-128"/>
              </a:rPr>
            </a:br>
            <a:r>
              <a:rPr lang="en-US" altLang="zh-CN" sz="1400" b="1" dirty="0">
                <a:solidFill>
                  <a:srgbClr val="C00000"/>
                </a:solidFill>
                <a:latin typeface="Courier New" pitchFamily="49" charset="0"/>
                <a:ea typeface="MS PGothic" pitchFamily="34" charset="-128"/>
              </a:rPr>
              <a:t>n</a:t>
            </a:r>
            <a:r>
              <a:rPr lang="en-US" altLang="zh-CN" sz="1400" dirty="0">
                <a:ea typeface="MS PGothic" pitchFamily="34" charset="-128"/>
              </a:rPr>
              <a:t>: </a:t>
            </a:r>
            <a:r>
              <a:rPr lang="en-US" altLang="zh-CN" sz="1400" b="1" dirty="0">
                <a:solidFill>
                  <a:srgbClr val="C00000"/>
                </a:solidFill>
                <a:latin typeface="Courier New" pitchFamily="49" charset="0"/>
                <a:ea typeface="MS PGothic" pitchFamily="34" charset="-128"/>
              </a:rPr>
              <a:t>0</a:t>
            </a:r>
            <a:r>
              <a:rPr lang="en-US" altLang="zh-CN" sz="1400" dirty="0">
                <a:ea typeface="MS PGothic" pitchFamily="34" charset="-128"/>
              </a:rPr>
              <a:t>, …, </a:t>
            </a:r>
            <a:r>
              <a:rPr lang="en-US" altLang="zh-CN" sz="1400" b="1" dirty="0">
                <a:solidFill>
                  <a:srgbClr val="C00000"/>
                </a:solidFill>
                <a:latin typeface="Courier New" pitchFamily="49" charset="0"/>
                <a:ea typeface="MS PGothic" pitchFamily="34" charset="-128"/>
              </a:rPr>
              <a:t>5</a:t>
            </a:r>
            <a:r>
              <a:rPr lang="en-US" altLang="zh-CN" sz="1400" dirty="0">
                <a:ea typeface="MS PGothic" pitchFamily="34" charset="-128"/>
              </a:rPr>
              <a:t> specifies level of detail; </a:t>
            </a:r>
            <a:r>
              <a:rPr lang="en-US" altLang="zh-CN" sz="1400" b="1" dirty="0">
                <a:solidFill>
                  <a:srgbClr val="C00000"/>
                </a:solidFill>
                <a:latin typeface="Courier New" pitchFamily="49" charset="0"/>
                <a:ea typeface="MS PGothic" pitchFamily="34" charset="-128"/>
              </a:rPr>
              <a:t>2</a:t>
            </a:r>
            <a:r>
              <a:rPr lang="en-US" altLang="zh-CN" sz="1400" dirty="0">
                <a:ea typeface="MS PGothic" pitchFamily="34" charset="-128"/>
              </a:rPr>
              <a:t> is default (more later)</a:t>
            </a:r>
          </a:p>
          <a:p>
            <a:pPr marL="383381" lvl="1" indent="-214313">
              <a:buFont typeface="Wingdings" panose="05000000000000000000" pitchFamily="2" charset="2"/>
              <a:buChar char="§"/>
            </a:pPr>
            <a:r>
              <a:rPr lang="en-US" altLang="zh-CN" sz="1400" dirty="0">
                <a:cs typeface="Courier New" pitchFamily="49" charset="0"/>
              </a:rPr>
              <a:t>Prints optimization report with vectorization analysis</a:t>
            </a:r>
          </a:p>
          <a:p>
            <a:pPr marL="0" indent="0">
              <a:buNone/>
            </a:pPr>
            <a:r>
              <a:rPr lang="en-US" altLang="zh-CN" sz="1400" b="1" dirty="0" smtClean="0">
                <a:cs typeface="Courier New" pitchFamily="49" charset="0"/>
              </a:rPr>
              <a:t>Optimization </a:t>
            </a:r>
            <a:r>
              <a:rPr lang="en-US" altLang="zh-CN" sz="1400" b="1" dirty="0">
                <a:cs typeface="Courier New" pitchFamily="49" charset="0"/>
              </a:rPr>
              <a:t>report phase:</a:t>
            </a:r>
          </a:p>
          <a:p>
            <a:pPr marL="426244" lvl="1" indent="-257175">
              <a:buFont typeface="Wingdings" panose="05000000000000000000" pitchFamily="2" charset="2"/>
              <a:buChar char="§"/>
            </a:pPr>
            <a:r>
              <a:rPr lang="en-US" altLang="zh-CN" sz="1400" dirty="0">
                <a:ea typeface="MS PGothic" pitchFamily="34" charset="-128"/>
              </a:rPr>
              <a:t>Linux*, </a:t>
            </a:r>
            <a:r>
              <a:rPr lang="en-US" altLang="zh-CN" sz="1400" dirty="0" err="1" smtClean="0">
                <a:ea typeface="MS PGothic" pitchFamily="34" charset="-128"/>
              </a:rPr>
              <a:t>macOS</a:t>
            </a:r>
            <a:r>
              <a:rPr lang="en-US" altLang="zh-CN" sz="1400" dirty="0" smtClean="0">
                <a:ea typeface="MS PGothic" pitchFamily="34" charset="-128"/>
              </a:rPr>
              <a:t>*: </a:t>
            </a:r>
            <a:r>
              <a:rPr lang="en-US" altLang="zh-CN" sz="1400" b="1" dirty="0" smtClean="0">
                <a:solidFill>
                  <a:srgbClr val="C00000"/>
                </a:solidFill>
                <a:latin typeface="Courier New" pitchFamily="49" charset="0"/>
                <a:ea typeface="MS PGothic" pitchFamily="34" charset="-128"/>
              </a:rPr>
              <a:t>-</a:t>
            </a:r>
            <a:r>
              <a:rPr lang="en-US" altLang="zh-CN" sz="1400" b="1" dirty="0" err="1" smtClean="0">
                <a:solidFill>
                  <a:srgbClr val="C00000"/>
                </a:solidFill>
                <a:latin typeface="Courier New" pitchFamily="49" charset="0"/>
                <a:ea typeface="MS PGothic" pitchFamily="34" charset="-128"/>
              </a:rPr>
              <a:t>qopt</a:t>
            </a:r>
            <a:r>
              <a:rPr lang="en-US" altLang="zh-CN" sz="1400" b="1" dirty="0" smtClean="0">
                <a:solidFill>
                  <a:srgbClr val="C00000"/>
                </a:solidFill>
                <a:latin typeface="Courier New" pitchFamily="49" charset="0"/>
                <a:ea typeface="MS PGothic" pitchFamily="34" charset="-128"/>
              </a:rPr>
              <a:t>-report-phase</a:t>
            </a:r>
            <a:r>
              <a:rPr lang="en-US" altLang="zh-CN" sz="1400" b="1" dirty="0">
                <a:solidFill>
                  <a:srgbClr val="C00000"/>
                </a:solidFill>
                <a:latin typeface="Courier New" pitchFamily="49" charset="0"/>
                <a:ea typeface="MS PGothic" pitchFamily="34" charset="-128"/>
              </a:rPr>
              <a:t>=&lt;p&gt;</a:t>
            </a:r>
            <a:r>
              <a:rPr lang="en-US" altLang="zh-CN" sz="1400" dirty="0">
                <a:ea typeface="MS PGothic" pitchFamily="34" charset="-128"/>
              </a:rPr>
              <a:t>,</a:t>
            </a:r>
            <a:br>
              <a:rPr lang="en-US" altLang="zh-CN" sz="1400" dirty="0">
                <a:ea typeface="MS PGothic" pitchFamily="34" charset="-128"/>
              </a:rPr>
            </a:br>
            <a:r>
              <a:rPr lang="en-US" altLang="zh-CN" sz="1400" dirty="0">
                <a:ea typeface="MS PGothic" pitchFamily="34" charset="-128"/>
              </a:rPr>
              <a:t>Windows*: </a:t>
            </a:r>
            <a:r>
              <a:rPr lang="en-US" altLang="zh-CN" sz="1400" b="1" dirty="0">
                <a:solidFill>
                  <a:srgbClr val="C00000"/>
                </a:solidFill>
                <a:latin typeface="Courier New" pitchFamily="49" charset="0"/>
                <a:ea typeface="MS PGothic" pitchFamily="34" charset="-128"/>
              </a:rPr>
              <a:t>/</a:t>
            </a:r>
            <a:r>
              <a:rPr lang="en-US" altLang="zh-CN" sz="1400" b="1" dirty="0" err="1">
                <a:solidFill>
                  <a:srgbClr val="C00000"/>
                </a:solidFill>
                <a:latin typeface="Courier New" pitchFamily="49" charset="0"/>
                <a:ea typeface="MS PGothic" pitchFamily="34" charset="-128"/>
              </a:rPr>
              <a:t>Qopt</a:t>
            </a:r>
            <a:r>
              <a:rPr lang="en-US" altLang="zh-CN" sz="1400" b="1" dirty="0">
                <a:solidFill>
                  <a:srgbClr val="C00000"/>
                </a:solidFill>
                <a:latin typeface="Courier New" pitchFamily="49" charset="0"/>
                <a:ea typeface="MS PGothic" pitchFamily="34" charset="-128"/>
              </a:rPr>
              <a:t>-report-phase:&lt;p&gt;</a:t>
            </a:r>
            <a:endParaRPr lang="en-US" altLang="zh-CN" sz="1400" dirty="0">
              <a:ea typeface="MS PGothic" pitchFamily="34" charset="-128"/>
            </a:endParaRPr>
          </a:p>
          <a:p>
            <a:pPr marL="426244" lvl="1" indent="-257175">
              <a:buFont typeface="Wingdings" panose="05000000000000000000" pitchFamily="2" charset="2"/>
              <a:buChar char="§"/>
            </a:pPr>
            <a:r>
              <a:rPr lang="en-US" altLang="zh-CN" sz="1400" b="1" dirty="0">
                <a:solidFill>
                  <a:srgbClr val="C00000"/>
                </a:solidFill>
                <a:latin typeface="Courier New" pitchFamily="49" charset="0"/>
                <a:ea typeface="MS PGothic" pitchFamily="34" charset="-128"/>
              </a:rPr>
              <a:t>&lt;p&gt;</a:t>
            </a:r>
            <a:r>
              <a:rPr lang="en-US" altLang="zh-CN" sz="1400" dirty="0">
                <a:ea typeface="MS PGothic" pitchFamily="34" charset="-128"/>
                <a:cs typeface="Courier New" pitchFamily="49" charset="0"/>
              </a:rPr>
              <a:t> is </a:t>
            </a:r>
            <a:r>
              <a:rPr lang="en-US" altLang="zh-CN" sz="1400" b="1" dirty="0">
                <a:solidFill>
                  <a:srgbClr val="C00000"/>
                </a:solidFill>
                <a:latin typeface="Courier New" pitchFamily="49" charset="0"/>
                <a:ea typeface="MS PGothic" pitchFamily="34" charset="-128"/>
              </a:rPr>
              <a:t>all</a:t>
            </a:r>
            <a:r>
              <a:rPr lang="en-US" altLang="zh-CN" sz="1400" dirty="0">
                <a:ea typeface="MS PGothic" pitchFamily="34" charset="-128"/>
                <a:cs typeface="Courier New" pitchFamily="49" charset="0"/>
              </a:rPr>
              <a:t> by default; use </a:t>
            </a:r>
            <a:r>
              <a:rPr lang="en-US" altLang="zh-CN" sz="1400" b="1" dirty="0" err="1">
                <a:solidFill>
                  <a:srgbClr val="C00000"/>
                </a:solidFill>
                <a:latin typeface="Courier New" pitchFamily="49" charset="0"/>
                <a:ea typeface="MS PGothic" pitchFamily="34" charset="-128"/>
              </a:rPr>
              <a:t>vec</a:t>
            </a:r>
            <a:r>
              <a:rPr lang="en-US" altLang="zh-CN" sz="1400" dirty="0">
                <a:ea typeface="MS PGothic" pitchFamily="34" charset="-128"/>
                <a:cs typeface="Courier New" pitchFamily="49" charset="0"/>
              </a:rPr>
              <a:t> for just the vectorization report</a:t>
            </a:r>
            <a:endParaRPr lang="en-US" altLang="zh-CN" sz="1400" dirty="0">
              <a:cs typeface="Courier New" pitchFamily="49" charset="0"/>
            </a:endParaRPr>
          </a:p>
          <a:p>
            <a:pPr marL="0" indent="0">
              <a:buNone/>
            </a:pPr>
            <a:r>
              <a:rPr lang="en-US" altLang="zh-CN" sz="1400" b="1" dirty="0">
                <a:cs typeface="Courier New" pitchFamily="49" charset="0"/>
              </a:rPr>
              <a:t>Optimization report file:</a:t>
            </a:r>
          </a:p>
          <a:p>
            <a:pPr marL="426244" lvl="1" indent="-257175">
              <a:buFont typeface="Wingdings" panose="05000000000000000000" pitchFamily="2" charset="2"/>
              <a:buChar char="§"/>
            </a:pPr>
            <a:r>
              <a:rPr lang="en-US" altLang="zh-CN" sz="1400" dirty="0">
                <a:ea typeface="MS PGothic" pitchFamily="34" charset="-128"/>
              </a:rPr>
              <a:t>Linux*, </a:t>
            </a:r>
            <a:r>
              <a:rPr lang="en-US" altLang="zh-CN" sz="1400" dirty="0" err="1" smtClean="0">
                <a:ea typeface="MS PGothic" pitchFamily="34" charset="-128"/>
              </a:rPr>
              <a:t>macOS</a:t>
            </a:r>
            <a:r>
              <a:rPr lang="en-US" altLang="zh-CN" sz="1400" dirty="0" smtClean="0">
                <a:ea typeface="MS PGothic" pitchFamily="34" charset="-128"/>
              </a:rPr>
              <a:t>*: </a:t>
            </a:r>
            <a:r>
              <a:rPr lang="en-US" altLang="zh-CN" sz="1400" b="1" dirty="0">
                <a:solidFill>
                  <a:srgbClr val="C00000"/>
                </a:solidFill>
                <a:latin typeface="Courier New" pitchFamily="49" charset="0"/>
                <a:ea typeface="MS PGothic" pitchFamily="34" charset="-128"/>
              </a:rPr>
              <a:t>-opt-report-file=&lt;f&gt;</a:t>
            </a:r>
            <a:r>
              <a:rPr lang="en-US" altLang="zh-CN" sz="1400" dirty="0">
                <a:ea typeface="MS PGothic" pitchFamily="34" charset="-128"/>
              </a:rPr>
              <a:t>, Windows*: </a:t>
            </a:r>
            <a:r>
              <a:rPr lang="en-US" altLang="zh-CN" sz="1400" b="1" dirty="0">
                <a:solidFill>
                  <a:srgbClr val="C00000"/>
                </a:solidFill>
                <a:latin typeface="Courier New" pitchFamily="49" charset="0"/>
                <a:ea typeface="MS PGothic" pitchFamily="34" charset="-128"/>
              </a:rPr>
              <a:t>/</a:t>
            </a:r>
            <a:r>
              <a:rPr lang="en-US" altLang="zh-CN" sz="1400" b="1" dirty="0" err="1">
                <a:solidFill>
                  <a:srgbClr val="C00000"/>
                </a:solidFill>
                <a:latin typeface="Courier New" pitchFamily="49" charset="0"/>
                <a:ea typeface="MS PGothic" pitchFamily="34" charset="-128"/>
              </a:rPr>
              <a:t>Qopt</a:t>
            </a:r>
            <a:r>
              <a:rPr lang="en-US" altLang="zh-CN" sz="1400" b="1" dirty="0">
                <a:solidFill>
                  <a:srgbClr val="C00000"/>
                </a:solidFill>
                <a:latin typeface="Courier New" pitchFamily="49" charset="0"/>
                <a:ea typeface="MS PGothic" pitchFamily="34" charset="-128"/>
              </a:rPr>
              <a:t>-report-file:&lt;f&gt;</a:t>
            </a:r>
            <a:endParaRPr lang="en-US" altLang="zh-CN" sz="1400" dirty="0">
              <a:ea typeface="MS PGothic" pitchFamily="34" charset="-128"/>
            </a:endParaRPr>
          </a:p>
          <a:p>
            <a:pPr marL="426244" lvl="1" indent="-257175">
              <a:buFont typeface="Wingdings" panose="05000000000000000000" pitchFamily="2" charset="2"/>
              <a:buChar char="§"/>
            </a:pPr>
            <a:r>
              <a:rPr lang="en-US" altLang="zh-CN" sz="1400" b="1" dirty="0">
                <a:solidFill>
                  <a:srgbClr val="C00000"/>
                </a:solidFill>
                <a:latin typeface="Courier New" pitchFamily="49" charset="0"/>
                <a:ea typeface="MS PGothic" pitchFamily="34" charset="-128"/>
              </a:rPr>
              <a:t>&lt;f&gt;</a:t>
            </a:r>
            <a:r>
              <a:rPr lang="en-US" altLang="zh-CN" sz="1400" dirty="0">
                <a:ea typeface="MS PGothic" pitchFamily="34" charset="-128"/>
              </a:rPr>
              <a:t> can be </a:t>
            </a:r>
            <a:r>
              <a:rPr lang="en-US" altLang="zh-CN" sz="1400" b="1" dirty="0" err="1">
                <a:solidFill>
                  <a:srgbClr val="C00000"/>
                </a:solidFill>
                <a:latin typeface="Courier New" pitchFamily="49" charset="0"/>
                <a:ea typeface="MS PGothic" pitchFamily="34" charset="-128"/>
              </a:rPr>
              <a:t>stderr</a:t>
            </a:r>
            <a:r>
              <a:rPr lang="en-US" altLang="zh-CN" sz="1400" dirty="0">
                <a:ea typeface="MS PGothic" pitchFamily="34" charset="-128"/>
              </a:rPr>
              <a:t>, </a:t>
            </a:r>
            <a:r>
              <a:rPr lang="en-US" altLang="zh-CN" sz="1400" b="1" dirty="0" err="1">
                <a:solidFill>
                  <a:srgbClr val="C00000"/>
                </a:solidFill>
                <a:latin typeface="Courier New" pitchFamily="49" charset="0"/>
                <a:ea typeface="MS PGothic" pitchFamily="34" charset="-128"/>
              </a:rPr>
              <a:t>stdout</a:t>
            </a:r>
            <a:r>
              <a:rPr lang="en-US" altLang="zh-CN" sz="1400" dirty="0">
                <a:ea typeface="MS PGothic" pitchFamily="34" charset="-128"/>
              </a:rPr>
              <a:t> or a file (default: *.</a:t>
            </a:r>
            <a:r>
              <a:rPr lang="en-US" altLang="zh-CN" sz="1400" dirty="0" err="1">
                <a:ea typeface="MS PGothic" pitchFamily="34" charset="-128"/>
              </a:rPr>
              <a:t>optrpt</a:t>
            </a:r>
            <a:r>
              <a:rPr lang="en-US" altLang="zh-CN" sz="1400" dirty="0">
                <a:ea typeface="MS PGothic" pitchFamily="34" charset="-128"/>
              </a:rPr>
              <a:t>)</a:t>
            </a:r>
            <a:endParaRPr lang="en-US" altLang="zh-CN" sz="1400" b="1" dirty="0">
              <a:solidFill>
                <a:srgbClr val="C00000"/>
              </a:solidFill>
              <a:latin typeface="Courier New" pitchFamily="49" charset="0"/>
              <a:ea typeface="MS PGothic" pitchFamily="34" charset="-128"/>
            </a:endParaRPr>
          </a:p>
        </p:txBody>
      </p:sp>
      <p:sp>
        <p:nvSpPr>
          <p:cNvPr id="5" name="Slide Number Placeholder 2"/>
          <p:cNvSpPr>
            <a:spLocks noGrp="1"/>
          </p:cNvSpPr>
          <p:nvPr>
            <p:ph type="sldNum" sz="quarter" idx="12"/>
          </p:nvPr>
        </p:nvSpPr>
        <p:spPr/>
        <p:txBody>
          <a:bodyPr/>
          <a:lstStyle/>
          <a:p>
            <a:pPr>
              <a:defRPr/>
            </a:pPr>
            <a:fld id="{E2E972C9-3D20-468C-BBF1-A1AAD9D360EF}" type="slidenum">
              <a:rPr lang="en-US" altLang="en-US" smtClean="0"/>
              <a:pPr>
                <a:defRPr/>
              </a:pPr>
              <a:t>14</a:t>
            </a:fld>
            <a:endParaRPr lang="en-US" altLang="en-US" dirty="0"/>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a:t>Validating Vectorization </a:t>
            </a:r>
            <a:r>
              <a:rPr lang="en-US" altLang="zh-CN" noProof="0" dirty="0" smtClean="0"/>
              <a:t>Success I</a:t>
            </a:r>
            <a:endParaRPr lang="en-US" altLang="zh-CN" sz="1650" dirty="0">
              <a:solidFill>
                <a:schemeClr val="bg1">
                  <a:lumMod val="50000"/>
                </a:schemeClr>
              </a:solidFill>
            </a:endParaRPr>
          </a:p>
        </p:txBody>
      </p:sp>
    </p:spTree>
    <p:extLst>
      <p:ext uri="{BB962C8B-B14F-4D97-AF65-F5344CB8AC3E}">
        <p14:creationId xmlns:p14="http://schemas.microsoft.com/office/powerpoint/2010/main" val="2040026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bwMode="auto">
          <a:xfrm>
            <a:off x="457200" y="757209"/>
            <a:ext cx="8229600" cy="3394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en-US" sz="1350" dirty="0">
                <a:latin typeface="Intel Clear Light" panose="020B0404020203020204" pitchFamily="34" charset="0"/>
                <a:ea typeface="Intel Clear Light" panose="020B0404020203020204" pitchFamily="34" charset="0"/>
                <a:cs typeface="Intel Clear Light" panose="020B0404020203020204" pitchFamily="34" charset="0"/>
              </a:rPr>
              <a:t>Disambiguating memory locations of pointers in C99:</a:t>
            </a:r>
            <a:br>
              <a:rPr lang="en-US" sz="1350" dirty="0">
                <a:latin typeface="Intel Clear Light" panose="020B0404020203020204" pitchFamily="34" charset="0"/>
                <a:ea typeface="Intel Clear Light" panose="020B0404020203020204" pitchFamily="34" charset="0"/>
                <a:cs typeface="Intel Clear Light" panose="020B0404020203020204" pitchFamily="34" charset="0"/>
              </a:rPr>
            </a:br>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Linux*, </a:t>
            </a:r>
            <a:r>
              <a:rPr lang="en-US" altLang="zh-CN" sz="1350" dirty="0" err="1" smtClean="0">
                <a:latin typeface="Intel Clear Light" panose="020B0404020203020204" pitchFamily="34" charset="0"/>
                <a:ea typeface="Intel Clear Light" panose="020B0404020203020204" pitchFamily="34" charset="0"/>
                <a:cs typeface="Intel Clear Light" panose="020B0404020203020204" pitchFamily="34" charset="0"/>
              </a:rPr>
              <a:t>macOS</a:t>
            </a:r>
            <a:r>
              <a:rPr lang="en-US" altLang="zh-CN" sz="1350" dirty="0" smtClean="0">
                <a:latin typeface="Intel Clear Light" panose="020B0404020203020204" pitchFamily="34" charset="0"/>
                <a:ea typeface="Intel Clear Light" panose="020B0404020203020204" pitchFamily="34" charset="0"/>
                <a:cs typeface="Intel Clear Light" panose="020B0404020203020204" pitchFamily="34" charset="0"/>
              </a:rPr>
              <a:t>*: </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a:t>
            </a:r>
            <a:r>
              <a:rPr lang="en-US" altLang="zh-CN" sz="1350" b="1" dirty="0" err="1">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std</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=c99</a:t>
            </a:r>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 Windows*: </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a:t>
            </a:r>
            <a:r>
              <a:rPr lang="en-US" altLang="zh-CN" sz="1350" b="1" dirty="0" err="1">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Qstd</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=c99</a:t>
            </a:r>
          </a:p>
          <a:p>
            <a:endPar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endParaRPr>
          </a:p>
          <a:p>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Intel® C++ Compiler also allows this for other modes</a:t>
            </a:r>
            <a:b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br>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(e.g. </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a:t>
            </a:r>
            <a:r>
              <a:rPr lang="en-US" altLang="zh-CN" sz="1350" b="1" dirty="0" err="1">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std</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=c89</a:t>
            </a:r>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a:t>
            </a:r>
            <a:r>
              <a:rPr lang="en-US" altLang="zh-CN" sz="1350" b="1" dirty="0" err="1">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std</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a:t>
            </a:r>
            <a:r>
              <a:rPr lang="en-US" altLang="zh-CN" sz="1350" b="1" dirty="0" err="1">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c++</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0x</a:t>
            </a:r>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 …), too - </a:t>
            </a:r>
            <a:r>
              <a:rPr lang="en-US" altLang="zh-CN" sz="1350" b="1" dirty="0">
                <a:latin typeface="Intel Clear Light" panose="020B0404020203020204" pitchFamily="34" charset="0"/>
                <a:ea typeface="Intel Clear Light" panose="020B0404020203020204" pitchFamily="34" charset="0"/>
                <a:cs typeface="Intel Clear Light" panose="020B0404020203020204" pitchFamily="34" charset="0"/>
              </a:rPr>
              <a:t>not standardized</a:t>
            </a:r>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 though:</a:t>
            </a:r>
            <a:b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br>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Linux*, </a:t>
            </a:r>
            <a:r>
              <a:rPr lang="en-US" altLang="zh-CN" sz="1350" dirty="0" err="1" smtClean="0">
                <a:latin typeface="Intel Clear Light" panose="020B0404020203020204" pitchFamily="34" charset="0"/>
                <a:ea typeface="Intel Clear Light" panose="020B0404020203020204" pitchFamily="34" charset="0"/>
                <a:cs typeface="Intel Clear Light" panose="020B0404020203020204" pitchFamily="34" charset="0"/>
              </a:rPr>
              <a:t>macOS</a:t>
            </a:r>
            <a:r>
              <a:rPr lang="en-US" altLang="zh-CN" sz="1350" dirty="0" smtClean="0">
                <a:latin typeface="Intel Clear Light" panose="020B0404020203020204" pitchFamily="34" charset="0"/>
                <a:ea typeface="Intel Clear Light" panose="020B0404020203020204" pitchFamily="34" charset="0"/>
                <a:cs typeface="Intel Clear Light" panose="020B0404020203020204" pitchFamily="34" charset="0"/>
              </a:rPr>
              <a:t>*: </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-restrict</a:t>
            </a:r>
            <a:r>
              <a:rPr lang="en-US" altLang="zh-CN" sz="1350" dirty="0">
                <a:latin typeface="Intel Clear Light" panose="020B0404020203020204" pitchFamily="34" charset="0"/>
                <a:ea typeface="Intel Clear Light" panose="020B0404020203020204" pitchFamily="34" charset="0"/>
                <a:cs typeface="Intel Clear Light" panose="020B0404020203020204" pitchFamily="34" charset="0"/>
              </a:rPr>
              <a:t>, Windows*: </a:t>
            </a:r>
            <a:r>
              <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a:t>
            </a:r>
            <a:r>
              <a:rPr lang="en-US" altLang="zh-CN" sz="1350" b="1" dirty="0" err="1">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Qrestrict</a:t>
            </a:r>
            <a:endPar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endParaRPr>
          </a:p>
          <a:p>
            <a:endParaRPr lang="en-US" altLang="zh-CN"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350" dirty="0">
                <a:latin typeface="Intel Clear Light" panose="020B0404020203020204" pitchFamily="34" charset="0"/>
                <a:ea typeface="Intel Clear Light" panose="020B0404020203020204" pitchFamily="34" charset="0"/>
                <a:cs typeface="Intel Clear Light" panose="020B0404020203020204" pitchFamily="34" charset="0"/>
              </a:rPr>
              <a:t>Declaring pointers with keyword </a:t>
            </a:r>
            <a:r>
              <a:rPr lang="en-US"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restrict</a:t>
            </a:r>
            <a:r>
              <a:rPr lang="en-US" sz="1350" dirty="0">
                <a:latin typeface="Intel Clear Light" panose="020B0404020203020204" pitchFamily="34" charset="0"/>
                <a:ea typeface="Intel Clear Light" panose="020B0404020203020204" pitchFamily="34" charset="0"/>
                <a:cs typeface="Intel Clear Light" panose="020B0404020203020204" pitchFamily="34" charset="0"/>
              </a:rPr>
              <a:t> asserts compiler that they only reference individually assigned, non-overlapping memory areas</a:t>
            </a:r>
          </a:p>
          <a:p>
            <a:r>
              <a:rPr lang="en-US" sz="1350" dirty="0">
                <a:latin typeface="Intel Clear Light" panose="020B0404020203020204" pitchFamily="34" charset="0"/>
                <a:ea typeface="Intel Clear Light" panose="020B0404020203020204" pitchFamily="34" charset="0"/>
                <a:cs typeface="Intel Clear Light" panose="020B0404020203020204" pitchFamily="34" charset="0"/>
              </a:rPr>
              <a:t>Also true for any result of pointer arithmetic (e.g. </a:t>
            </a:r>
            <a:r>
              <a:rPr lang="en-US" sz="1350" b="1" dirty="0" err="1">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ptr</a:t>
            </a:r>
            <a:r>
              <a:rPr lang="en-US"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 + 1</a:t>
            </a:r>
            <a:r>
              <a:rPr lang="en-US" sz="1350" dirty="0">
                <a:latin typeface="Intel Clear Light" panose="020B0404020203020204" pitchFamily="34" charset="0"/>
                <a:ea typeface="Intel Clear Light" panose="020B0404020203020204" pitchFamily="34" charset="0"/>
                <a:cs typeface="Intel Clear Light" panose="020B0404020203020204" pitchFamily="34" charset="0"/>
              </a:rPr>
              <a:t> or </a:t>
            </a:r>
            <a:r>
              <a:rPr lang="en-US" sz="1350" b="1" dirty="0" err="1">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ptr</a:t>
            </a:r>
            <a:r>
              <a:rPr lang="en-US" sz="1350" b="1" dirty="0">
                <a:solidFill>
                  <a:srgbClr val="C00000"/>
                </a:solidFill>
                <a:latin typeface="Intel Clear Light" panose="020B0404020203020204" pitchFamily="34" charset="0"/>
                <a:ea typeface="Intel Clear Light" panose="020B0404020203020204" pitchFamily="34" charset="0"/>
                <a:cs typeface="Intel Clear Light" panose="020B0404020203020204" pitchFamily="34" charset="0"/>
              </a:rPr>
              <a:t>[1]</a:t>
            </a:r>
            <a:r>
              <a:rPr lang="en-US" sz="1350" dirty="0">
                <a:latin typeface="Intel Clear Light" panose="020B0404020203020204" pitchFamily="34" charset="0"/>
                <a:ea typeface="Intel Clear Light" panose="020B0404020203020204" pitchFamily="34" charset="0"/>
                <a:cs typeface="Intel Clear Light" panose="020B0404020203020204" pitchFamily="34" charset="0"/>
              </a:rPr>
              <a:t>)</a:t>
            </a:r>
          </a:p>
          <a:p>
            <a:r>
              <a:rPr lang="en-US" sz="1350" dirty="0">
                <a:latin typeface="Intel Clear Light" panose="020B0404020203020204" pitchFamily="34" charset="0"/>
                <a:ea typeface="Intel Clear Light" panose="020B0404020203020204" pitchFamily="34" charset="0"/>
                <a:cs typeface="Intel Clear Light" panose="020B0404020203020204" pitchFamily="34" charset="0"/>
              </a:rPr>
              <a:t>Examples</a:t>
            </a:r>
            <a:r>
              <a:rPr lang="en-US" sz="1350" dirty="0" smtClean="0">
                <a:latin typeface="Intel Clear Light" panose="020B0404020203020204" pitchFamily="34" charset="0"/>
                <a:ea typeface="Intel Clear Light" panose="020B0404020203020204" pitchFamily="34" charset="0"/>
                <a:cs typeface="Intel Clear Light" panose="020B0404020203020204" pitchFamily="34" charset="0"/>
              </a:rPr>
              <a:t>: </a:t>
            </a:r>
            <a:endParaRPr lang="en-US" sz="1350" dirty="0">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7" name="Slide Number Placeholder 2"/>
          <p:cNvSpPr>
            <a:spLocks noGrp="1"/>
          </p:cNvSpPr>
          <p:nvPr>
            <p:ph type="sldNum" sz="quarter" idx="12"/>
          </p:nvPr>
        </p:nvSpPr>
        <p:spPr/>
        <p:txBody>
          <a:bodyPr/>
          <a:lstStyle/>
          <a:p>
            <a:pPr>
              <a:defRPr/>
            </a:pPr>
            <a:fld id="{E2E972C9-3D20-468C-BBF1-A1AAD9D360EF}" type="slidenum">
              <a:rPr lang="en-US" altLang="en-US" smtClean="0"/>
              <a:pPr>
                <a:defRPr/>
              </a:pPr>
              <a:t>15</a:t>
            </a:fld>
            <a:endParaRPr lang="en-US" altLang="en-US" dirty="0"/>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a:t>Disambiguation Hints I</a:t>
            </a:r>
            <a:endParaRPr lang="en-US" altLang="zh-CN" sz="1650" dirty="0">
              <a:solidFill>
                <a:schemeClr val="bg1">
                  <a:lumMod val="50000"/>
                </a:schemeClr>
              </a:solidFill>
            </a:endParaRPr>
          </a:p>
        </p:txBody>
      </p:sp>
      <p:sp>
        <p:nvSpPr>
          <p:cNvPr id="6" name="Text Box 73"/>
          <p:cNvSpPr txBox="1">
            <a:spLocks noChangeArrowheads="1"/>
          </p:cNvSpPr>
          <p:nvPr/>
        </p:nvSpPr>
        <p:spPr bwMode="auto">
          <a:xfrm>
            <a:off x="2775856" y="3665764"/>
            <a:ext cx="5135337" cy="1223412"/>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ln>
          <a:effectLst>
            <a:outerShdw blurRad="50800" dist="38100" dir="2700000" algn="tl" rotWithShape="0">
              <a:prstClr val="black">
                <a:alpha val="40000"/>
              </a:prstClr>
            </a:outerShdw>
          </a:effectLst>
        </p:spPr>
        <p:txBody>
          <a:bodyPr wrap="squar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void scale(</a:t>
            </a:r>
            <a:r>
              <a:rPr lang="en-US" sz="1050" b="1" kern="0" dirty="0" err="1">
                <a:solidFill>
                  <a:srgbClr val="000000"/>
                </a:solidFill>
                <a:latin typeface="Courier New" pitchFamily="49" charset="0"/>
                <a:cs typeface="Courier New" pitchFamily="49" charset="0"/>
              </a:rPr>
              <a:t>int</a:t>
            </a:r>
            <a:r>
              <a:rPr lang="en-US" sz="1050" b="1" kern="0" dirty="0">
                <a:solidFill>
                  <a:srgbClr val="000000"/>
                </a:solidFill>
                <a:latin typeface="Courier New" pitchFamily="49" charset="0"/>
                <a:cs typeface="Courier New" pitchFamily="49" charset="0"/>
              </a:rPr>
              <a:t> *a, </a:t>
            </a:r>
            <a:r>
              <a:rPr lang="en-US" sz="1050" b="1" kern="0" dirty="0" err="1">
                <a:solidFill>
                  <a:srgbClr val="000000"/>
                </a:solidFill>
                <a:latin typeface="Courier New" pitchFamily="49" charset="0"/>
                <a:cs typeface="Courier New" pitchFamily="49" charset="0"/>
              </a:rPr>
              <a:t>int</a:t>
            </a:r>
            <a:r>
              <a:rPr lang="en-US" sz="1050" b="1" kern="0" dirty="0">
                <a:solidFill>
                  <a:srgbClr val="000000"/>
                </a:solidFill>
                <a:latin typeface="Courier New" pitchFamily="49" charset="0"/>
                <a:cs typeface="Courier New" pitchFamily="49" charset="0"/>
              </a:rPr>
              <a:t> *</a:t>
            </a:r>
            <a:r>
              <a:rPr lang="en-US" sz="1050" b="1" kern="0" dirty="0">
                <a:solidFill>
                  <a:srgbClr val="C00000"/>
                </a:solidFill>
                <a:latin typeface="Courier New" pitchFamily="49" charset="0"/>
                <a:cs typeface="Courier New" pitchFamily="49" charset="0"/>
              </a:rPr>
              <a:t>restrict</a:t>
            </a:r>
            <a:r>
              <a:rPr lang="en-US" sz="1050" b="1" kern="0" dirty="0">
                <a:solidFill>
                  <a:srgbClr val="000000"/>
                </a:solidFill>
                <a:latin typeface="Courier New" pitchFamily="49" charset="0"/>
                <a:cs typeface="Courier New" pitchFamily="49" charset="0"/>
              </a:rPr>
              <a:t> b)</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for (</a:t>
            </a:r>
            <a:r>
              <a:rPr lang="en-US" sz="1050" b="1" kern="0" dirty="0" err="1">
                <a:solidFill>
                  <a:srgbClr val="000000"/>
                </a:solidFill>
                <a:latin typeface="Courier New" pitchFamily="49" charset="0"/>
                <a:cs typeface="Courier New" pitchFamily="49" charset="0"/>
              </a:rPr>
              <a:t>int</a:t>
            </a:r>
            <a:r>
              <a:rPr lang="en-US" sz="1050" b="1" kern="0" dirty="0">
                <a:solidFill>
                  <a:srgbClr val="000000"/>
                </a:solidFill>
                <a:latin typeface="Courier New" pitchFamily="49" charset="0"/>
                <a:cs typeface="Courier New" pitchFamily="49" charset="0"/>
              </a:rPr>
              <a:t> i = 0; i &lt; 10000; i++) b[i] = z * a[i];</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a:t>
            </a:r>
          </a:p>
          <a:p>
            <a:pPr defTabSz="685800" fontAlgn="base">
              <a:spcBef>
                <a:spcPct val="0"/>
              </a:spcBef>
              <a:spcAft>
                <a:spcPct val="0"/>
              </a:spcAft>
              <a:defRPr/>
            </a:pPr>
            <a:endParaRPr lang="en-US" sz="1050" b="1" kern="0" dirty="0">
              <a:solidFill>
                <a:srgbClr val="000000"/>
              </a:solidFill>
              <a:latin typeface="Courier New" pitchFamily="49" charset="0"/>
              <a:cs typeface="Courier New" pitchFamily="49" charset="0"/>
            </a:endParaRP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void </a:t>
            </a:r>
            <a:r>
              <a:rPr lang="en-US" sz="1050" b="1" kern="0" dirty="0" err="1">
                <a:solidFill>
                  <a:srgbClr val="000000"/>
                </a:solidFill>
                <a:latin typeface="Courier New" pitchFamily="49" charset="0"/>
                <a:cs typeface="Courier New" pitchFamily="49" charset="0"/>
              </a:rPr>
              <a:t>mult</a:t>
            </a:r>
            <a:r>
              <a:rPr lang="en-US" sz="1050" b="1" kern="0" dirty="0">
                <a:solidFill>
                  <a:srgbClr val="000000"/>
                </a:solidFill>
                <a:latin typeface="Courier New" pitchFamily="49" charset="0"/>
                <a:cs typeface="Courier New" pitchFamily="49" charset="0"/>
              </a:rPr>
              <a:t>(</a:t>
            </a:r>
            <a:r>
              <a:rPr lang="en-US" sz="1050" b="1" kern="0" dirty="0" err="1">
                <a:solidFill>
                  <a:srgbClr val="000000"/>
                </a:solidFill>
                <a:latin typeface="Courier New" pitchFamily="49" charset="0"/>
                <a:cs typeface="Courier New" pitchFamily="49" charset="0"/>
              </a:rPr>
              <a:t>int</a:t>
            </a:r>
            <a:r>
              <a:rPr lang="en-US" sz="1050" b="1" kern="0" dirty="0">
                <a:solidFill>
                  <a:srgbClr val="000000"/>
                </a:solidFill>
                <a:latin typeface="Courier New" pitchFamily="49" charset="0"/>
                <a:cs typeface="Courier New" pitchFamily="49" charset="0"/>
              </a:rPr>
              <a:t> a[][NUM], </a:t>
            </a:r>
            <a:r>
              <a:rPr lang="en-US" sz="1050" b="1" kern="0" dirty="0" err="1">
                <a:solidFill>
                  <a:srgbClr val="000000"/>
                </a:solidFill>
                <a:latin typeface="Courier New" pitchFamily="49" charset="0"/>
                <a:cs typeface="Courier New" pitchFamily="49" charset="0"/>
              </a:rPr>
              <a:t>int</a:t>
            </a:r>
            <a:r>
              <a:rPr lang="en-US" sz="1050" b="1" kern="0" dirty="0">
                <a:solidFill>
                  <a:srgbClr val="000000"/>
                </a:solidFill>
                <a:latin typeface="Courier New" pitchFamily="49" charset="0"/>
                <a:cs typeface="Courier New" pitchFamily="49" charset="0"/>
              </a:rPr>
              <a:t> b[</a:t>
            </a:r>
            <a:r>
              <a:rPr lang="en-US" sz="1050" b="1" kern="0" dirty="0">
                <a:solidFill>
                  <a:srgbClr val="C00000"/>
                </a:solidFill>
                <a:latin typeface="Courier New" pitchFamily="49" charset="0"/>
                <a:cs typeface="Courier New" pitchFamily="49" charset="0"/>
              </a:rPr>
              <a:t>restrict</a:t>
            </a:r>
            <a:r>
              <a:rPr lang="en-US" sz="1050" b="1" kern="0" dirty="0">
                <a:solidFill>
                  <a:srgbClr val="000000"/>
                </a:solidFill>
                <a:latin typeface="Courier New" pitchFamily="49" charset="0"/>
                <a:cs typeface="Courier New" pitchFamily="49" charset="0"/>
              </a:rPr>
              <a:t>][NUM])</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 }</a:t>
            </a:r>
          </a:p>
        </p:txBody>
      </p:sp>
    </p:spTree>
    <p:extLst>
      <p:ext uri="{BB962C8B-B14F-4D97-AF65-F5344CB8AC3E}">
        <p14:creationId xmlns:p14="http://schemas.microsoft.com/office/powerpoint/2010/main" val="2244763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bwMode="auto">
          <a:xfrm>
            <a:off x="457200" y="726622"/>
            <a:ext cx="8481060" cy="39204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sz="1200" b="1" dirty="0" smtClean="0">
                <a:cs typeface="Courier New" pitchFamily="49" charset="0"/>
              </a:rPr>
              <a:t>Directive:</a:t>
            </a:r>
            <a:endParaRPr lang="en-US" altLang="zh-CN" sz="1200" b="1" dirty="0">
              <a:cs typeface="Courier New" pitchFamily="49" charset="0"/>
            </a:endParaRPr>
          </a:p>
          <a:p>
            <a:pPr marL="0" indent="0">
              <a:buNone/>
            </a:pPr>
            <a:r>
              <a:rPr lang="en-US" altLang="zh-CN" sz="1200" b="1" dirty="0" smtClean="0">
                <a:solidFill>
                  <a:srgbClr val="C00000"/>
                </a:solidFill>
                <a:latin typeface="Courier New" panose="02070309020205020404" pitchFamily="49" charset="0"/>
                <a:cs typeface="Courier New" pitchFamily="49" charset="0"/>
              </a:rPr>
              <a:t>	#</a:t>
            </a:r>
            <a:r>
              <a:rPr lang="en-US" altLang="zh-CN" sz="1200" b="1" dirty="0">
                <a:solidFill>
                  <a:srgbClr val="C00000"/>
                </a:solidFill>
                <a:latin typeface="Courier New" panose="02070309020205020404" pitchFamily="49" charset="0"/>
                <a:cs typeface="Courier New" pitchFamily="49" charset="0"/>
              </a:rPr>
              <a:t>pragma </a:t>
            </a:r>
            <a:r>
              <a:rPr lang="en-US" altLang="zh-CN" sz="1200" b="1" dirty="0" err="1">
                <a:solidFill>
                  <a:srgbClr val="C00000"/>
                </a:solidFill>
                <a:latin typeface="Courier New" panose="02070309020205020404" pitchFamily="49" charset="0"/>
                <a:cs typeface="Courier New" pitchFamily="49" charset="0"/>
              </a:rPr>
              <a:t>ivdep</a:t>
            </a:r>
            <a:r>
              <a:rPr lang="en-US" altLang="zh-CN" sz="1200" dirty="0">
                <a:cs typeface="Courier New" pitchFamily="49" charset="0"/>
              </a:rPr>
              <a:t> (C/C</a:t>
            </a:r>
            <a:r>
              <a:rPr lang="en-US" altLang="zh-CN" sz="1200" dirty="0" smtClean="0">
                <a:cs typeface="Courier New" pitchFamily="49" charset="0"/>
              </a:rPr>
              <a:t>++)</a:t>
            </a:r>
          </a:p>
          <a:p>
            <a:pPr marL="0" indent="0">
              <a:buNone/>
            </a:pPr>
            <a:r>
              <a:rPr lang="en-US" altLang="zh-CN" sz="1200" b="1" dirty="0" smtClean="0">
                <a:solidFill>
                  <a:srgbClr val="C00000"/>
                </a:solidFill>
                <a:latin typeface="Courier New" panose="02070309020205020404" pitchFamily="49" charset="0"/>
                <a:cs typeface="Courier New" pitchFamily="49" charset="0"/>
              </a:rPr>
              <a:t>	</a:t>
            </a:r>
            <a:endParaRPr lang="en-US" altLang="zh-CN" sz="1200" dirty="0" smtClean="0">
              <a:cs typeface="Courier New" pitchFamily="49" charset="0"/>
            </a:endParaRPr>
          </a:p>
          <a:p>
            <a:pPr lvl="1"/>
            <a:r>
              <a:rPr lang="en-US" altLang="zh-CN" sz="1200" dirty="0" smtClean="0">
                <a:cs typeface="Courier New" pitchFamily="49" charset="0"/>
              </a:rPr>
              <a:t>Assume </a:t>
            </a:r>
            <a:r>
              <a:rPr lang="en-US" altLang="zh-CN" sz="1200" dirty="0">
                <a:cs typeface="Courier New" pitchFamily="49" charset="0"/>
              </a:rPr>
              <a:t>no aliasing at all (dangerous!):</a:t>
            </a:r>
            <a:br>
              <a:rPr lang="en-US" altLang="zh-CN" sz="1200" dirty="0">
                <a:cs typeface="Courier New" pitchFamily="49" charset="0"/>
              </a:rPr>
            </a:br>
            <a:r>
              <a:rPr lang="en-US" altLang="zh-CN" sz="1200" dirty="0" smtClean="0">
                <a:cs typeface="Courier New" pitchFamily="49" charset="0"/>
              </a:rPr>
              <a:t>Linux</a:t>
            </a:r>
            <a:r>
              <a:rPr lang="en-US" altLang="zh-CN" sz="1200" dirty="0">
                <a:cs typeface="Courier New" pitchFamily="49" charset="0"/>
              </a:rPr>
              <a:t>*, </a:t>
            </a:r>
            <a:r>
              <a:rPr lang="en-US" altLang="zh-CN" sz="1200" dirty="0" err="1" smtClean="0">
                <a:cs typeface="Courier New" pitchFamily="49" charset="0"/>
              </a:rPr>
              <a:t>macOS</a:t>
            </a:r>
            <a:r>
              <a:rPr lang="en-US" altLang="zh-CN" sz="1200" dirty="0" smtClean="0">
                <a:cs typeface="Courier New" pitchFamily="49" charset="0"/>
              </a:rPr>
              <a:t>*: </a:t>
            </a:r>
            <a:r>
              <a:rPr lang="en-US" altLang="zh-CN" sz="1200" b="1" dirty="0">
                <a:solidFill>
                  <a:srgbClr val="C00000"/>
                </a:solidFill>
                <a:latin typeface="Courier New" panose="02070309020205020404" pitchFamily="49" charset="0"/>
                <a:cs typeface="Courier New" pitchFamily="49" charset="0"/>
              </a:rPr>
              <a:t>-</a:t>
            </a:r>
            <a:r>
              <a:rPr lang="en-US" altLang="zh-CN" sz="1200" b="1" dirty="0" err="1">
                <a:solidFill>
                  <a:srgbClr val="C00000"/>
                </a:solidFill>
                <a:latin typeface="Courier New" panose="02070309020205020404" pitchFamily="49" charset="0"/>
                <a:cs typeface="Courier New" pitchFamily="49" charset="0"/>
              </a:rPr>
              <a:t>fno</a:t>
            </a:r>
            <a:r>
              <a:rPr lang="en-US" altLang="zh-CN" sz="1200" b="1" dirty="0">
                <a:solidFill>
                  <a:srgbClr val="C00000"/>
                </a:solidFill>
                <a:latin typeface="Courier New" panose="02070309020205020404" pitchFamily="49" charset="0"/>
                <a:cs typeface="Courier New" pitchFamily="49" charset="0"/>
              </a:rPr>
              <a:t>-alias</a:t>
            </a:r>
            <a:r>
              <a:rPr lang="en-US" altLang="zh-CN" sz="1200" dirty="0">
                <a:cs typeface="Courier New" pitchFamily="49" charset="0"/>
              </a:rPr>
              <a:t>, Windows*: </a:t>
            </a:r>
            <a:r>
              <a:rPr lang="en-US" altLang="zh-CN" sz="1200" b="1" dirty="0">
                <a:solidFill>
                  <a:srgbClr val="C00000"/>
                </a:solidFill>
                <a:latin typeface="Courier New" panose="02070309020205020404" pitchFamily="49" charset="0"/>
                <a:cs typeface="Courier New" pitchFamily="49" charset="0"/>
              </a:rPr>
              <a:t>/</a:t>
            </a:r>
            <a:r>
              <a:rPr lang="en-US" altLang="zh-CN" sz="1200" b="1" dirty="0" err="1">
                <a:solidFill>
                  <a:srgbClr val="C00000"/>
                </a:solidFill>
                <a:latin typeface="Courier New" panose="02070309020205020404" pitchFamily="49" charset="0"/>
                <a:cs typeface="Courier New" pitchFamily="49" charset="0"/>
              </a:rPr>
              <a:t>Oa</a:t>
            </a:r>
            <a:endParaRPr lang="en-US" altLang="zh-CN" sz="1200" b="1" dirty="0">
              <a:solidFill>
                <a:srgbClr val="C00000"/>
              </a:solidFill>
              <a:latin typeface="Courier New" panose="02070309020205020404" pitchFamily="49" charset="0"/>
              <a:cs typeface="Courier New" pitchFamily="49" charset="0"/>
            </a:endParaRPr>
          </a:p>
          <a:p>
            <a:pPr lvl="1"/>
            <a:r>
              <a:rPr lang="en-US" altLang="zh-CN" sz="1200" dirty="0" smtClean="0">
                <a:cs typeface="Courier New" pitchFamily="49" charset="0"/>
              </a:rPr>
              <a:t>Assume </a:t>
            </a:r>
            <a:r>
              <a:rPr lang="en-US" altLang="zh-CN" sz="1200" dirty="0">
                <a:cs typeface="Courier New" pitchFamily="49" charset="0"/>
              </a:rPr>
              <a:t>ISO C Standard aliasing rules:</a:t>
            </a:r>
            <a:br>
              <a:rPr lang="en-US" altLang="zh-CN" sz="1200" dirty="0">
                <a:cs typeface="Courier New" pitchFamily="49" charset="0"/>
              </a:rPr>
            </a:br>
            <a:r>
              <a:rPr lang="en-US" altLang="zh-CN" sz="1200" dirty="0" smtClean="0">
                <a:cs typeface="Courier New" pitchFamily="49" charset="0"/>
              </a:rPr>
              <a:t>Linux</a:t>
            </a:r>
            <a:r>
              <a:rPr lang="en-US" altLang="zh-CN" sz="1200" dirty="0">
                <a:cs typeface="Courier New" pitchFamily="49" charset="0"/>
              </a:rPr>
              <a:t>*, </a:t>
            </a:r>
            <a:r>
              <a:rPr lang="en-US" altLang="zh-CN" sz="1200" dirty="0" err="1" smtClean="0">
                <a:cs typeface="Courier New" pitchFamily="49" charset="0"/>
              </a:rPr>
              <a:t>macOS</a:t>
            </a:r>
            <a:r>
              <a:rPr lang="en-US" altLang="zh-CN" sz="1200" dirty="0" smtClean="0">
                <a:cs typeface="Courier New" pitchFamily="49" charset="0"/>
              </a:rPr>
              <a:t>*: </a:t>
            </a:r>
            <a:r>
              <a:rPr lang="en-US" altLang="zh-CN" sz="1200" b="1" dirty="0">
                <a:solidFill>
                  <a:srgbClr val="C00000"/>
                </a:solidFill>
                <a:latin typeface="Courier New" panose="02070309020205020404" pitchFamily="49" charset="0"/>
                <a:cs typeface="Courier New" pitchFamily="49" charset="0"/>
              </a:rPr>
              <a:t>-</a:t>
            </a:r>
            <a:r>
              <a:rPr lang="en-US" altLang="zh-CN" sz="1200" b="1" dirty="0" err="1">
                <a:solidFill>
                  <a:srgbClr val="C00000"/>
                </a:solidFill>
                <a:latin typeface="Courier New" panose="02070309020205020404" pitchFamily="49" charset="0"/>
                <a:cs typeface="Courier New" pitchFamily="49" charset="0"/>
              </a:rPr>
              <a:t>ansi</a:t>
            </a:r>
            <a:r>
              <a:rPr lang="en-US" altLang="zh-CN" sz="1200" b="1" dirty="0">
                <a:solidFill>
                  <a:srgbClr val="C00000"/>
                </a:solidFill>
                <a:latin typeface="Courier New" panose="02070309020205020404" pitchFamily="49" charset="0"/>
                <a:cs typeface="Courier New" pitchFamily="49" charset="0"/>
              </a:rPr>
              <a:t>-alias</a:t>
            </a:r>
            <a:r>
              <a:rPr lang="en-US" altLang="zh-CN" sz="1200" dirty="0">
                <a:cs typeface="Courier New" pitchFamily="49" charset="0"/>
              </a:rPr>
              <a:t>, Windows*: </a:t>
            </a:r>
            <a:r>
              <a:rPr lang="en-US" altLang="zh-CN" sz="1200" b="1" dirty="0">
                <a:solidFill>
                  <a:srgbClr val="C00000"/>
                </a:solidFill>
                <a:latin typeface="Courier New" panose="02070309020205020404" pitchFamily="49" charset="0"/>
                <a:cs typeface="Courier New" pitchFamily="49" charset="0"/>
              </a:rPr>
              <a:t>/</a:t>
            </a:r>
            <a:r>
              <a:rPr lang="en-US" altLang="zh-CN" sz="1200" b="1" dirty="0" err="1">
                <a:solidFill>
                  <a:srgbClr val="C00000"/>
                </a:solidFill>
                <a:latin typeface="Courier New" panose="02070309020205020404" pitchFamily="49" charset="0"/>
                <a:cs typeface="Courier New" pitchFamily="49" charset="0"/>
              </a:rPr>
              <a:t>Qansi</a:t>
            </a:r>
            <a:r>
              <a:rPr lang="en-US" altLang="zh-CN" sz="1200" b="1" dirty="0">
                <a:solidFill>
                  <a:srgbClr val="C00000"/>
                </a:solidFill>
                <a:latin typeface="Courier New" panose="02070309020205020404" pitchFamily="49" charset="0"/>
                <a:cs typeface="Courier New" pitchFamily="49" charset="0"/>
              </a:rPr>
              <a:t>-alias</a:t>
            </a:r>
            <a:r>
              <a:rPr lang="en-US" altLang="zh-CN" sz="1200" dirty="0">
                <a:cs typeface="Courier New" pitchFamily="49" charset="0"/>
              </a:rPr>
              <a:t/>
            </a:r>
            <a:br>
              <a:rPr lang="en-US" altLang="zh-CN" sz="1200" dirty="0">
                <a:cs typeface="Courier New" pitchFamily="49" charset="0"/>
              </a:rPr>
            </a:br>
            <a:r>
              <a:rPr lang="en-US" altLang="zh-CN" sz="1200" b="1" dirty="0" smtClean="0">
                <a:cs typeface="Courier New" pitchFamily="49" charset="0"/>
              </a:rPr>
              <a:t>Default on Linux, not on Windows</a:t>
            </a:r>
            <a:endParaRPr lang="en-US" altLang="zh-CN" sz="1200" b="1" dirty="0">
              <a:solidFill>
                <a:srgbClr val="C00000"/>
              </a:solidFill>
              <a:latin typeface="Courier New" panose="02070309020205020404" pitchFamily="49" charset="0"/>
              <a:cs typeface="Courier New" pitchFamily="49" charset="0"/>
            </a:endParaRPr>
          </a:p>
          <a:p>
            <a:pPr lvl="2"/>
            <a:r>
              <a:rPr lang="en-US" altLang="zh-CN" sz="1200" dirty="0" smtClean="0">
                <a:cs typeface="Courier New" pitchFamily="49" charset="0"/>
              </a:rPr>
              <a:t>Turns </a:t>
            </a:r>
            <a:r>
              <a:rPr lang="en-US" altLang="zh-CN" sz="1200" dirty="0">
                <a:cs typeface="Courier New" pitchFamily="49" charset="0"/>
              </a:rPr>
              <a:t>on ANSI aliasing </a:t>
            </a:r>
            <a:r>
              <a:rPr lang="en-US" altLang="zh-CN" sz="1200" dirty="0" smtClean="0">
                <a:cs typeface="Courier New" pitchFamily="49" charset="0"/>
              </a:rPr>
              <a:t>checker</a:t>
            </a:r>
          </a:p>
          <a:p>
            <a:pPr lvl="1"/>
            <a:r>
              <a:rPr lang="en-US" altLang="zh-CN" sz="1200" dirty="0" smtClean="0">
                <a:cs typeface="Courier New" pitchFamily="49" charset="0"/>
              </a:rPr>
              <a:t>No aliasing between function arguments:</a:t>
            </a:r>
            <a:br>
              <a:rPr lang="en-US" altLang="zh-CN" sz="1200" dirty="0" smtClean="0">
                <a:cs typeface="Courier New" pitchFamily="49" charset="0"/>
              </a:rPr>
            </a:br>
            <a:r>
              <a:rPr lang="en-US" altLang="zh-CN" sz="1200" dirty="0" smtClean="0">
                <a:cs typeface="Courier New" pitchFamily="49" charset="0"/>
              </a:rPr>
              <a:t>Linux*, </a:t>
            </a:r>
            <a:r>
              <a:rPr lang="en-US" altLang="zh-CN" sz="1200" dirty="0" err="1" smtClean="0">
                <a:cs typeface="Courier New" pitchFamily="49" charset="0"/>
              </a:rPr>
              <a:t>macOS</a:t>
            </a:r>
            <a:r>
              <a:rPr lang="en-US" altLang="zh-CN" sz="1200" dirty="0" smtClean="0">
                <a:cs typeface="Courier New" pitchFamily="49" charset="0"/>
              </a:rPr>
              <a:t>*: </a:t>
            </a:r>
            <a:r>
              <a:rPr lang="en-US" altLang="zh-CN" sz="1200" b="1" dirty="0" smtClean="0">
                <a:solidFill>
                  <a:srgbClr val="C00000"/>
                </a:solidFill>
                <a:latin typeface="Courier New" panose="02070309020205020404" pitchFamily="49" charset="0"/>
                <a:cs typeface="Courier New" pitchFamily="49" charset="0"/>
              </a:rPr>
              <a:t>-</a:t>
            </a:r>
            <a:r>
              <a:rPr lang="en-US" altLang="zh-CN" sz="1200" b="1" dirty="0" err="1" smtClean="0">
                <a:solidFill>
                  <a:srgbClr val="C00000"/>
                </a:solidFill>
                <a:latin typeface="Courier New" panose="02070309020205020404" pitchFamily="49" charset="0"/>
                <a:cs typeface="Courier New" pitchFamily="49" charset="0"/>
              </a:rPr>
              <a:t>fargument-noalias</a:t>
            </a:r>
            <a:r>
              <a:rPr lang="en-US" altLang="zh-CN" sz="1200" dirty="0" smtClean="0">
                <a:cs typeface="Courier New" pitchFamily="49" charset="0"/>
              </a:rPr>
              <a:t>, Windows*: </a:t>
            </a:r>
            <a:r>
              <a:rPr lang="en-US" altLang="zh-CN" sz="1200" b="1" dirty="0" smtClean="0">
                <a:solidFill>
                  <a:srgbClr val="C00000"/>
                </a:solidFill>
                <a:latin typeface="Courier New" panose="02070309020205020404" pitchFamily="49" charset="0"/>
                <a:cs typeface="Courier New" pitchFamily="49" charset="0"/>
              </a:rPr>
              <a:t>/</a:t>
            </a:r>
            <a:r>
              <a:rPr lang="en-US" altLang="zh-CN" sz="1200" b="1" dirty="0" err="1" smtClean="0">
                <a:solidFill>
                  <a:srgbClr val="C00000"/>
                </a:solidFill>
                <a:latin typeface="Courier New" panose="02070309020205020404" pitchFamily="49" charset="0"/>
                <a:cs typeface="Courier New" pitchFamily="49" charset="0"/>
              </a:rPr>
              <a:t>Qalias-args</a:t>
            </a:r>
            <a:r>
              <a:rPr lang="en-US" altLang="zh-CN" sz="1200" b="1" dirty="0" smtClean="0">
                <a:solidFill>
                  <a:srgbClr val="C00000"/>
                </a:solidFill>
                <a:latin typeface="Courier New" panose="02070309020205020404" pitchFamily="49" charset="0"/>
                <a:cs typeface="Courier New" pitchFamily="49" charset="0"/>
              </a:rPr>
              <a:t>-</a:t>
            </a:r>
          </a:p>
          <a:p>
            <a:pPr lvl="1"/>
            <a:r>
              <a:rPr lang="en-US" altLang="zh-CN" sz="1200" dirty="0" smtClean="0">
                <a:cs typeface="Courier New" pitchFamily="49" charset="0"/>
              </a:rPr>
              <a:t>No </a:t>
            </a:r>
            <a:r>
              <a:rPr lang="en-US" altLang="zh-CN" sz="1200" dirty="0">
                <a:cs typeface="Courier New" pitchFamily="49" charset="0"/>
              </a:rPr>
              <a:t>aliasing between function arguments and global storage:</a:t>
            </a:r>
            <a:br>
              <a:rPr lang="en-US" altLang="zh-CN" sz="1200" dirty="0">
                <a:cs typeface="Courier New" pitchFamily="49" charset="0"/>
              </a:rPr>
            </a:br>
            <a:r>
              <a:rPr lang="en-US" altLang="zh-CN" sz="1200" dirty="0" smtClean="0">
                <a:cs typeface="Courier New" pitchFamily="49" charset="0"/>
              </a:rPr>
              <a:t>Linux</a:t>
            </a:r>
            <a:r>
              <a:rPr lang="en-US" altLang="zh-CN" sz="1200" dirty="0">
                <a:cs typeface="Courier New" pitchFamily="49" charset="0"/>
              </a:rPr>
              <a:t>*, </a:t>
            </a:r>
            <a:r>
              <a:rPr lang="en-US" altLang="zh-CN" sz="1200" dirty="0" err="1" smtClean="0">
                <a:cs typeface="Courier New" pitchFamily="49" charset="0"/>
              </a:rPr>
              <a:t>macOS</a:t>
            </a:r>
            <a:r>
              <a:rPr lang="en-US" altLang="zh-CN" sz="1200" dirty="0" smtClean="0">
                <a:cs typeface="Courier New" pitchFamily="49" charset="0"/>
              </a:rPr>
              <a:t>*: </a:t>
            </a:r>
            <a:r>
              <a:rPr lang="en-US" altLang="zh-CN" sz="1200" b="1" dirty="0">
                <a:solidFill>
                  <a:srgbClr val="C00000"/>
                </a:solidFill>
                <a:latin typeface="Courier New" panose="02070309020205020404" pitchFamily="49" charset="0"/>
                <a:cs typeface="Courier New" pitchFamily="49" charset="0"/>
              </a:rPr>
              <a:t>-</a:t>
            </a:r>
            <a:r>
              <a:rPr lang="en-US" altLang="zh-CN" sz="1200" b="1" dirty="0" err="1">
                <a:solidFill>
                  <a:srgbClr val="C00000"/>
                </a:solidFill>
                <a:latin typeface="Courier New" panose="02070309020205020404" pitchFamily="49" charset="0"/>
                <a:cs typeface="Courier New" pitchFamily="49" charset="0"/>
              </a:rPr>
              <a:t>fargument</a:t>
            </a:r>
            <a:r>
              <a:rPr lang="en-US" altLang="zh-CN" sz="1200" b="1" dirty="0">
                <a:solidFill>
                  <a:srgbClr val="C00000"/>
                </a:solidFill>
                <a:latin typeface="Courier New" panose="02070309020205020404" pitchFamily="49" charset="0"/>
                <a:cs typeface="Courier New" pitchFamily="49" charset="0"/>
              </a:rPr>
              <a:t>-</a:t>
            </a:r>
            <a:r>
              <a:rPr lang="en-US" altLang="zh-CN" sz="1200" b="1" dirty="0" err="1">
                <a:solidFill>
                  <a:srgbClr val="C00000"/>
                </a:solidFill>
                <a:latin typeface="Courier New" panose="02070309020205020404" pitchFamily="49" charset="0"/>
                <a:cs typeface="Courier New" pitchFamily="49" charset="0"/>
              </a:rPr>
              <a:t>noalias</a:t>
            </a:r>
            <a:r>
              <a:rPr lang="en-US" altLang="zh-CN" sz="1200" b="1" dirty="0">
                <a:solidFill>
                  <a:srgbClr val="C00000"/>
                </a:solidFill>
                <a:latin typeface="Courier New" panose="02070309020205020404" pitchFamily="49" charset="0"/>
                <a:cs typeface="Courier New" pitchFamily="49" charset="0"/>
              </a:rPr>
              <a:t>-global</a:t>
            </a:r>
            <a:r>
              <a:rPr lang="en-US" altLang="zh-CN" sz="1200" dirty="0">
                <a:cs typeface="Courier New" pitchFamily="49" charset="0"/>
              </a:rPr>
              <a:t>, Windows*: N/A</a:t>
            </a:r>
          </a:p>
        </p:txBody>
      </p:sp>
      <p:sp>
        <p:nvSpPr>
          <p:cNvPr id="5" name="Slide Number Placeholder 2"/>
          <p:cNvSpPr>
            <a:spLocks noGrp="1"/>
          </p:cNvSpPr>
          <p:nvPr>
            <p:ph type="sldNum" sz="quarter" idx="12"/>
          </p:nvPr>
        </p:nvSpPr>
        <p:spPr/>
        <p:txBody>
          <a:bodyPr/>
          <a:lstStyle/>
          <a:p>
            <a:pPr>
              <a:defRPr/>
            </a:pPr>
            <a:fld id="{E2E972C9-3D20-468C-BBF1-A1AAD9D360EF}" type="slidenum">
              <a:rPr lang="en-US" altLang="en-US" smtClean="0"/>
              <a:pPr>
                <a:defRPr/>
              </a:pPr>
              <a:t>16</a:t>
            </a:fld>
            <a:endParaRPr lang="en-US" altLang="en-US" dirty="0"/>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a:t>Disambiguation Hints II</a:t>
            </a:r>
            <a:endParaRPr lang="en-US" altLang="zh-CN" sz="1650" dirty="0">
              <a:solidFill>
                <a:schemeClr val="bg1">
                  <a:lumMod val="50000"/>
                </a:schemeClr>
              </a:solidFill>
            </a:endParaRPr>
          </a:p>
        </p:txBody>
      </p:sp>
    </p:spTree>
    <p:extLst>
      <p:ext uri="{BB962C8B-B14F-4D97-AF65-F5344CB8AC3E}">
        <p14:creationId xmlns:p14="http://schemas.microsoft.com/office/powerpoint/2010/main" val="408886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solidFill>
                  <a:srgbClr val="0071C5"/>
                </a:solidFill>
                <a:ea typeface="Intel Clear Light" panose="020B0404020203020204" pitchFamily="34" charset="0"/>
                <a:cs typeface="Intel Clear Light" panose="020B0404020203020204" pitchFamily="34" charset="0"/>
              </a:rPr>
              <a:t>Tuning for </a:t>
            </a:r>
            <a:r>
              <a:rPr lang="en-US" dirty="0" err="1" smtClean="0">
                <a:solidFill>
                  <a:srgbClr val="0071C5"/>
                </a:solidFill>
                <a:ea typeface="Intel Clear Light" panose="020B0404020203020204" pitchFamily="34" charset="0"/>
                <a:cs typeface="Intel Clear Light" panose="020B0404020203020204" pitchFamily="34" charset="0"/>
              </a:rPr>
              <a:t>Skylake</a:t>
            </a:r>
            <a:r>
              <a:rPr lang="en-US" dirty="0">
                <a:solidFill>
                  <a:srgbClr val="0071C5"/>
                </a:solidFill>
                <a:ea typeface="Intel Clear Light" panose="020B0404020203020204" pitchFamily="34" charset="0"/>
                <a:cs typeface="Intel Clear Light" panose="020B0404020203020204" pitchFamily="34" charset="0"/>
              </a:rPr>
              <a:t> SERVER</a:t>
            </a:r>
            <a:r>
              <a:rPr lang="en-US" altLang="zh-CN" dirty="0">
                <a:solidFill>
                  <a:schemeClr val="bg1">
                    <a:lumMod val="50000"/>
                  </a:schemeClr>
                </a:solidFill>
                <a:ea typeface="Intel Clear Light" panose="020B0404020203020204" pitchFamily="34" charset="0"/>
                <a:cs typeface="Intel Clear Light" panose="020B0404020203020204" pitchFamily="34" charset="0"/>
              </a:rPr>
              <a:t/>
            </a:r>
            <a:br>
              <a:rPr lang="en-US" altLang="zh-CN" dirty="0">
                <a:solidFill>
                  <a:schemeClr val="bg1">
                    <a:lumMod val="50000"/>
                  </a:schemeClr>
                </a:solidFill>
                <a:ea typeface="Intel Clear Light" panose="020B0404020203020204" pitchFamily="34" charset="0"/>
                <a:cs typeface="Intel Clear Light" panose="020B0404020203020204" pitchFamily="34" charset="0"/>
              </a:rPr>
            </a:br>
            <a:endParaRPr lang="ru-RU" dirty="0">
              <a:ea typeface="Intel Clear Light" panose="020B0404020203020204" pitchFamily="34" charset="0"/>
              <a:cs typeface="Intel Clear Light" panose="020B0404020203020204" pitchFamily="34" charset="0"/>
            </a:endParaRPr>
          </a:p>
        </p:txBody>
      </p:sp>
      <p:sp>
        <p:nvSpPr>
          <p:cNvPr id="6" name="Content Placeholder 3"/>
          <p:cNvSpPr>
            <a:spLocks noGrp="1"/>
          </p:cNvSpPr>
          <p:nvPr>
            <p:ph idx="1"/>
          </p:nvPr>
        </p:nvSpPr>
        <p:spPr>
          <a:xfrm>
            <a:off x="319393" y="786104"/>
            <a:ext cx="8594378" cy="3394472"/>
          </a:xfrm>
        </p:spPr>
        <p:txBody>
          <a:bodyPr>
            <a:normAutofit/>
          </a:bodyPr>
          <a:lstStyle/>
          <a:p>
            <a:pPr lvl="1"/>
            <a:r>
              <a:rPr lang="en-US" sz="1800" dirty="0" smtClean="0"/>
              <a:t>Compile </a:t>
            </a:r>
            <a:r>
              <a:rPr lang="en-US" sz="1800" dirty="0"/>
              <a:t>with processor-specific </a:t>
            </a:r>
            <a:r>
              <a:rPr lang="en-US" sz="1800" dirty="0" smtClean="0"/>
              <a:t>option:</a:t>
            </a:r>
          </a:p>
          <a:p>
            <a:pPr marL="857250" lvl="2" indent="0">
              <a:buNone/>
            </a:pPr>
            <a:r>
              <a:rPr lang="en-US" altLang="zh-CN" dirty="0" smtClean="0">
                <a:cs typeface="Courier New" pitchFamily="49" charset="0"/>
              </a:rPr>
              <a:t>Linux</a:t>
            </a:r>
            <a:r>
              <a:rPr lang="en-US" altLang="zh-CN" dirty="0">
                <a:cs typeface="Courier New" pitchFamily="49" charset="0"/>
              </a:rPr>
              <a:t>*, </a:t>
            </a:r>
            <a:r>
              <a:rPr lang="en-US" altLang="zh-CN" dirty="0" err="1">
                <a:cs typeface="Courier New" pitchFamily="49" charset="0"/>
              </a:rPr>
              <a:t>macOS</a:t>
            </a:r>
            <a:r>
              <a:rPr lang="en-US" altLang="zh-CN" dirty="0">
                <a:cs typeface="Courier New" pitchFamily="49" charset="0"/>
              </a:rPr>
              <a:t>*: </a:t>
            </a:r>
            <a:r>
              <a:rPr lang="en-US" b="1" dirty="0">
                <a:solidFill>
                  <a:srgbClr val="C00000"/>
                </a:solidFill>
                <a:latin typeface="Courier New" panose="02070309020205020404" pitchFamily="49" charset="0"/>
                <a:ea typeface="Intel Clear Light" panose="020B0404020203020204" pitchFamily="34" charset="0"/>
                <a:cs typeface="Courier New" panose="02070309020205020404" pitchFamily="49" charset="0"/>
              </a:rPr>
              <a:t>-xCORE-AVX512</a:t>
            </a:r>
            <a:r>
              <a:rPr lang="en-US" altLang="zh-CN" dirty="0" smtClean="0">
                <a:cs typeface="Courier New" pitchFamily="49" charset="0"/>
              </a:rPr>
              <a:t>, </a:t>
            </a:r>
            <a:r>
              <a:rPr lang="en-US" altLang="zh-CN" dirty="0">
                <a:cs typeface="Courier New" pitchFamily="49" charset="0"/>
              </a:rPr>
              <a:t>Windows*: </a:t>
            </a:r>
            <a:r>
              <a:rPr lang="en-US" b="1" dirty="0">
                <a:solidFill>
                  <a:srgbClr val="C00000"/>
                </a:solidFill>
                <a:latin typeface="Courier New" panose="02070309020205020404" pitchFamily="49" charset="0"/>
                <a:ea typeface="Intel Clear Light" panose="020B0404020203020204" pitchFamily="34" charset="0"/>
                <a:cs typeface="Courier New" panose="02070309020205020404" pitchFamily="49" charset="0"/>
              </a:rPr>
              <a:t>/QxCORE-AVX512</a:t>
            </a:r>
          </a:p>
          <a:p>
            <a:pPr lvl="1"/>
            <a:r>
              <a:rPr lang="en-US" sz="1800" dirty="0" smtClean="0"/>
              <a:t>New </a:t>
            </a:r>
            <a:r>
              <a:rPr lang="en-US" sz="1800" dirty="0"/>
              <a:t>compiler option </a:t>
            </a:r>
            <a:r>
              <a:rPr lang="en-US" sz="1800" dirty="0" smtClean="0"/>
              <a:t>to enable a smooth transition from AVX2 to AVX-512</a:t>
            </a:r>
          </a:p>
          <a:p>
            <a:pPr marL="857250" lvl="2" indent="0">
              <a:buNone/>
            </a:pPr>
            <a:r>
              <a:rPr lang="en-US" altLang="zh-CN" sz="1400" dirty="0">
                <a:cs typeface="Courier New" pitchFamily="49" charset="0"/>
              </a:rPr>
              <a:t>Linux*, </a:t>
            </a:r>
            <a:r>
              <a:rPr lang="en-US" altLang="zh-CN" sz="1400" dirty="0" err="1">
                <a:cs typeface="Courier New" pitchFamily="49" charset="0"/>
              </a:rPr>
              <a:t>macOS</a:t>
            </a:r>
            <a:r>
              <a:rPr lang="en-US" altLang="zh-CN" sz="1400" dirty="0">
                <a:cs typeface="Courier New" pitchFamily="49" charset="0"/>
              </a:rPr>
              <a:t>*: </a:t>
            </a:r>
            <a:r>
              <a:rPr lang="en-US" altLang="zh-CN" sz="1400" dirty="0" smtClean="0">
                <a:cs typeface="Courier New" pitchFamily="49" charset="0"/>
              </a:rPr>
              <a:t> </a:t>
            </a:r>
            <a:r>
              <a:rPr lang="en-US" sz="1400" b="1" dirty="0" smtClean="0">
                <a:solidFill>
                  <a:srgbClr val="C00000"/>
                </a:solidFill>
                <a:latin typeface="Courier New" panose="02070309020205020404" pitchFamily="49" charset="0"/>
                <a:cs typeface="Courier New" panose="02070309020205020404" pitchFamily="49" charset="0"/>
              </a:rPr>
              <a:t>-</a:t>
            </a:r>
            <a:r>
              <a:rPr lang="en-US" sz="1400" b="1" dirty="0" err="1" smtClean="0">
                <a:solidFill>
                  <a:srgbClr val="C00000"/>
                </a:solidFill>
                <a:latin typeface="Courier New" panose="02070309020205020404" pitchFamily="49" charset="0"/>
                <a:cs typeface="Courier New" panose="02070309020205020404" pitchFamily="49" charset="0"/>
              </a:rPr>
              <a:t>qopt</a:t>
            </a:r>
            <a:r>
              <a:rPr lang="en-US" sz="1400" b="1" dirty="0" smtClean="0">
                <a:solidFill>
                  <a:srgbClr val="C00000"/>
                </a:solidFill>
                <a:latin typeface="Courier New" panose="02070309020205020404" pitchFamily="49" charset="0"/>
                <a:cs typeface="Courier New" panose="02070309020205020404" pitchFamily="49" charset="0"/>
              </a:rPr>
              <a:t>-</a:t>
            </a:r>
            <a:r>
              <a:rPr lang="en-US" sz="1400" b="1" dirty="0" err="1" smtClean="0">
                <a:solidFill>
                  <a:srgbClr val="C00000"/>
                </a:solidFill>
                <a:latin typeface="Courier New" panose="02070309020205020404" pitchFamily="49" charset="0"/>
                <a:cs typeface="Courier New" panose="02070309020205020404" pitchFamily="49" charset="0"/>
              </a:rPr>
              <a:t>zmm</a:t>
            </a:r>
            <a:r>
              <a:rPr lang="en-US" sz="1400" b="1" dirty="0" smtClean="0">
                <a:solidFill>
                  <a:srgbClr val="C00000"/>
                </a:solidFill>
                <a:latin typeface="Courier New" panose="02070309020205020404" pitchFamily="49" charset="0"/>
                <a:cs typeface="Courier New" panose="02070309020205020404" pitchFamily="49" charset="0"/>
              </a:rPr>
              <a:t>-usage=</a:t>
            </a:r>
            <a:r>
              <a:rPr lang="en-US" sz="1400" b="1" dirty="0" err="1" smtClean="0">
                <a:solidFill>
                  <a:srgbClr val="C00000"/>
                </a:solidFill>
                <a:latin typeface="Courier New" panose="02070309020205020404" pitchFamily="49" charset="0"/>
                <a:cs typeface="Courier New" panose="02070309020205020404" pitchFamily="49" charset="0"/>
              </a:rPr>
              <a:t>low|high</a:t>
            </a:r>
            <a:r>
              <a:rPr lang="en-US" altLang="zh-CN" sz="1400" dirty="0">
                <a:cs typeface="Courier New" pitchFamily="49" charset="0"/>
              </a:rPr>
              <a:t> , Windows*: </a:t>
            </a:r>
            <a:r>
              <a:rPr lang="en-US" sz="1400" b="1" dirty="0" smtClean="0">
                <a:solidFill>
                  <a:srgbClr val="C00000"/>
                </a:solidFill>
                <a:latin typeface="Courier New" panose="02070309020205020404" pitchFamily="49" charset="0"/>
                <a:cs typeface="Courier New" panose="02070309020205020404" pitchFamily="49" charset="0"/>
              </a:rPr>
              <a:t>/</a:t>
            </a:r>
            <a:r>
              <a:rPr lang="en-US" sz="1400" b="1" dirty="0" err="1" smtClean="0">
                <a:solidFill>
                  <a:srgbClr val="C00000"/>
                </a:solidFill>
                <a:latin typeface="Courier New" panose="02070309020205020404" pitchFamily="49" charset="0"/>
                <a:cs typeface="Courier New" panose="02070309020205020404" pitchFamily="49" charset="0"/>
              </a:rPr>
              <a:t>Qopt-zmm-usage:low|high</a:t>
            </a:r>
            <a:endParaRPr lang="en-US" sz="1400" b="1" dirty="0" smtClean="0">
              <a:solidFill>
                <a:srgbClr val="C00000"/>
              </a:solidFill>
              <a:latin typeface="Courier New" panose="02070309020205020404" pitchFamily="49" charset="0"/>
              <a:cs typeface="Courier New" panose="02070309020205020404" pitchFamily="49" charset="0"/>
            </a:endParaRPr>
          </a:p>
          <a:p>
            <a:pPr lvl="2"/>
            <a:r>
              <a:rPr lang="en-US" sz="1400" dirty="0"/>
              <a:t>Defines a level of </a:t>
            </a:r>
            <a:r>
              <a:rPr lang="en-US" sz="1400" dirty="0" err="1"/>
              <a:t>zmm</a:t>
            </a:r>
            <a:r>
              <a:rPr lang="en-US" sz="1400" dirty="0"/>
              <a:t> registers </a:t>
            </a:r>
            <a:r>
              <a:rPr lang="en-US" sz="1400" dirty="0" smtClean="0"/>
              <a:t>usage</a:t>
            </a:r>
            <a:endParaRPr lang="en-US" sz="1400" dirty="0"/>
          </a:p>
          <a:p>
            <a:pPr lvl="2"/>
            <a:r>
              <a:rPr lang="en-US" sz="1400" dirty="0" smtClean="0"/>
              <a:t>Low is default for </a:t>
            </a:r>
            <a:r>
              <a:rPr lang="en-US" sz="1400" dirty="0" err="1" smtClean="0"/>
              <a:t>Skylake</a:t>
            </a:r>
            <a:r>
              <a:rPr lang="en-US" sz="1400" dirty="0" smtClean="0"/>
              <a:t> server</a:t>
            </a:r>
          </a:p>
          <a:p>
            <a:pPr lvl="2"/>
            <a:r>
              <a:rPr lang="en-US" sz="1400" dirty="0" smtClean="0"/>
              <a:t>May </a:t>
            </a:r>
            <a:r>
              <a:rPr lang="en-US" sz="1400" dirty="0"/>
              <a:t>control </a:t>
            </a:r>
            <a:r>
              <a:rPr lang="en-US" sz="1400" dirty="0" err="1"/>
              <a:t>zmm</a:t>
            </a:r>
            <a:r>
              <a:rPr lang="en-US" sz="1400" dirty="0"/>
              <a:t> usage with </a:t>
            </a:r>
            <a:r>
              <a:rPr lang="en-US" sz="1400" dirty="0" err="1" smtClean="0"/>
              <a:t>OpenMP</a:t>
            </a:r>
            <a:r>
              <a:rPr lang="en-US" sz="1400" dirty="0"/>
              <a:t>* directive (</a:t>
            </a:r>
            <a:r>
              <a:rPr lang="en-US" sz="1400" dirty="0" err="1"/>
              <a:t>simdlen</a:t>
            </a:r>
            <a:r>
              <a:rPr lang="en-US" sz="1400" dirty="0"/>
              <a:t>) on code level</a:t>
            </a:r>
          </a:p>
          <a:p>
            <a:pPr marL="57150" indent="0">
              <a:buNone/>
            </a:pPr>
            <a:endParaRPr lang="en-US" sz="1600" dirty="0" smtClean="0"/>
          </a:p>
          <a:p>
            <a:pPr lvl="1"/>
            <a:endParaRPr lang="en-US" sz="1600" i="1" dirty="0"/>
          </a:p>
          <a:p>
            <a:pPr marL="457200" lvl="1" indent="0">
              <a:buNone/>
            </a:pPr>
            <a:endParaRPr lang="en-US" sz="1800" dirty="0" smtClean="0"/>
          </a:p>
          <a:p>
            <a:endParaRPr lang="en-US" sz="1800" dirty="0"/>
          </a:p>
          <a:p>
            <a:pPr lvl="1"/>
            <a:endParaRPr lang="en-US" sz="1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12" name="Text Box 73"/>
          <p:cNvSpPr txBox="1">
            <a:spLocks noChangeArrowheads="1"/>
          </p:cNvSpPr>
          <p:nvPr/>
        </p:nvSpPr>
        <p:spPr bwMode="auto">
          <a:xfrm>
            <a:off x="457200" y="3264270"/>
            <a:ext cx="3602199" cy="1223412"/>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ln>
          <a:effectLst>
            <a:outerShdw blurRad="50800" dist="38100" dir="2700000" algn="tl" rotWithShape="0">
              <a:prstClr val="black">
                <a:alpha val="40000"/>
              </a:prstClr>
            </a:outerShdw>
          </a:effectLst>
        </p:spPr>
        <p:txBody>
          <a:bodyPr wrap="squar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r>
              <a:rPr lang="en-US" sz="1050" dirty="0">
                <a:solidFill>
                  <a:srgbClr val="00AEEF"/>
                </a:solidFill>
                <a:latin typeface="Courier New" panose="02070309020205020404" pitchFamily="49" charset="0"/>
                <a:cs typeface="Courier New" panose="02070309020205020404" pitchFamily="49" charset="0"/>
              </a:rPr>
              <a:t>#include &lt;</a:t>
            </a:r>
            <a:r>
              <a:rPr lang="en-US" sz="1050" dirty="0" err="1">
                <a:solidFill>
                  <a:srgbClr val="00AEEF"/>
                </a:solidFill>
                <a:latin typeface="Courier New" panose="02070309020205020404" pitchFamily="49" charset="0"/>
                <a:cs typeface="Courier New" panose="02070309020205020404" pitchFamily="49" charset="0"/>
              </a:rPr>
              <a:t>math.h</a:t>
            </a:r>
            <a:r>
              <a:rPr lang="en-US" sz="1050" dirty="0">
                <a:solidFill>
                  <a:srgbClr val="00AEEF"/>
                </a:solidFill>
                <a:latin typeface="Courier New" panose="02070309020205020404" pitchFamily="49" charset="0"/>
                <a:cs typeface="Courier New" panose="02070309020205020404" pitchFamily="49" charset="0"/>
              </a:rPr>
              <a:t>&gt;</a:t>
            </a:r>
          </a:p>
          <a:p>
            <a:r>
              <a:rPr lang="en-US" sz="1050" dirty="0" smtClean="0">
                <a:solidFill>
                  <a:srgbClr val="00AEEF"/>
                </a:solidFill>
                <a:latin typeface="Courier New" panose="02070309020205020404" pitchFamily="49" charset="0"/>
                <a:cs typeface="Courier New" panose="02070309020205020404" pitchFamily="49" charset="0"/>
              </a:rPr>
              <a:t>void</a:t>
            </a:r>
            <a:r>
              <a:rPr lang="en-US" sz="1050" dirty="0" smtClean="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foo</a:t>
            </a:r>
            <a:r>
              <a:rPr lang="en-US" sz="1050" dirty="0">
                <a:latin typeface="Courier New" panose="02070309020205020404" pitchFamily="49" charset="0"/>
                <a:cs typeface="Courier New" panose="02070309020205020404" pitchFamily="49" charset="0"/>
              </a:rPr>
              <a:t>(</a:t>
            </a:r>
            <a:r>
              <a:rPr lang="en-US" sz="1050" dirty="0">
                <a:solidFill>
                  <a:srgbClr val="00AEEF"/>
                </a:solidFill>
                <a:latin typeface="Courier New" panose="02070309020205020404" pitchFamily="49" charset="0"/>
                <a:cs typeface="Courier New" panose="02070309020205020404" pitchFamily="49" charset="0"/>
              </a:rPr>
              <a:t>double</a:t>
            </a:r>
            <a:r>
              <a:rPr lang="en-US" sz="1050" dirty="0">
                <a:latin typeface="Courier New" panose="02070309020205020404" pitchFamily="49" charset="0"/>
                <a:cs typeface="Courier New" panose="02070309020205020404" pitchFamily="49" charset="0"/>
              </a:rPr>
              <a:t> *a, </a:t>
            </a:r>
            <a:r>
              <a:rPr lang="en-US" sz="1050" dirty="0">
                <a:solidFill>
                  <a:srgbClr val="00AEEF"/>
                </a:solidFill>
                <a:latin typeface="Courier New" panose="02070309020205020404" pitchFamily="49" charset="0"/>
                <a:cs typeface="Courier New" panose="02070309020205020404" pitchFamily="49" charset="0"/>
              </a:rPr>
              <a:t>double</a:t>
            </a:r>
            <a:r>
              <a:rPr lang="en-US" sz="1050" dirty="0">
                <a:latin typeface="Courier New" panose="02070309020205020404" pitchFamily="49" charset="0"/>
                <a:cs typeface="Courier New" panose="02070309020205020404" pitchFamily="49" charset="0"/>
              </a:rPr>
              <a:t> *b, </a:t>
            </a:r>
            <a:r>
              <a:rPr lang="en-US" sz="1050" dirty="0" err="1">
                <a:solidFill>
                  <a:srgbClr val="00AEEF"/>
                </a:solidFill>
                <a:latin typeface="Courier New" panose="02070309020205020404" pitchFamily="49" charset="0"/>
                <a:cs typeface="Courier New" panose="02070309020205020404" pitchFamily="49" charset="0"/>
              </a:rPr>
              <a:t>int</a:t>
            </a:r>
            <a:r>
              <a:rPr lang="en-US" sz="1050" dirty="0">
                <a:solidFill>
                  <a:srgbClr val="00AEEF"/>
                </a:solidFill>
                <a:latin typeface="Courier New" panose="02070309020205020404" pitchFamily="49" charset="0"/>
                <a:cs typeface="Courier New" panose="02070309020205020404" pitchFamily="49" charset="0"/>
              </a:rPr>
              <a:t> </a:t>
            </a:r>
            <a:r>
              <a:rPr lang="en-US" sz="1050" dirty="0">
                <a:latin typeface="Courier New" panose="02070309020205020404" pitchFamily="49" charset="0"/>
                <a:cs typeface="Courier New" panose="02070309020205020404" pitchFamily="49" charset="0"/>
              </a:rPr>
              <a:t>size) {</a:t>
            </a:r>
          </a:p>
          <a:p>
            <a:r>
              <a:rPr lang="en-US" sz="1050" dirty="0">
                <a:latin typeface="Courier New" panose="02070309020205020404" pitchFamily="49" charset="0"/>
                <a:cs typeface="Courier New" panose="02070309020205020404" pitchFamily="49" charset="0"/>
              </a:rPr>
              <a:t>  </a:t>
            </a:r>
            <a:r>
              <a:rPr lang="en-US" sz="1050" b="1" dirty="0">
                <a:solidFill>
                  <a:srgbClr val="FF0000"/>
                </a:solidFill>
                <a:latin typeface="Courier New" panose="02070309020205020404" pitchFamily="49" charset="0"/>
                <a:cs typeface="Courier New" panose="02070309020205020404" pitchFamily="49" charset="0"/>
              </a:rPr>
              <a:t>#pragma </a:t>
            </a:r>
            <a:r>
              <a:rPr lang="en-US" sz="1050" b="1" dirty="0" err="1" smtClean="0">
                <a:solidFill>
                  <a:srgbClr val="FF0000"/>
                </a:solidFill>
                <a:latin typeface="Courier New" panose="02070309020205020404" pitchFamily="49" charset="0"/>
                <a:cs typeface="Courier New" panose="02070309020205020404" pitchFamily="49" charset="0"/>
              </a:rPr>
              <a:t>ivdep</a:t>
            </a:r>
            <a:endParaRPr lang="en-US" sz="1050" b="1" dirty="0">
              <a:solidFill>
                <a:srgbClr val="FF0000"/>
              </a:solidFill>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for</a:t>
            </a:r>
            <a:r>
              <a:rPr lang="en-US" sz="1050" dirty="0">
                <a:latin typeface="Courier New" panose="02070309020205020404" pitchFamily="49" charset="0"/>
                <a:cs typeface="Courier New" panose="02070309020205020404" pitchFamily="49" charset="0"/>
              </a:rPr>
              <a:t>(</a:t>
            </a:r>
            <a:r>
              <a:rPr lang="en-US" sz="1050" dirty="0" err="1">
                <a:solidFill>
                  <a:srgbClr val="00AEEF"/>
                </a:solidFill>
                <a:latin typeface="Courier New" panose="02070309020205020404" pitchFamily="49" charset="0"/>
                <a:cs typeface="Courier New" panose="02070309020205020404" pitchFamily="49" charset="0"/>
              </a:rPr>
              <a:t>int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=0; </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&lt;size; </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b[</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exp</a:t>
            </a:r>
            <a:r>
              <a:rPr lang="en-US" sz="1050" dirty="0">
                <a:latin typeface="Courier New" panose="02070309020205020404" pitchFamily="49" charset="0"/>
                <a:cs typeface="Courier New" panose="02070309020205020404" pitchFamily="49" charset="0"/>
              </a:rPr>
              <a:t>(a[</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a:t>
            </a:r>
          </a:p>
        </p:txBody>
      </p:sp>
      <p:sp>
        <p:nvSpPr>
          <p:cNvPr id="13" name="Text Box 73"/>
          <p:cNvSpPr txBox="1">
            <a:spLocks noChangeArrowheads="1"/>
          </p:cNvSpPr>
          <p:nvPr/>
        </p:nvSpPr>
        <p:spPr bwMode="auto">
          <a:xfrm>
            <a:off x="4376276" y="3143718"/>
            <a:ext cx="4537495" cy="253916"/>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ln>
          <a:effectLst>
            <a:outerShdw blurRad="50800" dist="38100" dir="2700000" algn="tl" rotWithShape="0">
              <a:prstClr val="black">
                <a:alpha val="40000"/>
              </a:prstClr>
            </a:outerShdw>
          </a:effectLst>
        </p:spPr>
        <p:txBody>
          <a:bodyPr wrap="squar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r>
              <a:rPr lang="en-US" sz="1050" dirty="0" err="1">
                <a:latin typeface="Courier New" panose="02070309020205020404" pitchFamily="49" charset="0"/>
                <a:cs typeface="Courier New" panose="02070309020205020404" pitchFamily="49" charset="0"/>
              </a:rPr>
              <a:t>icpc</a:t>
            </a:r>
            <a:r>
              <a:rPr lang="en-US" sz="1050" dirty="0">
                <a:latin typeface="Courier New" panose="02070309020205020404" pitchFamily="49" charset="0"/>
                <a:cs typeface="Courier New" panose="02070309020205020404" pitchFamily="49" charset="0"/>
              </a:rPr>
              <a:t> -c -xCORE-AVX512 –</a:t>
            </a:r>
            <a:r>
              <a:rPr lang="en-US" sz="1050" dirty="0" err="1">
                <a:latin typeface="Courier New" panose="02070309020205020404" pitchFamily="49" charset="0"/>
                <a:cs typeface="Courier New" panose="02070309020205020404" pitchFamily="49" charset="0"/>
              </a:rPr>
              <a:t>qopenmp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qopt</a:t>
            </a:r>
            <a:r>
              <a:rPr lang="en-US" sz="1050" dirty="0">
                <a:latin typeface="Courier New" panose="02070309020205020404" pitchFamily="49" charset="0"/>
                <a:cs typeface="Courier New" panose="02070309020205020404" pitchFamily="49" charset="0"/>
              </a:rPr>
              <a:t>-report=5 foo.cpp</a:t>
            </a:r>
          </a:p>
        </p:txBody>
      </p:sp>
      <p:sp>
        <p:nvSpPr>
          <p:cNvPr id="14" name="Text Box 73"/>
          <p:cNvSpPr txBox="1">
            <a:spLocks noChangeArrowheads="1"/>
          </p:cNvSpPr>
          <p:nvPr/>
        </p:nvSpPr>
        <p:spPr bwMode="auto">
          <a:xfrm>
            <a:off x="4376276" y="3452635"/>
            <a:ext cx="4537495" cy="1061829"/>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ln>
          <a:effectLst>
            <a:outerShdw blurRad="50800" dist="38100" dir="2700000" algn="tl" rotWithShape="0">
              <a:prstClr val="black">
                <a:alpha val="40000"/>
              </a:prstClr>
            </a:outerShdw>
          </a:effectLst>
        </p:spPr>
        <p:txBody>
          <a:bodyPr wrap="squar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r>
              <a:rPr lang="en-US" sz="1050" dirty="0">
                <a:latin typeface="Courier New" panose="02070309020205020404" pitchFamily="49" charset="0"/>
                <a:cs typeface="Courier New" panose="02070309020205020404" pitchFamily="49" charset="0"/>
              </a:rPr>
              <a:t>remark #15305: vectorization support: vector length </a:t>
            </a:r>
            <a:r>
              <a:rPr lang="en-US" sz="1050" dirty="0">
                <a:solidFill>
                  <a:srgbClr val="FF0000"/>
                </a:solidFill>
                <a:latin typeface="Courier New" panose="02070309020205020404" pitchFamily="49" charset="0"/>
                <a:cs typeface="Courier New" panose="02070309020205020404" pitchFamily="49" charset="0"/>
              </a:rPr>
              <a:t>4</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remark #15321: Compiler has chosen to target XMM/YMM vector. </a:t>
            </a:r>
            <a:r>
              <a:rPr lang="en-US" sz="1050" dirty="0">
                <a:solidFill>
                  <a:srgbClr val="00AEEF"/>
                </a:solidFill>
                <a:latin typeface="Courier New" panose="02070309020205020404" pitchFamily="49" charset="0"/>
                <a:cs typeface="Courier New" panose="02070309020205020404" pitchFamily="49" charset="0"/>
              </a:rPr>
              <a:t>Try using -</a:t>
            </a:r>
            <a:r>
              <a:rPr lang="en-US" sz="1050" dirty="0" err="1">
                <a:solidFill>
                  <a:srgbClr val="00AEEF"/>
                </a:solidFill>
                <a:latin typeface="Courier New" panose="02070309020205020404" pitchFamily="49" charset="0"/>
                <a:cs typeface="Courier New" panose="02070309020205020404" pitchFamily="49" charset="0"/>
              </a:rPr>
              <a:t>qopt</a:t>
            </a:r>
            <a:r>
              <a:rPr lang="en-US" sz="1050" dirty="0">
                <a:solidFill>
                  <a:srgbClr val="00AEEF"/>
                </a:solidFill>
                <a:latin typeface="Courier New" panose="02070309020205020404" pitchFamily="49" charset="0"/>
                <a:cs typeface="Courier New" panose="02070309020205020404" pitchFamily="49" charset="0"/>
              </a:rPr>
              <a:t>-</a:t>
            </a:r>
            <a:r>
              <a:rPr lang="en-US" sz="1050" dirty="0" err="1">
                <a:solidFill>
                  <a:srgbClr val="00AEEF"/>
                </a:solidFill>
                <a:latin typeface="Courier New" panose="02070309020205020404" pitchFamily="49" charset="0"/>
                <a:cs typeface="Courier New" panose="02070309020205020404" pitchFamily="49" charset="0"/>
              </a:rPr>
              <a:t>zmm</a:t>
            </a:r>
            <a:r>
              <a:rPr lang="en-US" sz="1050" dirty="0">
                <a:solidFill>
                  <a:srgbClr val="00AEEF"/>
                </a:solidFill>
                <a:latin typeface="Courier New" panose="02070309020205020404" pitchFamily="49" charset="0"/>
                <a:cs typeface="Courier New" panose="02070309020205020404" pitchFamily="49" charset="0"/>
              </a:rPr>
              <a:t>-usage=high</a:t>
            </a:r>
            <a:r>
              <a:rPr lang="en-US" sz="1050" dirty="0">
                <a:latin typeface="Courier New" panose="02070309020205020404" pitchFamily="49" charset="0"/>
                <a:cs typeface="Courier New" panose="02070309020205020404" pitchFamily="49" charset="0"/>
              </a:rPr>
              <a:t> to override</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remark #15478: estimated potential speedup: </a:t>
            </a:r>
            <a:r>
              <a:rPr lang="en-US" sz="1050" dirty="0">
                <a:solidFill>
                  <a:srgbClr val="FF0000"/>
                </a:solidFill>
                <a:latin typeface="Courier New" panose="02070309020205020404" pitchFamily="49" charset="0"/>
                <a:cs typeface="Courier New" panose="02070309020205020404" pitchFamily="49" charset="0"/>
              </a:rPr>
              <a:t>5.260</a:t>
            </a:r>
          </a:p>
        </p:txBody>
      </p:sp>
    </p:spTree>
    <p:extLst>
      <p:ext uri="{BB962C8B-B14F-4D97-AF65-F5344CB8AC3E}">
        <p14:creationId xmlns:p14="http://schemas.microsoft.com/office/powerpoint/2010/main" val="381999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a:t>Alignment</a:t>
            </a:r>
            <a:endParaRPr lang="en-US" altLang="zh-CN" sz="1650" dirty="0">
              <a:solidFill>
                <a:schemeClr val="bg1">
                  <a:lumMod val="50000"/>
                </a:schemeClr>
              </a:solidFill>
            </a:endParaRPr>
          </a:p>
        </p:txBody>
      </p:sp>
      <p:sp>
        <p:nvSpPr>
          <p:cNvPr id="14338" name="Content Placeholder 4"/>
          <p:cNvSpPr>
            <a:spLocks noGrp="1"/>
          </p:cNvSpPr>
          <p:nvPr>
            <p:ph idx="1"/>
          </p:nvPr>
        </p:nvSpPr>
        <p:spPr bwMode="auto">
          <a:xfrm>
            <a:off x="457200" y="1063229"/>
            <a:ext cx="8229600" cy="3394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lnSpcReduction="10000"/>
          </a:bodyPr>
          <a:lstStyle/>
          <a:p>
            <a:r>
              <a:rPr lang="en-US" altLang="zh-CN" sz="1400" dirty="0">
                <a:cs typeface="Courier New" pitchFamily="49" charset="0"/>
              </a:rPr>
              <a:t>Caveat with using unaligned memory access:</a:t>
            </a:r>
          </a:p>
          <a:p>
            <a:pPr lvl="1"/>
            <a:r>
              <a:rPr lang="en-US" altLang="zh-CN" sz="1350" dirty="0">
                <a:cs typeface="Courier New" pitchFamily="49" charset="0"/>
              </a:rPr>
              <a:t>Unaligned loads and stores can be </a:t>
            </a:r>
            <a:r>
              <a:rPr lang="en-US" altLang="zh-CN" sz="1350" b="1" dirty="0" smtClean="0">
                <a:cs typeface="Courier New" pitchFamily="49" charset="0"/>
              </a:rPr>
              <a:t>slow</a:t>
            </a:r>
            <a:r>
              <a:rPr lang="en-US" altLang="zh-CN" sz="1350" dirty="0" smtClean="0">
                <a:cs typeface="Courier New" pitchFamily="49" charset="0"/>
              </a:rPr>
              <a:t> </a:t>
            </a:r>
            <a:r>
              <a:rPr lang="en-US" altLang="zh-CN" sz="1350" dirty="0">
                <a:cs typeface="Courier New" pitchFamily="49" charset="0"/>
              </a:rPr>
              <a:t>due to higher I/O because two cache-lines need to be loaded/stored (not always, though)</a:t>
            </a:r>
            <a:endParaRPr lang="en-US" altLang="zh-CN" sz="1350" b="1" dirty="0">
              <a:cs typeface="Courier New" pitchFamily="49" charset="0"/>
            </a:endParaRPr>
          </a:p>
          <a:p>
            <a:pPr lvl="1"/>
            <a:r>
              <a:rPr lang="en-US" altLang="zh-CN" sz="1350" dirty="0">
                <a:cs typeface="Courier New" pitchFamily="49" charset="0"/>
              </a:rPr>
              <a:t>Compiler can mitigate expensive unaligned memory operations by using two partial loads/stores – </a:t>
            </a:r>
            <a:r>
              <a:rPr lang="en-US" altLang="zh-CN" sz="1350" b="1" dirty="0">
                <a:cs typeface="Courier New" pitchFamily="49" charset="0"/>
              </a:rPr>
              <a:t>still </a:t>
            </a:r>
            <a:r>
              <a:rPr lang="en-US" altLang="zh-CN" sz="1350" b="1" dirty="0" smtClean="0">
                <a:cs typeface="Courier New" pitchFamily="49" charset="0"/>
              </a:rPr>
              <a:t>slow </a:t>
            </a:r>
            <a:r>
              <a:rPr lang="en-US" altLang="zh-CN" sz="1350" dirty="0" smtClean="0">
                <a:cs typeface="Courier New" pitchFamily="49" charset="0"/>
              </a:rPr>
              <a:t>(</a:t>
            </a:r>
            <a:r>
              <a:rPr lang="en-US" altLang="zh-CN" sz="1350" dirty="0">
                <a:cs typeface="Courier New" pitchFamily="49" charset="0"/>
              </a:rPr>
              <a:t>e.g. two 64 bit loads instead of one 128 bit unaligned load)</a:t>
            </a:r>
          </a:p>
          <a:p>
            <a:pPr lvl="1"/>
            <a:r>
              <a:rPr lang="en-US" altLang="zh-CN" sz="1350" dirty="0">
                <a:cs typeface="Courier New" pitchFamily="49" charset="0"/>
              </a:rPr>
              <a:t>The compiler can use  “versioning” in case alignment is unclear:</a:t>
            </a:r>
            <a:br>
              <a:rPr lang="en-US" altLang="zh-CN" sz="1350" dirty="0">
                <a:cs typeface="Courier New" pitchFamily="49" charset="0"/>
              </a:rPr>
            </a:br>
            <a:r>
              <a:rPr lang="en-US" altLang="zh-CN" sz="1350" dirty="0">
                <a:cs typeface="Courier New" pitchFamily="49" charset="0"/>
              </a:rPr>
              <a:t>Run time checks for alignment to use fast aligned operations if possible, the slower operations otherwise – </a:t>
            </a:r>
            <a:r>
              <a:rPr lang="en-US" altLang="zh-CN" sz="1350" b="1" dirty="0">
                <a:cs typeface="Courier New" pitchFamily="49" charset="0"/>
              </a:rPr>
              <a:t>better but limited</a:t>
            </a:r>
          </a:p>
          <a:p>
            <a:r>
              <a:rPr lang="en-US" altLang="zh-CN" sz="1400" b="1" dirty="0">
                <a:cs typeface="Courier New" pitchFamily="49" charset="0"/>
              </a:rPr>
              <a:t>Best performance: </a:t>
            </a:r>
            <a:r>
              <a:rPr lang="en-US" altLang="zh-CN" sz="1400" dirty="0">
                <a:cs typeface="Courier New" pitchFamily="49" charset="0"/>
              </a:rPr>
              <a:t>User defined aligned </a:t>
            </a:r>
            <a:r>
              <a:rPr lang="en-US" altLang="zh-CN" sz="1400" dirty="0" smtClean="0">
                <a:cs typeface="Courier New" pitchFamily="49" charset="0"/>
              </a:rPr>
              <a:t>memory</a:t>
            </a:r>
            <a:endParaRPr lang="en-US" altLang="zh-CN" sz="1400" b="1" dirty="0">
              <a:cs typeface="Courier New" pitchFamily="49" charset="0"/>
            </a:endParaRPr>
          </a:p>
          <a:p>
            <a:pPr lvl="1"/>
            <a:r>
              <a:rPr lang="en-US" altLang="zh-CN" sz="1350" dirty="0" smtClean="0">
                <a:cs typeface="Courier New" pitchFamily="49" charset="0"/>
              </a:rPr>
              <a:t>16 </a:t>
            </a:r>
            <a:r>
              <a:rPr lang="en-US" altLang="zh-CN" sz="1350" dirty="0">
                <a:cs typeface="Courier New" pitchFamily="49" charset="0"/>
              </a:rPr>
              <a:t>byte for </a:t>
            </a:r>
            <a:r>
              <a:rPr lang="en-US" altLang="zh-CN" sz="1350" dirty="0" smtClean="0">
                <a:cs typeface="Courier New" pitchFamily="49" charset="0"/>
              </a:rPr>
              <a:t>SSE</a:t>
            </a:r>
          </a:p>
          <a:p>
            <a:pPr lvl="1"/>
            <a:r>
              <a:rPr lang="en-US" altLang="zh-CN" sz="1350" dirty="0" smtClean="0">
                <a:cs typeface="Courier New" pitchFamily="49" charset="0"/>
              </a:rPr>
              <a:t>32 </a:t>
            </a:r>
            <a:r>
              <a:rPr lang="en-US" altLang="zh-CN" sz="1350" dirty="0">
                <a:cs typeface="Courier New" pitchFamily="49" charset="0"/>
              </a:rPr>
              <a:t>byte for </a:t>
            </a:r>
            <a:r>
              <a:rPr lang="en-US" altLang="zh-CN" sz="1350" dirty="0" smtClean="0">
                <a:cs typeface="Courier New" pitchFamily="49" charset="0"/>
              </a:rPr>
              <a:t>AVX</a:t>
            </a:r>
          </a:p>
          <a:p>
            <a:pPr lvl="1"/>
            <a:r>
              <a:rPr lang="en-US" altLang="zh-CN" sz="1350" dirty="0" smtClean="0">
                <a:cs typeface="Courier New" pitchFamily="49" charset="0"/>
              </a:rPr>
              <a:t>64 </a:t>
            </a:r>
            <a:r>
              <a:rPr lang="en-US" altLang="zh-CN" sz="1350" dirty="0">
                <a:cs typeface="Courier New" pitchFamily="49" charset="0"/>
              </a:rPr>
              <a:t>byte for </a:t>
            </a:r>
            <a:r>
              <a:rPr lang="en-US" altLang="zh-CN" sz="1350" dirty="0" smtClean="0">
                <a:cs typeface="Courier New" pitchFamily="49" charset="0"/>
              </a:rPr>
              <a:t>Intel</a:t>
            </a:r>
            <a:r>
              <a:rPr lang="en-US" altLang="zh-CN" sz="1350" dirty="0">
                <a:cs typeface="Courier New" pitchFamily="49" charset="0"/>
              </a:rPr>
              <a:t>® AVX-512</a:t>
            </a:r>
          </a:p>
        </p:txBody>
      </p:sp>
      <p:sp>
        <p:nvSpPr>
          <p:cNvPr id="5" name="Slide Number Placeholder 2"/>
          <p:cNvSpPr>
            <a:spLocks noGrp="1"/>
          </p:cNvSpPr>
          <p:nvPr>
            <p:ph type="sldNum" sz="quarter" idx="12"/>
          </p:nvPr>
        </p:nvSpPr>
        <p:spPr/>
        <p:txBody>
          <a:bodyPr/>
          <a:lstStyle/>
          <a:p>
            <a:pPr>
              <a:defRPr/>
            </a:pPr>
            <a:fld id="{E2E972C9-3D20-468C-BBF1-A1AAD9D360EF}" type="slidenum">
              <a:rPr lang="en-US" altLang="en-US" smtClean="0"/>
              <a:pPr>
                <a:defRPr/>
              </a:pPr>
              <a:t>18</a:t>
            </a:fld>
            <a:endParaRPr lang="en-US" altLang="en-US" dirty="0"/>
          </a:p>
        </p:txBody>
      </p:sp>
    </p:spTree>
    <p:extLst>
      <p:ext uri="{BB962C8B-B14F-4D97-AF65-F5344CB8AC3E}">
        <p14:creationId xmlns:p14="http://schemas.microsoft.com/office/powerpoint/2010/main" val="2073079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helps with alignment</a:t>
            </a:r>
            <a:endParaRPr lang="ru-RU" dirty="0"/>
          </a:p>
        </p:txBody>
      </p:sp>
      <p:sp>
        <p:nvSpPr>
          <p:cNvPr id="4" name="Slide Number Placeholder 3"/>
          <p:cNvSpPr>
            <a:spLocks noGrp="1"/>
          </p:cNvSpPr>
          <p:nvPr>
            <p:ph type="sldNum" sz="quarter" idx="12"/>
          </p:nvPr>
        </p:nvSpPr>
        <p:spPr>
          <a:prstGeom prst="rect">
            <a:avLst/>
          </a:prstGeom>
        </p:spPr>
        <p:txBody>
          <a:bodyPr/>
          <a:lstStyle/>
          <a:p>
            <a:fld id="{EE2556C5-CE8C-6547-B838-EA80C61A4AF7}" type="slidenum">
              <a:rPr lang="en-US" smtClean="0"/>
              <a:pPr/>
              <a:t>19</a:t>
            </a:fld>
            <a:endParaRPr lang="en-US" dirty="0"/>
          </a:p>
        </p:txBody>
      </p:sp>
      <p:graphicFrame>
        <p:nvGraphicFramePr>
          <p:cNvPr id="45" name="Table 44"/>
          <p:cNvGraphicFramePr>
            <a:graphicFrameLocks noGrp="1"/>
          </p:cNvGraphicFramePr>
          <p:nvPr>
            <p:extLst/>
          </p:nvPr>
        </p:nvGraphicFramePr>
        <p:xfrm>
          <a:off x="6899705" y="159756"/>
          <a:ext cx="1851516" cy="845820"/>
        </p:xfrm>
        <a:graphic>
          <a:graphicData uri="http://schemas.openxmlformats.org/drawingml/2006/table">
            <a:tbl>
              <a:tblPr firstRow="1" bandRow="1">
                <a:tableStyleId>{2D5ABB26-0587-4C30-8999-92F81FD0307C}</a:tableStyleId>
              </a:tblPr>
              <a:tblGrid>
                <a:gridCol w="925758"/>
                <a:gridCol w="925758"/>
              </a:tblGrid>
              <a:tr h="278130">
                <a:tc>
                  <a:txBody>
                    <a:bodyPr/>
                    <a:lstStyle/>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SSE:</a:t>
                      </a:r>
                      <a:endParaRPr lang="ru-RU" sz="1400" dirty="0">
                        <a:latin typeface="Intel Clear Light" panose="020B0404020203020204" pitchFamily="34" charset="0"/>
                        <a:ea typeface="Intel Clear Light" panose="020B0404020203020204" pitchFamily="34" charset="0"/>
                        <a:cs typeface="Intel Clear Light" panose="020B0404020203020204" pitchFamily="34" charset="0"/>
                      </a:endParaRPr>
                    </a:p>
                  </a:txBody>
                  <a:tcPr marL="68580" marR="68580" marT="34290" marB="34290"/>
                </a:tc>
                <a:tc>
                  <a:txBody>
                    <a:bodyPr/>
                    <a:lstStyle/>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16 bytes</a:t>
                      </a:r>
                      <a:endParaRPr lang="ru-RU" sz="1400" dirty="0">
                        <a:latin typeface="Intel Clear Light" panose="020B0404020203020204" pitchFamily="34" charset="0"/>
                        <a:ea typeface="Intel Clear Light" panose="020B0404020203020204" pitchFamily="34" charset="0"/>
                        <a:cs typeface="Intel Clear Light" panose="020B0404020203020204" pitchFamily="34" charset="0"/>
                      </a:endParaRPr>
                    </a:p>
                  </a:txBody>
                  <a:tcPr marL="68580" marR="68580" marT="34290" marB="34290"/>
                </a:tc>
              </a:tr>
              <a:tr h="278130">
                <a:tc>
                  <a:txBody>
                    <a:bodyPr/>
                    <a:lstStyle/>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AVX:</a:t>
                      </a:r>
                      <a:endParaRPr lang="ru-RU" sz="1400" dirty="0">
                        <a:latin typeface="Intel Clear Light" panose="020B0404020203020204" pitchFamily="34" charset="0"/>
                        <a:ea typeface="Intel Clear Light" panose="020B0404020203020204" pitchFamily="34" charset="0"/>
                        <a:cs typeface="Intel Clear Light" panose="020B0404020203020204" pitchFamily="34" charset="0"/>
                      </a:endParaRPr>
                    </a:p>
                  </a:txBody>
                  <a:tcPr marL="68580" marR="68580" marT="34290" marB="34290"/>
                </a:tc>
                <a:tc>
                  <a:txBody>
                    <a:bodyPr/>
                    <a:lstStyle/>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32 bytes</a:t>
                      </a:r>
                      <a:endParaRPr lang="ru-RU" sz="1400" dirty="0">
                        <a:latin typeface="Intel Clear Light" panose="020B0404020203020204" pitchFamily="34" charset="0"/>
                        <a:ea typeface="Intel Clear Light" panose="020B0404020203020204" pitchFamily="34" charset="0"/>
                        <a:cs typeface="Intel Clear Light" panose="020B0404020203020204" pitchFamily="34" charset="0"/>
                      </a:endParaRPr>
                    </a:p>
                  </a:txBody>
                  <a:tcPr marL="68580" marR="68580" marT="34290" marB="34290"/>
                </a:tc>
              </a:tr>
              <a:tr h="278130">
                <a:tc>
                  <a:txBody>
                    <a:bodyPr/>
                    <a:lstStyle/>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AVX512</a:t>
                      </a:r>
                      <a:endParaRPr lang="ru-RU" sz="1400" dirty="0">
                        <a:latin typeface="Intel Clear Light" panose="020B0404020203020204" pitchFamily="34" charset="0"/>
                        <a:ea typeface="Intel Clear Light" panose="020B0404020203020204" pitchFamily="34" charset="0"/>
                        <a:cs typeface="Intel Clear Light" panose="020B0404020203020204" pitchFamily="34" charset="0"/>
                      </a:endParaRPr>
                    </a:p>
                  </a:txBody>
                  <a:tcPr marL="68580" marR="68580" marT="34290" marB="34290"/>
                </a:tc>
                <a:tc>
                  <a:txBody>
                    <a:bodyPr/>
                    <a:lstStyle/>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64 bytes</a:t>
                      </a:r>
                      <a:endParaRPr lang="ru-RU" sz="1400" dirty="0">
                        <a:latin typeface="Intel Clear Light" panose="020B0404020203020204" pitchFamily="34" charset="0"/>
                        <a:ea typeface="Intel Clear Light" panose="020B0404020203020204" pitchFamily="34" charset="0"/>
                        <a:cs typeface="Intel Clear Light" panose="020B0404020203020204" pitchFamily="34" charset="0"/>
                      </a:endParaRPr>
                    </a:p>
                  </a:txBody>
                  <a:tcPr marL="68580" marR="68580" marT="34290" marB="34290"/>
                </a:tc>
              </a:tr>
            </a:tbl>
          </a:graphicData>
        </a:graphic>
      </p:graphicFrame>
      <p:grpSp>
        <p:nvGrpSpPr>
          <p:cNvPr id="13" name="Group 12"/>
          <p:cNvGrpSpPr/>
          <p:nvPr/>
        </p:nvGrpSpPr>
        <p:grpSpPr>
          <a:xfrm>
            <a:off x="2036568" y="1359406"/>
            <a:ext cx="5498082" cy="2344609"/>
            <a:chOff x="2090745" y="1066704"/>
            <a:chExt cx="5498082" cy="2344609"/>
          </a:xfrm>
        </p:grpSpPr>
        <p:sp>
          <p:nvSpPr>
            <p:cNvPr id="5" name="Rectangle 4"/>
            <p:cNvSpPr/>
            <p:nvPr/>
          </p:nvSpPr>
          <p:spPr>
            <a:xfrm>
              <a:off x="2091751" y="1306586"/>
              <a:ext cx="5497076" cy="3672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sz="1350" dirty="0"/>
            </a:p>
          </p:txBody>
        </p:sp>
        <p:cxnSp>
          <p:nvCxnSpPr>
            <p:cNvPr id="6" name="Straight Connector 5"/>
            <p:cNvCxnSpPr/>
            <p:nvPr/>
          </p:nvCxnSpPr>
          <p:spPr>
            <a:xfrm>
              <a:off x="2547122" y="1306586"/>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002492" y="1306586"/>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457862" y="1306586"/>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908255" y="1066704"/>
              <a:ext cx="0" cy="853819"/>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368602" y="1306586"/>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823972" y="1294389"/>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983469" y="1377023"/>
              <a:ext cx="489236" cy="300082"/>
            </a:xfrm>
            <a:prstGeom prst="rect">
              <a:avLst/>
            </a:prstGeom>
          </p:spPr>
          <p:txBody>
            <a:bodyPr wrap="none">
              <a:spAutoFit/>
            </a:bodyPr>
            <a:lstStyle/>
            <a:p>
              <a:r>
                <a:rPr lang="en-US" sz="1350" b="1" dirty="0">
                  <a:solidFill>
                    <a:srgbClr val="003C71"/>
                  </a:solidFill>
                </a:rPr>
                <a:t>A[0]</a:t>
              </a:r>
              <a:endParaRPr lang="ru-RU" sz="1350" b="1" dirty="0" err="1">
                <a:solidFill>
                  <a:srgbClr val="003C71"/>
                </a:solidFill>
              </a:endParaRPr>
            </a:p>
          </p:txBody>
        </p:sp>
        <p:sp>
          <p:nvSpPr>
            <p:cNvPr id="15" name="Rectangle 14"/>
            <p:cNvSpPr/>
            <p:nvPr/>
          </p:nvSpPr>
          <p:spPr>
            <a:xfrm>
              <a:off x="3438839" y="1367233"/>
              <a:ext cx="489236" cy="300082"/>
            </a:xfrm>
            <a:prstGeom prst="rect">
              <a:avLst/>
            </a:prstGeom>
          </p:spPr>
          <p:txBody>
            <a:bodyPr wrap="none">
              <a:spAutoFit/>
            </a:bodyPr>
            <a:lstStyle/>
            <a:p>
              <a:r>
                <a:rPr lang="en-US" sz="1350" b="1" dirty="0">
                  <a:solidFill>
                    <a:srgbClr val="003C71"/>
                  </a:solidFill>
                </a:rPr>
                <a:t>A[1]</a:t>
              </a:r>
              <a:endParaRPr lang="ru-RU" sz="1350" b="1" dirty="0" err="1">
                <a:solidFill>
                  <a:srgbClr val="003C71"/>
                </a:solidFill>
              </a:endParaRPr>
            </a:p>
          </p:txBody>
        </p:sp>
        <p:sp>
          <p:nvSpPr>
            <p:cNvPr id="16" name="Rectangle 15"/>
            <p:cNvSpPr/>
            <p:nvPr/>
          </p:nvSpPr>
          <p:spPr>
            <a:xfrm>
              <a:off x="3886259" y="1367233"/>
              <a:ext cx="489236" cy="300082"/>
            </a:xfrm>
            <a:prstGeom prst="rect">
              <a:avLst/>
            </a:prstGeom>
          </p:spPr>
          <p:txBody>
            <a:bodyPr wrap="none">
              <a:spAutoFit/>
            </a:bodyPr>
            <a:lstStyle/>
            <a:p>
              <a:r>
                <a:rPr lang="en-US" sz="1350" b="1" dirty="0">
                  <a:solidFill>
                    <a:srgbClr val="003C71"/>
                  </a:solidFill>
                </a:rPr>
                <a:t>A[2]</a:t>
              </a:r>
              <a:endParaRPr lang="ru-RU" sz="1350" b="1" dirty="0" err="1">
                <a:solidFill>
                  <a:srgbClr val="003C71"/>
                </a:solidFill>
              </a:endParaRPr>
            </a:p>
          </p:txBody>
        </p:sp>
        <p:sp>
          <p:nvSpPr>
            <p:cNvPr id="17" name="Rectangle 16"/>
            <p:cNvSpPr/>
            <p:nvPr/>
          </p:nvSpPr>
          <p:spPr>
            <a:xfrm>
              <a:off x="4333678" y="1363920"/>
              <a:ext cx="489236" cy="300082"/>
            </a:xfrm>
            <a:prstGeom prst="rect">
              <a:avLst/>
            </a:prstGeom>
          </p:spPr>
          <p:txBody>
            <a:bodyPr wrap="none">
              <a:spAutoFit/>
            </a:bodyPr>
            <a:lstStyle/>
            <a:p>
              <a:r>
                <a:rPr lang="en-US" sz="1350" b="1" dirty="0">
                  <a:solidFill>
                    <a:srgbClr val="003C71"/>
                  </a:solidFill>
                </a:rPr>
                <a:t>A[3]</a:t>
              </a:r>
              <a:endParaRPr lang="ru-RU" sz="1350" b="1" dirty="0" err="1">
                <a:solidFill>
                  <a:srgbClr val="003C71"/>
                </a:solidFill>
              </a:endParaRPr>
            </a:p>
          </p:txBody>
        </p:sp>
        <p:sp>
          <p:nvSpPr>
            <p:cNvPr id="18" name="Rectangle 17"/>
            <p:cNvSpPr/>
            <p:nvPr/>
          </p:nvSpPr>
          <p:spPr>
            <a:xfrm>
              <a:off x="4800973" y="1367233"/>
              <a:ext cx="489236" cy="300082"/>
            </a:xfrm>
            <a:prstGeom prst="rect">
              <a:avLst/>
            </a:prstGeom>
          </p:spPr>
          <p:txBody>
            <a:bodyPr wrap="none">
              <a:spAutoFit/>
            </a:bodyPr>
            <a:lstStyle/>
            <a:p>
              <a:r>
                <a:rPr lang="en-US" sz="1350" b="1" dirty="0">
                  <a:solidFill>
                    <a:srgbClr val="003C71"/>
                  </a:solidFill>
                </a:rPr>
                <a:t>A[4]</a:t>
              </a:r>
              <a:endParaRPr lang="ru-RU" sz="1350" b="1" dirty="0" err="1">
                <a:solidFill>
                  <a:srgbClr val="003C71"/>
                </a:solidFill>
              </a:endParaRPr>
            </a:p>
          </p:txBody>
        </p:sp>
        <p:cxnSp>
          <p:nvCxnSpPr>
            <p:cNvPr id="20" name="Straight Connector 19"/>
            <p:cNvCxnSpPr/>
            <p:nvPr/>
          </p:nvCxnSpPr>
          <p:spPr>
            <a:xfrm>
              <a:off x="5279342" y="1306586"/>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734712" y="1294389"/>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5244418" y="1363920"/>
              <a:ext cx="489236" cy="300082"/>
            </a:xfrm>
            <a:prstGeom prst="rect">
              <a:avLst/>
            </a:prstGeom>
          </p:spPr>
          <p:txBody>
            <a:bodyPr wrap="none">
              <a:spAutoFit/>
            </a:bodyPr>
            <a:lstStyle/>
            <a:p>
              <a:r>
                <a:rPr lang="en-US" sz="1350" b="1" dirty="0">
                  <a:solidFill>
                    <a:srgbClr val="003C71"/>
                  </a:solidFill>
                </a:rPr>
                <a:t>A[5]</a:t>
              </a:r>
              <a:endParaRPr lang="ru-RU" sz="1350" b="1" dirty="0" err="1">
                <a:solidFill>
                  <a:srgbClr val="003C71"/>
                </a:solidFill>
              </a:endParaRPr>
            </a:p>
          </p:txBody>
        </p:sp>
        <p:sp>
          <p:nvSpPr>
            <p:cNvPr id="24" name="Rectangle 23"/>
            <p:cNvSpPr/>
            <p:nvPr/>
          </p:nvSpPr>
          <p:spPr>
            <a:xfrm>
              <a:off x="3939275" y="2599050"/>
              <a:ext cx="1786556" cy="3672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350" dirty="0"/>
            </a:p>
          </p:txBody>
        </p:sp>
        <p:cxnSp>
          <p:nvCxnSpPr>
            <p:cNvPr id="26" name="Straight Connector 25"/>
            <p:cNvCxnSpPr/>
            <p:nvPr/>
          </p:nvCxnSpPr>
          <p:spPr>
            <a:xfrm>
              <a:off x="4394734" y="2599050"/>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850104" y="2599050"/>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305474" y="2586853"/>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920342" y="2659697"/>
              <a:ext cx="489236" cy="300082"/>
            </a:xfrm>
            <a:prstGeom prst="rect">
              <a:avLst/>
            </a:prstGeom>
          </p:spPr>
          <p:txBody>
            <a:bodyPr wrap="none">
              <a:spAutoFit/>
            </a:bodyPr>
            <a:lstStyle/>
            <a:p>
              <a:r>
                <a:rPr lang="en-US" sz="1350" b="1" dirty="0">
                  <a:solidFill>
                    <a:srgbClr val="003C71"/>
                  </a:solidFill>
                </a:rPr>
                <a:t>A[2]</a:t>
              </a:r>
              <a:endParaRPr lang="ru-RU" sz="1350" b="1" dirty="0" err="1">
                <a:solidFill>
                  <a:srgbClr val="003C71"/>
                </a:solidFill>
              </a:endParaRPr>
            </a:p>
          </p:txBody>
        </p:sp>
        <p:sp>
          <p:nvSpPr>
            <p:cNvPr id="30" name="Rectangle 29"/>
            <p:cNvSpPr/>
            <p:nvPr/>
          </p:nvSpPr>
          <p:spPr>
            <a:xfrm>
              <a:off x="4375711" y="2669487"/>
              <a:ext cx="489236" cy="300082"/>
            </a:xfrm>
            <a:prstGeom prst="rect">
              <a:avLst/>
            </a:prstGeom>
          </p:spPr>
          <p:txBody>
            <a:bodyPr wrap="none">
              <a:spAutoFit/>
            </a:bodyPr>
            <a:lstStyle/>
            <a:p>
              <a:r>
                <a:rPr lang="en-US" sz="1350" b="1" dirty="0">
                  <a:solidFill>
                    <a:srgbClr val="003C71"/>
                  </a:solidFill>
                </a:rPr>
                <a:t>A[3]</a:t>
              </a:r>
              <a:endParaRPr lang="ru-RU" sz="1350" b="1" dirty="0" err="1">
                <a:solidFill>
                  <a:srgbClr val="003C71"/>
                </a:solidFill>
              </a:endParaRPr>
            </a:p>
          </p:txBody>
        </p:sp>
        <p:sp>
          <p:nvSpPr>
            <p:cNvPr id="31" name="Rectangle 30"/>
            <p:cNvSpPr/>
            <p:nvPr/>
          </p:nvSpPr>
          <p:spPr>
            <a:xfrm>
              <a:off x="4831080" y="2659697"/>
              <a:ext cx="489236" cy="300082"/>
            </a:xfrm>
            <a:prstGeom prst="rect">
              <a:avLst/>
            </a:prstGeom>
          </p:spPr>
          <p:txBody>
            <a:bodyPr wrap="none">
              <a:spAutoFit/>
            </a:bodyPr>
            <a:lstStyle/>
            <a:p>
              <a:r>
                <a:rPr lang="en-US" sz="1350" b="1" dirty="0">
                  <a:solidFill>
                    <a:srgbClr val="003C71"/>
                  </a:solidFill>
                </a:rPr>
                <a:t>A[4]</a:t>
              </a:r>
              <a:endParaRPr lang="ru-RU" sz="1350" b="1" dirty="0" err="1">
                <a:solidFill>
                  <a:srgbClr val="003C71"/>
                </a:solidFill>
              </a:endParaRPr>
            </a:p>
          </p:txBody>
        </p:sp>
        <p:sp>
          <p:nvSpPr>
            <p:cNvPr id="32" name="Rectangle 31"/>
            <p:cNvSpPr/>
            <p:nvPr/>
          </p:nvSpPr>
          <p:spPr>
            <a:xfrm>
              <a:off x="5278500" y="2659697"/>
              <a:ext cx="489236" cy="300082"/>
            </a:xfrm>
            <a:prstGeom prst="rect">
              <a:avLst/>
            </a:prstGeom>
          </p:spPr>
          <p:txBody>
            <a:bodyPr wrap="none">
              <a:spAutoFit/>
            </a:bodyPr>
            <a:lstStyle/>
            <a:p>
              <a:r>
                <a:rPr lang="en-US" sz="1350" b="1" dirty="0">
                  <a:solidFill>
                    <a:srgbClr val="003C71"/>
                  </a:solidFill>
                </a:rPr>
                <a:t>A[5]</a:t>
              </a:r>
              <a:endParaRPr lang="ru-RU" sz="1350" b="1" dirty="0" err="1">
                <a:solidFill>
                  <a:srgbClr val="003C71"/>
                </a:solidFill>
              </a:endParaRPr>
            </a:p>
          </p:txBody>
        </p:sp>
        <p:cxnSp>
          <p:nvCxnSpPr>
            <p:cNvPr id="37" name="Straight Connector 36"/>
            <p:cNvCxnSpPr/>
            <p:nvPr/>
          </p:nvCxnSpPr>
          <p:spPr>
            <a:xfrm>
              <a:off x="2090745" y="1066704"/>
              <a:ext cx="0" cy="853819"/>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735492" y="1066704"/>
              <a:ext cx="0" cy="853819"/>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222716" y="1302072"/>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6678086" y="1289875"/>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5740373" y="1362719"/>
              <a:ext cx="489236" cy="300082"/>
            </a:xfrm>
            <a:prstGeom prst="rect">
              <a:avLst/>
            </a:prstGeom>
          </p:spPr>
          <p:txBody>
            <a:bodyPr wrap="none">
              <a:spAutoFit/>
            </a:bodyPr>
            <a:lstStyle/>
            <a:p>
              <a:r>
                <a:rPr lang="en-US" sz="1350" b="1" dirty="0">
                  <a:solidFill>
                    <a:srgbClr val="003C71"/>
                  </a:solidFill>
                </a:rPr>
                <a:t>A[6]</a:t>
              </a:r>
              <a:endParaRPr lang="ru-RU" sz="1350" b="1" dirty="0" err="1">
                <a:solidFill>
                  <a:srgbClr val="003C71"/>
                </a:solidFill>
              </a:endParaRPr>
            </a:p>
          </p:txBody>
        </p:sp>
        <p:sp>
          <p:nvSpPr>
            <p:cNvPr id="52" name="Rectangle 51"/>
            <p:cNvSpPr/>
            <p:nvPr/>
          </p:nvSpPr>
          <p:spPr>
            <a:xfrm>
              <a:off x="6187792" y="1359406"/>
              <a:ext cx="489236" cy="300082"/>
            </a:xfrm>
            <a:prstGeom prst="rect">
              <a:avLst/>
            </a:prstGeom>
          </p:spPr>
          <p:txBody>
            <a:bodyPr wrap="none">
              <a:spAutoFit/>
            </a:bodyPr>
            <a:lstStyle/>
            <a:p>
              <a:r>
                <a:rPr lang="en-US" sz="1350" b="1" dirty="0">
                  <a:solidFill>
                    <a:srgbClr val="003C71"/>
                  </a:solidFill>
                </a:rPr>
                <a:t>A[7]</a:t>
              </a:r>
              <a:endParaRPr lang="ru-RU" sz="1350" b="1" dirty="0" err="1">
                <a:solidFill>
                  <a:srgbClr val="003C71"/>
                </a:solidFill>
              </a:endParaRPr>
            </a:p>
          </p:txBody>
        </p:sp>
        <p:sp>
          <p:nvSpPr>
            <p:cNvPr id="53" name="Rectangle 52"/>
            <p:cNvSpPr/>
            <p:nvPr/>
          </p:nvSpPr>
          <p:spPr>
            <a:xfrm>
              <a:off x="6655087" y="1362719"/>
              <a:ext cx="489236" cy="300082"/>
            </a:xfrm>
            <a:prstGeom prst="rect">
              <a:avLst/>
            </a:prstGeom>
          </p:spPr>
          <p:txBody>
            <a:bodyPr wrap="none">
              <a:spAutoFit/>
            </a:bodyPr>
            <a:lstStyle/>
            <a:p>
              <a:r>
                <a:rPr lang="en-US" sz="1350" b="1" dirty="0">
                  <a:solidFill>
                    <a:srgbClr val="003C71"/>
                  </a:solidFill>
                </a:rPr>
                <a:t>A[8]</a:t>
              </a:r>
              <a:endParaRPr lang="ru-RU" sz="1350" b="1" dirty="0" err="1">
                <a:solidFill>
                  <a:srgbClr val="003C71"/>
                </a:solidFill>
              </a:endParaRPr>
            </a:p>
          </p:txBody>
        </p:sp>
        <p:cxnSp>
          <p:nvCxnSpPr>
            <p:cNvPr id="54" name="Straight Connector 53"/>
            <p:cNvCxnSpPr/>
            <p:nvPr/>
          </p:nvCxnSpPr>
          <p:spPr>
            <a:xfrm>
              <a:off x="7133456" y="1302072"/>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202162" y="2236823"/>
              <a:ext cx="1328890" cy="207749"/>
            </a:xfrm>
            <a:prstGeom prst="rect">
              <a:avLst/>
            </a:prstGeom>
            <a:noFill/>
          </p:spPr>
          <p:txBody>
            <a:bodyPr vert="horz" wrap="none" lIns="0" tIns="0" rIns="0" bIns="0" rtlCol="0">
              <a:spAutoFit/>
            </a:bodyPr>
            <a:lstStyle/>
            <a:p>
              <a:r>
                <a:rPr lang="en-US" sz="1350" dirty="0" err="1">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Vectorized</a:t>
              </a:r>
              <a:r>
                <a:rPr lang="en-US" sz="1350" dirty="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 body :</a:t>
              </a:r>
              <a:endParaRPr lang="ru-RU" sz="825" dirty="0" err="1">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2" name="Rectangle 11"/>
            <p:cNvSpPr/>
            <p:nvPr/>
          </p:nvSpPr>
          <p:spPr>
            <a:xfrm>
              <a:off x="2708556" y="2608108"/>
              <a:ext cx="486960" cy="3672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350"/>
            </a:p>
          </p:txBody>
        </p:sp>
        <p:sp>
          <p:nvSpPr>
            <p:cNvPr id="58" name="Rectangle 57"/>
            <p:cNvSpPr/>
            <p:nvPr/>
          </p:nvSpPr>
          <p:spPr>
            <a:xfrm>
              <a:off x="2718511" y="2653395"/>
              <a:ext cx="489236" cy="300082"/>
            </a:xfrm>
            <a:prstGeom prst="rect">
              <a:avLst/>
            </a:prstGeom>
          </p:spPr>
          <p:txBody>
            <a:bodyPr wrap="none">
              <a:spAutoFit/>
            </a:bodyPr>
            <a:lstStyle/>
            <a:p>
              <a:r>
                <a:rPr lang="en-US" sz="1350" b="1" dirty="0">
                  <a:solidFill>
                    <a:srgbClr val="003C71"/>
                  </a:solidFill>
                </a:rPr>
                <a:t>A[0]</a:t>
              </a:r>
              <a:endParaRPr lang="ru-RU" sz="1350" b="1" dirty="0" err="1">
                <a:solidFill>
                  <a:srgbClr val="003C71"/>
                </a:solidFill>
              </a:endParaRPr>
            </a:p>
          </p:txBody>
        </p:sp>
        <p:sp>
          <p:nvSpPr>
            <p:cNvPr id="59" name="Rectangle 58"/>
            <p:cNvSpPr/>
            <p:nvPr/>
          </p:nvSpPr>
          <p:spPr>
            <a:xfrm>
              <a:off x="3349846" y="2601615"/>
              <a:ext cx="486960" cy="3672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350"/>
            </a:p>
          </p:txBody>
        </p:sp>
        <p:sp>
          <p:nvSpPr>
            <p:cNvPr id="60" name="Rectangle 59"/>
            <p:cNvSpPr/>
            <p:nvPr/>
          </p:nvSpPr>
          <p:spPr>
            <a:xfrm>
              <a:off x="3358436" y="2646730"/>
              <a:ext cx="489236" cy="300082"/>
            </a:xfrm>
            <a:prstGeom prst="rect">
              <a:avLst/>
            </a:prstGeom>
          </p:spPr>
          <p:txBody>
            <a:bodyPr wrap="none">
              <a:spAutoFit/>
            </a:bodyPr>
            <a:lstStyle/>
            <a:p>
              <a:r>
                <a:rPr lang="en-US" sz="1350" b="1" dirty="0">
                  <a:solidFill>
                    <a:srgbClr val="003C71"/>
                  </a:solidFill>
                </a:rPr>
                <a:t>A[1]</a:t>
              </a:r>
              <a:endParaRPr lang="ru-RU" sz="1350" b="1" dirty="0" err="1">
                <a:solidFill>
                  <a:srgbClr val="003C71"/>
                </a:solidFill>
              </a:endParaRPr>
            </a:p>
          </p:txBody>
        </p:sp>
        <p:sp>
          <p:nvSpPr>
            <p:cNvPr id="61" name="TextBox 60"/>
            <p:cNvSpPr txBox="1"/>
            <p:nvPr/>
          </p:nvSpPr>
          <p:spPr>
            <a:xfrm>
              <a:off x="2720793" y="2268421"/>
              <a:ext cx="408766" cy="207749"/>
            </a:xfrm>
            <a:prstGeom prst="rect">
              <a:avLst/>
            </a:prstGeom>
            <a:noFill/>
          </p:spPr>
          <p:txBody>
            <a:bodyPr vert="horz" wrap="none" lIns="0" tIns="0" rIns="0" bIns="0" rtlCol="0">
              <a:spAutoFit/>
            </a:bodyPr>
            <a:lstStyle/>
            <a:p>
              <a:r>
                <a:rPr lang="en-US" sz="1350" dirty="0" smtClean="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Peel </a:t>
              </a:r>
              <a:r>
                <a:rPr lang="en-US" sz="1350" dirty="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a:t>
              </a:r>
              <a:endParaRPr lang="ru-RU" sz="825" dirty="0" err="1">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62" name="Rectangle 61"/>
            <p:cNvSpPr/>
            <p:nvPr/>
          </p:nvSpPr>
          <p:spPr>
            <a:xfrm>
              <a:off x="6964607" y="2609638"/>
              <a:ext cx="486960" cy="3672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350"/>
            </a:p>
          </p:txBody>
        </p:sp>
        <p:sp>
          <p:nvSpPr>
            <p:cNvPr id="63" name="Rectangle 62"/>
            <p:cNvSpPr/>
            <p:nvPr/>
          </p:nvSpPr>
          <p:spPr>
            <a:xfrm>
              <a:off x="6973197" y="2654753"/>
              <a:ext cx="489236" cy="300082"/>
            </a:xfrm>
            <a:prstGeom prst="rect">
              <a:avLst/>
            </a:prstGeom>
          </p:spPr>
          <p:txBody>
            <a:bodyPr wrap="none">
              <a:spAutoFit/>
            </a:bodyPr>
            <a:lstStyle/>
            <a:p>
              <a:r>
                <a:rPr lang="en-US" sz="1350" b="1" dirty="0">
                  <a:solidFill>
                    <a:srgbClr val="003C71"/>
                  </a:solidFill>
                </a:rPr>
                <a:t>A[8]</a:t>
              </a:r>
              <a:endParaRPr lang="ru-RU" sz="1350" b="1" dirty="0" err="1">
                <a:solidFill>
                  <a:srgbClr val="003C71"/>
                </a:solidFill>
              </a:endParaRPr>
            </a:p>
          </p:txBody>
        </p:sp>
        <p:sp>
          <p:nvSpPr>
            <p:cNvPr id="64" name="Rectangle 63"/>
            <p:cNvSpPr/>
            <p:nvPr/>
          </p:nvSpPr>
          <p:spPr>
            <a:xfrm>
              <a:off x="5816216" y="2621517"/>
              <a:ext cx="929762" cy="34829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350"/>
            </a:p>
          </p:txBody>
        </p:sp>
        <p:sp>
          <p:nvSpPr>
            <p:cNvPr id="65" name="Rectangle 64"/>
            <p:cNvSpPr/>
            <p:nvPr/>
          </p:nvSpPr>
          <p:spPr>
            <a:xfrm>
              <a:off x="5824806" y="2666632"/>
              <a:ext cx="489236" cy="300082"/>
            </a:xfrm>
            <a:prstGeom prst="rect">
              <a:avLst/>
            </a:prstGeom>
          </p:spPr>
          <p:txBody>
            <a:bodyPr wrap="none">
              <a:spAutoFit/>
            </a:bodyPr>
            <a:lstStyle/>
            <a:p>
              <a:r>
                <a:rPr lang="en-US" sz="1350" b="1" dirty="0">
                  <a:solidFill>
                    <a:srgbClr val="003C71"/>
                  </a:solidFill>
                </a:rPr>
                <a:t>A[6]</a:t>
              </a:r>
              <a:endParaRPr lang="ru-RU" sz="1350" b="1" dirty="0" err="1">
                <a:solidFill>
                  <a:srgbClr val="003C71"/>
                </a:solidFill>
              </a:endParaRPr>
            </a:p>
          </p:txBody>
        </p:sp>
        <p:cxnSp>
          <p:nvCxnSpPr>
            <p:cNvPr id="66" name="Straight Connector 65"/>
            <p:cNvCxnSpPr/>
            <p:nvPr/>
          </p:nvCxnSpPr>
          <p:spPr>
            <a:xfrm>
              <a:off x="6290607" y="2609638"/>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745977" y="2609638"/>
              <a:ext cx="0" cy="3672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271584" y="2668645"/>
              <a:ext cx="489236" cy="300082"/>
            </a:xfrm>
            <a:prstGeom prst="rect">
              <a:avLst/>
            </a:prstGeom>
          </p:spPr>
          <p:txBody>
            <a:bodyPr wrap="none">
              <a:spAutoFit/>
            </a:bodyPr>
            <a:lstStyle/>
            <a:p>
              <a:r>
                <a:rPr lang="en-US" sz="1350" b="1" dirty="0">
                  <a:solidFill>
                    <a:srgbClr val="003C71"/>
                  </a:solidFill>
                </a:rPr>
                <a:t>A[7]</a:t>
              </a:r>
              <a:endParaRPr lang="ru-RU" sz="1350" b="1" dirty="0" err="1">
                <a:solidFill>
                  <a:srgbClr val="003C71"/>
                </a:solidFill>
              </a:endParaRPr>
            </a:p>
          </p:txBody>
        </p:sp>
        <p:sp>
          <p:nvSpPr>
            <p:cNvPr id="69" name="TextBox 68"/>
            <p:cNvSpPr txBox="1"/>
            <p:nvPr/>
          </p:nvSpPr>
          <p:spPr>
            <a:xfrm>
              <a:off x="5904922" y="2268421"/>
              <a:ext cx="905697" cy="207749"/>
            </a:xfrm>
            <a:prstGeom prst="rect">
              <a:avLst/>
            </a:prstGeom>
            <a:noFill/>
          </p:spPr>
          <p:txBody>
            <a:bodyPr vert="horz" wrap="none" lIns="0" tIns="0" rIns="0" bIns="0" rtlCol="0">
              <a:spAutoFit/>
            </a:bodyPr>
            <a:lstStyle/>
            <a:p>
              <a:r>
                <a:rPr lang="en-US" sz="1350" dirty="0" smtClean="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Remainder </a:t>
              </a:r>
              <a:r>
                <a:rPr lang="en-US" sz="1350" dirty="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a:t>
              </a:r>
              <a:endParaRPr lang="ru-RU" sz="825" dirty="0" err="1">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cxnSp>
          <p:nvCxnSpPr>
            <p:cNvPr id="23" name="Straight Connector 22"/>
            <p:cNvCxnSpPr/>
            <p:nvPr/>
          </p:nvCxnSpPr>
          <p:spPr>
            <a:xfrm>
              <a:off x="3907461" y="2133605"/>
              <a:ext cx="0" cy="125226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750484" y="2159045"/>
              <a:ext cx="0" cy="125226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544018" y="3906394"/>
            <a:ext cx="8055963" cy="369332"/>
          </a:xfrm>
          <a:prstGeom prst="rect">
            <a:avLst/>
          </a:prstGeom>
        </p:spPr>
        <p:txBody>
          <a:bodyPr wrap="square">
            <a:spAutoFit/>
          </a:bodyPr>
          <a:lstStyle/>
          <a:p>
            <a:pPr algn="ctr"/>
            <a:r>
              <a:rPr lang="en-US" b="1" dirty="0">
                <a:solidFill>
                  <a:schemeClr val="tx2"/>
                </a:solidFill>
                <a:latin typeface="Intel Clear Light" panose="020B0404020203020204" pitchFamily="34" charset="0"/>
                <a:ea typeface="Intel Clear Light" panose="020B0404020203020204" pitchFamily="34" charset="0"/>
                <a:cs typeface="Intel Clear Light" panose="020B0404020203020204" pitchFamily="34" charset="0"/>
              </a:rPr>
              <a:t>Compiler can split loop in 3 parts to have aligned access in the loop body</a:t>
            </a:r>
            <a:endParaRPr lang="ru-RU" b="1" dirty="0">
              <a:solidFill>
                <a:schemeClr val="tx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360995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ru-RU" dirty="0"/>
          </a:p>
        </p:txBody>
      </p:sp>
      <p:sp>
        <p:nvSpPr>
          <p:cNvPr id="5" name="Content Placeholder 4"/>
          <p:cNvSpPr>
            <a:spLocks noGrp="1"/>
          </p:cNvSpPr>
          <p:nvPr>
            <p:ph idx="1"/>
          </p:nvPr>
        </p:nvSpPr>
        <p:spPr>
          <a:xfrm>
            <a:off x="457200" y="945911"/>
            <a:ext cx="8229600" cy="3394472"/>
          </a:xfrm>
        </p:spPr>
        <p:txBody>
          <a:bodyPr>
            <a:normAutofit/>
          </a:bodyPr>
          <a:lstStyle/>
          <a:p>
            <a:r>
              <a:rPr lang="en-US" b="1" dirty="0" smtClean="0"/>
              <a:t>Introduction</a:t>
            </a:r>
          </a:p>
          <a:p>
            <a:pPr lvl="1"/>
            <a:r>
              <a:rPr lang="en-US" b="1" dirty="0"/>
              <a:t>W</a:t>
            </a:r>
            <a:r>
              <a:rPr lang="en-US" b="1" dirty="0" smtClean="0"/>
              <a:t>hy Is Vectorization Important?</a:t>
            </a:r>
          </a:p>
          <a:p>
            <a:pPr lvl="1"/>
            <a:r>
              <a:rPr lang="en-US" b="1" dirty="0" smtClean="0"/>
              <a:t>Basic Vectorization Terms</a:t>
            </a:r>
          </a:p>
          <a:p>
            <a:pPr lvl="1"/>
            <a:r>
              <a:rPr lang="en-US" b="1" dirty="0"/>
              <a:t>Evolution of SIMD for Intel </a:t>
            </a:r>
            <a:r>
              <a:rPr lang="en-US" b="1" dirty="0" smtClean="0"/>
              <a:t>Processors</a:t>
            </a:r>
          </a:p>
          <a:p>
            <a:r>
              <a:rPr lang="en-US" dirty="0" smtClean="0"/>
              <a:t>Lab  – Vectorization with Intel® Compiler </a:t>
            </a:r>
          </a:p>
          <a:p>
            <a:r>
              <a:rPr lang="en-US" dirty="0"/>
              <a:t>Lab </a:t>
            </a:r>
            <a:r>
              <a:rPr lang="en-US" dirty="0" smtClean="0"/>
              <a:t> </a:t>
            </a:r>
            <a:r>
              <a:rPr lang="en-US" dirty="0"/>
              <a:t>– Intel® Math Kernel Library - Multiplying Matrices Using </a:t>
            </a:r>
            <a:r>
              <a:rPr lang="en-US" dirty="0" err="1"/>
              <a:t>dgemm</a:t>
            </a:r>
            <a:endParaRPr lang="en-US" dirty="0"/>
          </a:p>
          <a:p>
            <a:endParaRPr lang="en-US" dirty="0" smtClean="0"/>
          </a:p>
          <a:p>
            <a:endParaRPr lang="en-US" dirty="0" smtClean="0"/>
          </a:p>
          <a:p>
            <a:endParaRPr lang="ru-RU" dirty="0"/>
          </a:p>
        </p:txBody>
      </p:sp>
      <p:sp>
        <p:nvSpPr>
          <p:cNvPr id="6" name="Slide Number Placeholder 5"/>
          <p:cNvSpPr>
            <a:spLocks noGrp="1"/>
          </p:cNvSpPr>
          <p:nvPr>
            <p:ph type="sldNum" sz="quarter" idx="12"/>
          </p:nvPr>
        </p:nvSpPr>
        <p:spPr/>
        <p:txBody>
          <a:bodyPr/>
          <a:lstStyle/>
          <a:p>
            <a:fld id="{B0C4F1DF-11D0-BB4C-AF78-DC7F56834540}" type="slidenum">
              <a:rPr lang="en-US" smtClean="0"/>
              <a:pPr/>
              <a:t>2</a:t>
            </a:fld>
            <a:endParaRPr lang="en-US" dirty="0"/>
          </a:p>
        </p:txBody>
      </p:sp>
    </p:spTree>
    <p:extLst>
      <p:ext uri="{BB962C8B-B14F-4D97-AF65-F5344CB8AC3E}">
        <p14:creationId xmlns:p14="http://schemas.microsoft.com/office/powerpoint/2010/main" val="84283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bwMode="auto">
          <a:xfrm>
            <a:off x="308610" y="740287"/>
            <a:ext cx="8412322" cy="3394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spcBef>
                <a:spcPts val="300"/>
              </a:spcBef>
            </a:pPr>
            <a:r>
              <a:rPr lang="en-US" altLang="zh-CN" sz="1200" dirty="0" smtClean="0">
                <a:ea typeface="Intel Clear Light" panose="020B0404020203020204" pitchFamily="34" charset="0"/>
                <a:cs typeface="Intel Clear Light" panose="020B0404020203020204" pitchFamily="34" charset="0"/>
              </a:rPr>
              <a:t>Aligned </a:t>
            </a:r>
            <a:r>
              <a:rPr lang="en-US" altLang="zh-CN" sz="1200" dirty="0">
                <a:ea typeface="Intel Clear Light" panose="020B0404020203020204" pitchFamily="34" charset="0"/>
                <a:cs typeface="Intel Clear Light" panose="020B0404020203020204" pitchFamily="34" charset="0"/>
              </a:rPr>
              <a:t>heap memory allocation by intrinsic/library </a:t>
            </a:r>
            <a:r>
              <a:rPr lang="en-US" altLang="zh-CN" sz="1200" dirty="0" smtClean="0">
                <a:ea typeface="Intel Clear Light" panose="020B0404020203020204" pitchFamily="34" charset="0"/>
                <a:cs typeface="Intel Clear Light" panose="020B0404020203020204" pitchFamily="34" charset="0"/>
              </a:rPr>
              <a:t>call:</a:t>
            </a:r>
          </a:p>
          <a:p>
            <a:pPr marL="400050" lvl="1" indent="0">
              <a:spcBef>
                <a:spcPts val="300"/>
              </a:spcBef>
              <a:buNone/>
            </a:pPr>
            <a:r>
              <a:rPr lang="en-US" altLang="zh-CN" sz="1200" b="1" dirty="0">
                <a:solidFill>
                  <a:srgbClr val="C00000"/>
                </a:solidFill>
                <a:ea typeface="Intel Clear Light" panose="020B0404020203020204" pitchFamily="34" charset="0"/>
                <a:cs typeface="Intel Clear Light" panose="020B0404020203020204" pitchFamily="34" charset="0"/>
              </a:rPr>
              <a:t>void* </a:t>
            </a:r>
            <a:r>
              <a:rPr lang="en-US" altLang="zh-CN" sz="1200" b="1" dirty="0" err="1">
                <a:solidFill>
                  <a:srgbClr val="C00000"/>
                </a:solidFill>
                <a:ea typeface="Intel Clear Light" panose="020B0404020203020204" pitchFamily="34" charset="0"/>
                <a:cs typeface="Intel Clear Light" panose="020B0404020203020204" pitchFamily="34" charset="0"/>
              </a:rPr>
              <a:t>aligned_alloc</a:t>
            </a:r>
            <a:r>
              <a:rPr lang="en-US" altLang="zh-CN" sz="1200" b="1" dirty="0">
                <a:solidFill>
                  <a:srgbClr val="C00000"/>
                </a:solidFill>
                <a:ea typeface="Intel Clear Light" panose="020B0404020203020204" pitchFamily="34" charset="0"/>
                <a:cs typeface="Intel Clear Light" panose="020B0404020203020204" pitchFamily="34" charset="0"/>
              </a:rPr>
              <a:t>( </a:t>
            </a:r>
            <a:r>
              <a:rPr lang="en-US" altLang="zh-CN" sz="1200" b="1" dirty="0" err="1">
                <a:solidFill>
                  <a:srgbClr val="C00000"/>
                </a:solidFill>
                <a:ea typeface="Intel Clear Light" panose="020B0404020203020204" pitchFamily="34" charset="0"/>
                <a:cs typeface="Intel Clear Light" panose="020B0404020203020204" pitchFamily="34" charset="0"/>
              </a:rPr>
              <a:t>std</a:t>
            </a:r>
            <a:r>
              <a:rPr lang="en-US" altLang="zh-CN" sz="1200" b="1" dirty="0">
                <a:solidFill>
                  <a:srgbClr val="C00000"/>
                </a:solidFill>
                <a:ea typeface="Intel Clear Light" panose="020B0404020203020204" pitchFamily="34" charset="0"/>
                <a:cs typeface="Intel Clear Light" panose="020B0404020203020204" pitchFamily="34" charset="0"/>
              </a:rPr>
              <a:t>::</a:t>
            </a:r>
            <a:r>
              <a:rPr lang="en-US" altLang="zh-CN" sz="1200" b="1" dirty="0" err="1">
                <a:solidFill>
                  <a:srgbClr val="C00000"/>
                </a:solidFill>
                <a:ea typeface="Intel Clear Light" panose="020B0404020203020204" pitchFamily="34" charset="0"/>
                <a:cs typeface="Intel Clear Light" panose="020B0404020203020204" pitchFamily="34" charset="0"/>
              </a:rPr>
              <a:t>size_t</a:t>
            </a:r>
            <a:r>
              <a:rPr lang="en-US" altLang="zh-CN" sz="1200" b="1" dirty="0">
                <a:solidFill>
                  <a:srgbClr val="C00000"/>
                </a:solidFill>
                <a:ea typeface="Intel Clear Light" panose="020B0404020203020204" pitchFamily="34" charset="0"/>
                <a:cs typeface="Intel Clear Light" panose="020B0404020203020204" pitchFamily="34" charset="0"/>
              </a:rPr>
              <a:t> alignment, </a:t>
            </a:r>
            <a:r>
              <a:rPr lang="en-US" altLang="zh-CN" sz="1200" b="1" dirty="0" err="1">
                <a:solidFill>
                  <a:srgbClr val="C00000"/>
                </a:solidFill>
                <a:ea typeface="Intel Clear Light" panose="020B0404020203020204" pitchFamily="34" charset="0"/>
                <a:cs typeface="Intel Clear Light" panose="020B0404020203020204" pitchFamily="34" charset="0"/>
              </a:rPr>
              <a:t>std</a:t>
            </a:r>
            <a:r>
              <a:rPr lang="en-US" altLang="zh-CN" sz="1200" b="1" dirty="0">
                <a:solidFill>
                  <a:srgbClr val="C00000"/>
                </a:solidFill>
                <a:ea typeface="Intel Clear Light" panose="020B0404020203020204" pitchFamily="34" charset="0"/>
                <a:cs typeface="Intel Clear Light" panose="020B0404020203020204" pitchFamily="34" charset="0"/>
              </a:rPr>
              <a:t>::</a:t>
            </a:r>
            <a:r>
              <a:rPr lang="en-US" altLang="zh-CN" sz="1200" b="1" dirty="0" err="1">
                <a:solidFill>
                  <a:srgbClr val="C00000"/>
                </a:solidFill>
                <a:ea typeface="Intel Clear Light" panose="020B0404020203020204" pitchFamily="34" charset="0"/>
                <a:cs typeface="Intel Clear Light" panose="020B0404020203020204" pitchFamily="34" charset="0"/>
              </a:rPr>
              <a:t>size_t</a:t>
            </a:r>
            <a:r>
              <a:rPr lang="en-US" altLang="zh-CN" sz="1200" b="1" dirty="0">
                <a:solidFill>
                  <a:srgbClr val="C00000"/>
                </a:solidFill>
                <a:ea typeface="Intel Clear Light" panose="020B0404020203020204" pitchFamily="34" charset="0"/>
                <a:cs typeface="Intel Clear Light" panose="020B0404020203020204" pitchFamily="34" charset="0"/>
              </a:rPr>
              <a:t> size ); </a:t>
            </a:r>
            <a:r>
              <a:rPr lang="en-US" altLang="zh-CN" sz="1200" dirty="0">
                <a:ea typeface="Intel Clear Light" panose="020B0404020203020204" pitchFamily="34" charset="0"/>
                <a:cs typeface="Intel Clear Light" panose="020B0404020203020204" pitchFamily="34" charset="0"/>
              </a:rPr>
              <a:t>(since C++17)</a:t>
            </a:r>
          </a:p>
          <a:p>
            <a:pPr marL="400050" lvl="1" indent="0">
              <a:spcBef>
                <a:spcPts val="300"/>
              </a:spcBef>
              <a:buNone/>
            </a:pPr>
            <a:r>
              <a:rPr lang="en-US" altLang="zh-CN" sz="1200" b="1" dirty="0">
                <a:solidFill>
                  <a:srgbClr val="C00000"/>
                </a:solidFill>
                <a:ea typeface="Intel Clear Light" panose="020B0404020203020204" pitchFamily="34" charset="0"/>
                <a:cs typeface="Intel Clear Light" panose="020B0404020203020204" pitchFamily="34" charset="0"/>
              </a:rPr>
              <a:t>void* _</a:t>
            </a:r>
            <a:r>
              <a:rPr lang="en-US" altLang="zh-CN" sz="1200" b="1" dirty="0" err="1">
                <a:solidFill>
                  <a:srgbClr val="C00000"/>
                </a:solidFill>
                <a:ea typeface="Intel Clear Light" panose="020B0404020203020204" pitchFamily="34" charset="0"/>
                <a:cs typeface="Intel Clear Light" panose="020B0404020203020204" pitchFamily="34" charset="0"/>
              </a:rPr>
              <a:t>mm_malloc</a:t>
            </a:r>
            <a:r>
              <a:rPr lang="en-US" altLang="zh-CN" sz="1200" b="1" dirty="0">
                <a:solidFill>
                  <a:srgbClr val="C00000"/>
                </a:solidFill>
                <a:ea typeface="Intel Clear Light" panose="020B0404020203020204" pitchFamily="34" charset="0"/>
                <a:cs typeface="Intel Clear Light" panose="020B0404020203020204" pitchFamily="34" charset="0"/>
              </a:rPr>
              <a:t>(</a:t>
            </a:r>
            <a:r>
              <a:rPr lang="en-US" altLang="zh-CN" sz="1200" b="1" dirty="0" err="1">
                <a:solidFill>
                  <a:srgbClr val="C00000"/>
                </a:solidFill>
                <a:ea typeface="Intel Clear Light" panose="020B0404020203020204" pitchFamily="34" charset="0"/>
                <a:cs typeface="Intel Clear Light" panose="020B0404020203020204" pitchFamily="34" charset="0"/>
              </a:rPr>
              <a:t>int</a:t>
            </a:r>
            <a:r>
              <a:rPr lang="en-US" altLang="zh-CN" sz="1200" b="1" dirty="0">
                <a:solidFill>
                  <a:srgbClr val="C00000"/>
                </a:solidFill>
                <a:ea typeface="Intel Clear Light" panose="020B0404020203020204" pitchFamily="34" charset="0"/>
                <a:cs typeface="Intel Clear Light" panose="020B0404020203020204" pitchFamily="34" charset="0"/>
              </a:rPr>
              <a:t> size, </a:t>
            </a:r>
            <a:r>
              <a:rPr lang="en-US" altLang="zh-CN" sz="1200" b="1" dirty="0" err="1">
                <a:solidFill>
                  <a:srgbClr val="C00000"/>
                </a:solidFill>
                <a:ea typeface="Intel Clear Light" panose="020B0404020203020204" pitchFamily="34" charset="0"/>
                <a:cs typeface="Intel Clear Light" panose="020B0404020203020204" pitchFamily="34" charset="0"/>
              </a:rPr>
              <a:t>int</a:t>
            </a:r>
            <a:r>
              <a:rPr lang="en-US" altLang="zh-CN" sz="1200" b="1" dirty="0">
                <a:solidFill>
                  <a:srgbClr val="C00000"/>
                </a:solidFill>
                <a:ea typeface="Intel Clear Light" panose="020B0404020203020204" pitchFamily="34" charset="0"/>
                <a:cs typeface="Intel Clear Light" panose="020B0404020203020204" pitchFamily="34" charset="0"/>
              </a:rPr>
              <a:t> base)</a:t>
            </a:r>
          </a:p>
          <a:p>
            <a:pPr marL="400050" lvl="1" indent="0">
              <a:spcBef>
                <a:spcPts val="300"/>
              </a:spcBef>
              <a:buNone/>
            </a:pPr>
            <a:endParaRPr lang="en-US" altLang="zh-CN" sz="1200" dirty="0">
              <a:ea typeface="Intel Clear Light" panose="020B0404020203020204" pitchFamily="34" charset="0"/>
              <a:cs typeface="Intel Clear Light" panose="020B0404020203020204" pitchFamily="34" charset="0"/>
            </a:endParaRPr>
          </a:p>
          <a:p>
            <a:pPr marL="400050" lvl="1" indent="0">
              <a:spcBef>
                <a:spcPts val="300"/>
              </a:spcBef>
              <a:buNone/>
            </a:pPr>
            <a:r>
              <a:rPr lang="en-US" altLang="zh-CN" sz="1200" dirty="0">
                <a:ea typeface="Intel Clear Light" panose="020B0404020203020204" pitchFamily="34" charset="0"/>
                <a:cs typeface="Intel Clear Light" panose="020B0404020203020204" pitchFamily="34" charset="0"/>
              </a:rPr>
              <a:t>Linux*, </a:t>
            </a:r>
            <a:r>
              <a:rPr lang="en-US" altLang="zh-CN" sz="1200" dirty="0" err="1">
                <a:ea typeface="Intel Clear Light" panose="020B0404020203020204" pitchFamily="34" charset="0"/>
                <a:cs typeface="Intel Clear Light" panose="020B0404020203020204" pitchFamily="34" charset="0"/>
              </a:rPr>
              <a:t>macOS</a:t>
            </a:r>
            <a:r>
              <a:rPr lang="en-US" altLang="zh-CN" sz="1200" dirty="0">
                <a:ea typeface="Intel Clear Light" panose="020B0404020203020204" pitchFamily="34" charset="0"/>
                <a:cs typeface="Intel Clear Light" panose="020B0404020203020204" pitchFamily="34" charset="0"/>
              </a:rPr>
              <a:t>* only:</a:t>
            </a:r>
          </a:p>
          <a:p>
            <a:pPr marL="400050" lvl="1" indent="0">
              <a:spcBef>
                <a:spcPts val="300"/>
              </a:spcBef>
              <a:buNone/>
            </a:pPr>
            <a:r>
              <a:rPr lang="en-US" altLang="zh-CN" sz="1200" b="1" dirty="0" err="1">
                <a:solidFill>
                  <a:srgbClr val="C00000"/>
                </a:solidFill>
                <a:ea typeface="Intel Clear Light" panose="020B0404020203020204" pitchFamily="34" charset="0"/>
                <a:cs typeface="Intel Clear Light" panose="020B0404020203020204" pitchFamily="34" charset="0"/>
              </a:rPr>
              <a:t>int</a:t>
            </a:r>
            <a:r>
              <a:rPr lang="en-US" altLang="zh-CN" sz="1200" b="1" dirty="0">
                <a:solidFill>
                  <a:srgbClr val="C00000"/>
                </a:solidFill>
                <a:ea typeface="Intel Clear Light" panose="020B0404020203020204" pitchFamily="34" charset="0"/>
                <a:cs typeface="Intel Clear Light" panose="020B0404020203020204" pitchFamily="34" charset="0"/>
              </a:rPr>
              <a:t> </a:t>
            </a:r>
            <a:r>
              <a:rPr lang="en-US" altLang="zh-CN" sz="1200" b="1" dirty="0" err="1">
                <a:solidFill>
                  <a:srgbClr val="C00000"/>
                </a:solidFill>
                <a:ea typeface="Intel Clear Light" panose="020B0404020203020204" pitchFamily="34" charset="0"/>
                <a:cs typeface="Intel Clear Light" panose="020B0404020203020204" pitchFamily="34" charset="0"/>
              </a:rPr>
              <a:t>posix_memaligned</a:t>
            </a:r>
            <a:r>
              <a:rPr lang="en-US" altLang="zh-CN" sz="1200" b="1" dirty="0">
                <a:solidFill>
                  <a:srgbClr val="C00000"/>
                </a:solidFill>
                <a:ea typeface="Intel Clear Light" panose="020B0404020203020204" pitchFamily="34" charset="0"/>
                <a:cs typeface="Intel Clear Light" panose="020B0404020203020204" pitchFamily="34" charset="0"/>
              </a:rPr>
              <a:t>(void **p, </a:t>
            </a:r>
            <a:r>
              <a:rPr lang="en-US" altLang="zh-CN" sz="1200" b="1" dirty="0" err="1">
                <a:solidFill>
                  <a:srgbClr val="C00000"/>
                </a:solidFill>
                <a:ea typeface="Intel Clear Light" panose="020B0404020203020204" pitchFamily="34" charset="0"/>
                <a:cs typeface="Intel Clear Light" panose="020B0404020203020204" pitchFamily="34" charset="0"/>
              </a:rPr>
              <a:t>size_t</a:t>
            </a:r>
            <a:r>
              <a:rPr lang="en-US" altLang="zh-CN" sz="1200" b="1" dirty="0">
                <a:solidFill>
                  <a:srgbClr val="C00000"/>
                </a:solidFill>
                <a:ea typeface="Intel Clear Light" panose="020B0404020203020204" pitchFamily="34" charset="0"/>
                <a:cs typeface="Intel Clear Light" panose="020B0404020203020204" pitchFamily="34" charset="0"/>
              </a:rPr>
              <a:t> base, </a:t>
            </a:r>
            <a:r>
              <a:rPr lang="en-US" altLang="zh-CN" sz="1200" b="1" dirty="0" err="1">
                <a:solidFill>
                  <a:srgbClr val="C00000"/>
                </a:solidFill>
                <a:ea typeface="Intel Clear Light" panose="020B0404020203020204" pitchFamily="34" charset="0"/>
                <a:cs typeface="Intel Clear Light" panose="020B0404020203020204" pitchFamily="34" charset="0"/>
              </a:rPr>
              <a:t>size_t</a:t>
            </a:r>
            <a:r>
              <a:rPr lang="en-US" altLang="zh-CN" sz="1200" b="1" dirty="0">
                <a:solidFill>
                  <a:srgbClr val="C00000"/>
                </a:solidFill>
                <a:ea typeface="Intel Clear Light" panose="020B0404020203020204" pitchFamily="34" charset="0"/>
                <a:cs typeface="Intel Clear Light" panose="020B0404020203020204" pitchFamily="34" charset="0"/>
              </a:rPr>
              <a:t> size)</a:t>
            </a:r>
          </a:p>
          <a:p>
            <a:pPr>
              <a:spcBef>
                <a:spcPts val="300"/>
              </a:spcBef>
            </a:pPr>
            <a:r>
              <a:rPr lang="en-US" altLang="zh-CN" sz="1200" dirty="0" smtClean="0">
                <a:ea typeface="Intel Clear Light" panose="020B0404020203020204" pitchFamily="34" charset="0"/>
                <a:cs typeface="Intel Clear Light" panose="020B0404020203020204" pitchFamily="34" charset="0"/>
              </a:rPr>
              <a:t>Automatically </a:t>
            </a:r>
            <a:r>
              <a:rPr lang="en-US" altLang="zh-CN" sz="1200" dirty="0">
                <a:ea typeface="Intel Clear Light" panose="020B0404020203020204" pitchFamily="34" charset="0"/>
                <a:cs typeface="Intel Clear Light" panose="020B0404020203020204" pitchFamily="34" charset="0"/>
              </a:rPr>
              <a:t>allocate memory with the alignment of that </a:t>
            </a:r>
            <a:r>
              <a:rPr lang="en-US" altLang="zh-CN" sz="1200" dirty="0" smtClean="0">
                <a:ea typeface="Intel Clear Light" panose="020B0404020203020204" pitchFamily="34" charset="0"/>
                <a:cs typeface="Intel Clear Light" panose="020B0404020203020204" pitchFamily="34" charset="0"/>
              </a:rPr>
              <a:t>type using new operator:</a:t>
            </a:r>
          </a:p>
          <a:p>
            <a:pPr marL="400050" lvl="1" indent="0">
              <a:spcBef>
                <a:spcPts val="300"/>
              </a:spcBef>
              <a:buNone/>
            </a:pPr>
            <a:r>
              <a:rPr lang="en-US" altLang="zh-CN" sz="1200" b="1" dirty="0">
                <a:solidFill>
                  <a:srgbClr val="C00000"/>
                </a:solidFill>
                <a:ea typeface="Intel Clear Light" panose="020B0404020203020204" pitchFamily="34" charset="0"/>
                <a:cs typeface="Intel Clear Light" panose="020B0404020203020204" pitchFamily="34" charset="0"/>
              </a:rPr>
              <a:t>#include &lt;</a:t>
            </a:r>
            <a:r>
              <a:rPr lang="en-US" altLang="zh-CN" sz="1200" b="1" dirty="0" err="1" smtClean="0">
                <a:solidFill>
                  <a:srgbClr val="C00000"/>
                </a:solidFill>
                <a:ea typeface="Intel Clear Light" panose="020B0404020203020204" pitchFamily="34" charset="0"/>
                <a:cs typeface="Intel Clear Light" panose="020B0404020203020204" pitchFamily="34" charset="0"/>
              </a:rPr>
              <a:t>aligned_new</a:t>
            </a:r>
            <a:r>
              <a:rPr lang="en-US" altLang="zh-CN" sz="1200" b="1" dirty="0" smtClean="0">
                <a:solidFill>
                  <a:srgbClr val="C00000"/>
                </a:solidFill>
                <a:ea typeface="Intel Clear Light" panose="020B0404020203020204" pitchFamily="34" charset="0"/>
                <a:cs typeface="Intel Clear Light" panose="020B0404020203020204" pitchFamily="34" charset="0"/>
              </a:rPr>
              <a:t>&gt;</a:t>
            </a:r>
            <a:endParaRPr lang="en-US" altLang="zh-CN" sz="1200" b="1" dirty="0">
              <a:solidFill>
                <a:srgbClr val="C00000"/>
              </a:solidFill>
              <a:ea typeface="Intel Clear Light" panose="020B0404020203020204" pitchFamily="34" charset="0"/>
              <a:cs typeface="Intel Clear Light" panose="020B0404020203020204" pitchFamily="34" charset="0"/>
            </a:endParaRPr>
          </a:p>
          <a:p>
            <a:pPr marL="383381" lvl="1" indent="-214313">
              <a:spcBef>
                <a:spcPts val="300"/>
              </a:spcBef>
              <a:buFont typeface="Wingdings" panose="05000000000000000000" pitchFamily="2" charset="2"/>
              <a:buChar char="§"/>
            </a:pPr>
            <a:endParaRPr lang="en-US" altLang="zh-CN" sz="1200" b="1" dirty="0">
              <a:solidFill>
                <a:srgbClr val="C00000"/>
              </a:solidFill>
              <a:ea typeface="Intel Clear Light" panose="020B0404020203020204" pitchFamily="34" charset="0"/>
              <a:cs typeface="Intel Clear Light" panose="020B0404020203020204" pitchFamily="34" charset="0"/>
            </a:endParaRPr>
          </a:p>
          <a:p>
            <a:pPr>
              <a:spcBef>
                <a:spcPts val="300"/>
              </a:spcBef>
            </a:pPr>
            <a:r>
              <a:rPr lang="en-US" altLang="zh-CN" sz="1200" dirty="0" smtClean="0">
                <a:ea typeface="Intel Clear Light" panose="020B0404020203020204" pitchFamily="34" charset="0"/>
                <a:cs typeface="Intel Clear Light" panose="020B0404020203020204" pitchFamily="34" charset="0"/>
              </a:rPr>
              <a:t>Align </a:t>
            </a:r>
            <a:r>
              <a:rPr lang="en-US" altLang="zh-CN" sz="1200" dirty="0">
                <a:ea typeface="Intel Clear Light" panose="020B0404020203020204" pitchFamily="34" charset="0"/>
                <a:cs typeface="Intel Clear Light" panose="020B0404020203020204" pitchFamily="34" charset="0"/>
              </a:rPr>
              <a:t>attribute for variable declarations:</a:t>
            </a:r>
          </a:p>
          <a:p>
            <a:pPr marL="400050" lvl="1" indent="0">
              <a:spcBef>
                <a:spcPts val="300"/>
              </a:spcBef>
              <a:buNone/>
            </a:pPr>
            <a:r>
              <a:rPr lang="en-US" altLang="zh-CN" sz="1200" b="1" dirty="0" err="1">
                <a:solidFill>
                  <a:srgbClr val="C00000"/>
                </a:solidFill>
                <a:ea typeface="Intel Clear Light" panose="020B0404020203020204" pitchFamily="34" charset="0"/>
                <a:cs typeface="Intel Clear Light" panose="020B0404020203020204" pitchFamily="34" charset="0"/>
              </a:rPr>
              <a:t>alignas</a:t>
            </a:r>
            <a:r>
              <a:rPr lang="en-US" altLang="zh-CN" sz="1200" dirty="0">
                <a:ea typeface="Intel Clear Light" panose="020B0404020203020204" pitchFamily="34" charset="0"/>
                <a:cs typeface="Intel Clear Light" panose="020B0404020203020204" pitchFamily="34" charset="0"/>
              </a:rPr>
              <a:t> specifier (since C++11</a:t>
            </a:r>
            <a:r>
              <a:rPr lang="en-US" altLang="zh-CN" sz="1200" dirty="0" smtClean="0">
                <a:ea typeface="Intel Clear Light" panose="020B0404020203020204" pitchFamily="34" charset="0"/>
                <a:cs typeface="Intel Clear Light" panose="020B0404020203020204" pitchFamily="34" charset="0"/>
              </a:rPr>
              <a:t>):</a:t>
            </a:r>
          </a:p>
          <a:p>
            <a:pPr marL="400050" lvl="1" indent="0">
              <a:spcBef>
                <a:spcPts val="300"/>
              </a:spcBef>
              <a:buNone/>
            </a:pPr>
            <a:r>
              <a:rPr lang="en-US" altLang="zh-CN" sz="1200" i="1" dirty="0" err="1" smtClean="0">
                <a:ea typeface="Intel Clear Light" panose="020B0404020203020204" pitchFamily="34" charset="0"/>
                <a:cs typeface="Intel Clear Light" panose="020B0404020203020204" pitchFamily="34" charset="0"/>
              </a:rPr>
              <a:t>alignas</a:t>
            </a:r>
            <a:r>
              <a:rPr lang="en-US" altLang="zh-CN" sz="1200" i="1" dirty="0" smtClean="0">
                <a:ea typeface="Intel Clear Light" panose="020B0404020203020204" pitchFamily="34" charset="0"/>
                <a:cs typeface="Intel Clear Light" panose="020B0404020203020204" pitchFamily="34" charset="0"/>
              </a:rPr>
              <a:t>(64</a:t>
            </a:r>
            <a:r>
              <a:rPr lang="en-US" altLang="zh-CN" sz="1200" i="1" dirty="0">
                <a:ea typeface="Intel Clear Light" panose="020B0404020203020204" pitchFamily="34" charset="0"/>
                <a:cs typeface="Intel Clear Light" panose="020B0404020203020204" pitchFamily="34" charset="0"/>
              </a:rPr>
              <a:t>) char line[128</a:t>
            </a:r>
            <a:r>
              <a:rPr lang="en-US" altLang="zh-CN" sz="1200" i="1" dirty="0" smtClean="0">
                <a:ea typeface="Intel Clear Light" panose="020B0404020203020204" pitchFamily="34" charset="0"/>
                <a:cs typeface="Intel Clear Light" panose="020B0404020203020204" pitchFamily="34" charset="0"/>
              </a:rPr>
              <a:t>];</a:t>
            </a:r>
          </a:p>
          <a:p>
            <a:pPr marL="400050" lvl="1" indent="0">
              <a:spcBef>
                <a:spcPts val="300"/>
              </a:spcBef>
              <a:buNone/>
            </a:pPr>
            <a:r>
              <a:rPr lang="en-US" altLang="zh-CN" sz="1200" dirty="0" smtClean="0">
                <a:ea typeface="Intel Clear Light" panose="020B0404020203020204" pitchFamily="34" charset="0"/>
                <a:cs typeface="Intel Clear Light" panose="020B0404020203020204" pitchFamily="34" charset="0"/>
              </a:rPr>
              <a:t>Linux</a:t>
            </a:r>
            <a:r>
              <a:rPr lang="en-US" altLang="zh-CN" sz="1200" dirty="0">
                <a:ea typeface="Intel Clear Light" panose="020B0404020203020204" pitchFamily="34" charset="0"/>
                <a:cs typeface="Intel Clear Light" panose="020B0404020203020204" pitchFamily="34" charset="0"/>
              </a:rPr>
              <a:t>*, </a:t>
            </a:r>
            <a:r>
              <a:rPr lang="en-US" altLang="zh-CN" sz="1200" dirty="0" err="1">
                <a:ea typeface="Intel Clear Light" panose="020B0404020203020204" pitchFamily="34" charset="0"/>
                <a:cs typeface="Intel Clear Light" panose="020B0404020203020204" pitchFamily="34" charset="0"/>
              </a:rPr>
              <a:t>macOS</a:t>
            </a:r>
            <a:r>
              <a:rPr lang="en-US" altLang="zh-CN" sz="1200" dirty="0">
                <a:ea typeface="Intel Clear Light" panose="020B0404020203020204" pitchFamily="34" charset="0"/>
                <a:cs typeface="Intel Clear Light" panose="020B0404020203020204" pitchFamily="34" charset="0"/>
              </a:rPr>
              <a:t>*, Windows*: </a:t>
            </a:r>
            <a:r>
              <a:rPr lang="en-US" altLang="zh-CN" sz="1200" b="1" dirty="0">
                <a:solidFill>
                  <a:srgbClr val="C00000"/>
                </a:solidFill>
                <a:ea typeface="Intel Clear Light" panose="020B0404020203020204" pitchFamily="34" charset="0"/>
                <a:cs typeface="Intel Clear Light" panose="020B0404020203020204" pitchFamily="34" charset="0"/>
              </a:rPr>
              <a:t>__</a:t>
            </a:r>
            <a:r>
              <a:rPr lang="en-US" altLang="zh-CN" sz="1200" b="1" dirty="0" err="1">
                <a:solidFill>
                  <a:srgbClr val="C00000"/>
                </a:solidFill>
                <a:ea typeface="Intel Clear Light" panose="020B0404020203020204" pitchFamily="34" charset="0"/>
                <a:cs typeface="Intel Clear Light" panose="020B0404020203020204" pitchFamily="34" charset="0"/>
              </a:rPr>
              <a:t>declspec</a:t>
            </a:r>
            <a:r>
              <a:rPr lang="en-US" altLang="zh-CN" sz="1200" b="1" dirty="0">
                <a:solidFill>
                  <a:srgbClr val="C00000"/>
                </a:solidFill>
                <a:ea typeface="Intel Clear Light" panose="020B0404020203020204" pitchFamily="34" charset="0"/>
                <a:cs typeface="Intel Clear Light" panose="020B0404020203020204" pitchFamily="34" charset="0"/>
              </a:rPr>
              <a:t>(align(base)) &lt;</a:t>
            </a:r>
            <a:r>
              <a:rPr lang="en-US" altLang="zh-CN" sz="1200" b="1" dirty="0" err="1" smtClean="0">
                <a:solidFill>
                  <a:srgbClr val="C00000"/>
                </a:solidFill>
                <a:ea typeface="Intel Clear Light" panose="020B0404020203020204" pitchFamily="34" charset="0"/>
                <a:cs typeface="Intel Clear Light" panose="020B0404020203020204" pitchFamily="34" charset="0"/>
              </a:rPr>
              <a:t>var</a:t>
            </a:r>
            <a:r>
              <a:rPr lang="en-US" altLang="zh-CN" sz="1200" b="1" dirty="0" smtClean="0">
                <a:solidFill>
                  <a:srgbClr val="C00000"/>
                </a:solidFill>
                <a:ea typeface="Intel Clear Light" panose="020B0404020203020204" pitchFamily="34" charset="0"/>
                <a:cs typeface="Intel Clear Light" panose="020B0404020203020204" pitchFamily="34" charset="0"/>
              </a:rPr>
              <a:t>&gt;</a:t>
            </a:r>
          </a:p>
          <a:p>
            <a:pPr marL="400050" lvl="1" indent="0">
              <a:spcBef>
                <a:spcPts val="300"/>
              </a:spcBef>
              <a:buNone/>
            </a:pPr>
            <a:r>
              <a:rPr lang="en-US" altLang="zh-CN" sz="1200" dirty="0" smtClean="0">
                <a:ea typeface="Intel Clear Light" panose="020B0404020203020204" pitchFamily="34" charset="0"/>
                <a:cs typeface="Intel Clear Light" panose="020B0404020203020204" pitchFamily="34" charset="0"/>
              </a:rPr>
              <a:t>Linux</a:t>
            </a:r>
            <a:r>
              <a:rPr lang="en-US" altLang="zh-CN" sz="1200" dirty="0">
                <a:ea typeface="Intel Clear Light" panose="020B0404020203020204" pitchFamily="34" charset="0"/>
                <a:cs typeface="Intel Clear Light" panose="020B0404020203020204" pitchFamily="34" charset="0"/>
              </a:rPr>
              <a:t>*, </a:t>
            </a:r>
            <a:r>
              <a:rPr lang="en-US" altLang="zh-CN" sz="1200" dirty="0" err="1">
                <a:ea typeface="Intel Clear Light" panose="020B0404020203020204" pitchFamily="34" charset="0"/>
                <a:cs typeface="Intel Clear Light" panose="020B0404020203020204" pitchFamily="34" charset="0"/>
              </a:rPr>
              <a:t>macOS</a:t>
            </a:r>
            <a:r>
              <a:rPr lang="en-US" altLang="zh-CN" sz="1200" dirty="0">
                <a:ea typeface="Intel Clear Light" panose="020B0404020203020204" pitchFamily="34" charset="0"/>
                <a:cs typeface="Intel Clear Light" panose="020B0404020203020204" pitchFamily="34" charset="0"/>
              </a:rPr>
              <a:t>*: </a:t>
            </a:r>
            <a:r>
              <a:rPr lang="en-US" altLang="zh-CN" sz="1200" b="1" dirty="0">
                <a:solidFill>
                  <a:srgbClr val="C00000"/>
                </a:solidFill>
                <a:ea typeface="Intel Clear Light" panose="020B0404020203020204" pitchFamily="34" charset="0"/>
                <a:cs typeface="Intel Clear Light" panose="020B0404020203020204" pitchFamily="34" charset="0"/>
              </a:rPr>
              <a:t>&lt;</a:t>
            </a:r>
            <a:r>
              <a:rPr lang="en-US" altLang="zh-CN" sz="1200" b="1" dirty="0" err="1">
                <a:solidFill>
                  <a:srgbClr val="C00000"/>
                </a:solidFill>
                <a:ea typeface="Intel Clear Light" panose="020B0404020203020204" pitchFamily="34" charset="0"/>
                <a:cs typeface="Intel Clear Light" panose="020B0404020203020204" pitchFamily="34" charset="0"/>
              </a:rPr>
              <a:t>var</a:t>
            </a:r>
            <a:r>
              <a:rPr lang="en-US" altLang="zh-CN" sz="1200" b="1" dirty="0">
                <a:solidFill>
                  <a:srgbClr val="C00000"/>
                </a:solidFill>
                <a:ea typeface="Intel Clear Light" panose="020B0404020203020204" pitchFamily="34" charset="0"/>
                <a:cs typeface="Intel Clear Light" panose="020B0404020203020204" pitchFamily="34" charset="0"/>
              </a:rPr>
              <a:t>&gt; __attribute__((aligned(base)))</a:t>
            </a:r>
          </a:p>
          <a:p>
            <a:pPr marL="400050" lvl="1" indent="-230982">
              <a:spcBef>
                <a:spcPts val="300"/>
              </a:spcBef>
              <a:buNone/>
            </a:pPr>
            <a:endParaRPr lang="en-US" altLang="zh-CN" sz="1200" b="1" dirty="0" smtClean="0">
              <a:ea typeface="Intel Clear Light" panose="020B0404020203020204" pitchFamily="34" charset="0"/>
              <a:cs typeface="Intel Clear Light" panose="020B0404020203020204" pitchFamily="34" charset="0"/>
            </a:endParaRPr>
          </a:p>
          <a:p>
            <a:pPr marL="400050" lvl="1" indent="-230982">
              <a:spcBef>
                <a:spcPts val="300"/>
              </a:spcBef>
              <a:buNone/>
            </a:pPr>
            <a:r>
              <a:rPr lang="en-US" altLang="zh-CN" sz="1200" b="1" dirty="0" smtClean="0">
                <a:ea typeface="Intel Clear Light" panose="020B0404020203020204" pitchFamily="34" charset="0"/>
                <a:cs typeface="Intel Clear Light" panose="020B0404020203020204" pitchFamily="34" charset="0"/>
              </a:rPr>
              <a:t>Portability </a:t>
            </a:r>
            <a:r>
              <a:rPr lang="en-US" altLang="zh-CN" sz="1200" b="1" dirty="0">
                <a:ea typeface="Intel Clear Light" panose="020B0404020203020204" pitchFamily="34" charset="0"/>
                <a:cs typeface="Intel Clear Light" panose="020B0404020203020204" pitchFamily="34" charset="0"/>
              </a:rPr>
              <a:t>caveat:</a:t>
            </a:r>
            <a:r>
              <a:rPr lang="en-US" altLang="zh-CN" sz="1200" dirty="0">
                <a:ea typeface="Intel Clear Light" panose="020B0404020203020204" pitchFamily="34" charset="0"/>
                <a:cs typeface="Intel Clear Light" panose="020B0404020203020204" pitchFamily="34" charset="0"/>
              </a:rPr>
              <a:t/>
            </a:r>
            <a:br>
              <a:rPr lang="en-US" altLang="zh-CN" sz="1200" dirty="0">
                <a:ea typeface="Intel Clear Light" panose="020B0404020203020204" pitchFamily="34" charset="0"/>
                <a:cs typeface="Intel Clear Light" panose="020B0404020203020204" pitchFamily="34" charset="0"/>
              </a:rPr>
            </a:br>
            <a:r>
              <a:rPr lang="en-US" altLang="zh-CN" sz="1200" b="1" dirty="0">
                <a:solidFill>
                  <a:srgbClr val="C00000"/>
                </a:solidFill>
                <a:ea typeface="Intel Clear Light" panose="020B0404020203020204" pitchFamily="34" charset="0"/>
                <a:cs typeface="Intel Clear Light" panose="020B0404020203020204" pitchFamily="34" charset="0"/>
              </a:rPr>
              <a:t>__</a:t>
            </a:r>
            <a:r>
              <a:rPr lang="en-US" altLang="zh-CN" sz="1200" b="1" dirty="0" err="1">
                <a:solidFill>
                  <a:srgbClr val="C00000"/>
                </a:solidFill>
                <a:ea typeface="Intel Clear Light" panose="020B0404020203020204" pitchFamily="34" charset="0"/>
                <a:cs typeface="Intel Clear Light" panose="020B0404020203020204" pitchFamily="34" charset="0"/>
              </a:rPr>
              <a:t>declspec</a:t>
            </a:r>
            <a:r>
              <a:rPr lang="en-US" altLang="zh-CN" sz="1200" dirty="0">
                <a:ea typeface="Intel Clear Light" panose="020B0404020203020204" pitchFamily="34" charset="0"/>
                <a:cs typeface="Intel Clear Light" panose="020B0404020203020204" pitchFamily="34" charset="0"/>
              </a:rPr>
              <a:t> is not known for GCC and </a:t>
            </a:r>
            <a:r>
              <a:rPr lang="en-US" altLang="zh-CN" sz="1200" b="1" dirty="0">
                <a:solidFill>
                  <a:srgbClr val="C00000"/>
                </a:solidFill>
                <a:ea typeface="Intel Clear Light" panose="020B0404020203020204" pitchFamily="34" charset="0"/>
                <a:cs typeface="Intel Clear Light" panose="020B0404020203020204" pitchFamily="34" charset="0"/>
              </a:rPr>
              <a:t>__attribute__</a:t>
            </a:r>
            <a:r>
              <a:rPr lang="en-US" altLang="zh-CN" sz="1200" dirty="0">
                <a:ea typeface="Intel Clear Light" panose="020B0404020203020204" pitchFamily="34" charset="0"/>
                <a:cs typeface="Intel Clear Light" panose="020B0404020203020204" pitchFamily="34" charset="0"/>
              </a:rPr>
              <a:t> not for Microsoft Visual Studio*!</a:t>
            </a:r>
          </a:p>
          <a:p>
            <a:pPr marL="383381" lvl="1" indent="-214313">
              <a:spcBef>
                <a:spcPts val="300"/>
              </a:spcBef>
              <a:buFont typeface="Wingdings" panose="05000000000000000000" pitchFamily="2" charset="2"/>
              <a:buChar char="§"/>
            </a:pPr>
            <a:endParaRPr lang="en-US" altLang="zh-CN" sz="1200" b="1" dirty="0">
              <a:solidFill>
                <a:srgbClr val="C00000"/>
              </a:solidFill>
              <a:ea typeface="Intel Clear Light" panose="020B0404020203020204" pitchFamily="34" charset="0"/>
              <a:cs typeface="Intel Clear Light" panose="020B0404020203020204" pitchFamily="34" charset="0"/>
            </a:endParaRPr>
          </a:p>
          <a:p>
            <a:pPr lvl="1" indent="0">
              <a:spcBef>
                <a:spcPts val="300"/>
              </a:spcBef>
              <a:buNone/>
            </a:pPr>
            <a:endParaRPr lang="en-US" altLang="zh-CN" sz="1200" b="1" dirty="0">
              <a:solidFill>
                <a:srgbClr val="C00000"/>
              </a:solidFill>
              <a:ea typeface="Intel Clear Light" panose="020B0404020203020204" pitchFamily="34" charset="0"/>
              <a:cs typeface="Intel Clear Light" panose="020B0404020203020204" pitchFamily="34" charset="0"/>
            </a:endParaRPr>
          </a:p>
        </p:txBody>
      </p:sp>
      <p:sp>
        <p:nvSpPr>
          <p:cNvPr id="5" name="Slide Number Placeholder 2"/>
          <p:cNvSpPr>
            <a:spLocks noGrp="1"/>
          </p:cNvSpPr>
          <p:nvPr>
            <p:ph type="sldNum" sz="quarter" idx="12"/>
          </p:nvPr>
        </p:nvSpPr>
        <p:spPr/>
        <p:txBody>
          <a:bodyPr/>
          <a:lstStyle/>
          <a:p>
            <a:pPr>
              <a:defRPr/>
            </a:pPr>
            <a:fld id="{E2E972C9-3D20-468C-BBF1-A1AAD9D360EF}" type="slidenum">
              <a:rPr lang="en-US" altLang="en-US" smtClean="0"/>
              <a:pPr>
                <a:defRPr/>
              </a:pPr>
              <a:t>20</a:t>
            </a:fld>
            <a:endParaRPr lang="en-US" altLang="en-US" dirty="0"/>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smtClean="0"/>
              <a:t>Data Alignment for </a:t>
            </a:r>
            <a:r>
              <a:rPr lang="en-US" altLang="zh-CN" noProof="0" dirty="0"/>
              <a:t>C/C</a:t>
            </a:r>
            <a:r>
              <a:rPr lang="en-US" altLang="zh-CN" noProof="0" dirty="0" smtClean="0"/>
              <a:t>++</a:t>
            </a:r>
            <a:endParaRPr lang="en-US" altLang="zh-CN" sz="1650" dirty="0">
              <a:solidFill>
                <a:schemeClr val="bg1">
                  <a:lumMod val="50000"/>
                </a:schemeClr>
              </a:solidFill>
            </a:endParaRPr>
          </a:p>
        </p:txBody>
      </p:sp>
    </p:spTree>
    <p:extLst>
      <p:ext uri="{BB962C8B-B14F-4D97-AF65-F5344CB8AC3E}">
        <p14:creationId xmlns:p14="http://schemas.microsoft.com/office/powerpoint/2010/main" val="1149733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bwMode="auto">
          <a:xfrm>
            <a:off x="457200" y="924897"/>
            <a:ext cx="8229600" cy="3394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en-US" altLang="zh-CN" sz="1400" dirty="0" smtClean="0">
                <a:cs typeface="Courier New" pitchFamily="49" charset="0"/>
              </a:rPr>
              <a:t>Hint </a:t>
            </a:r>
            <a:r>
              <a:rPr lang="en-US" altLang="zh-CN" sz="1400" dirty="0">
                <a:cs typeface="Courier New" pitchFamily="49" charset="0"/>
              </a:rPr>
              <a:t>that start address of an array is aligned (Intel Compiler only):</a:t>
            </a:r>
            <a:br>
              <a:rPr lang="en-US" altLang="zh-CN" sz="1400" dirty="0">
                <a:cs typeface="Courier New" pitchFamily="49" charset="0"/>
              </a:rPr>
            </a:br>
            <a:r>
              <a:rPr lang="en-US" altLang="zh-CN" sz="1400" b="1" dirty="0">
                <a:solidFill>
                  <a:srgbClr val="C00000"/>
                </a:solidFill>
                <a:latin typeface="Courier New" panose="02070309020205020404" pitchFamily="49" charset="0"/>
                <a:cs typeface="Courier New" pitchFamily="49" charset="0"/>
              </a:rPr>
              <a:t>__</a:t>
            </a:r>
            <a:r>
              <a:rPr lang="en-US" altLang="zh-CN" sz="1400" b="1" dirty="0" err="1">
                <a:solidFill>
                  <a:srgbClr val="C00000"/>
                </a:solidFill>
                <a:latin typeface="Courier New" panose="02070309020205020404" pitchFamily="49" charset="0"/>
                <a:cs typeface="Courier New" pitchFamily="49" charset="0"/>
              </a:rPr>
              <a:t>assume_aligned</a:t>
            </a:r>
            <a:r>
              <a:rPr lang="en-US" altLang="zh-CN" sz="1400" b="1" dirty="0">
                <a:solidFill>
                  <a:srgbClr val="C00000"/>
                </a:solidFill>
                <a:latin typeface="Courier New" panose="02070309020205020404" pitchFamily="49" charset="0"/>
                <a:cs typeface="Courier New" pitchFamily="49" charset="0"/>
              </a:rPr>
              <a:t>(&lt;array&gt;, base</a:t>
            </a:r>
            <a:r>
              <a:rPr lang="en-US" altLang="zh-CN" sz="1400" b="1" dirty="0" smtClean="0">
                <a:solidFill>
                  <a:srgbClr val="C00000"/>
                </a:solidFill>
                <a:latin typeface="Courier New" panose="02070309020205020404" pitchFamily="49" charset="0"/>
                <a:cs typeface="Courier New" pitchFamily="49" charset="0"/>
              </a:rPr>
              <a:t>)</a:t>
            </a:r>
          </a:p>
          <a:p>
            <a:endParaRPr lang="en-US" altLang="zh-CN" sz="1400" b="1" dirty="0" smtClean="0">
              <a:solidFill>
                <a:srgbClr val="C00000"/>
              </a:solidFill>
              <a:latin typeface="Courier New" panose="02070309020205020404" pitchFamily="49" charset="0"/>
              <a:cs typeface="Courier New" pitchFamily="49" charset="0"/>
            </a:endParaRPr>
          </a:p>
          <a:p>
            <a:r>
              <a:rPr lang="en-US" altLang="zh-CN" sz="1400" b="1" dirty="0" smtClean="0">
                <a:solidFill>
                  <a:srgbClr val="C00000"/>
                </a:solidFill>
                <a:latin typeface="Courier New" panose="02070309020205020404" pitchFamily="49" charset="0"/>
                <a:cs typeface="Courier New" pitchFamily="49" charset="0"/>
              </a:rPr>
              <a:t>#</a:t>
            </a:r>
            <a:r>
              <a:rPr lang="en-US" altLang="zh-CN" sz="1400" b="1" dirty="0">
                <a:solidFill>
                  <a:srgbClr val="C00000"/>
                </a:solidFill>
                <a:latin typeface="Courier New" panose="02070309020205020404" pitchFamily="49" charset="0"/>
                <a:cs typeface="Courier New" pitchFamily="49" charset="0"/>
              </a:rPr>
              <a:t>pragma vector [</a:t>
            </a:r>
            <a:r>
              <a:rPr lang="en-US" altLang="zh-CN" sz="1400" b="1" dirty="0" err="1">
                <a:solidFill>
                  <a:srgbClr val="C00000"/>
                </a:solidFill>
                <a:latin typeface="Courier New" panose="02070309020205020404" pitchFamily="49" charset="0"/>
                <a:cs typeface="Courier New" pitchFamily="49" charset="0"/>
              </a:rPr>
              <a:t>aligned|unaligned</a:t>
            </a:r>
            <a:r>
              <a:rPr lang="en-US" altLang="zh-CN" sz="1400" b="1" dirty="0">
                <a:solidFill>
                  <a:srgbClr val="C00000"/>
                </a:solidFill>
                <a:latin typeface="Courier New" panose="02070309020205020404" pitchFamily="49" charset="0"/>
                <a:cs typeface="Courier New" pitchFamily="49" charset="0"/>
              </a:rPr>
              <a:t>]</a:t>
            </a:r>
          </a:p>
          <a:p>
            <a:pPr marL="383381" lvl="1" indent="-214313">
              <a:buFont typeface="Wingdings" panose="05000000000000000000" pitchFamily="2" charset="2"/>
              <a:buChar char="§"/>
            </a:pPr>
            <a:r>
              <a:rPr lang="en-US" altLang="zh-CN" sz="1400" dirty="0">
                <a:cs typeface="Courier New" pitchFamily="49" charset="0"/>
              </a:rPr>
              <a:t>Only for Intel Compiler</a:t>
            </a:r>
          </a:p>
          <a:p>
            <a:pPr marL="383381" lvl="1" indent="-214313">
              <a:buFont typeface="Wingdings" panose="05000000000000000000" pitchFamily="2" charset="2"/>
              <a:buChar char="§"/>
            </a:pPr>
            <a:r>
              <a:rPr lang="en-US" altLang="zh-CN" sz="1400" dirty="0">
                <a:cs typeface="Courier New" pitchFamily="49" charset="0"/>
              </a:rPr>
              <a:t>Asserts compiler that aligned memory operations can be used for all data accesses in loop following directive</a:t>
            </a:r>
          </a:p>
          <a:p>
            <a:pPr marL="383381" lvl="1" indent="-214313">
              <a:buFont typeface="Wingdings" panose="05000000000000000000" pitchFamily="2" charset="2"/>
              <a:buChar char="§"/>
            </a:pPr>
            <a:r>
              <a:rPr lang="en-US" altLang="zh-CN" sz="1400" b="1" dirty="0">
                <a:cs typeface="Courier New" pitchFamily="49" charset="0"/>
              </a:rPr>
              <a:t>Use with care:</a:t>
            </a:r>
            <a:r>
              <a:rPr lang="en-US" altLang="zh-CN" sz="1400" dirty="0">
                <a:cs typeface="Courier New" pitchFamily="49" charset="0"/>
              </a:rPr>
              <a:t/>
            </a:r>
            <a:br>
              <a:rPr lang="en-US" altLang="zh-CN" sz="1400" dirty="0">
                <a:cs typeface="Courier New" pitchFamily="49" charset="0"/>
              </a:rPr>
            </a:br>
            <a:r>
              <a:rPr lang="en-US" altLang="zh-CN" sz="1400" dirty="0">
                <a:cs typeface="Courier New" pitchFamily="49" charset="0"/>
              </a:rPr>
              <a:t>The assertion must be satisfied for all(!) data accesses in the loop!</a:t>
            </a:r>
          </a:p>
          <a:p>
            <a:endParaRPr lang="en-US" altLang="zh-CN" sz="1400" b="1" dirty="0">
              <a:solidFill>
                <a:srgbClr val="C00000"/>
              </a:solidFill>
              <a:latin typeface="Courier New" panose="02070309020205020404" pitchFamily="49" charset="0"/>
              <a:cs typeface="Courier New" pitchFamily="49" charset="0"/>
            </a:endParaRPr>
          </a:p>
        </p:txBody>
      </p:sp>
      <p:sp>
        <p:nvSpPr>
          <p:cNvPr id="5" name="Slide Number Placeholder 2"/>
          <p:cNvSpPr>
            <a:spLocks noGrp="1"/>
          </p:cNvSpPr>
          <p:nvPr>
            <p:ph type="sldNum" sz="quarter" idx="12"/>
          </p:nvPr>
        </p:nvSpPr>
        <p:spPr/>
        <p:txBody>
          <a:bodyPr/>
          <a:lstStyle/>
          <a:p>
            <a:pPr>
              <a:defRPr/>
            </a:pPr>
            <a:fld id="{E2E972C9-3D20-468C-BBF1-A1AAD9D360EF}" type="slidenum">
              <a:rPr lang="en-US" altLang="en-US" smtClean="0"/>
              <a:pPr>
                <a:defRPr/>
              </a:pPr>
              <a:t>21</a:t>
            </a:fld>
            <a:endParaRPr lang="en-US" altLang="en-US" dirty="0"/>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smtClean="0"/>
              <a:t>COMPILER Alignment </a:t>
            </a:r>
            <a:r>
              <a:rPr lang="en-US" altLang="zh-CN" noProof="0" dirty="0"/>
              <a:t>Hints for C/C</a:t>
            </a:r>
            <a:r>
              <a:rPr lang="en-US" altLang="zh-CN" noProof="0" dirty="0" smtClean="0"/>
              <a:t>++ </a:t>
            </a:r>
            <a:endParaRPr lang="en-US" altLang="zh-CN" sz="1650" dirty="0">
              <a:solidFill>
                <a:schemeClr val="bg1">
                  <a:lumMod val="50000"/>
                </a:schemeClr>
              </a:solidFill>
            </a:endParaRPr>
          </a:p>
        </p:txBody>
      </p:sp>
    </p:spTree>
    <p:extLst>
      <p:ext uri="{BB962C8B-B14F-4D97-AF65-F5344CB8AC3E}">
        <p14:creationId xmlns:p14="http://schemas.microsoft.com/office/powerpoint/2010/main" val="333256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bwMode="auto">
          <a:xfrm>
            <a:off x="395121" y="1422166"/>
            <a:ext cx="8229600" cy="3394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20000"/>
          </a:bodyPr>
          <a:lstStyle/>
          <a:p>
            <a:pPr marL="214313" indent="-214313">
              <a:buFont typeface="Arial" panose="020B0604020202020204" pitchFamily="34" charset="0"/>
              <a:buChar char="•"/>
            </a:pPr>
            <a:endParaRPr lang="en-US" altLang="zh-CN" sz="1350" dirty="0">
              <a:cs typeface="Courier New" pitchFamily="49" charset="0"/>
            </a:endParaRPr>
          </a:p>
          <a:p>
            <a:pPr marL="214313" indent="-214313">
              <a:buFont typeface="Arial" panose="020B0604020202020204" pitchFamily="34" charset="0"/>
              <a:buChar char="•"/>
            </a:pPr>
            <a:endParaRPr lang="en-US" altLang="zh-CN" sz="1350" dirty="0">
              <a:cs typeface="Courier New" pitchFamily="49" charset="0"/>
            </a:endParaRPr>
          </a:p>
          <a:p>
            <a:pPr marL="214313" indent="-214313">
              <a:buFont typeface="Arial" panose="020B0604020202020204" pitchFamily="34" charset="0"/>
              <a:buChar char="•"/>
            </a:pPr>
            <a:endParaRPr lang="en-US" altLang="zh-CN" sz="1350" dirty="0">
              <a:cs typeface="Courier New" pitchFamily="49" charset="0"/>
            </a:endParaRPr>
          </a:p>
          <a:p>
            <a:pPr marL="0" indent="0">
              <a:buNone/>
            </a:pPr>
            <a:r>
              <a:rPr lang="en-US" altLang="zh-CN" sz="1350" dirty="0">
                <a:cs typeface="Courier New" pitchFamily="49" charset="0"/>
              </a:rPr>
              <a:t/>
            </a:r>
            <a:br>
              <a:rPr lang="en-US" altLang="zh-CN" sz="1350" dirty="0">
                <a:cs typeface="Courier New" pitchFamily="49" charset="0"/>
              </a:rPr>
            </a:br>
            <a:endParaRPr lang="en-US" altLang="zh-CN" sz="1350" dirty="0">
              <a:cs typeface="Courier New" pitchFamily="49" charset="0"/>
            </a:endParaRPr>
          </a:p>
          <a:p>
            <a:pPr marL="214313" indent="-214313">
              <a:buFont typeface="Arial" panose="020B0604020202020204" pitchFamily="34" charset="0"/>
              <a:buChar char="•"/>
            </a:pPr>
            <a:r>
              <a:rPr lang="en-US" altLang="zh-CN" sz="1350" dirty="0">
                <a:cs typeface="Courier New" pitchFamily="49" charset="0"/>
              </a:rPr>
              <a:t>Let’s assume </a:t>
            </a:r>
            <a:r>
              <a:rPr lang="en-US" altLang="zh-CN" sz="1350" b="1" dirty="0">
                <a:solidFill>
                  <a:srgbClr val="C00000"/>
                </a:solidFill>
                <a:latin typeface="Courier New" panose="02070309020205020404" pitchFamily="49" charset="0"/>
                <a:cs typeface="Courier New" pitchFamily="49" charset="0"/>
              </a:rPr>
              <a:t>a</a:t>
            </a:r>
            <a:r>
              <a:rPr lang="en-US" altLang="zh-CN" sz="1350" dirty="0">
                <a:cs typeface="Courier New" pitchFamily="49" charset="0"/>
              </a:rPr>
              <a:t>, </a:t>
            </a:r>
            <a:r>
              <a:rPr lang="en-US" altLang="zh-CN" sz="1350" b="1" dirty="0">
                <a:solidFill>
                  <a:srgbClr val="C00000"/>
                </a:solidFill>
                <a:latin typeface="Courier New" panose="02070309020205020404" pitchFamily="49" charset="0"/>
                <a:cs typeface="Courier New" pitchFamily="49" charset="0"/>
              </a:rPr>
              <a:t>b</a:t>
            </a:r>
            <a:r>
              <a:rPr lang="en-US" altLang="zh-CN" sz="1350" dirty="0">
                <a:cs typeface="Courier New" pitchFamily="49" charset="0"/>
              </a:rPr>
              <a:t> and </a:t>
            </a:r>
            <a:r>
              <a:rPr lang="en-US" altLang="zh-CN" sz="1350" b="1" dirty="0">
                <a:solidFill>
                  <a:srgbClr val="C00000"/>
                </a:solidFill>
                <a:latin typeface="Courier New" panose="02070309020205020404" pitchFamily="49" charset="0"/>
                <a:cs typeface="Courier New" pitchFamily="49" charset="0"/>
              </a:rPr>
              <a:t>c</a:t>
            </a:r>
            <a:r>
              <a:rPr lang="en-US" altLang="zh-CN" sz="1350" dirty="0">
                <a:cs typeface="Courier New" pitchFamily="49" charset="0"/>
              </a:rPr>
              <a:t> are be declared 16 byte aligned in calling routine</a:t>
            </a:r>
          </a:p>
          <a:p>
            <a:pPr marL="214313" indent="-214313">
              <a:buFont typeface="Arial" panose="020B0604020202020204" pitchFamily="34" charset="0"/>
              <a:buChar char="•"/>
            </a:pPr>
            <a:r>
              <a:rPr lang="en-US" altLang="zh-CN" sz="1350" b="1" dirty="0">
                <a:cs typeface="Courier New" pitchFamily="49" charset="0"/>
              </a:rPr>
              <a:t>Question:</a:t>
            </a:r>
            <a:r>
              <a:rPr lang="en-US" altLang="zh-CN" sz="1350" dirty="0">
                <a:cs typeface="Courier New" pitchFamily="49" charset="0"/>
              </a:rPr>
              <a:t> Would this be correct when compiled for Intel® SSE2?</a:t>
            </a:r>
          </a:p>
          <a:p>
            <a:pPr marL="214313" indent="-214313">
              <a:buFont typeface="Arial" panose="020B0604020202020204" pitchFamily="34" charset="0"/>
              <a:buChar char="•"/>
            </a:pPr>
            <a:r>
              <a:rPr lang="en-US" altLang="zh-CN" sz="1350" b="1" dirty="0">
                <a:cs typeface="Courier New" pitchFamily="49" charset="0"/>
              </a:rPr>
              <a:t>Answer:</a:t>
            </a:r>
            <a:r>
              <a:rPr lang="en-US" altLang="zh-CN" sz="1350" dirty="0">
                <a:cs typeface="Courier New" pitchFamily="49" charset="0"/>
              </a:rPr>
              <a:t> It depends on </a:t>
            </a:r>
            <a:r>
              <a:rPr lang="en-US" altLang="zh-CN" sz="1350" b="1" dirty="0" smtClean="0">
                <a:solidFill>
                  <a:srgbClr val="C00000"/>
                </a:solidFill>
                <a:latin typeface="Courier New" panose="02070309020205020404" pitchFamily="49" charset="0"/>
                <a:cs typeface="Courier New" pitchFamily="49" charset="0"/>
              </a:rPr>
              <a:t>ROWWIDTH</a:t>
            </a:r>
            <a:r>
              <a:rPr lang="en-US" altLang="zh-CN" sz="1350" dirty="0">
                <a:cs typeface="Courier New" pitchFamily="49" charset="0"/>
              </a:rPr>
              <a:t>!</a:t>
            </a:r>
          </a:p>
          <a:p>
            <a:pPr marL="383381" lvl="1" indent="-214313">
              <a:buFont typeface="Wingdings" panose="05000000000000000000" pitchFamily="2" charset="2"/>
              <a:buChar char="§"/>
            </a:pPr>
            <a:r>
              <a:rPr lang="en-US" altLang="zh-CN" sz="1200" b="1" dirty="0">
                <a:solidFill>
                  <a:srgbClr val="C00000"/>
                </a:solidFill>
                <a:latin typeface="Courier New" panose="02070309020205020404" pitchFamily="49" charset="0"/>
                <a:cs typeface="Courier New" pitchFamily="49" charset="0"/>
              </a:rPr>
              <a:t>ROWWIDTH</a:t>
            </a:r>
            <a:r>
              <a:rPr lang="en-US" altLang="zh-CN" sz="1200" dirty="0" smtClean="0">
                <a:cs typeface="Courier New" pitchFamily="49" charset="0"/>
              </a:rPr>
              <a:t> </a:t>
            </a:r>
            <a:r>
              <a:rPr lang="en-US" altLang="zh-CN" sz="1200" dirty="0">
                <a:cs typeface="Courier New" pitchFamily="49" charset="0"/>
              </a:rPr>
              <a:t>is even: Yes</a:t>
            </a:r>
          </a:p>
          <a:p>
            <a:pPr marL="383381" lvl="1" indent="-214313">
              <a:buFont typeface="Wingdings" panose="05000000000000000000" pitchFamily="2" charset="2"/>
              <a:buChar char="§"/>
            </a:pPr>
            <a:r>
              <a:rPr lang="en-US" altLang="zh-CN" sz="1200" b="1" dirty="0">
                <a:solidFill>
                  <a:srgbClr val="C00000"/>
                </a:solidFill>
                <a:latin typeface="Courier New" panose="02070309020205020404" pitchFamily="49" charset="0"/>
                <a:cs typeface="Courier New" pitchFamily="49" charset="0"/>
              </a:rPr>
              <a:t>ROWWIDTH</a:t>
            </a:r>
            <a:r>
              <a:rPr lang="en-US" altLang="zh-CN" sz="1200" dirty="0" smtClean="0">
                <a:cs typeface="Courier New" pitchFamily="49" charset="0"/>
              </a:rPr>
              <a:t> </a:t>
            </a:r>
            <a:r>
              <a:rPr lang="en-US" altLang="zh-CN" sz="1200" dirty="0">
                <a:cs typeface="Courier New" pitchFamily="49" charset="0"/>
              </a:rPr>
              <a:t>is odd: No, vectorized code fails with alignment error after first row!</a:t>
            </a:r>
          </a:p>
          <a:p>
            <a:pPr marL="214313" indent="-214313">
              <a:buFont typeface="Arial" panose="020B0604020202020204" pitchFamily="34" charset="0"/>
              <a:buChar char="•"/>
            </a:pPr>
            <a:r>
              <a:rPr lang="en-US" altLang="zh-CN" sz="1350" b="1" dirty="0">
                <a:cs typeface="Courier New" pitchFamily="49" charset="0"/>
              </a:rPr>
              <a:t>Solution:</a:t>
            </a:r>
            <a:r>
              <a:rPr lang="en-US" altLang="zh-CN" sz="1350" dirty="0">
                <a:cs typeface="Courier New" pitchFamily="49" charset="0"/>
              </a:rPr>
              <a:t/>
            </a:r>
            <a:br>
              <a:rPr lang="en-US" altLang="zh-CN" sz="1350" dirty="0">
                <a:cs typeface="Courier New" pitchFamily="49" charset="0"/>
              </a:rPr>
            </a:br>
            <a:r>
              <a:rPr lang="en-US" altLang="zh-CN" sz="1350" dirty="0">
                <a:cs typeface="Courier New" pitchFamily="49" charset="0"/>
              </a:rPr>
              <a:t>Instead of pragma, use </a:t>
            </a:r>
            <a:r>
              <a:rPr lang="en-US" altLang="zh-CN" sz="1350" b="1" dirty="0">
                <a:solidFill>
                  <a:srgbClr val="C00000"/>
                </a:solidFill>
                <a:latin typeface="Courier New" panose="02070309020205020404" pitchFamily="49" charset="0"/>
                <a:cs typeface="Courier New" pitchFamily="49" charset="0"/>
              </a:rPr>
              <a:t>__</a:t>
            </a:r>
            <a:r>
              <a:rPr lang="en-US" altLang="zh-CN" sz="1350" b="1" dirty="0" err="1">
                <a:solidFill>
                  <a:srgbClr val="C00000"/>
                </a:solidFill>
                <a:latin typeface="Courier New" panose="02070309020205020404" pitchFamily="49" charset="0"/>
                <a:cs typeface="Courier New" pitchFamily="49" charset="0"/>
              </a:rPr>
              <a:t>assume_aligned</a:t>
            </a:r>
            <a:r>
              <a:rPr lang="en-US" altLang="zh-CN" sz="1350" b="1" dirty="0">
                <a:solidFill>
                  <a:srgbClr val="C00000"/>
                </a:solidFill>
                <a:latin typeface="Courier New" panose="02070309020205020404" pitchFamily="49" charset="0"/>
                <a:cs typeface="Courier New" pitchFamily="49" charset="0"/>
              </a:rPr>
              <a:t>(&lt;array&gt;, base)</a:t>
            </a:r>
            <a:r>
              <a:rPr lang="en-US" altLang="zh-CN" sz="1350" dirty="0">
                <a:cs typeface="Courier New" pitchFamily="49" charset="0"/>
              </a:rPr>
              <a:t>. This refers to the start address only. Vectorization is still limited, though!</a:t>
            </a:r>
          </a:p>
        </p:txBody>
      </p:sp>
      <p:sp>
        <p:nvSpPr>
          <p:cNvPr id="7" name="Slide Number Placeholder 2"/>
          <p:cNvSpPr>
            <a:spLocks noGrp="1"/>
          </p:cNvSpPr>
          <p:nvPr>
            <p:ph type="sldNum" sz="quarter" idx="12"/>
          </p:nvPr>
        </p:nvSpPr>
        <p:spPr/>
        <p:txBody>
          <a:bodyPr/>
          <a:lstStyle/>
          <a:p>
            <a:pPr>
              <a:defRPr/>
            </a:pPr>
            <a:fld id="{E2E972C9-3D20-468C-BBF1-A1AAD9D360EF}" type="slidenum">
              <a:rPr lang="en-US" altLang="en-US" smtClean="0"/>
              <a:pPr>
                <a:defRPr/>
              </a:pPr>
              <a:t>22</a:t>
            </a:fld>
            <a:endParaRPr lang="en-US" altLang="en-US" dirty="0"/>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a:t>Problems Defining Alignment</a:t>
            </a:r>
            <a:endParaRPr lang="en-US" altLang="zh-CN" sz="1650" dirty="0">
              <a:solidFill>
                <a:schemeClr val="bg1">
                  <a:lumMod val="50000"/>
                </a:schemeClr>
              </a:solidFill>
            </a:endParaRPr>
          </a:p>
        </p:txBody>
      </p:sp>
      <p:sp>
        <p:nvSpPr>
          <p:cNvPr id="6" name="Text Box 73"/>
          <p:cNvSpPr txBox="1">
            <a:spLocks noChangeArrowheads="1"/>
          </p:cNvSpPr>
          <p:nvPr/>
        </p:nvSpPr>
        <p:spPr bwMode="auto">
          <a:xfrm>
            <a:off x="1967508" y="885555"/>
            <a:ext cx="5208985" cy="1708160"/>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ln>
          <a:effectLst>
            <a:outerShdw blurRad="50800" dist="38100" dir="2700000" algn="tl" rotWithShape="0">
              <a:prstClr val="black">
                <a:alpha val="40000"/>
              </a:prstClr>
            </a:outerShdw>
          </a:effectLst>
        </p:spPr>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void </a:t>
            </a:r>
            <a:r>
              <a:rPr lang="en-US" sz="1050" b="1" kern="0" dirty="0" err="1">
                <a:solidFill>
                  <a:srgbClr val="000000"/>
                </a:solidFill>
                <a:latin typeface="Courier New" pitchFamily="49" charset="0"/>
                <a:cs typeface="Courier New" pitchFamily="49" charset="0"/>
              </a:rPr>
              <a:t>matvec</a:t>
            </a:r>
            <a:r>
              <a:rPr lang="en-US" sz="1050" b="1" kern="0" dirty="0">
                <a:solidFill>
                  <a:srgbClr val="000000"/>
                </a:solidFill>
                <a:latin typeface="Courier New" pitchFamily="49" charset="0"/>
                <a:cs typeface="Courier New" pitchFamily="49" charset="0"/>
              </a:rPr>
              <a:t>(double a</a:t>
            </a:r>
            <a:r>
              <a:rPr lang="en-US" sz="1050" b="1" kern="0" dirty="0" smtClean="0">
                <a:solidFill>
                  <a:srgbClr val="000000"/>
                </a:solidFill>
                <a:latin typeface="Courier New" pitchFamily="49" charset="0"/>
                <a:cs typeface="Courier New" pitchFamily="49" charset="0"/>
              </a:rPr>
              <a:t>[][ROWWIDTH</a:t>
            </a:r>
            <a:r>
              <a:rPr lang="en-US" sz="1050" b="1" kern="0" dirty="0">
                <a:solidFill>
                  <a:srgbClr val="000000"/>
                </a:solidFill>
                <a:latin typeface="Courier New" pitchFamily="49" charset="0"/>
                <a:cs typeface="Courier New" pitchFamily="49" charset="0"/>
              </a:rPr>
              <a:t>], double b[], double c[])</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a:t>
            </a:r>
            <a:r>
              <a:rPr lang="en-US" sz="1050" b="1" kern="0" dirty="0" err="1">
                <a:solidFill>
                  <a:srgbClr val="000000"/>
                </a:solidFill>
                <a:latin typeface="Courier New" pitchFamily="49" charset="0"/>
                <a:cs typeface="Courier New" pitchFamily="49" charset="0"/>
              </a:rPr>
              <a:t>int</a:t>
            </a:r>
            <a:r>
              <a:rPr lang="en-US" sz="1050" b="1" kern="0" dirty="0">
                <a:solidFill>
                  <a:srgbClr val="000000"/>
                </a:solidFill>
                <a:latin typeface="Courier New" pitchFamily="49" charset="0"/>
                <a:cs typeface="Courier New" pitchFamily="49" charset="0"/>
              </a:rPr>
              <a:t> i, j;</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for(i = 0; i &lt; size1; i++) {</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b[i] = 0;</a:t>
            </a:r>
          </a:p>
          <a:p>
            <a:pPr defTabSz="685800" fontAlgn="base">
              <a:spcBef>
                <a:spcPct val="0"/>
              </a:spcBef>
              <a:spcAft>
                <a:spcPct val="0"/>
              </a:spcAft>
              <a:defRPr/>
            </a:pPr>
            <a:r>
              <a:rPr lang="en-US" sz="1050" b="1" kern="0" dirty="0">
                <a:solidFill>
                  <a:srgbClr val="C00000"/>
                </a:solidFill>
                <a:latin typeface="Courier New" pitchFamily="49" charset="0"/>
                <a:cs typeface="Courier New" pitchFamily="49" charset="0"/>
              </a:rPr>
              <a:t>#pragma vector aligned</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for(j = 0; j &lt; size2; j++)</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b[i] += a[i][j] * c[j];</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  }</a:t>
            </a:r>
          </a:p>
          <a:p>
            <a:pPr defTabSz="685800" fontAlgn="base">
              <a:spcBef>
                <a:spcPct val="0"/>
              </a:spcBef>
              <a:spcAft>
                <a:spcPct val="0"/>
              </a:spcAft>
              <a:defRPr/>
            </a:pPr>
            <a:r>
              <a:rPr lang="en-US" sz="1050" b="1" kern="0" dirty="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1303808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Legal Disclaimer &amp; Optimization Notice</a:t>
            </a:r>
            <a:endParaRPr lang="en-US" altLang="en-US" sz="1600" dirty="0" smtClean="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57581722"/>
              </p:ext>
            </p:extLst>
          </p:nvPr>
        </p:nvGraphicFramePr>
        <p:xfrm>
          <a:off x="457201" y="3271704"/>
          <a:ext cx="8251825" cy="1371600"/>
        </p:xfrm>
        <a:graphic>
          <a:graphicData uri="http://schemas.openxmlformats.org/drawingml/2006/table">
            <a:tbl>
              <a:tblPr/>
              <a:tblGrid>
                <a:gridCol w="8251825"/>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hlinkClick r:id="rId3"/>
                        </a:rPr>
                        <a:t>Optimization Notice</a:t>
                      </a:r>
                      <a:endParaRPr kumimoji="0" lang="en-US" sz="900" b="1" i="0" u="none" strike="noStrike" cap="none" normalizeH="0" baseline="0" dirty="0" smtClean="0">
                        <a:ln>
                          <a:noFill/>
                        </a:ln>
                        <a:solidFill>
                          <a:srgbClr val="FFFFFF"/>
                        </a:solidFill>
                        <a:effectLst/>
                        <a:latin typeface="+mn-lt"/>
                        <a:ea typeface="MS PGothic" pitchFamily="34" charset="-128"/>
                      </a:endParaRP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Intel</a:t>
                      </a:r>
                      <a:r>
                        <a:rPr kumimoji="0" lang="en-US" altLang="en-US" sz="1000" b="0" i="0" u="none" strike="noStrike" cap="none" normalizeH="0" baseline="0" dirty="0" smtClean="0">
                          <a:ln>
                            <a:noFill/>
                          </a:ln>
                          <a:solidFill>
                            <a:srgbClr val="000000"/>
                          </a:solidFill>
                          <a:effectLst/>
                          <a:latin typeface="+mn-lt"/>
                          <a:ea typeface="MS PGothic" pitchFamily="34" charset="-128"/>
                        </a:rPr>
                        <a:t>’</a:t>
                      </a:r>
                      <a:r>
                        <a:rPr kumimoji="0" lang="en-US" sz="10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18" name="Slide Number Placeholder 5"/>
          <p:cNvSpPr txBox="1">
            <a:spLocks/>
          </p:cNvSpPr>
          <p:nvPr/>
        </p:nvSpPr>
        <p:spPr>
          <a:xfrm>
            <a:off x="6873939" y="4825200"/>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pPr/>
              <a:t>23</a:t>
            </a:fld>
            <a:endParaRPr lang="en-US" dirty="0"/>
          </a:p>
        </p:txBody>
      </p:sp>
      <p:sp>
        <p:nvSpPr>
          <p:cNvPr id="24579" name="Content Placeholder 3"/>
          <p:cNvSpPr>
            <a:spLocks noGrp="1"/>
          </p:cNvSpPr>
          <p:nvPr>
            <p:ph sz="quarter" idx="13"/>
          </p:nvPr>
        </p:nvSpPr>
        <p:spPr>
          <a:xfrm>
            <a:off x="455613" y="1003301"/>
            <a:ext cx="8228012" cy="2268406"/>
          </a:xfrm>
          <a:noFill/>
        </p:spPr>
        <p:txBody>
          <a:bodyPr>
            <a:noAutofit/>
          </a:bodyPr>
          <a:lstStyle/>
          <a:p>
            <a:r>
              <a:rPr lang="en-US" altLang="en-US" sz="1000" dirty="0" smtClean="0">
                <a:solidFill>
                  <a:schemeClr val="tx2"/>
                </a:solidFill>
              </a:rPr>
              <a:t>Software </a:t>
            </a:r>
            <a:r>
              <a:rPr lang="en-US" altLang="en-US" sz="1000" dirty="0">
                <a:solidFill>
                  <a:schemeClr val="tx2"/>
                </a:solidFill>
              </a:rPr>
              <a:t>and workloads used in performance tests may have been optimized for performance only on Intel microprocessors. </a:t>
            </a:r>
            <a:r>
              <a:rPr lang="en-US" altLang="en-US" sz="1000" dirty="0" smtClean="0">
                <a:solidFill>
                  <a:schemeClr val="tx2"/>
                </a:solidFill>
              </a:rPr>
              <a:t>Performance </a:t>
            </a:r>
            <a:r>
              <a:rPr lang="en-US" altLang="en-US" sz="1000" dirty="0">
                <a:solidFill>
                  <a:schemeClr val="tx2"/>
                </a:solidFill>
              </a:rPr>
              <a:t>tests, such as </a:t>
            </a:r>
            <a:r>
              <a:rPr lang="en-US" altLang="en-US" sz="1000" dirty="0" err="1">
                <a:solidFill>
                  <a:schemeClr val="tx2"/>
                </a:solidFill>
              </a:rPr>
              <a:t>SYSmark</a:t>
            </a:r>
            <a:r>
              <a:rPr lang="en-US" altLang="en-US" sz="1000" dirty="0">
                <a:solidFill>
                  <a:schemeClr val="tx2"/>
                </a:solidFill>
              </a:rPr>
              <a:t> and </a:t>
            </a:r>
            <a:r>
              <a:rPr lang="en-US" altLang="en-US" sz="1000" dirty="0" err="1">
                <a:solidFill>
                  <a:schemeClr val="tx2"/>
                </a:solidFill>
              </a:rPr>
              <a:t>MobileMark</a:t>
            </a:r>
            <a:r>
              <a:rPr lang="en-US" altLang="en-US" sz="1000" dirty="0">
                <a:solidFill>
                  <a:schemeClr val="tx2"/>
                </a:solidFill>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a:t>
            </a:r>
            <a:r>
              <a:rPr lang="en-US" altLang="en-US" sz="1000" dirty="0" smtClean="0">
                <a:solidFill>
                  <a:schemeClr val="tx2"/>
                </a:solidFill>
              </a:rPr>
              <a:t>visit </a:t>
            </a:r>
            <a:r>
              <a:rPr lang="en-US" altLang="en-US" sz="1000" dirty="0">
                <a:solidFill>
                  <a:schemeClr val="tx2"/>
                </a:solidFill>
                <a:hlinkClick r:id="rId4"/>
              </a:rPr>
              <a:t>www.intel.com/benchmarks</a:t>
            </a:r>
            <a:r>
              <a:rPr lang="en-US" altLang="en-US" sz="1000" dirty="0">
                <a:solidFill>
                  <a:schemeClr val="tx2"/>
                </a:solidFill>
              </a:rPr>
              <a:t>.  </a:t>
            </a:r>
            <a:endParaRPr lang="en-US" altLang="en-US" sz="1000" dirty="0" smtClean="0">
              <a:solidFill>
                <a:schemeClr val="tx2"/>
              </a:solidFill>
            </a:endParaRPr>
          </a:p>
          <a:p>
            <a:r>
              <a:rPr lang="en-US" altLang="en-US" sz="1100" dirty="0">
                <a:solidFill>
                  <a:schemeClr val="tx2"/>
                </a:solidFill>
              </a:rPr>
              <a:t>I</a:t>
            </a:r>
            <a:r>
              <a:rPr lang="en-US" altLang="en-US" sz="1000" dirty="0">
                <a:solidFill>
                  <a:schemeClr val="tx2"/>
                </a:solidFill>
              </a:rPr>
              <a:t>NFORMATION IN THIS DOCUMENT IS PROVIDED “AS IS”. NO LICENSE, EXPRESS OR IMPLIED, BY ESTOPPEL OR OTHERWISE, TO ANY INTELLECTUAL PROPERTY RIGHTS IS GRANTED BY THIS DOCUMENT. </a:t>
            </a:r>
            <a:r>
              <a:rPr lang="en-US" altLang="en-US" sz="1000">
                <a:solidFill>
                  <a:schemeClr val="tx2"/>
                </a:solidFill>
              </a:rPr>
              <a:t>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r>
              <a:rPr lang="en-US" altLang="en-US" sz="1000" smtClean="0">
                <a:solidFill>
                  <a:schemeClr val="tx2"/>
                </a:solidFill>
              </a:rPr>
              <a:t>.</a:t>
            </a:r>
            <a:endParaRPr lang="en-US" altLang="en-US" sz="1000" dirty="0">
              <a:solidFill>
                <a:schemeClr val="tx2"/>
              </a:solidFill>
            </a:endParaRPr>
          </a:p>
          <a:p>
            <a:r>
              <a:rPr lang="en-US" altLang="en-US" sz="1000" dirty="0" smtClean="0">
                <a:solidFill>
                  <a:schemeClr val="tx2"/>
                </a:solidFill>
              </a:rPr>
              <a:t>Copyright © 2018, Intel Corporation. All rights reserved. Intel, Pentium, Xeon, Xeon Phi, Core, VTune, Cilk, and the Intel logo are trademarks of Intel Corporation in the U.S. and other countries.</a:t>
            </a:r>
          </a:p>
        </p:txBody>
      </p:sp>
    </p:spTree>
    <p:extLst>
      <p:ext uri="{BB962C8B-B14F-4D97-AF65-F5344CB8AC3E}">
        <p14:creationId xmlns:p14="http://schemas.microsoft.com/office/powerpoint/2010/main" val="777127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Vectorize</a:t>
            </a:r>
            <a:r>
              <a:rPr lang="en-US" dirty="0"/>
              <a:t> </a:t>
            </a:r>
            <a:r>
              <a:rPr lang="en-US" dirty="0" smtClean="0"/>
              <a:t>and </a:t>
            </a:r>
            <a:r>
              <a:rPr lang="en-US" dirty="0"/>
              <a:t>Thread </a:t>
            </a:r>
            <a:r>
              <a:rPr lang="en-US" dirty="0" smtClean="0"/>
              <a:t>for </a:t>
            </a:r>
            <a:r>
              <a:rPr lang="en-US" dirty="0"/>
              <a:t>Performance </a:t>
            </a:r>
            <a:r>
              <a:rPr lang="en-US" dirty="0" smtClean="0"/>
              <a:t>Boost</a:t>
            </a:r>
            <a:r>
              <a:rPr lang="en-US" sz="1350" dirty="0"/>
              <a:t/>
            </a:r>
            <a:br>
              <a:rPr lang="en-US" sz="1350" dirty="0"/>
            </a:br>
            <a:endParaRPr lang="en-US" sz="1350" dirty="0"/>
          </a:p>
        </p:txBody>
      </p:sp>
      <p:grpSp>
        <p:nvGrpSpPr>
          <p:cNvPr id="4" name="Group 3"/>
          <p:cNvGrpSpPr/>
          <p:nvPr/>
        </p:nvGrpSpPr>
        <p:grpSpPr>
          <a:xfrm>
            <a:off x="457200" y="830916"/>
            <a:ext cx="6611075" cy="3187296"/>
            <a:chOff x="651061" y="1247371"/>
            <a:chExt cx="5106957" cy="2480209"/>
          </a:xfrm>
        </p:grpSpPr>
        <p:sp>
          <p:nvSpPr>
            <p:cNvPr id="48" name="TextBox 3"/>
            <p:cNvSpPr txBox="1"/>
            <p:nvPr/>
          </p:nvSpPr>
          <p:spPr>
            <a:xfrm>
              <a:off x="1708732" y="3091309"/>
              <a:ext cx="590501" cy="636271"/>
            </a:xfrm>
            <a:prstGeom prst="rect">
              <a:avLst/>
            </a:prstGeom>
            <a:noFill/>
            <a:ln w="3175">
              <a:noFill/>
            </a:ln>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700"/>
                </a:lnSpc>
              </a:pPr>
              <a:r>
                <a:rPr lang="en-US" sz="825" b="1" dirty="0">
                  <a:solidFill>
                    <a:schemeClr val="tx2"/>
                  </a:solidFill>
                  <a:cs typeface="Neo Sans Intel"/>
                </a:rPr>
                <a:t>2012</a:t>
              </a:r>
            </a:p>
            <a:p>
              <a:pPr algn="ctr">
                <a:lnSpc>
                  <a:spcPts val="700"/>
                </a:lnSpc>
              </a:pPr>
              <a:r>
                <a:rPr lang="en-US" sz="750" dirty="0" smtClean="0">
                  <a:solidFill>
                    <a:schemeClr val="bg2">
                      <a:lumMod val="50000"/>
                    </a:schemeClr>
                  </a:solidFill>
                  <a:cs typeface="Neo Sans Intel"/>
                </a:rPr>
                <a:t>Intel Xeon</a:t>
              </a:r>
              <a:endParaRPr lang="en-US" sz="750" dirty="0">
                <a:solidFill>
                  <a:schemeClr val="bg2">
                    <a:lumMod val="50000"/>
                  </a:schemeClr>
                </a:solidFill>
                <a:cs typeface="Neo Sans Intel"/>
              </a:endParaRPr>
            </a:p>
            <a:p>
              <a:pPr algn="ctr">
                <a:lnSpc>
                  <a:spcPts val="700"/>
                </a:lnSpc>
              </a:pPr>
              <a:r>
                <a:rPr lang="en-US" sz="750" dirty="0">
                  <a:solidFill>
                    <a:schemeClr val="bg2">
                      <a:lumMod val="50000"/>
                    </a:schemeClr>
                  </a:solidFill>
                  <a:cs typeface="Neo Sans Intel"/>
                </a:rPr>
                <a:t>Processor E5-2600</a:t>
              </a:r>
              <a:br>
                <a:rPr lang="en-US" sz="750" dirty="0">
                  <a:solidFill>
                    <a:schemeClr val="bg2">
                      <a:lumMod val="50000"/>
                    </a:schemeClr>
                  </a:solidFill>
                  <a:cs typeface="Neo Sans Intel"/>
                </a:rPr>
              </a:br>
              <a:r>
                <a:rPr lang="en-US" sz="750" dirty="0" smtClean="0">
                  <a:solidFill>
                    <a:schemeClr val="bg2">
                      <a:lumMod val="50000"/>
                    </a:schemeClr>
                  </a:solidFill>
                  <a:cs typeface="Neo Sans Intel"/>
                </a:rPr>
                <a:t>codenamed </a:t>
              </a:r>
              <a:r>
                <a:rPr lang="en-US" sz="750" dirty="0">
                  <a:solidFill>
                    <a:schemeClr val="bg2">
                      <a:lumMod val="50000"/>
                    </a:schemeClr>
                  </a:solidFill>
                  <a:cs typeface="Neo Sans Intel"/>
                </a:rPr>
                <a:t>Sandy </a:t>
              </a:r>
              <a:r>
                <a:rPr lang="en-US" sz="750" dirty="0" smtClean="0">
                  <a:solidFill>
                    <a:schemeClr val="bg2">
                      <a:lumMod val="50000"/>
                    </a:schemeClr>
                  </a:solidFill>
                  <a:cs typeface="Neo Sans Intel"/>
                </a:rPr>
                <a:t>Bridge</a:t>
              </a:r>
              <a:endParaRPr lang="en-US" sz="750" dirty="0">
                <a:solidFill>
                  <a:schemeClr val="bg2">
                    <a:lumMod val="50000"/>
                  </a:schemeClr>
                </a:solidFill>
                <a:cs typeface="Neo Sans Intel"/>
              </a:endParaRPr>
            </a:p>
          </p:txBody>
        </p:sp>
        <p:sp>
          <p:nvSpPr>
            <p:cNvPr id="49" name="TextBox 5"/>
            <p:cNvSpPr txBox="1"/>
            <p:nvPr/>
          </p:nvSpPr>
          <p:spPr>
            <a:xfrm>
              <a:off x="2373974" y="3091309"/>
              <a:ext cx="552007" cy="636271"/>
            </a:xfrm>
            <a:prstGeom prst="rect">
              <a:avLst/>
            </a:prstGeom>
            <a:noFill/>
            <a:ln w="3175">
              <a:noFill/>
            </a:ln>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700"/>
                </a:lnSpc>
              </a:pPr>
              <a:r>
                <a:rPr lang="en-US" sz="825" b="1" dirty="0">
                  <a:solidFill>
                    <a:schemeClr val="bg2">
                      <a:lumMod val="50000"/>
                    </a:schemeClr>
                  </a:solidFill>
                  <a:cs typeface="Neo Sans Intel"/>
                </a:rPr>
                <a:t>2013</a:t>
              </a:r>
            </a:p>
            <a:p>
              <a:pPr algn="ctr">
                <a:lnSpc>
                  <a:spcPts val="700"/>
                </a:lnSpc>
              </a:pPr>
              <a:r>
                <a:rPr lang="en-US" sz="750" dirty="0" smtClean="0">
                  <a:solidFill>
                    <a:schemeClr val="bg2">
                      <a:lumMod val="50000"/>
                    </a:schemeClr>
                  </a:solidFill>
                  <a:cs typeface="Neo Sans Intel"/>
                </a:rPr>
                <a:t>Intel Xeon </a:t>
              </a:r>
              <a:r>
                <a:rPr lang="en-US" sz="750" dirty="0">
                  <a:solidFill>
                    <a:schemeClr val="bg2">
                      <a:lumMod val="50000"/>
                    </a:schemeClr>
                  </a:solidFill>
                  <a:cs typeface="Neo Sans Intel"/>
                </a:rPr>
                <a:t/>
              </a:r>
              <a:br>
                <a:rPr lang="en-US" sz="750" dirty="0">
                  <a:solidFill>
                    <a:schemeClr val="bg2">
                      <a:lumMod val="50000"/>
                    </a:schemeClr>
                  </a:solidFill>
                  <a:cs typeface="Neo Sans Intel"/>
                </a:rPr>
              </a:br>
              <a:r>
                <a:rPr lang="en-US" sz="750" dirty="0">
                  <a:solidFill>
                    <a:schemeClr val="bg2">
                      <a:lumMod val="50000"/>
                    </a:schemeClr>
                  </a:solidFill>
                  <a:cs typeface="Neo Sans Intel"/>
                </a:rPr>
                <a:t>Processor </a:t>
              </a:r>
              <a:r>
                <a:rPr lang="en-US" sz="750" dirty="0" smtClean="0">
                  <a:solidFill>
                    <a:schemeClr val="bg2">
                      <a:lumMod val="50000"/>
                    </a:schemeClr>
                  </a:solidFill>
                  <a:cs typeface="Neo Sans Intel"/>
                </a:rPr>
                <a:t>E5-2600 </a:t>
              </a:r>
              <a:r>
                <a:rPr lang="en-US" sz="750" dirty="0">
                  <a:solidFill>
                    <a:schemeClr val="bg2">
                      <a:lumMod val="50000"/>
                    </a:schemeClr>
                  </a:solidFill>
                  <a:cs typeface="Neo Sans Intel"/>
                </a:rPr>
                <a:t>v2 </a:t>
              </a:r>
              <a:r>
                <a:rPr lang="en-US" sz="750" dirty="0" smtClean="0">
                  <a:solidFill>
                    <a:schemeClr val="bg2">
                      <a:lumMod val="50000"/>
                    </a:schemeClr>
                  </a:solidFill>
                  <a:cs typeface="Neo Sans Intel"/>
                </a:rPr>
                <a:t>codenamed </a:t>
              </a:r>
              <a:r>
                <a:rPr lang="en-US" sz="750" dirty="0">
                  <a:solidFill>
                    <a:schemeClr val="bg2">
                      <a:lumMod val="50000"/>
                    </a:schemeClr>
                  </a:solidFill>
                  <a:cs typeface="Neo Sans Intel"/>
                </a:rPr>
                <a:t>Ivy Bridge</a:t>
              </a:r>
            </a:p>
          </p:txBody>
        </p:sp>
        <p:sp>
          <p:nvSpPr>
            <p:cNvPr id="50" name="TextBox 6"/>
            <p:cNvSpPr txBox="1"/>
            <p:nvPr/>
          </p:nvSpPr>
          <p:spPr>
            <a:xfrm>
              <a:off x="1041996" y="3091309"/>
              <a:ext cx="610799" cy="636271"/>
            </a:xfrm>
            <a:prstGeom prst="rect">
              <a:avLst/>
            </a:prstGeom>
            <a:noFill/>
            <a:ln w="3175">
              <a:noFill/>
            </a:ln>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700"/>
                </a:lnSpc>
              </a:pPr>
              <a:r>
                <a:rPr lang="en-US" sz="825" b="1" dirty="0">
                  <a:solidFill>
                    <a:schemeClr val="tx2"/>
                  </a:solidFill>
                  <a:cs typeface="Neo Sans Intel"/>
                </a:rPr>
                <a:t>2010</a:t>
              </a:r>
            </a:p>
            <a:p>
              <a:pPr algn="ctr">
                <a:lnSpc>
                  <a:spcPts val="700"/>
                </a:lnSpc>
              </a:pPr>
              <a:r>
                <a:rPr lang="en-US" sz="750" dirty="0">
                  <a:solidFill>
                    <a:schemeClr val="bg2">
                      <a:lumMod val="50000"/>
                    </a:schemeClr>
                  </a:solidFill>
                  <a:cs typeface="Neo Sans Intel"/>
                </a:rPr>
                <a:t>Intel® </a:t>
              </a:r>
              <a:r>
                <a:rPr lang="en-US" sz="750" dirty="0" smtClean="0">
                  <a:solidFill>
                    <a:schemeClr val="bg2">
                      <a:lumMod val="50000"/>
                    </a:schemeClr>
                  </a:solidFill>
                  <a:cs typeface="Neo Sans Intel"/>
                </a:rPr>
                <a:t>Xeon® </a:t>
              </a:r>
              <a:r>
                <a:rPr lang="en-US" sz="750" dirty="0">
                  <a:solidFill>
                    <a:schemeClr val="bg2">
                      <a:lumMod val="50000"/>
                    </a:schemeClr>
                  </a:solidFill>
                  <a:cs typeface="Neo Sans Intel"/>
                </a:rPr>
                <a:t/>
              </a:r>
              <a:br>
                <a:rPr lang="en-US" sz="750" dirty="0">
                  <a:solidFill>
                    <a:schemeClr val="bg2">
                      <a:lumMod val="50000"/>
                    </a:schemeClr>
                  </a:solidFill>
                  <a:cs typeface="Neo Sans Intel"/>
                </a:rPr>
              </a:br>
              <a:r>
                <a:rPr lang="en-US" sz="750" dirty="0">
                  <a:solidFill>
                    <a:schemeClr val="bg2">
                      <a:lumMod val="50000"/>
                    </a:schemeClr>
                  </a:solidFill>
                  <a:cs typeface="Neo Sans Intel"/>
                </a:rPr>
                <a:t>Processor X5680</a:t>
              </a:r>
            </a:p>
            <a:p>
              <a:pPr algn="ctr">
                <a:lnSpc>
                  <a:spcPts val="700"/>
                </a:lnSpc>
              </a:pPr>
              <a:r>
                <a:rPr lang="en-US" sz="750" dirty="0" smtClean="0">
                  <a:solidFill>
                    <a:schemeClr val="bg2">
                      <a:lumMod val="50000"/>
                    </a:schemeClr>
                  </a:solidFill>
                  <a:cs typeface="Neo Sans Intel"/>
                </a:rPr>
                <a:t>codenamed </a:t>
              </a:r>
              <a:r>
                <a:rPr lang="en-US" sz="750" dirty="0" err="1">
                  <a:solidFill>
                    <a:schemeClr val="bg2">
                      <a:lumMod val="50000"/>
                    </a:schemeClr>
                  </a:solidFill>
                  <a:cs typeface="Neo Sans Intel"/>
                </a:rPr>
                <a:t>Westmere</a:t>
              </a:r>
              <a:endParaRPr lang="en-US" sz="750" dirty="0">
                <a:solidFill>
                  <a:schemeClr val="bg2">
                    <a:lumMod val="50000"/>
                  </a:schemeClr>
                </a:solidFill>
                <a:cs typeface="Neo Sans Intel"/>
              </a:endParaRPr>
            </a:p>
          </p:txBody>
        </p:sp>
        <p:sp>
          <p:nvSpPr>
            <p:cNvPr id="51" name="TextBox 11"/>
            <p:cNvSpPr txBox="1"/>
            <p:nvPr/>
          </p:nvSpPr>
          <p:spPr>
            <a:xfrm>
              <a:off x="4239953" y="3091309"/>
              <a:ext cx="675267" cy="636271"/>
            </a:xfrm>
            <a:prstGeom prst="rect">
              <a:avLst/>
            </a:prstGeom>
            <a:noFill/>
            <a:ln w="3175">
              <a:noFill/>
            </a:ln>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700"/>
                </a:lnSpc>
              </a:pPr>
              <a:r>
                <a:rPr lang="en-US" sz="825" b="1" dirty="0">
                  <a:solidFill>
                    <a:schemeClr val="tx2"/>
                  </a:solidFill>
                  <a:cs typeface="Neo Sans Intel"/>
                </a:rPr>
                <a:t>2017</a:t>
              </a:r>
            </a:p>
            <a:p>
              <a:pPr algn="ctr">
                <a:lnSpc>
                  <a:spcPts val="700"/>
                </a:lnSpc>
              </a:pPr>
              <a:r>
                <a:rPr lang="en-US" sz="750" dirty="0">
                  <a:solidFill>
                    <a:schemeClr val="bg2">
                      <a:lumMod val="50000"/>
                    </a:schemeClr>
                  </a:solidFill>
                  <a:cs typeface="Neo Sans Intel"/>
                </a:rPr>
                <a:t>Intel® Xeon® Platinum Processor </a:t>
              </a:r>
              <a:r>
                <a:rPr lang="en-US" sz="750" dirty="0" smtClean="0">
                  <a:solidFill>
                    <a:schemeClr val="bg2">
                      <a:lumMod val="50000"/>
                    </a:schemeClr>
                  </a:solidFill>
                  <a:cs typeface="Neo Sans Intel"/>
                </a:rPr>
                <a:t>81xx</a:t>
              </a:r>
              <a:r>
                <a:rPr lang="en-US" sz="750" dirty="0">
                  <a:solidFill>
                    <a:schemeClr val="bg2">
                      <a:lumMod val="50000"/>
                    </a:schemeClr>
                  </a:solidFill>
                  <a:cs typeface="Neo Sans Intel"/>
                </a:rPr>
                <a:t> </a:t>
              </a:r>
              <a:r>
                <a:rPr lang="en-US" sz="750" dirty="0" smtClean="0">
                  <a:solidFill>
                    <a:schemeClr val="bg2">
                      <a:lumMod val="50000"/>
                    </a:schemeClr>
                  </a:solidFill>
                  <a:cs typeface="Neo Sans Intel"/>
                </a:rPr>
                <a:t>codenamed </a:t>
              </a:r>
              <a:r>
                <a:rPr lang="en-US" sz="750" dirty="0" err="1">
                  <a:solidFill>
                    <a:schemeClr val="bg2">
                      <a:lumMod val="50000"/>
                    </a:schemeClr>
                  </a:solidFill>
                  <a:cs typeface="Neo Sans Intel"/>
                </a:rPr>
                <a:t>Skylake</a:t>
              </a:r>
              <a:r>
                <a:rPr lang="en-US" sz="750" dirty="0">
                  <a:solidFill>
                    <a:schemeClr val="bg2">
                      <a:lumMod val="50000"/>
                    </a:schemeClr>
                  </a:solidFill>
                  <a:cs typeface="Neo Sans Intel"/>
                </a:rPr>
                <a:t> Server</a:t>
              </a:r>
            </a:p>
          </p:txBody>
        </p:sp>
        <p:sp>
          <p:nvSpPr>
            <p:cNvPr id="52" name="TextBox 5"/>
            <p:cNvSpPr txBox="1">
              <a:spLocks/>
            </p:cNvSpPr>
            <p:nvPr/>
          </p:nvSpPr>
          <p:spPr>
            <a:xfrm>
              <a:off x="2982405" y="3091309"/>
              <a:ext cx="602902" cy="636271"/>
            </a:xfrm>
            <a:prstGeom prst="rect">
              <a:avLst/>
            </a:prstGeom>
            <a:noFill/>
            <a:ln w="3175">
              <a:noFill/>
            </a:ln>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700"/>
                </a:lnSpc>
              </a:pPr>
              <a:r>
                <a:rPr lang="en-US" sz="825" b="1" dirty="0">
                  <a:solidFill>
                    <a:schemeClr val="tx2"/>
                  </a:solidFill>
                  <a:cs typeface="Neo Sans Intel"/>
                </a:rPr>
                <a:t>2014</a:t>
              </a:r>
            </a:p>
            <a:p>
              <a:pPr algn="ctr">
                <a:lnSpc>
                  <a:spcPts val="700"/>
                </a:lnSpc>
              </a:pPr>
              <a:r>
                <a:rPr lang="en-US" sz="750" dirty="0" smtClean="0">
                  <a:solidFill>
                    <a:schemeClr val="bg2">
                      <a:lumMod val="50000"/>
                    </a:schemeClr>
                  </a:solidFill>
                  <a:cs typeface="Neo Sans Intel"/>
                </a:rPr>
                <a:t>Intel Xeon </a:t>
              </a:r>
              <a:r>
                <a:rPr lang="en-US" sz="750" dirty="0">
                  <a:solidFill>
                    <a:schemeClr val="bg2">
                      <a:lumMod val="50000"/>
                    </a:schemeClr>
                  </a:solidFill>
                  <a:cs typeface="Neo Sans Intel"/>
                </a:rPr>
                <a:t/>
              </a:r>
              <a:br>
                <a:rPr lang="en-US" sz="750" dirty="0">
                  <a:solidFill>
                    <a:schemeClr val="bg2">
                      <a:lumMod val="50000"/>
                    </a:schemeClr>
                  </a:solidFill>
                  <a:cs typeface="Neo Sans Intel"/>
                </a:rPr>
              </a:br>
              <a:r>
                <a:rPr lang="en-US" sz="750" dirty="0">
                  <a:solidFill>
                    <a:schemeClr val="bg2">
                      <a:lumMod val="50000"/>
                    </a:schemeClr>
                  </a:solidFill>
                  <a:cs typeface="Neo Sans Intel"/>
                </a:rPr>
                <a:t>Processor </a:t>
              </a:r>
              <a:r>
                <a:rPr lang="en-US" sz="750" dirty="0" smtClean="0">
                  <a:solidFill>
                    <a:schemeClr val="bg2">
                      <a:lumMod val="50000"/>
                    </a:schemeClr>
                  </a:solidFill>
                  <a:cs typeface="Neo Sans Intel"/>
                </a:rPr>
                <a:t>E5-2600 </a:t>
              </a:r>
              <a:r>
                <a:rPr lang="en-US" sz="750" dirty="0">
                  <a:solidFill>
                    <a:schemeClr val="bg2">
                      <a:lumMod val="50000"/>
                    </a:schemeClr>
                  </a:solidFill>
                  <a:cs typeface="Neo Sans Intel"/>
                </a:rPr>
                <a:t>v3 </a:t>
              </a:r>
              <a:r>
                <a:rPr lang="en-US" sz="750" dirty="0" smtClean="0">
                  <a:solidFill>
                    <a:schemeClr val="bg2">
                      <a:lumMod val="50000"/>
                    </a:schemeClr>
                  </a:solidFill>
                  <a:cs typeface="Neo Sans Intel"/>
                </a:rPr>
                <a:t>codenamed </a:t>
              </a:r>
              <a:r>
                <a:rPr lang="en-US" sz="750" dirty="0">
                  <a:solidFill>
                    <a:schemeClr val="bg2">
                      <a:lumMod val="50000"/>
                    </a:schemeClr>
                  </a:solidFill>
                  <a:cs typeface="Neo Sans Intel"/>
                </a:rPr>
                <a:t>Haswell </a:t>
              </a:r>
            </a:p>
          </p:txBody>
        </p:sp>
        <p:sp>
          <p:nvSpPr>
            <p:cNvPr id="53" name="TextBox 5"/>
            <p:cNvSpPr txBox="1">
              <a:spLocks/>
            </p:cNvSpPr>
            <p:nvPr/>
          </p:nvSpPr>
          <p:spPr>
            <a:xfrm>
              <a:off x="3647161" y="3091309"/>
              <a:ext cx="551167" cy="636271"/>
            </a:xfrm>
            <a:prstGeom prst="rect">
              <a:avLst/>
            </a:prstGeom>
            <a:noFill/>
            <a:ln w="3175">
              <a:noFill/>
            </a:ln>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700"/>
                </a:lnSpc>
              </a:pPr>
              <a:r>
                <a:rPr lang="en-US" sz="825" b="1" dirty="0">
                  <a:solidFill>
                    <a:schemeClr val="tx2"/>
                  </a:solidFill>
                  <a:cs typeface="Neo Sans Intel"/>
                </a:rPr>
                <a:t>2016</a:t>
              </a:r>
            </a:p>
            <a:p>
              <a:pPr algn="ctr">
                <a:lnSpc>
                  <a:spcPts val="700"/>
                </a:lnSpc>
              </a:pPr>
              <a:r>
                <a:rPr lang="en-US" sz="750" dirty="0" smtClean="0">
                  <a:solidFill>
                    <a:schemeClr val="bg2">
                      <a:lumMod val="50000"/>
                    </a:schemeClr>
                  </a:solidFill>
                  <a:cs typeface="Neo Sans Intel"/>
                </a:rPr>
                <a:t>Intel Xeon </a:t>
              </a:r>
              <a:r>
                <a:rPr lang="en-US" sz="750" dirty="0">
                  <a:solidFill>
                    <a:schemeClr val="bg2">
                      <a:lumMod val="50000"/>
                    </a:schemeClr>
                  </a:solidFill>
                  <a:cs typeface="Neo Sans Intel"/>
                </a:rPr>
                <a:t/>
              </a:r>
              <a:br>
                <a:rPr lang="en-US" sz="750" dirty="0">
                  <a:solidFill>
                    <a:schemeClr val="bg2">
                      <a:lumMod val="50000"/>
                    </a:schemeClr>
                  </a:solidFill>
                  <a:cs typeface="Neo Sans Intel"/>
                </a:rPr>
              </a:br>
              <a:r>
                <a:rPr lang="en-US" sz="750" dirty="0">
                  <a:solidFill>
                    <a:schemeClr val="bg2">
                      <a:lumMod val="50000"/>
                    </a:schemeClr>
                  </a:solidFill>
                  <a:cs typeface="Neo Sans Intel"/>
                </a:rPr>
                <a:t>Processor E5-2600 </a:t>
              </a:r>
              <a:r>
                <a:rPr lang="en-US" sz="750" dirty="0" smtClean="0">
                  <a:solidFill>
                    <a:schemeClr val="bg2">
                      <a:lumMod val="50000"/>
                    </a:schemeClr>
                  </a:solidFill>
                  <a:cs typeface="Neo Sans Intel"/>
                </a:rPr>
                <a:t>v4 codenamed Broadwell</a:t>
              </a:r>
              <a:endParaRPr lang="en-US" sz="750" dirty="0">
                <a:solidFill>
                  <a:schemeClr val="bg2">
                    <a:lumMod val="50000"/>
                  </a:schemeClr>
                </a:solidFill>
                <a:cs typeface="Neo Sans Intel"/>
              </a:endParaRPr>
            </a:p>
          </p:txBody>
        </p:sp>
        <p:grpSp>
          <p:nvGrpSpPr>
            <p:cNvPr id="54" name="Group 53"/>
            <p:cNvGrpSpPr/>
            <p:nvPr/>
          </p:nvGrpSpPr>
          <p:grpSpPr>
            <a:xfrm>
              <a:off x="651061" y="1247371"/>
              <a:ext cx="5106957" cy="1953099"/>
              <a:chOff x="630504" y="929702"/>
              <a:chExt cx="8069070" cy="2709930"/>
            </a:xfrm>
          </p:grpSpPr>
          <p:pic>
            <p:nvPicPr>
              <p:cNvPr id="55" name="Picture 54"/>
              <p:cNvPicPr>
                <a:picLocks noChangeAspect="1"/>
              </p:cNvPicPr>
              <p:nvPr/>
            </p:nvPicPr>
            <p:blipFill rotWithShape="1">
              <a:blip r:embed="rId4"/>
              <a:srcRect l="434" t="8902" r="605" b="1299"/>
              <a:stretch/>
            </p:blipFill>
            <p:spPr>
              <a:xfrm>
                <a:off x="630504" y="932095"/>
                <a:ext cx="6662583" cy="2594610"/>
              </a:xfrm>
              <a:prstGeom prst="rect">
                <a:avLst/>
              </a:prstGeom>
              <a:ln>
                <a:noFill/>
              </a:ln>
            </p:spPr>
          </p:pic>
          <p:sp>
            <p:nvSpPr>
              <p:cNvPr id="56" name="TextBox 55"/>
              <p:cNvSpPr txBox="1"/>
              <p:nvPr/>
            </p:nvSpPr>
            <p:spPr>
              <a:xfrm>
                <a:off x="7011267" y="929702"/>
                <a:ext cx="1491770" cy="317830"/>
              </a:xfrm>
              <a:prstGeom prst="rect">
                <a:avLst/>
              </a:prstGeom>
              <a:noFill/>
            </p:spPr>
            <p:txBody>
              <a:bodyPr wrap="square" rIns="0" rtlCol="0">
                <a:noAutofit/>
              </a:bodyPr>
              <a:lstStyle/>
              <a:p>
                <a:pPr>
                  <a:lnSpc>
                    <a:spcPct val="80000"/>
                  </a:lnSpc>
                </a:pPr>
                <a:r>
                  <a:rPr lang="en-US" sz="1100" b="1"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Vectorized </a:t>
                </a:r>
              </a:p>
              <a:p>
                <a:pPr>
                  <a:lnSpc>
                    <a:spcPct val="80000"/>
                  </a:lnSpc>
                </a:pPr>
                <a:r>
                  <a:rPr lang="en-US" sz="1100" b="1"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&amp; Threaded</a:t>
                </a:r>
              </a:p>
            </p:txBody>
          </p:sp>
          <p:sp>
            <p:nvSpPr>
              <p:cNvPr id="57" name="TextBox 56"/>
              <p:cNvSpPr txBox="1"/>
              <p:nvPr/>
            </p:nvSpPr>
            <p:spPr>
              <a:xfrm>
                <a:off x="7022353" y="2433241"/>
                <a:ext cx="1248801" cy="336295"/>
              </a:xfrm>
              <a:prstGeom prst="rect">
                <a:avLst/>
              </a:prstGeom>
              <a:noFill/>
            </p:spPr>
            <p:txBody>
              <a:bodyPr wrap="square" rIns="0" rtlCol="0">
                <a:spAutoFit/>
              </a:bodyPr>
              <a:lstStyle/>
              <a:p>
                <a:r>
                  <a:rPr lang="en-US" sz="975" dirty="0">
                    <a:solidFill>
                      <a:srgbClr val="ED7D31"/>
                    </a:solidFill>
                    <a:cs typeface="Neo Sans Intel"/>
                  </a:rPr>
                  <a:t>Threaded</a:t>
                </a:r>
              </a:p>
            </p:txBody>
          </p:sp>
          <p:sp>
            <p:nvSpPr>
              <p:cNvPr id="58" name="TextBox 57"/>
              <p:cNvSpPr txBox="1"/>
              <p:nvPr/>
            </p:nvSpPr>
            <p:spPr>
              <a:xfrm>
                <a:off x="7027942" y="3156685"/>
                <a:ext cx="1333275" cy="336295"/>
              </a:xfrm>
              <a:prstGeom prst="rect">
                <a:avLst/>
              </a:prstGeom>
              <a:noFill/>
            </p:spPr>
            <p:txBody>
              <a:bodyPr wrap="square" rIns="0" rtlCol="0">
                <a:spAutoFit/>
              </a:bodyPr>
              <a:lstStyle/>
              <a:p>
                <a:r>
                  <a:rPr lang="en-US" sz="975" dirty="0">
                    <a:solidFill>
                      <a:schemeClr val="bg2">
                        <a:lumMod val="75000"/>
                      </a:schemeClr>
                    </a:solidFill>
                    <a:cs typeface="Neo Sans Intel"/>
                  </a:rPr>
                  <a:t>Vectorized</a:t>
                </a:r>
              </a:p>
            </p:txBody>
          </p:sp>
          <p:sp>
            <p:nvSpPr>
              <p:cNvPr id="59" name="TextBox 58"/>
              <p:cNvSpPr txBox="1"/>
              <p:nvPr/>
            </p:nvSpPr>
            <p:spPr>
              <a:xfrm>
                <a:off x="7136656" y="3333851"/>
                <a:ext cx="1562918" cy="240912"/>
              </a:xfrm>
              <a:prstGeom prst="rect">
                <a:avLst/>
              </a:prstGeom>
              <a:noFill/>
            </p:spPr>
            <p:txBody>
              <a:bodyPr wrap="square" rtlCol="0">
                <a:noAutofit/>
              </a:bodyPr>
              <a:lstStyle/>
              <a:p>
                <a:r>
                  <a:rPr lang="en-US" sz="975" dirty="0">
                    <a:solidFill>
                      <a:srgbClr val="C00000"/>
                    </a:solidFill>
                    <a:cs typeface="Neo Sans Intel"/>
                  </a:rPr>
                  <a:t>Serial</a:t>
                </a:r>
              </a:p>
            </p:txBody>
          </p:sp>
          <p:cxnSp>
            <p:nvCxnSpPr>
              <p:cNvPr id="60" name="Straight Arrow Connector 59"/>
              <p:cNvCxnSpPr/>
              <p:nvPr/>
            </p:nvCxnSpPr>
            <p:spPr>
              <a:xfrm flipH="1">
                <a:off x="6769182" y="1105490"/>
                <a:ext cx="277496" cy="0"/>
              </a:xfrm>
              <a:prstGeom prst="straightConnector1">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6794562" y="2581385"/>
                <a:ext cx="254196" cy="53730"/>
              </a:xfrm>
              <a:prstGeom prst="straightConnector1">
                <a:avLst/>
              </a:prstGeom>
              <a:ln w="28575">
                <a:solidFill>
                  <a:srgbClr val="ED7D3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6800149" y="3312249"/>
                <a:ext cx="254196" cy="53730"/>
              </a:xfrm>
              <a:prstGeom prst="straightConnector1">
                <a:avLst/>
              </a:prstGeom>
              <a:ln w="28575">
                <a:solidFill>
                  <a:schemeClr val="bg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6875418" y="3466449"/>
                <a:ext cx="277496" cy="0"/>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724490" y="1141452"/>
                <a:ext cx="0" cy="2279329"/>
              </a:xfrm>
              <a:prstGeom prst="straightConnector1">
                <a:avLst/>
              </a:prstGeom>
              <a:ln w="38100">
                <a:solidFill>
                  <a:schemeClr val="tx2"/>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087828" y="1226851"/>
                <a:ext cx="369643" cy="2412781"/>
              </a:xfrm>
              <a:prstGeom prst="rect">
                <a:avLst/>
              </a:prstGeom>
              <a:solidFill>
                <a:schemeClr val="bg1"/>
              </a:solidFill>
            </p:spPr>
            <p:txBody>
              <a:bodyPr vert="horz" wrap="square" lIns="0" tIns="0" rIns="0" bIns="0" rtlCol="0">
                <a:spAutoFit/>
              </a:bodyPr>
              <a:lstStyle/>
              <a:p>
                <a:r>
                  <a:rPr lang="en-US" sz="1000" dirty="0" smtClean="0">
                    <a:solidFill>
                      <a:schemeClr val="bg2">
                        <a:lumMod val="50000"/>
                      </a:schemeClr>
                    </a:solidFill>
                  </a:rPr>
                  <a:t>200</a:t>
                </a:r>
              </a:p>
              <a:p>
                <a:endParaRPr lang="en-US" sz="1000" dirty="0">
                  <a:solidFill>
                    <a:schemeClr val="bg2">
                      <a:lumMod val="50000"/>
                    </a:schemeClr>
                  </a:solidFill>
                </a:endParaRPr>
              </a:p>
              <a:p>
                <a:endParaRPr lang="en-US" sz="400" dirty="0" smtClean="0">
                  <a:solidFill>
                    <a:schemeClr val="bg2">
                      <a:lumMod val="50000"/>
                    </a:schemeClr>
                  </a:solidFill>
                </a:endParaRPr>
              </a:p>
              <a:p>
                <a:r>
                  <a:rPr lang="en-US" sz="1000" dirty="0" smtClean="0">
                    <a:solidFill>
                      <a:schemeClr val="bg2">
                        <a:lumMod val="50000"/>
                      </a:schemeClr>
                    </a:solidFill>
                  </a:rPr>
                  <a:t>150</a:t>
                </a:r>
              </a:p>
              <a:p>
                <a:endParaRPr lang="en-US" sz="1000" dirty="0" smtClean="0">
                  <a:solidFill>
                    <a:schemeClr val="bg2">
                      <a:lumMod val="50000"/>
                    </a:schemeClr>
                  </a:solidFill>
                </a:endParaRPr>
              </a:p>
              <a:p>
                <a:endParaRPr lang="en-US" sz="800" dirty="0">
                  <a:solidFill>
                    <a:schemeClr val="bg2">
                      <a:lumMod val="50000"/>
                    </a:schemeClr>
                  </a:solidFill>
                </a:endParaRPr>
              </a:p>
              <a:p>
                <a:r>
                  <a:rPr lang="en-US" sz="1000" dirty="0" smtClean="0">
                    <a:solidFill>
                      <a:schemeClr val="bg2">
                        <a:lumMod val="50000"/>
                      </a:schemeClr>
                    </a:solidFill>
                  </a:rPr>
                  <a:t>100</a:t>
                </a:r>
              </a:p>
              <a:p>
                <a:endParaRPr lang="en-US" sz="1400" dirty="0">
                  <a:solidFill>
                    <a:schemeClr val="bg2">
                      <a:lumMod val="50000"/>
                    </a:schemeClr>
                  </a:solidFill>
                </a:endParaRPr>
              </a:p>
              <a:p>
                <a:r>
                  <a:rPr lang="en-US" sz="1000" dirty="0" smtClean="0">
                    <a:solidFill>
                      <a:schemeClr val="bg2">
                        <a:lumMod val="50000"/>
                      </a:schemeClr>
                    </a:solidFill>
                  </a:rPr>
                  <a:t>50</a:t>
                </a:r>
              </a:p>
              <a:p>
                <a:endParaRPr lang="en-US" sz="1400" dirty="0">
                  <a:solidFill>
                    <a:schemeClr val="bg2">
                      <a:lumMod val="50000"/>
                    </a:schemeClr>
                  </a:solidFill>
                </a:endParaRPr>
              </a:p>
              <a:p>
                <a:r>
                  <a:rPr lang="en-US" sz="1000" dirty="0" smtClean="0">
                    <a:solidFill>
                      <a:schemeClr val="bg2">
                        <a:lumMod val="50000"/>
                      </a:schemeClr>
                    </a:solidFill>
                  </a:rPr>
                  <a:t>0</a:t>
                </a:r>
              </a:p>
            </p:txBody>
          </p:sp>
        </p:grpSp>
      </p:grpSp>
      <p:sp>
        <p:nvSpPr>
          <p:cNvPr id="5" name="Slide Number Placeholder 4"/>
          <p:cNvSpPr>
            <a:spLocks noGrp="1"/>
          </p:cNvSpPr>
          <p:nvPr>
            <p:ph type="sldNum" sz="quarter" idx="12"/>
          </p:nvPr>
        </p:nvSpPr>
        <p:spPr/>
        <p:txBody>
          <a:bodyPr/>
          <a:lstStyle/>
          <a:p>
            <a:fld id="{B0C4F1DF-11D0-BB4C-AF78-DC7F56834540}" type="slidenum">
              <a:rPr lang="en-US" smtClean="0"/>
              <a:pPr/>
              <a:t>3</a:t>
            </a:fld>
            <a:endParaRPr lang="en-US"/>
          </a:p>
        </p:txBody>
      </p:sp>
      <p:sp>
        <p:nvSpPr>
          <p:cNvPr id="25" name="TextBox 24"/>
          <p:cNvSpPr txBox="1"/>
          <p:nvPr/>
        </p:nvSpPr>
        <p:spPr>
          <a:xfrm>
            <a:off x="6290615" y="1467166"/>
            <a:ext cx="2672885" cy="461665"/>
          </a:xfrm>
          <a:prstGeom prst="rect">
            <a:avLst/>
          </a:prstGeom>
          <a:solidFill>
            <a:schemeClr val="bg2"/>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lIns="0" rIns="0" rtlCol="0" anchor="ctr">
            <a:spAutoFit/>
          </a:bodyPr>
          <a:lstStyle/>
          <a:p>
            <a:pPr algn="ctr"/>
            <a:r>
              <a:rPr lang="en-US" sz="1200" b="1" dirty="0">
                <a:solidFill>
                  <a:srgbClr val="003C71"/>
                </a:solidFill>
              </a:rPr>
              <a:t>The Difference Is Growing </a:t>
            </a:r>
            <a:r>
              <a:rPr lang="en-US" sz="1200" b="1" dirty="0" smtClean="0">
                <a:solidFill>
                  <a:srgbClr val="003C71"/>
                </a:solidFill>
              </a:rPr>
              <a:t>with </a:t>
            </a:r>
            <a:r>
              <a:rPr lang="en-US" sz="1200" b="1" dirty="0">
                <a:solidFill>
                  <a:srgbClr val="003C71"/>
                </a:solidFill>
              </a:rPr>
              <a:t>Each New Generation of Hardware</a:t>
            </a:r>
          </a:p>
        </p:txBody>
      </p:sp>
      <p:sp>
        <p:nvSpPr>
          <p:cNvPr id="26" name="Rectangle 32"/>
          <p:cNvSpPr>
            <a:spLocks noChangeArrowheads="1"/>
          </p:cNvSpPr>
          <p:nvPr/>
        </p:nvSpPr>
        <p:spPr bwMode="auto">
          <a:xfrm>
            <a:off x="414022" y="4026056"/>
            <a:ext cx="4871173" cy="660448"/>
          </a:xfrm>
          <a:prstGeom prst="rect">
            <a:avLst/>
          </a:prstGeom>
          <a:solidFill>
            <a:schemeClr val="bg1">
              <a:lumMod val="95000"/>
            </a:schemeClr>
          </a:solidFill>
          <a:ln w="12700" algn="ctr">
            <a:noFill/>
            <a:miter lim="800000"/>
            <a:headEnd/>
            <a:tailEnd/>
          </a:ln>
        </p:spPr>
        <p:txBody>
          <a:bodyPr wrap="square" lIns="45720" tIns="0" rIns="0" bIns="0">
            <a:noAutofit/>
          </a:bodyPr>
          <a:lstStyle/>
          <a:p>
            <a:pPr defTabSz="817181"/>
            <a:r>
              <a:rPr lang="en-US" sz="700" dirty="0" smtClean="0"/>
              <a:t>Software and workloads used in performance tests may have been optimized for performance only on Intel microprocessors. Performance tests, such as </a:t>
            </a:r>
            <a:r>
              <a:rPr lang="en-US" sz="700" dirty="0" err="1" smtClean="0"/>
              <a:t>SYSmark</a:t>
            </a:r>
            <a:r>
              <a:rPr lang="en-US" sz="700" dirty="0" smtClean="0"/>
              <a:t> and </a:t>
            </a:r>
            <a:r>
              <a:rPr lang="en-US" sz="700" dirty="0" err="1" smtClean="0"/>
              <a:t>MobileMark</a:t>
            </a:r>
            <a:r>
              <a:rPr lang="en-US" sz="700" dirty="0" smtClean="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information go to </a:t>
            </a:r>
            <a:r>
              <a:rPr lang="en-US" sz="700" dirty="0" smtClean="0">
                <a:hlinkClick r:id="rId5"/>
              </a:rPr>
              <a:t>http://www.intel.com/performance</a:t>
            </a:r>
            <a:r>
              <a:rPr lang="en-US" sz="700" dirty="0" smtClean="0"/>
              <a:t>. </a:t>
            </a:r>
            <a:r>
              <a:rPr lang="en-US" sz="800" dirty="0">
                <a:hlinkClick r:id="" action="ppaction://noaction"/>
              </a:rPr>
              <a:t>Configurations for 2007-2016 Benchmarks </a:t>
            </a:r>
            <a:r>
              <a:rPr lang="en-US" sz="800" dirty="0" smtClean="0"/>
              <a:t>at </a:t>
            </a:r>
            <a:r>
              <a:rPr lang="en-US" sz="800" dirty="0"/>
              <a:t>the end of this </a:t>
            </a:r>
            <a:r>
              <a:rPr lang="en-US" sz="800" dirty="0" smtClean="0"/>
              <a:t>presentation</a:t>
            </a:r>
          </a:p>
          <a:p>
            <a:pPr defTabSz="817181"/>
            <a:endParaRPr lang="en-US" sz="700" dirty="0"/>
          </a:p>
        </p:txBody>
      </p:sp>
      <p:sp>
        <p:nvSpPr>
          <p:cNvPr id="27" name="TextBox 26"/>
          <p:cNvSpPr txBox="1"/>
          <p:nvPr/>
        </p:nvSpPr>
        <p:spPr>
          <a:xfrm>
            <a:off x="5474880" y="4020997"/>
            <a:ext cx="3382363" cy="718145"/>
          </a:xfrm>
          <a:prstGeom prst="rect">
            <a:avLst/>
          </a:prstGeom>
          <a:solidFill>
            <a:schemeClr val="tx2"/>
          </a:solidFill>
        </p:spPr>
        <p:txBody>
          <a:bodyPr vert="horz" wrap="square" lIns="0" tIns="0" rIns="0" bIns="0" rtlCol="0">
            <a:spAutoFit/>
          </a:bodyPr>
          <a:lstStyle/>
          <a:p>
            <a:pPr algn="just">
              <a:lnSpc>
                <a:spcPts val="700"/>
              </a:lnSpc>
            </a:pPr>
            <a:r>
              <a:rPr lang="en-US" sz="700" dirty="0" smtClean="0">
                <a:solidFill>
                  <a:schemeClr val="bg1"/>
                </a:solidFill>
                <a:latin typeface="Arial Narrow" panose="020B0606020202030204" pitchFamily="34" charset="0"/>
              </a:rPr>
              <a:t>Intel's </a:t>
            </a:r>
            <a:r>
              <a:rPr lang="en-US" sz="700" dirty="0">
                <a:solidFill>
                  <a:schemeClr val="bg1"/>
                </a:solidFill>
                <a:latin typeface="Arial Narrow" panose="020B0606020202030204" pitchFamily="34" charset="0"/>
              </a:rPr>
              <a:t>compilers may or may not optimize to the same degree for non-Intel microprocessors for optimizations that are not unique to Intel microprocessors. These optimizations include SSE2, SSE3, &amp; SSSE3 instruction sets &amp;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Notice Revision #</a:t>
            </a:r>
            <a:r>
              <a:rPr lang="en-US" sz="700" dirty="0" smtClean="0">
                <a:solidFill>
                  <a:schemeClr val="bg1"/>
                </a:solidFill>
                <a:latin typeface="Arial Narrow" panose="020B0606020202030204" pitchFamily="34" charset="0"/>
              </a:rPr>
              <a:t>20110804</a:t>
            </a:r>
            <a:endParaRPr lang="en-US" sz="700" dirty="0">
              <a:solidFill>
                <a:schemeClr val="bg1"/>
              </a:solidFill>
              <a:latin typeface="Arial Narrow" panose="020B0606020202030204" pitchFamily="34" charset="0"/>
            </a:endParaRPr>
          </a:p>
        </p:txBody>
      </p:sp>
      <p:sp>
        <p:nvSpPr>
          <p:cNvPr id="3" name="Rectangle 2"/>
          <p:cNvSpPr/>
          <p:nvPr/>
        </p:nvSpPr>
        <p:spPr>
          <a:xfrm>
            <a:off x="5094842" y="1883460"/>
            <a:ext cx="710451" cy="369332"/>
          </a:xfrm>
          <a:prstGeom prst="rect">
            <a:avLst/>
          </a:prstGeom>
          <a:solidFill>
            <a:schemeClr val="bg1"/>
          </a:solidFill>
        </p:spPr>
        <p:txBody>
          <a:bodyPr wrap="none">
            <a:spAutoFit/>
          </a:bodyPr>
          <a:lstStyle/>
          <a:p>
            <a:r>
              <a:rPr lang="en-US" b="1" dirty="0">
                <a:solidFill>
                  <a:srgbClr val="002060"/>
                </a:solidFill>
                <a:latin typeface="Calibri (Body)"/>
                <a:ea typeface="Intel Clear" panose="020B0604020203020204" pitchFamily="34" charset="0"/>
                <a:cs typeface="Intel Clear" panose="020B0604020203020204" pitchFamily="34" charset="0"/>
              </a:rPr>
              <a:t>130x</a:t>
            </a:r>
          </a:p>
        </p:txBody>
      </p:sp>
    </p:spTree>
    <p:custDataLst>
      <p:tags r:id="rId1"/>
    </p:custDataLst>
    <p:extLst>
      <p:ext uri="{BB962C8B-B14F-4D97-AF65-F5344CB8AC3E}">
        <p14:creationId xmlns:p14="http://schemas.microsoft.com/office/powerpoint/2010/main" val="111816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rtlCol="0" anchor="t" anchorCtr="0" compatLnSpc="1">
            <a:prstTxWarp prst="textNoShape">
              <a:avLst/>
            </a:prstTxWarp>
            <a:normAutofit/>
          </a:bodyPr>
          <a:lstStyle/>
          <a:p>
            <a:r>
              <a:rPr lang="en-US" dirty="0" smtClean="0"/>
              <a:t>Single Instruction Multiple Data</a:t>
            </a:r>
            <a:r>
              <a:rPr lang="ru-RU" dirty="0" smtClean="0"/>
              <a:t> </a:t>
            </a:r>
            <a:r>
              <a:rPr lang="ru-RU" dirty="0"/>
              <a:t>(</a:t>
            </a:r>
            <a:r>
              <a:rPr lang="en-US" dirty="0"/>
              <a:t>SIMD)</a:t>
            </a:r>
            <a:endParaRPr lang="en-US" altLang="zh-CN" sz="1238" dirty="0">
              <a:solidFill>
                <a:schemeClr val="bg1">
                  <a:lumMod val="50000"/>
                </a:schemeClr>
              </a:solidFill>
            </a:endParaRPr>
          </a:p>
        </p:txBody>
      </p:sp>
      <p:sp>
        <p:nvSpPr>
          <p:cNvPr id="101" name="Content Placeholder 4"/>
          <p:cNvSpPr>
            <a:spLocks noGrp="1"/>
          </p:cNvSpPr>
          <p:nvPr>
            <p:ph idx="1"/>
          </p:nvPr>
        </p:nvSpPr>
        <p:spPr bwMode="auto">
          <a:xfrm>
            <a:off x="319177" y="2446636"/>
            <a:ext cx="8229600" cy="3394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marL="0" indent="0">
              <a:buNone/>
            </a:pPr>
            <a:r>
              <a:rPr lang="en-US" altLang="zh-CN" sz="1400" dirty="0" smtClean="0"/>
              <a:t>SIMD from Intel has been key for </a:t>
            </a:r>
            <a:r>
              <a:rPr lang="en-US" altLang="zh-CN" sz="1400" dirty="0"/>
              <a:t>data level parallelism for years:</a:t>
            </a:r>
          </a:p>
          <a:p>
            <a:pPr marL="383381" lvl="1" indent="-214313">
              <a:buFont typeface="Wingdings" panose="05000000000000000000" pitchFamily="2" charset="2"/>
              <a:buChar char="§"/>
            </a:pPr>
            <a:r>
              <a:rPr lang="en-US" altLang="zh-CN" sz="1400" b="1" dirty="0" smtClean="0"/>
              <a:t>128 </a:t>
            </a:r>
            <a:r>
              <a:rPr lang="en-US" altLang="zh-CN" sz="1400" b="1" dirty="0"/>
              <a:t>bit </a:t>
            </a:r>
            <a:r>
              <a:rPr lang="en-US" altLang="zh-CN" sz="1400" dirty="0"/>
              <a:t>Intel® Streaming SIMD Extensions (Intel® SSE, SSE2, SSE3, SSE4.1, SSE4.2) and Supplemental Streaming SIMD Extensions (SSSE3)</a:t>
            </a:r>
          </a:p>
          <a:p>
            <a:pPr marL="383381" lvl="1" indent="-214313">
              <a:buFont typeface="Wingdings" panose="05000000000000000000" pitchFamily="2" charset="2"/>
              <a:buChar char="§"/>
            </a:pPr>
            <a:r>
              <a:rPr lang="en-US" altLang="zh-CN" sz="1400" b="1" dirty="0"/>
              <a:t>256 bit </a:t>
            </a:r>
            <a:r>
              <a:rPr lang="en-US" altLang="zh-CN" sz="1400" dirty="0"/>
              <a:t>Intel® Advanced Vector Extensions (Intel® AVX)</a:t>
            </a:r>
          </a:p>
          <a:p>
            <a:pPr marL="383381" lvl="1" indent="-214313">
              <a:buFont typeface="Wingdings" panose="05000000000000000000" pitchFamily="2" charset="2"/>
              <a:buChar char="§"/>
            </a:pPr>
            <a:r>
              <a:rPr lang="en-US" altLang="zh-CN" sz="1400" b="1" dirty="0"/>
              <a:t>512 bit </a:t>
            </a:r>
            <a:r>
              <a:rPr lang="en-US" altLang="zh-CN" sz="1400" dirty="0" smtClean="0"/>
              <a:t>Intel</a:t>
            </a:r>
            <a:r>
              <a:rPr lang="en-US" altLang="zh-CN" sz="1400" dirty="0"/>
              <a:t>® Advanced Vector Extensions 512 (Intel® AVX-512)</a:t>
            </a:r>
          </a:p>
        </p:txBody>
      </p:sp>
      <p:sp>
        <p:nvSpPr>
          <p:cNvPr id="53" name="Slide Number Placeholder 2"/>
          <p:cNvSpPr>
            <a:spLocks noGrp="1"/>
          </p:cNvSpPr>
          <p:nvPr>
            <p:ph type="sldNum" sz="quarter" idx="12"/>
          </p:nvPr>
        </p:nvSpPr>
        <p:spPr/>
        <p:txBody>
          <a:bodyPr/>
          <a:lstStyle/>
          <a:p>
            <a:pPr>
              <a:defRPr/>
            </a:pPr>
            <a:fld id="{E2E972C9-3D20-468C-BBF1-A1AAD9D360EF}" type="slidenum">
              <a:rPr lang="en-US" altLang="en-US" smtClean="0"/>
              <a:pPr>
                <a:defRPr/>
              </a:pPr>
              <a:t>4</a:t>
            </a:fld>
            <a:endParaRPr lang="en-US" altLang="en-US" dirty="0"/>
          </a:p>
        </p:txBody>
      </p:sp>
      <p:sp>
        <p:nvSpPr>
          <p:cNvPr id="58" name="Text Box 102"/>
          <p:cNvSpPr txBox="1">
            <a:spLocks noChangeArrowheads="1"/>
          </p:cNvSpPr>
          <p:nvPr/>
        </p:nvSpPr>
        <p:spPr bwMode="auto">
          <a:xfrm>
            <a:off x="2207891" y="1325895"/>
            <a:ext cx="10286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ctr" eaLnBrk="1" fontAlgn="base" hangingPunct="1">
              <a:spcBef>
                <a:spcPct val="0"/>
              </a:spcBef>
              <a:spcAft>
                <a:spcPct val="0"/>
              </a:spcAft>
            </a:pPr>
            <a:r>
              <a:rPr lang="en-US" altLang="zh-CN" sz="1500" b="1" dirty="0">
                <a:solidFill>
                  <a:srgbClr val="000000"/>
                </a:solidFill>
                <a:latin typeface="+mn-lt"/>
                <a:ea typeface="宋体" pitchFamily="2" charset="-122"/>
              </a:rPr>
              <a:t>Scalar </a:t>
            </a:r>
          </a:p>
          <a:p>
            <a:pPr algn="ctr" eaLnBrk="1" fontAlgn="base" hangingPunct="1">
              <a:spcBef>
                <a:spcPct val="0"/>
              </a:spcBef>
              <a:spcAft>
                <a:spcPct val="0"/>
              </a:spcAft>
            </a:pPr>
            <a:r>
              <a:rPr lang="en-US" altLang="zh-CN" sz="1500" b="1" dirty="0">
                <a:solidFill>
                  <a:srgbClr val="000000"/>
                </a:solidFill>
                <a:latin typeface="+mn-lt"/>
                <a:ea typeface="宋体" pitchFamily="2" charset="-122"/>
              </a:rPr>
              <a:t>Processing</a:t>
            </a:r>
          </a:p>
        </p:txBody>
      </p:sp>
      <p:sp>
        <p:nvSpPr>
          <p:cNvPr id="59" name="Text Box 103"/>
          <p:cNvSpPr txBox="1">
            <a:spLocks noChangeArrowheads="1"/>
          </p:cNvSpPr>
          <p:nvPr/>
        </p:nvSpPr>
        <p:spPr bwMode="auto">
          <a:xfrm>
            <a:off x="4921344" y="1494440"/>
            <a:ext cx="10286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ctr" eaLnBrk="1" fontAlgn="base" hangingPunct="1">
              <a:spcBef>
                <a:spcPct val="0"/>
              </a:spcBef>
              <a:spcAft>
                <a:spcPct val="0"/>
              </a:spcAft>
            </a:pPr>
            <a:r>
              <a:rPr lang="en-US" altLang="zh-CN" sz="1500" b="1" dirty="0">
                <a:solidFill>
                  <a:srgbClr val="000000"/>
                </a:solidFill>
                <a:latin typeface="+mn-lt"/>
                <a:ea typeface="宋体" pitchFamily="2" charset="-122"/>
              </a:rPr>
              <a:t>Vector </a:t>
            </a:r>
          </a:p>
          <a:p>
            <a:pPr algn="ctr" eaLnBrk="1" fontAlgn="base" hangingPunct="1">
              <a:spcBef>
                <a:spcPct val="0"/>
              </a:spcBef>
              <a:spcAft>
                <a:spcPct val="0"/>
              </a:spcAft>
            </a:pPr>
            <a:r>
              <a:rPr lang="en-US" altLang="zh-CN" sz="1500" b="1" dirty="0">
                <a:solidFill>
                  <a:srgbClr val="000000"/>
                </a:solidFill>
                <a:latin typeface="+mn-lt"/>
                <a:ea typeface="宋体" pitchFamily="2" charset="-122"/>
              </a:rPr>
              <a:t>Processing</a:t>
            </a:r>
          </a:p>
        </p:txBody>
      </p:sp>
      <p:grpSp>
        <p:nvGrpSpPr>
          <p:cNvPr id="60" name="Group 59"/>
          <p:cNvGrpSpPr/>
          <p:nvPr/>
        </p:nvGrpSpPr>
        <p:grpSpPr>
          <a:xfrm>
            <a:off x="3131107" y="966160"/>
            <a:ext cx="991006" cy="1082278"/>
            <a:chOff x="7382620" y="1069023"/>
            <a:chExt cx="1321341" cy="1443037"/>
          </a:xfrm>
          <a:effectLst>
            <a:outerShdw blurRad="50800" dist="38100" dir="2700000" algn="tl" rotWithShape="0">
              <a:prstClr val="black">
                <a:alpha val="40000"/>
              </a:prstClr>
            </a:outerShdw>
          </a:effectLst>
        </p:grpSpPr>
        <p:sp>
          <p:nvSpPr>
            <p:cNvPr id="93" name="Rectangle 12"/>
            <p:cNvSpPr>
              <a:spLocks noChangeArrowheads="1"/>
            </p:cNvSpPr>
            <p:nvPr/>
          </p:nvSpPr>
          <p:spPr bwMode="auto">
            <a:xfrm>
              <a:off x="7382620" y="1069023"/>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A</a:t>
              </a:r>
            </a:p>
          </p:txBody>
        </p:sp>
        <p:sp>
          <p:nvSpPr>
            <p:cNvPr id="94" name="Rectangle 12"/>
            <p:cNvSpPr>
              <a:spLocks noChangeArrowheads="1"/>
            </p:cNvSpPr>
            <p:nvPr/>
          </p:nvSpPr>
          <p:spPr bwMode="auto">
            <a:xfrm>
              <a:off x="8263514" y="1069023"/>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B</a:t>
              </a:r>
            </a:p>
          </p:txBody>
        </p:sp>
        <p:sp>
          <p:nvSpPr>
            <p:cNvPr id="95" name="Rectangle 12"/>
            <p:cNvSpPr>
              <a:spLocks noChangeArrowheads="1"/>
            </p:cNvSpPr>
            <p:nvPr/>
          </p:nvSpPr>
          <p:spPr bwMode="auto">
            <a:xfrm>
              <a:off x="7823067" y="2143760"/>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C</a:t>
              </a:r>
            </a:p>
          </p:txBody>
        </p:sp>
        <p:sp>
          <p:nvSpPr>
            <p:cNvPr id="96" name="Oval 9"/>
            <p:cNvSpPr>
              <a:spLocks noChangeArrowheads="1"/>
            </p:cNvSpPr>
            <p:nvPr/>
          </p:nvSpPr>
          <p:spPr bwMode="auto">
            <a:xfrm>
              <a:off x="7913624" y="1632476"/>
              <a:ext cx="263497" cy="261144"/>
            </a:xfrm>
            <a:prstGeom prst="ellipse">
              <a:avLst/>
            </a:prstGeom>
            <a:solidFill>
              <a:srgbClr val="FF5C00"/>
            </a:solidFill>
            <a:ln w="25400">
              <a:solidFill>
                <a:srgbClr val="000000"/>
              </a:solidFill>
              <a:round/>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a:t>
              </a:r>
            </a:p>
          </p:txBody>
        </p:sp>
        <p:cxnSp>
          <p:nvCxnSpPr>
            <p:cNvPr id="97" name="Straight Arrow Connector 96"/>
            <p:cNvCxnSpPr>
              <a:stCxn id="93" idx="2"/>
              <a:endCxn id="96" idx="1"/>
            </p:cNvCxnSpPr>
            <p:nvPr/>
          </p:nvCxnSpPr>
          <p:spPr bwMode="auto">
            <a:xfrm>
              <a:off x="7602844" y="1437323"/>
              <a:ext cx="349368" cy="233397"/>
            </a:xfrm>
            <a:prstGeom prst="straightConnector1">
              <a:avLst/>
            </a:prstGeom>
            <a:noFill/>
            <a:ln w="28575" cap="flat" cmpd="sng" algn="ctr">
              <a:solidFill>
                <a:srgbClr val="000000"/>
              </a:solidFill>
              <a:prstDash val="solid"/>
              <a:headEnd type="none" w="med" len="med"/>
              <a:tailEnd type="arrow"/>
            </a:ln>
            <a:effectLst/>
          </p:spPr>
        </p:cxnSp>
        <p:cxnSp>
          <p:nvCxnSpPr>
            <p:cNvPr id="98" name="Straight Arrow Connector 97"/>
            <p:cNvCxnSpPr>
              <a:stCxn id="94" idx="2"/>
              <a:endCxn id="96" idx="7"/>
            </p:cNvCxnSpPr>
            <p:nvPr/>
          </p:nvCxnSpPr>
          <p:spPr bwMode="auto">
            <a:xfrm flipH="1">
              <a:off x="8138533" y="1437323"/>
              <a:ext cx="345205" cy="233397"/>
            </a:xfrm>
            <a:prstGeom prst="straightConnector1">
              <a:avLst/>
            </a:prstGeom>
            <a:noFill/>
            <a:ln w="28575" cap="flat" cmpd="sng" algn="ctr">
              <a:solidFill>
                <a:srgbClr val="000000"/>
              </a:solidFill>
              <a:prstDash val="solid"/>
              <a:headEnd type="none" w="med" len="med"/>
              <a:tailEnd type="arrow"/>
            </a:ln>
            <a:effectLst/>
          </p:spPr>
        </p:cxnSp>
        <p:cxnSp>
          <p:nvCxnSpPr>
            <p:cNvPr id="99" name="Straight Arrow Connector 98"/>
            <p:cNvCxnSpPr>
              <a:stCxn id="96" idx="4"/>
              <a:endCxn id="95" idx="0"/>
            </p:cNvCxnSpPr>
            <p:nvPr/>
          </p:nvCxnSpPr>
          <p:spPr bwMode="auto">
            <a:xfrm flipH="1">
              <a:off x="8043291" y="1893620"/>
              <a:ext cx="2082" cy="250140"/>
            </a:xfrm>
            <a:prstGeom prst="straightConnector1">
              <a:avLst/>
            </a:prstGeom>
            <a:noFill/>
            <a:ln w="28575" cap="flat" cmpd="sng" algn="ctr">
              <a:solidFill>
                <a:srgbClr val="000000"/>
              </a:solidFill>
              <a:prstDash val="solid"/>
              <a:headEnd type="none" w="med" len="med"/>
              <a:tailEnd type="arrow"/>
            </a:ln>
            <a:effectLst/>
          </p:spPr>
        </p:cxnSp>
      </p:grpSp>
      <p:grpSp>
        <p:nvGrpSpPr>
          <p:cNvPr id="61" name="Group 60"/>
          <p:cNvGrpSpPr/>
          <p:nvPr/>
        </p:nvGrpSpPr>
        <p:grpSpPr>
          <a:xfrm>
            <a:off x="5634943" y="928096"/>
            <a:ext cx="1191889" cy="1446069"/>
            <a:chOff x="6348865" y="4192336"/>
            <a:chExt cx="1589185" cy="1928092"/>
          </a:xfrm>
          <a:effectLst>
            <a:outerShdw blurRad="50800" dist="38100" dir="2700000" algn="tl" rotWithShape="0">
              <a:prstClr val="black">
                <a:alpha val="40000"/>
              </a:prstClr>
            </a:outerShdw>
          </a:effectLst>
        </p:grpSpPr>
        <p:sp>
          <p:nvSpPr>
            <p:cNvPr id="62" name="Rectangle 12"/>
            <p:cNvSpPr>
              <a:spLocks noChangeArrowheads="1"/>
            </p:cNvSpPr>
            <p:nvPr/>
          </p:nvSpPr>
          <p:spPr bwMode="auto">
            <a:xfrm>
              <a:off x="7057156" y="5267073"/>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err="1">
                  <a:solidFill>
                    <a:srgbClr val="FFFFFF"/>
                  </a:solidFill>
                  <a:ea typeface="宋体" pitchFamily="2" charset="-122"/>
                  <a:cs typeface="Arial" charset="0"/>
                </a:rPr>
                <a:t>C</a:t>
              </a:r>
              <a:r>
                <a:rPr lang="en-GB" altLang="zh-CN" sz="1500" b="1" kern="0" baseline="-25000" dirty="0" err="1">
                  <a:solidFill>
                    <a:srgbClr val="FFFFFF"/>
                  </a:solidFill>
                  <a:ea typeface="宋体" pitchFamily="2" charset="-122"/>
                  <a:cs typeface="Arial" charset="0"/>
                </a:rPr>
                <a:t>i</a:t>
              </a:r>
              <a:endParaRPr lang="en-GB" altLang="zh-CN" sz="1500" b="1" kern="0" baseline="-25000" dirty="0">
                <a:solidFill>
                  <a:srgbClr val="FFFFFF"/>
                </a:solidFill>
                <a:ea typeface="宋体" pitchFamily="2" charset="-122"/>
                <a:cs typeface="Arial" charset="0"/>
              </a:endParaRPr>
            </a:p>
          </p:txBody>
        </p:sp>
        <p:sp>
          <p:nvSpPr>
            <p:cNvPr id="63" name="Oval 9"/>
            <p:cNvSpPr>
              <a:spLocks noChangeArrowheads="1"/>
            </p:cNvSpPr>
            <p:nvPr/>
          </p:nvSpPr>
          <p:spPr bwMode="auto">
            <a:xfrm>
              <a:off x="7148235" y="4763774"/>
              <a:ext cx="263497" cy="261144"/>
            </a:xfrm>
            <a:prstGeom prst="ellipse">
              <a:avLst/>
            </a:prstGeom>
            <a:solidFill>
              <a:srgbClr val="FF5C00"/>
            </a:solidFill>
            <a:ln w="25400">
              <a:solidFill>
                <a:srgbClr val="000000"/>
              </a:solidFill>
              <a:round/>
              <a:headEnd/>
              <a:tailEnd/>
            </a:ln>
          </p:spPr>
          <p:txBody>
            <a:bodyPr wrap="none" anchor="ctr"/>
            <a:lstStyle/>
            <a:p>
              <a:pPr algn="ctr" defTabSz="685800" fontAlgn="base">
                <a:spcBef>
                  <a:spcPct val="0"/>
                </a:spcBef>
                <a:spcAft>
                  <a:spcPct val="0"/>
                </a:spcAft>
                <a:defRPr/>
              </a:pPr>
              <a:endParaRPr lang="en-GB" altLang="zh-CN" sz="1500" b="1" kern="0" dirty="0">
                <a:solidFill>
                  <a:srgbClr val="FFFFFF"/>
                </a:solidFill>
                <a:ea typeface="宋体" pitchFamily="2" charset="-122"/>
                <a:cs typeface="Arial" charset="0"/>
              </a:endParaRPr>
            </a:p>
          </p:txBody>
        </p:sp>
        <p:sp>
          <p:nvSpPr>
            <p:cNvPr id="64" name="Rectangle 63"/>
            <p:cNvSpPr/>
            <p:nvPr/>
          </p:nvSpPr>
          <p:spPr bwMode="auto">
            <a:xfrm rot="2674145">
              <a:off x="7015925" y="4865866"/>
              <a:ext cx="244767" cy="351386"/>
            </a:xfrm>
            <a:prstGeom prst="rect">
              <a:avLst/>
            </a:prstGeom>
            <a:solidFill>
              <a:srgbClr val="FF5C00"/>
            </a:solidFill>
            <a:ln w="25400">
              <a:noFill/>
              <a:round/>
              <a:headEnd/>
              <a:tailEnd/>
            </a:ln>
          </p:spPr>
          <p:txBody>
            <a:bodyPr wrap="none" anchor="ctr"/>
            <a:lstStyle/>
            <a:p>
              <a:pPr algn="ctr" defTabSz="685800" fontAlgn="base">
                <a:spcBef>
                  <a:spcPct val="0"/>
                </a:spcBef>
                <a:spcAft>
                  <a:spcPct val="0"/>
                </a:spcAft>
                <a:defRPr/>
              </a:pPr>
              <a:endParaRPr lang="en-US" sz="1500" b="1" kern="0">
                <a:solidFill>
                  <a:srgbClr val="FFFFFF"/>
                </a:solidFill>
                <a:ea typeface="宋体" pitchFamily="2" charset="-122"/>
                <a:cs typeface="Arial" charset="0"/>
              </a:endParaRPr>
            </a:p>
          </p:txBody>
        </p:sp>
        <p:cxnSp>
          <p:nvCxnSpPr>
            <p:cNvPr id="65" name="Straight Connector 64"/>
            <p:cNvCxnSpPr>
              <a:stCxn id="67" idx="1"/>
              <a:endCxn id="63" idx="1"/>
            </p:cNvCxnSpPr>
            <p:nvPr/>
          </p:nvCxnSpPr>
          <p:spPr bwMode="auto">
            <a:xfrm flipV="1">
              <a:off x="6918979" y="4802018"/>
              <a:ext cx="267844" cy="265935"/>
            </a:xfrm>
            <a:prstGeom prst="line">
              <a:avLst/>
            </a:prstGeom>
            <a:solidFill>
              <a:srgbClr val="FF5C00"/>
            </a:solidFill>
            <a:ln w="25400">
              <a:solidFill>
                <a:srgbClr val="000000"/>
              </a:solidFill>
              <a:round/>
              <a:headEnd/>
              <a:tailEnd/>
            </a:ln>
          </p:spPr>
        </p:cxnSp>
        <p:cxnSp>
          <p:nvCxnSpPr>
            <p:cNvPr id="66" name="Straight Connector 65"/>
            <p:cNvCxnSpPr>
              <a:stCxn id="67" idx="5"/>
              <a:endCxn id="63" idx="5"/>
            </p:cNvCxnSpPr>
            <p:nvPr/>
          </p:nvCxnSpPr>
          <p:spPr bwMode="auto">
            <a:xfrm flipV="1">
              <a:off x="7105300" y="4986674"/>
              <a:ext cx="267844" cy="265935"/>
            </a:xfrm>
            <a:prstGeom prst="line">
              <a:avLst/>
            </a:prstGeom>
            <a:solidFill>
              <a:srgbClr val="FF5C00"/>
            </a:solidFill>
            <a:ln w="25400">
              <a:solidFill>
                <a:srgbClr val="000000"/>
              </a:solidFill>
              <a:round/>
              <a:headEnd/>
              <a:tailEnd/>
            </a:ln>
          </p:spPr>
        </p:cxnSp>
        <p:sp>
          <p:nvSpPr>
            <p:cNvPr id="67" name="Oval 9"/>
            <p:cNvSpPr>
              <a:spLocks noChangeArrowheads="1"/>
            </p:cNvSpPr>
            <p:nvPr/>
          </p:nvSpPr>
          <p:spPr bwMode="auto">
            <a:xfrm>
              <a:off x="6880391" y="5029709"/>
              <a:ext cx="263497" cy="261144"/>
            </a:xfrm>
            <a:prstGeom prst="ellipse">
              <a:avLst/>
            </a:prstGeom>
            <a:solidFill>
              <a:srgbClr val="FF5C00"/>
            </a:solidFill>
            <a:ln w="25400">
              <a:solidFill>
                <a:srgbClr val="000000"/>
              </a:solidFill>
              <a:round/>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a:t>
              </a:r>
            </a:p>
          </p:txBody>
        </p:sp>
        <p:sp>
          <p:nvSpPr>
            <p:cNvPr id="68" name="Rectangle 12"/>
            <p:cNvSpPr>
              <a:spLocks noChangeArrowheads="1"/>
            </p:cNvSpPr>
            <p:nvPr/>
          </p:nvSpPr>
          <p:spPr bwMode="auto">
            <a:xfrm>
              <a:off x="6616709" y="4192336"/>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A</a:t>
              </a:r>
              <a:r>
                <a:rPr lang="en-GB" altLang="zh-CN" sz="1500" b="1" kern="0" baseline="-25000" dirty="0">
                  <a:solidFill>
                    <a:srgbClr val="FFFFFF"/>
                  </a:solidFill>
                  <a:ea typeface="宋体" pitchFamily="2" charset="-122"/>
                  <a:cs typeface="Arial" charset="0"/>
                </a:rPr>
                <a:t>i</a:t>
              </a:r>
            </a:p>
          </p:txBody>
        </p:sp>
        <p:sp>
          <p:nvSpPr>
            <p:cNvPr id="69" name="Rectangle 12"/>
            <p:cNvSpPr>
              <a:spLocks noChangeArrowheads="1"/>
            </p:cNvSpPr>
            <p:nvPr/>
          </p:nvSpPr>
          <p:spPr bwMode="auto">
            <a:xfrm>
              <a:off x="7497603" y="4192336"/>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B</a:t>
              </a:r>
              <a:r>
                <a:rPr lang="en-GB" altLang="zh-CN" sz="1500" b="1" kern="0" baseline="-25000" dirty="0">
                  <a:solidFill>
                    <a:srgbClr val="FFFFFF"/>
                  </a:solidFill>
                  <a:ea typeface="宋体" pitchFamily="2" charset="-122"/>
                  <a:cs typeface="Arial" charset="0"/>
                </a:rPr>
                <a:t>i</a:t>
              </a:r>
            </a:p>
          </p:txBody>
        </p:sp>
        <p:cxnSp>
          <p:nvCxnSpPr>
            <p:cNvPr id="70" name="Straight Arrow Connector 69"/>
            <p:cNvCxnSpPr>
              <a:stCxn id="68" idx="2"/>
            </p:cNvCxnSpPr>
            <p:nvPr/>
          </p:nvCxnSpPr>
          <p:spPr bwMode="auto">
            <a:xfrm>
              <a:off x="6836933" y="4560636"/>
              <a:ext cx="349368" cy="233397"/>
            </a:xfrm>
            <a:prstGeom prst="straightConnector1">
              <a:avLst/>
            </a:prstGeom>
            <a:noFill/>
            <a:ln w="28575" cap="flat" cmpd="sng" algn="ctr">
              <a:solidFill>
                <a:srgbClr val="000000"/>
              </a:solidFill>
              <a:prstDash val="solid"/>
              <a:headEnd type="none" w="med" len="med"/>
              <a:tailEnd type="arrow"/>
            </a:ln>
            <a:effectLst/>
          </p:spPr>
        </p:cxnSp>
        <p:cxnSp>
          <p:nvCxnSpPr>
            <p:cNvPr id="71" name="Straight Arrow Connector 70"/>
            <p:cNvCxnSpPr>
              <a:stCxn id="69" idx="2"/>
            </p:cNvCxnSpPr>
            <p:nvPr/>
          </p:nvCxnSpPr>
          <p:spPr bwMode="auto">
            <a:xfrm flipH="1">
              <a:off x="7372622" y="4560636"/>
              <a:ext cx="345205" cy="233397"/>
            </a:xfrm>
            <a:prstGeom prst="straightConnector1">
              <a:avLst/>
            </a:prstGeom>
            <a:noFill/>
            <a:ln w="28575" cap="flat" cmpd="sng" algn="ctr">
              <a:solidFill>
                <a:srgbClr val="000000"/>
              </a:solidFill>
              <a:prstDash val="solid"/>
              <a:headEnd type="none" w="med" len="med"/>
              <a:tailEnd type="arrow"/>
            </a:ln>
            <a:effectLst/>
          </p:spPr>
        </p:cxnSp>
        <p:cxnSp>
          <p:nvCxnSpPr>
            <p:cNvPr id="72" name="Straight Arrow Connector 71"/>
            <p:cNvCxnSpPr>
              <a:endCxn id="62" idx="0"/>
            </p:cNvCxnSpPr>
            <p:nvPr/>
          </p:nvCxnSpPr>
          <p:spPr bwMode="auto">
            <a:xfrm flipH="1">
              <a:off x="7277380" y="5067953"/>
              <a:ext cx="2603" cy="199120"/>
            </a:xfrm>
            <a:prstGeom prst="straightConnector1">
              <a:avLst/>
            </a:prstGeom>
            <a:noFill/>
            <a:ln w="28575" cap="flat" cmpd="sng" algn="ctr">
              <a:solidFill>
                <a:srgbClr val="000000"/>
              </a:solidFill>
              <a:prstDash val="solid"/>
              <a:headEnd type="none" w="med" len="med"/>
              <a:tailEnd type="arrow"/>
            </a:ln>
            <a:effectLst/>
          </p:spPr>
        </p:cxnSp>
        <p:sp>
          <p:nvSpPr>
            <p:cNvPr id="73" name="Rectangle 12"/>
            <p:cNvSpPr>
              <a:spLocks noChangeArrowheads="1"/>
            </p:cNvSpPr>
            <p:nvPr/>
          </p:nvSpPr>
          <p:spPr bwMode="auto">
            <a:xfrm>
              <a:off x="6971470" y="5351103"/>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err="1">
                  <a:solidFill>
                    <a:srgbClr val="FFFFFF"/>
                  </a:solidFill>
                  <a:ea typeface="宋体" pitchFamily="2" charset="-122"/>
                  <a:cs typeface="Arial" charset="0"/>
                </a:rPr>
                <a:t>C</a:t>
              </a:r>
              <a:r>
                <a:rPr lang="en-GB" altLang="zh-CN" sz="1500" b="1" kern="0" baseline="-25000" dirty="0" err="1">
                  <a:solidFill>
                    <a:srgbClr val="FFFFFF"/>
                  </a:solidFill>
                  <a:ea typeface="宋体" pitchFamily="2" charset="-122"/>
                  <a:cs typeface="Arial" charset="0"/>
                </a:rPr>
                <a:t>i</a:t>
              </a:r>
              <a:endParaRPr lang="en-GB" altLang="zh-CN" sz="1500" b="1" kern="0" baseline="-25000" dirty="0">
                <a:solidFill>
                  <a:srgbClr val="FFFFFF"/>
                </a:solidFill>
                <a:ea typeface="宋体" pitchFamily="2" charset="-122"/>
                <a:cs typeface="Arial" charset="0"/>
              </a:endParaRPr>
            </a:p>
          </p:txBody>
        </p:sp>
        <p:sp>
          <p:nvSpPr>
            <p:cNvPr id="74" name="Rectangle 12"/>
            <p:cNvSpPr>
              <a:spLocks noChangeArrowheads="1"/>
            </p:cNvSpPr>
            <p:nvPr/>
          </p:nvSpPr>
          <p:spPr bwMode="auto">
            <a:xfrm>
              <a:off x="6531023" y="4276366"/>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A</a:t>
              </a:r>
              <a:r>
                <a:rPr lang="en-GB" altLang="zh-CN" sz="1500" b="1" kern="0" baseline="-25000" dirty="0">
                  <a:solidFill>
                    <a:srgbClr val="FFFFFF"/>
                  </a:solidFill>
                  <a:ea typeface="宋体" pitchFamily="2" charset="-122"/>
                  <a:cs typeface="Arial" charset="0"/>
                </a:rPr>
                <a:t>i</a:t>
              </a:r>
            </a:p>
          </p:txBody>
        </p:sp>
        <p:sp>
          <p:nvSpPr>
            <p:cNvPr id="75" name="Rectangle 12"/>
            <p:cNvSpPr>
              <a:spLocks noChangeArrowheads="1"/>
            </p:cNvSpPr>
            <p:nvPr/>
          </p:nvSpPr>
          <p:spPr bwMode="auto">
            <a:xfrm>
              <a:off x="7411917" y="4276366"/>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B</a:t>
              </a:r>
              <a:r>
                <a:rPr lang="en-GB" altLang="zh-CN" sz="1500" b="1" kern="0" baseline="-25000" dirty="0">
                  <a:solidFill>
                    <a:srgbClr val="FFFFFF"/>
                  </a:solidFill>
                  <a:ea typeface="宋体" pitchFamily="2" charset="-122"/>
                  <a:cs typeface="Arial" charset="0"/>
                </a:rPr>
                <a:t>i</a:t>
              </a:r>
            </a:p>
          </p:txBody>
        </p:sp>
        <p:cxnSp>
          <p:nvCxnSpPr>
            <p:cNvPr id="76" name="Straight Arrow Connector 75"/>
            <p:cNvCxnSpPr>
              <a:stCxn id="74" idx="2"/>
            </p:cNvCxnSpPr>
            <p:nvPr/>
          </p:nvCxnSpPr>
          <p:spPr bwMode="auto">
            <a:xfrm>
              <a:off x="6751247" y="4644666"/>
              <a:ext cx="349368" cy="233397"/>
            </a:xfrm>
            <a:prstGeom prst="straightConnector1">
              <a:avLst/>
            </a:prstGeom>
            <a:noFill/>
            <a:ln w="28575" cap="flat" cmpd="sng" algn="ctr">
              <a:solidFill>
                <a:srgbClr val="000000"/>
              </a:solidFill>
              <a:prstDash val="solid"/>
              <a:headEnd type="none" w="med" len="med"/>
              <a:tailEnd type="arrow"/>
            </a:ln>
            <a:effectLst/>
          </p:spPr>
        </p:cxnSp>
        <p:cxnSp>
          <p:nvCxnSpPr>
            <p:cNvPr id="77" name="Straight Arrow Connector 76"/>
            <p:cNvCxnSpPr>
              <a:stCxn id="75" idx="2"/>
            </p:cNvCxnSpPr>
            <p:nvPr/>
          </p:nvCxnSpPr>
          <p:spPr bwMode="auto">
            <a:xfrm flipH="1">
              <a:off x="7286936" y="4644666"/>
              <a:ext cx="345205" cy="233397"/>
            </a:xfrm>
            <a:prstGeom prst="straightConnector1">
              <a:avLst/>
            </a:prstGeom>
            <a:noFill/>
            <a:ln w="28575" cap="flat" cmpd="sng" algn="ctr">
              <a:solidFill>
                <a:srgbClr val="000000"/>
              </a:solidFill>
              <a:prstDash val="solid"/>
              <a:headEnd type="none" w="med" len="med"/>
              <a:tailEnd type="arrow"/>
            </a:ln>
            <a:effectLst/>
          </p:spPr>
        </p:cxnSp>
        <p:cxnSp>
          <p:nvCxnSpPr>
            <p:cNvPr id="78" name="Straight Arrow Connector 77"/>
            <p:cNvCxnSpPr>
              <a:endCxn id="73" idx="0"/>
            </p:cNvCxnSpPr>
            <p:nvPr/>
          </p:nvCxnSpPr>
          <p:spPr bwMode="auto">
            <a:xfrm>
              <a:off x="7191693" y="5160281"/>
              <a:ext cx="1" cy="190822"/>
            </a:xfrm>
            <a:prstGeom prst="straightConnector1">
              <a:avLst/>
            </a:prstGeom>
            <a:noFill/>
            <a:ln w="28575" cap="flat" cmpd="sng" algn="ctr">
              <a:solidFill>
                <a:srgbClr val="000000"/>
              </a:solidFill>
              <a:prstDash val="solid"/>
              <a:headEnd type="none" w="med" len="med"/>
              <a:tailEnd type="arrow"/>
            </a:ln>
            <a:effectLst/>
          </p:spPr>
        </p:cxnSp>
        <p:sp>
          <p:nvSpPr>
            <p:cNvPr id="79" name="Rectangle 12"/>
            <p:cNvSpPr>
              <a:spLocks noChangeArrowheads="1"/>
            </p:cNvSpPr>
            <p:nvPr/>
          </p:nvSpPr>
          <p:spPr bwMode="auto">
            <a:xfrm>
              <a:off x="6880391" y="5449079"/>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err="1">
                  <a:solidFill>
                    <a:srgbClr val="FFFFFF"/>
                  </a:solidFill>
                  <a:ea typeface="宋体" pitchFamily="2" charset="-122"/>
                  <a:cs typeface="Arial" charset="0"/>
                </a:rPr>
                <a:t>C</a:t>
              </a:r>
              <a:r>
                <a:rPr lang="en-GB" altLang="zh-CN" sz="1500" b="1" kern="0" baseline="-25000" dirty="0" err="1">
                  <a:solidFill>
                    <a:srgbClr val="FFFFFF"/>
                  </a:solidFill>
                  <a:ea typeface="宋体" pitchFamily="2" charset="-122"/>
                  <a:cs typeface="Arial" charset="0"/>
                </a:rPr>
                <a:t>i</a:t>
              </a:r>
              <a:endParaRPr lang="en-GB" altLang="zh-CN" sz="1500" b="1" kern="0" baseline="-25000" dirty="0">
                <a:solidFill>
                  <a:srgbClr val="FFFFFF"/>
                </a:solidFill>
                <a:ea typeface="宋体" pitchFamily="2" charset="-122"/>
                <a:cs typeface="Arial" charset="0"/>
              </a:endParaRPr>
            </a:p>
          </p:txBody>
        </p:sp>
        <p:sp>
          <p:nvSpPr>
            <p:cNvPr id="80" name="Rectangle 12"/>
            <p:cNvSpPr>
              <a:spLocks noChangeArrowheads="1"/>
            </p:cNvSpPr>
            <p:nvPr/>
          </p:nvSpPr>
          <p:spPr bwMode="auto">
            <a:xfrm>
              <a:off x="6439944" y="4374342"/>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A</a:t>
              </a:r>
              <a:r>
                <a:rPr lang="en-GB" altLang="zh-CN" sz="1500" b="1" kern="0" baseline="-25000" dirty="0">
                  <a:solidFill>
                    <a:srgbClr val="FFFFFF"/>
                  </a:solidFill>
                  <a:ea typeface="宋体" pitchFamily="2" charset="-122"/>
                  <a:cs typeface="Arial" charset="0"/>
                </a:rPr>
                <a:t>i</a:t>
              </a:r>
            </a:p>
          </p:txBody>
        </p:sp>
        <p:sp>
          <p:nvSpPr>
            <p:cNvPr id="81" name="Rectangle 12"/>
            <p:cNvSpPr>
              <a:spLocks noChangeArrowheads="1"/>
            </p:cNvSpPr>
            <p:nvPr/>
          </p:nvSpPr>
          <p:spPr bwMode="auto">
            <a:xfrm>
              <a:off x="7320838" y="4374342"/>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B</a:t>
              </a:r>
              <a:r>
                <a:rPr lang="en-GB" altLang="zh-CN" sz="1500" b="1" kern="0" baseline="-25000" dirty="0">
                  <a:solidFill>
                    <a:srgbClr val="FFFFFF"/>
                  </a:solidFill>
                  <a:ea typeface="宋体" pitchFamily="2" charset="-122"/>
                  <a:cs typeface="Arial" charset="0"/>
                </a:rPr>
                <a:t>i</a:t>
              </a:r>
            </a:p>
          </p:txBody>
        </p:sp>
        <p:cxnSp>
          <p:nvCxnSpPr>
            <p:cNvPr id="82" name="Straight Arrow Connector 81"/>
            <p:cNvCxnSpPr>
              <a:stCxn id="80" idx="2"/>
            </p:cNvCxnSpPr>
            <p:nvPr/>
          </p:nvCxnSpPr>
          <p:spPr bwMode="auto">
            <a:xfrm>
              <a:off x="6660168" y="4742642"/>
              <a:ext cx="349368" cy="233397"/>
            </a:xfrm>
            <a:prstGeom prst="straightConnector1">
              <a:avLst/>
            </a:prstGeom>
            <a:noFill/>
            <a:ln w="28575" cap="flat" cmpd="sng" algn="ctr">
              <a:solidFill>
                <a:srgbClr val="000000"/>
              </a:solidFill>
              <a:prstDash val="solid"/>
              <a:headEnd type="none" w="med" len="med"/>
              <a:tailEnd type="arrow"/>
            </a:ln>
            <a:effectLst/>
          </p:spPr>
        </p:cxnSp>
        <p:cxnSp>
          <p:nvCxnSpPr>
            <p:cNvPr id="83" name="Straight Arrow Connector 82"/>
            <p:cNvCxnSpPr>
              <a:stCxn id="81" idx="2"/>
            </p:cNvCxnSpPr>
            <p:nvPr/>
          </p:nvCxnSpPr>
          <p:spPr bwMode="auto">
            <a:xfrm flipH="1">
              <a:off x="7195857" y="4742642"/>
              <a:ext cx="345205" cy="233397"/>
            </a:xfrm>
            <a:prstGeom prst="straightConnector1">
              <a:avLst/>
            </a:prstGeom>
            <a:noFill/>
            <a:ln w="28575" cap="flat" cmpd="sng" algn="ctr">
              <a:solidFill>
                <a:srgbClr val="000000"/>
              </a:solidFill>
              <a:prstDash val="solid"/>
              <a:headEnd type="none" w="med" len="med"/>
              <a:tailEnd type="arrow"/>
            </a:ln>
            <a:effectLst/>
          </p:spPr>
        </p:cxnSp>
        <p:cxnSp>
          <p:nvCxnSpPr>
            <p:cNvPr id="84" name="Straight Arrow Connector 83"/>
            <p:cNvCxnSpPr>
              <a:endCxn id="79" idx="0"/>
            </p:cNvCxnSpPr>
            <p:nvPr/>
          </p:nvCxnSpPr>
          <p:spPr bwMode="auto">
            <a:xfrm flipH="1">
              <a:off x="7100615" y="5244197"/>
              <a:ext cx="4685" cy="204882"/>
            </a:xfrm>
            <a:prstGeom prst="straightConnector1">
              <a:avLst/>
            </a:prstGeom>
            <a:noFill/>
            <a:ln w="28575" cap="flat" cmpd="sng" algn="ctr">
              <a:solidFill>
                <a:srgbClr val="000000"/>
              </a:solidFill>
              <a:prstDash val="solid"/>
              <a:headEnd type="none" w="med" len="med"/>
              <a:tailEnd type="arrow"/>
            </a:ln>
            <a:effectLst/>
          </p:spPr>
        </p:cxnSp>
        <p:sp>
          <p:nvSpPr>
            <p:cNvPr id="85" name="Rectangle 12"/>
            <p:cNvSpPr>
              <a:spLocks noChangeArrowheads="1"/>
            </p:cNvSpPr>
            <p:nvPr/>
          </p:nvSpPr>
          <p:spPr bwMode="auto">
            <a:xfrm>
              <a:off x="6789312" y="5533008"/>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err="1">
                  <a:solidFill>
                    <a:srgbClr val="FFFFFF"/>
                  </a:solidFill>
                  <a:ea typeface="宋体" pitchFamily="2" charset="-122"/>
                  <a:cs typeface="Arial" charset="0"/>
                </a:rPr>
                <a:t>C</a:t>
              </a:r>
              <a:r>
                <a:rPr lang="en-GB" altLang="zh-CN" sz="1500" b="1" kern="0" baseline="-25000" dirty="0" err="1">
                  <a:solidFill>
                    <a:srgbClr val="FFFFFF"/>
                  </a:solidFill>
                  <a:ea typeface="宋体" pitchFamily="2" charset="-122"/>
                  <a:cs typeface="Arial" charset="0"/>
                </a:rPr>
                <a:t>i</a:t>
              </a:r>
              <a:endParaRPr lang="en-GB" altLang="zh-CN" sz="1500" b="1" kern="0" baseline="-25000" dirty="0">
                <a:solidFill>
                  <a:srgbClr val="FFFFFF"/>
                </a:solidFill>
                <a:ea typeface="宋体" pitchFamily="2" charset="-122"/>
                <a:cs typeface="Arial" charset="0"/>
              </a:endParaRPr>
            </a:p>
          </p:txBody>
        </p:sp>
        <p:sp>
          <p:nvSpPr>
            <p:cNvPr id="86" name="Rectangle 12"/>
            <p:cNvSpPr>
              <a:spLocks noChangeArrowheads="1"/>
            </p:cNvSpPr>
            <p:nvPr/>
          </p:nvSpPr>
          <p:spPr bwMode="auto">
            <a:xfrm>
              <a:off x="6348865" y="4458271"/>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A</a:t>
              </a:r>
              <a:r>
                <a:rPr lang="en-GB" altLang="zh-CN" sz="1500" b="1" kern="0" baseline="-25000" dirty="0">
                  <a:solidFill>
                    <a:srgbClr val="FFFFFF"/>
                  </a:solidFill>
                  <a:ea typeface="宋体" pitchFamily="2" charset="-122"/>
                  <a:cs typeface="Arial" charset="0"/>
                </a:rPr>
                <a:t>i</a:t>
              </a:r>
            </a:p>
          </p:txBody>
        </p:sp>
        <p:sp>
          <p:nvSpPr>
            <p:cNvPr id="87" name="Rectangle 12"/>
            <p:cNvSpPr>
              <a:spLocks noChangeArrowheads="1"/>
            </p:cNvSpPr>
            <p:nvPr/>
          </p:nvSpPr>
          <p:spPr bwMode="auto">
            <a:xfrm>
              <a:off x="7229759" y="4458271"/>
              <a:ext cx="440447" cy="368300"/>
            </a:xfrm>
            <a:prstGeom prst="rect">
              <a:avLst/>
            </a:prstGeom>
            <a:solidFill>
              <a:srgbClr val="FF5C00"/>
            </a:solidFill>
            <a:ln w="25400">
              <a:solidFill>
                <a:srgbClr val="000000"/>
              </a:solidFill>
              <a:miter lim="800000"/>
              <a:headEnd/>
              <a:tailEnd/>
            </a:ln>
          </p:spPr>
          <p:txBody>
            <a:bodyPr wrap="none" anchor="ctr"/>
            <a:lstStyle/>
            <a:p>
              <a:pPr algn="ctr" defTabSz="685800" fontAlgn="base">
                <a:spcBef>
                  <a:spcPct val="0"/>
                </a:spcBef>
                <a:spcAft>
                  <a:spcPct val="0"/>
                </a:spcAft>
                <a:defRPr/>
              </a:pPr>
              <a:r>
                <a:rPr lang="en-GB" altLang="zh-CN" sz="1500" b="1" kern="0" dirty="0">
                  <a:solidFill>
                    <a:srgbClr val="FFFFFF"/>
                  </a:solidFill>
                  <a:ea typeface="宋体" pitchFamily="2" charset="-122"/>
                  <a:cs typeface="Arial" charset="0"/>
                </a:rPr>
                <a:t>B</a:t>
              </a:r>
              <a:r>
                <a:rPr lang="en-GB" altLang="zh-CN" sz="1500" b="1" kern="0" baseline="-25000" dirty="0">
                  <a:solidFill>
                    <a:srgbClr val="FFFFFF"/>
                  </a:solidFill>
                  <a:ea typeface="宋体" pitchFamily="2" charset="-122"/>
                  <a:cs typeface="Arial" charset="0"/>
                </a:rPr>
                <a:t>i</a:t>
              </a:r>
            </a:p>
          </p:txBody>
        </p:sp>
        <p:cxnSp>
          <p:nvCxnSpPr>
            <p:cNvPr id="88" name="Straight Arrow Connector 87"/>
            <p:cNvCxnSpPr>
              <a:stCxn id="86" idx="2"/>
            </p:cNvCxnSpPr>
            <p:nvPr/>
          </p:nvCxnSpPr>
          <p:spPr bwMode="auto">
            <a:xfrm>
              <a:off x="6569089" y="4826571"/>
              <a:ext cx="349368" cy="233397"/>
            </a:xfrm>
            <a:prstGeom prst="straightConnector1">
              <a:avLst/>
            </a:prstGeom>
            <a:noFill/>
            <a:ln w="28575" cap="flat" cmpd="sng" algn="ctr">
              <a:solidFill>
                <a:srgbClr val="000000"/>
              </a:solidFill>
              <a:prstDash val="solid"/>
              <a:headEnd type="none" w="med" len="med"/>
              <a:tailEnd type="arrow"/>
            </a:ln>
            <a:effectLst/>
          </p:spPr>
        </p:cxnSp>
        <p:cxnSp>
          <p:nvCxnSpPr>
            <p:cNvPr id="89" name="Straight Arrow Connector 88"/>
            <p:cNvCxnSpPr>
              <a:stCxn id="87" idx="2"/>
            </p:cNvCxnSpPr>
            <p:nvPr/>
          </p:nvCxnSpPr>
          <p:spPr bwMode="auto">
            <a:xfrm flipH="1">
              <a:off x="7104778" y="4826571"/>
              <a:ext cx="345205" cy="233397"/>
            </a:xfrm>
            <a:prstGeom prst="straightConnector1">
              <a:avLst/>
            </a:prstGeom>
            <a:noFill/>
            <a:ln w="28575" cap="flat" cmpd="sng" algn="ctr">
              <a:solidFill>
                <a:srgbClr val="000000"/>
              </a:solidFill>
              <a:prstDash val="solid"/>
              <a:headEnd type="none" w="med" len="med"/>
              <a:tailEnd type="arrow"/>
            </a:ln>
            <a:effectLst/>
          </p:spPr>
        </p:cxnSp>
        <p:cxnSp>
          <p:nvCxnSpPr>
            <p:cNvPr id="90" name="Straight Arrow Connector 89"/>
            <p:cNvCxnSpPr>
              <a:endCxn id="85" idx="0"/>
            </p:cNvCxnSpPr>
            <p:nvPr/>
          </p:nvCxnSpPr>
          <p:spPr bwMode="auto">
            <a:xfrm flipH="1">
              <a:off x="7009536" y="5282868"/>
              <a:ext cx="2082" cy="250140"/>
            </a:xfrm>
            <a:prstGeom prst="straightConnector1">
              <a:avLst/>
            </a:prstGeom>
            <a:noFill/>
            <a:ln w="28575" cap="flat" cmpd="sng" algn="ctr">
              <a:solidFill>
                <a:srgbClr val="000000"/>
              </a:solidFill>
              <a:prstDash val="solid"/>
              <a:headEnd type="none" w="med" len="med"/>
              <a:tailEnd type="arrow"/>
            </a:ln>
            <a:effectLst/>
          </p:spPr>
        </p:cxnSp>
        <p:cxnSp>
          <p:nvCxnSpPr>
            <p:cNvPr id="91" name="Straight Arrow Connector 90"/>
            <p:cNvCxnSpPr/>
            <p:nvPr/>
          </p:nvCxnSpPr>
          <p:spPr bwMode="auto">
            <a:xfrm flipH="1">
              <a:off x="7279464" y="5678487"/>
              <a:ext cx="352676" cy="330913"/>
            </a:xfrm>
            <a:prstGeom prst="straightConnector1">
              <a:avLst/>
            </a:prstGeom>
            <a:noFill/>
            <a:ln w="28575" cap="flat" cmpd="sng" algn="ctr">
              <a:solidFill>
                <a:srgbClr val="000000"/>
              </a:solidFill>
              <a:prstDash val="solid"/>
              <a:headEnd type="arrow" w="med" len="med"/>
              <a:tailEnd type="arrow"/>
            </a:ln>
            <a:effectLst/>
          </p:spPr>
        </p:cxnSp>
        <p:sp>
          <p:nvSpPr>
            <p:cNvPr id="92" name="Rectangle 91"/>
            <p:cNvSpPr/>
            <p:nvPr/>
          </p:nvSpPr>
          <p:spPr>
            <a:xfrm>
              <a:off x="7451438" y="5781873"/>
              <a:ext cx="423621" cy="338555"/>
            </a:xfrm>
            <a:prstGeom prst="rect">
              <a:avLst/>
            </a:prstGeom>
          </p:spPr>
          <p:txBody>
            <a:bodyPr wrap="none">
              <a:spAutoFit/>
            </a:bodyPr>
            <a:lstStyle/>
            <a:p>
              <a:pPr algn="ctr" defTabSz="685800" fontAlgn="base">
                <a:spcBef>
                  <a:spcPct val="0"/>
                </a:spcBef>
                <a:spcAft>
                  <a:spcPct val="0"/>
                </a:spcAft>
                <a:defRPr/>
              </a:pPr>
              <a:r>
                <a:rPr lang="en-US" altLang="zh-CN" sz="1050" kern="0" dirty="0">
                  <a:solidFill>
                    <a:srgbClr val="000000"/>
                  </a:solidFill>
                  <a:cs typeface="Arial" charset="0"/>
                </a:rPr>
                <a:t>VL</a:t>
              </a:r>
              <a:endParaRPr lang="en-US" sz="1050" kern="0" dirty="0">
                <a:solidFill>
                  <a:srgbClr val="000000"/>
                </a:solidFill>
                <a:cs typeface="Arial" charset="0"/>
              </a:endParaRPr>
            </a:p>
          </p:txBody>
        </p:sp>
      </p:grpSp>
    </p:spTree>
    <p:extLst>
      <p:ext uri="{BB962C8B-B14F-4D97-AF65-F5344CB8AC3E}">
        <p14:creationId xmlns:p14="http://schemas.microsoft.com/office/powerpoint/2010/main" val="4173903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8" y="4495554"/>
            <a:ext cx="3454415" cy="195346"/>
          </a:xfrm>
        </p:spPr>
        <p:txBody>
          <a:bodyPr numCol="1">
            <a:normAutofit/>
          </a:bodyPr>
          <a:lstStyle/>
          <a:p>
            <a:pPr marL="0" lvl="0" indent="0">
              <a:buNone/>
              <a:defRPr/>
            </a:pPr>
            <a:r>
              <a:rPr lang="en-US" altLang="zh-CN" sz="900" dirty="0" smtClean="0">
                <a:solidFill>
                  <a:prstClr val="white">
                    <a:lumMod val="50000"/>
                  </a:prstClr>
                </a:solidFill>
                <a:ea typeface="宋体" pitchFamily="2" charset="-122"/>
              </a:rPr>
              <a:t>Illustrations</a:t>
            </a:r>
            <a:r>
              <a:rPr lang="en-US" altLang="zh-CN" sz="900" dirty="0">
                <a:solidFill>
                  <a:prstClr val="white">
                    <a:lumMod val="50000"/>
                  </a:prstClr>
                </a:solidFill>
                <a:ea typeface="宋体" pitchFamily="2" charset="-122"/>
              </a:rPr>
              <a:t>: Xi, Yi &amp; results 32 bit integer</a:t>
            </a:r>
          </a:p>
        </p:txBody>
      </p:sp>
      <p:sp>
        <p:nvSpPr>
          <p:cNvPr id="89" name="Slide Number Placeholder 2"/>
          <p:cNvSpPr>
            <a:spLocks noGrp="1"/>
          </p:cNvSpPr>
          <p:nvPr>
            <p:ph type="sldNum" sz="quarter" idx="12"/>
          </p:nvPr>
        </p:nvSpPr>
        <p:spPr/>
        <p:txBody>
          <a:bodyPr/>
          <a:lstStyle/>
          <a:p>
            <a:pPr>
              <a:defRPr/>
            </a:pPr>
            <a:fld id="{E2E972C9-3D20-468C-BBF1-A1AAD9D360EF}" type="slidenum">
              <a:rPr lang="en-US" altLang="en-US" smtClean="0"/>
              <a:pPr>
                <a:defRPr/>
              </a:pPr>
              <a:t>5</a:t>
            </a:fld>
            <a:endParaRPr lang="en-US" altLang="en-US" dirty="0"/>
          </a:p>
        </p:txBody>
      </p:sp>
      <p:sp>
        <p:nvSpPr>
          <p:cNvPr id="81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r>
              <a:rPr lang="en-US" altLang="zh-CN" noProof="0" dirty="0" smtClean="0"/>
              <a:t>SIMD Types for Intel® Architecture</a:t>
            </a:r>
          </a:p>
        </p:txBody>
      </p:sp>
      <p:sp>
        <p:nvSpPr>
          <p:cNvPr id="91" name="Text Box 43"/>
          <p:cNvSpPr txBox="1">
            <a:spLocks noChangeArrowheads="1"/>
          </p:cNvSpPr>
          <p:nvPr/>
        </p:nvSpPr>
        <p:spPr bwMode="auto">
          <a:xfrm>
            <a:off x="7166620" y="1158436"/>
            <a:ext cx="1937440"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defTabSz="685800" eaLnBrk="1" hangingPunct="1">
              <a:defRPr/>
            </a:pPr>
            <a:r>
              <a:rPr lang="en-US" altLang="zh-CN" sz="1500" b="1" kern="0" dirty="0" smtClean="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AVX2 </a:t>
            </a:r>
            <a:endParaRPr lang="en-US" altLang="zh-CN" sz="1500" b="1"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endParaRPr>
          </a:p>
          <a:p>
            <a:pPr defTabSz="685800"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Vector size: </a:t>
            </a:r>
            <a:r>
              <a:rPr lang="en-US" altLang="zh-CN" sz="1350" b="1"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256 bit</a:t>
            </a:r>
          </a:p>
          <a:p>
            <a:pPr defTabSz="685800"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Data types:</a:t>
            </a:r>
          </a:p>
          <a:p>
            <a:pPr defTabSz="685800"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8, 16, 32, 64 bit integer</a:t>
            </a:r>
          </a:p>
          <a:p>
            <a:pPr defTabSz="685800"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32 and 64 bit float</a:t>
            </a:r>
          </a:p>
          <a:p>
            <a:pPr defTabSz="685800"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VL: 4, 8, 16, 32</a:t>
            </a:r>
          </a:p>
        </p:txBody>
      </p:sp>
      <p:grpSp>
        <p:nvGrpSpPr>
          <p:cNvPr id="219" name="Group 1"/>
          <p:cNvGrpSpPr>
            <a:grpSpLocks/>
          </p:cNvGrpSpPr>
          <p:nvPr/>
        </p:nvGrpSpPr>
        <p:grpSpPr bwMode="auto">
          <a:xfrm>
            <a:off x="4575302" y="1216178"/>
            <a:ext cx="2209434" cy="1000730"/>
            <a:chOff x="446680" y="921768"/>
            <a:chExt cx="4320725" cy="2028734"/>
          </a:xfrm>
        </p:grpSpPr>
        <p:sp>
          <p:nvSpPr>
            <p:cNvPr id="220" name="AutoShape 6"/>
            <p:cNvSpPr>
              <a:spLocks noChangeArrowheads="1"/>
            </p:cNvSpPr>
            <p:nvPr/>
          </p:nvSpPr>
          <p:spPr bwMode="auto">
            <a:xfrm rot="10800000">
              <a:off x="2721770" y="1431797"/>
              <a:ext cx="301912" cy="1178052"/>
            </a:xfrm>
            <a:prstGeom prst="upArrow">
              <a:avLst>
                <a:gd name="adj1" fmla="val 50000"/>
                <a:gd name="adj2" fmla="val 93864"/>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21" name="AutoShape 8"/>
            <p:cNvSpPr>
              <a:spLocks noChangeArrowheads="1"/>
            </p:cNvSpPr>
            <p:nvPr/>
          </p:nvSpPr>
          <p:spPr bwMode="auto">
            <a:xfrm rot="10800000">
              <a:off x="3261083" y="1390901"/>
              <a:ext cx="303269" cy="1218948"/>
            </a:xfrm>
            <a:prstGeom prst="upArrow">
              <a:avLst>
                <a:gd name="adj1" fmla="val 50000"/>
                <a:gd name="adj2" fmla="val 104578"/>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22" name="AutoShape 9"/>
            <p:cNvSpPr>
              <a:spLocks noChangeArrowheads="1"/>
            </p:cNvSpPr>
            <p:nvPr/>
          </p:nvSpPr>
          <p:spPr bwMode="auto">
            <a:xfrm rot="10800000">
              <a:off x="3803710" y="1390901"/>
              <a:ext cx="302016" cy="1218948"/>
            </a:xfrm>
            <a:prstGeom prst="upArrow">
              <a:avLst>
                <a:gd name="adj1" fmla="val 50000"/>
                <a:gd name="adj2" fmla="val 104582"/>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23" name="AutoShape 10"/>
            <p:cNvSpPr>
              <a:spLocks noChangeArrowheads="1"/>
            </p:cNvSpPr>
            <p:nvPr/>
          </p:nvSpPr>
          <p:spPr bwMode="auto">
            <a:xfrm rot="10800000">
              <a:off x="4346336" y="1390900"/>
              <a:ext cx="298257" cy="1218949"/>
            </a:xfrm>
            <a:prstGeom prst="upArrow">
              <a:avLst>
                <a:gd name="adj1" fmla="val 50000"/>
                <a:gd name="adj2" fmla="val 104576"/>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24" name="Rectangle 11"/>
            <p:cNvSpPr>
              <a:spLocks noChangeArrowheads="1"/>
            </p:cNvSpPr>
            <p:nvPr/>
          </p:nvSpPr>
          <p:spPr bwMode="auto">
            <a:xfrm>
              <a:off x="2598309" y="1170995"/>
              <a:ext cx="543068"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X4</a:t>
              </a:r>
            </a:p>
          </p:txBody>
        </p:sp>
        <p:sp>
          <p:nvSpPr>
            <p:cNvPr id="225" name="Rectangle 12"/>
            <p:cNvSpPr>
              <a:spLocks noChangeArrowheads="1"/>
            </p:cNvSpPr>
            <p:nvPr/>
          </p:nvSpPr>
          <p:spPr bwMode="auto">
            <a:xfrm>
              <a:off x="2598309" y="1812316"/>
              <a:ext cx="543068" cy="29049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Y4</a:t>
              </a:r>
            </a:p>
          </p:txBody>
        </p:sp>
        <p:sp>
          <p:nvSpPr>
            <p:cNvPr id="226" name="Rectangle 13"/>
            <p:cNvSpPr>
              <a:spLocks noChangeArrowheads="1"/>
            </p:cNvSpPr>
            <p:nvPr/>
          </p:nvSpPr>
          <p:spPr bwMode="auto">
            <a:xfrm>
              <a:off x="2598309" y="2666353"/>
              <a:ext cx="543068" cy="28414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X4◦Y4</a:t>
              </a:r>
            </a:p>
          </p:txBody>
        </p:sp>
        <p:sp>
          <p:nvSpPr>
            <p:cNvPr id="227" name="Rectangle 14"/>
            <p:cNvSpPr>
              <a:spLocks noChangeArrowheads="1"/>
            </p:cNvSpPr>
            <p:nvPr/>
          </p:nvSpPr>
          <p:spPr bwMode="auto">
            <a:xfrm>
              <a:off x="3141377" y="1170995"/>
              <a:ext cx="543068"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X3</a:t>
              </a:r>
            </a:p>
          </p:txBody>
        </p:sp>
        <p:sp>
          <p:nvSpPr>
            <p:cNvPr id="228" name="Rectangle 15"/>
            <p:cNvSpPr>
              <a:spLocks noChangeArrowheads="1"/>
            </p:cNvSpPr>
            <p:nvPr/>
          </p:nvSpPr>
          <p:spPr bwMode="auto">
            <a:xfrm>
              <a:off x="3141377" y="1812316"/>
              <a:ext cx="543068" cy="29049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Y3</a:t>
              </a:r>
            </a:p>
          </p:txBody>
        </p:sp>
        <p:sp>
          <p:nvSpPr>
            <p:cNvPr id="229" name="Rectangle 16"/>
            <p:cNvSpPr>
              <a:spLocks noChangeArrowheads="1"/>
            </p:cNvSpPr>
            <p:nvPr/>
          </p:nvSpPr>
          <p:spPr bwMode="auto">
            <a:xfrm>
              <a:off x="3141377" y="2666353"/>
              <a:ext cx="543068" cy="28414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X3◦Y3</a:t>
              </a:r>
            </a:p>
          </p:txBody>
        </p:sp>
        <p:sp>
          <p:nvSpPr>
            <p:cNvPr id="230" name="Rectangle 17"/>
            <p:cNvSpPr>
              <a:spLocks noChangeArrowheads="1"/>
            </p:cNvSpPr>
            <p:nvPr/>
          </p:nvSpPr>
          <p:spPr bwMode="auto">
            <a:xfrm>
              <a:off x="3684445" y="1170995"/>
              <a:ext cx="541479"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X2</a:t>
              </a:r>
            </a:p>
          </p:txBody>
        </p:sp>
        <p:sp>
          <p:nvSpPr>
            <p:cNvPr id="231" name="Rectangle 18"/>
            <p:cNvSpPr>
              <a:spLocks noChangeArrowheads="1"/>
            </p:cNvSpPr>
            <p:nvPr/>
          </p:nvSpPr>
          <p:spPr bwMode="auto">
            <a:xfrm>
              <a:off x="3684445" y="1812316"/>
              <a:ext cx="541479" cy="29049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Y2</a:t>
              </a:r>
            </a:p>
          </p:txBody>
        </p:sp>
        <p:sp>
          <p:nvSpPr>
            <p:cNvPr id="232" name="Rectangle 19"/>
            <p:cNvSpPr>
              <a:spLocks noChangeArrowheads="1"/>
            </p:cNvSpPr>
            <p:nvPr/>
          </p:nvSpPr>
          <p:spPr bwMode="auto">
            <a:xfrm>
              <a:off x="3684445" y="2666353"/>
              <a:ext cx="541479" cy="28414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X2◦Y2</a:t>
              </a:r>
            </a:p>
          </p:txBody>
        </p:sp>
        <p:sp>
          <p:nvSpPr>
            <p:cNvPr id="233" name="Rectangle 20"/>
            <p:cNvSpPr>
              <a:spLocks noChangeArrowheads="1"/>
            </p:cNvSpPr>
            <p:nvPr/>
          </p:nvSpPr>
          <p:spPr bwMode="auto">
            <a:xfrm>
              <a:off x="4225925" y="1170995"/>
              <a:ext cx="541480"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X1</a:t>
              </a:r>
            </a:p>
          </p:txBody>
        </p:sp>
        <p:sp>
          <p:nvSpPr>
            <p:cNvPr id="234" name="Rectangle 21"/>
            <p:cNvSpPr>
              <a:spLocks noChangeArrowheads="1"/>
            </p:cNvSpPr>
            <p:nvPr/>
          </p:nvSpPr>
          <p:spPr bwMode="auto">
            <a:xfrm>
              <a:off x="4225925" y="1812316"/>
              <a:ext cx="541480" cy="29049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Y1</a:t>
              </a:r>
            </a:p>
          </p:txBody>
        </p:sp>
        <p:sp>
          <p:nvSpPr>
            <p:cNvPr id="235" name="Rectangle 22"/>
            <p:cNvSpPr>
              <a:spLocks noChangeArrowheads="1"/>
            </p:cNvSpPr>
            <p:nvPr/>
          </p:nvSpPr>
          <p:spPr bwMode="auto">
            <a:xfrm>
              <a:off x="4225925" y="2666353"/>
              <a:ext cx="541480" cy="28414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X1◦Y1</a:t>
              </a:r>
            </a:p>
          </p:txBody>
        </p:sp>
        <p:sp>
          <p:nvSpPr>
            <p:cNvPr id="236" name="Rectangle 22"/>
            <p:cNvSpPr>
              <a:spLocks noChangeArrowheads="1"/>
            </p:cNvSpPr>
            <p:nvPr/>
          </p:nvSpPr>
          <p:spPr bwMode="auto">
            <a:xfrm>
              <a:off x="4549860" y="934467"/>
              <a:ext cx="217545" cy="236527"/>
            </a:xfrm>
            <a:prstGeom prst="rect">
              <a:avLst/>
            </a:prstGeom>
            <a:noFill/>
            <a:ln w="25400" algn="ctr">
              <a:noFill/>
              <a:miter lim="800000"/>
              <a:headEnd/>
              <a:tailEnd/>
            </a:ln>
            <a:effectLst/>
          </p:spPr>
          <p:txBody>
            <a:bodyPr wrap="none" anchor="ctr"/>
            <a:lstStyle/>
            <a:p>
              <a:pPr algn="ctr" defTabSz="685800">
                <a:defRPr/>
              </a:pPr>
              <a:r>
                <a:rPr lang="en-US" altLang="zh-CN" sz="825" kern="0" dirty="0">
                  <a:solidFill>
                    <a:sysClr val="windowText" lastClr="000000"/>
                  </a:solidFill>
                  <a:effectLst>
                    <a:outerShdw blurRad="38100" dist="38100" dir="2700000" algn="tl">
                      <a:srgbClr val="C0C0C0"/>
                    </a:outerShdw>
                  </a:effectLst>
                  <a:ea typeface="Dotum" pitchFamily="34" charset="-127"/>
                  <a:cs typeface="Tahoma" pitchFamily="34" charset="0"/>
                </a:rPr>
                <a:t>0</a:t>
              </a:r>
            </a:p>
          </p:txBody>
        </p:sp>
        <p:sp>
          <p:nvSpPr>
            <p:cNvPr id="237" name="AutoShape 6"/>
            <p:cNvSpPr>
              <a:spLocks noChangeArrowheads="1"/>
            </p:cNvSpPr>
            <p:nvPr/>
          </p:nvSpPr>
          <p:spPr bwMode="auto">
            <a:xfrm rot="10800000">
              <a:off x="570298" y="1431797"/>
              <a:ext cx="301912" cy="1178052"/>
            </a:xfrm>
            <a:prstGeom prst="upArrow">
              <a:avLst>
                <a:gd name="adj1" fmla="val 50000"/>
                <a:gd name="adj2" fmla="val 93864"/>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38" name="AutoShape 8"/>
            <p:cNvSpPr>
              <a:spLocks noChangeArrowheads="1"/>
            </p:cNvSpPr>
            <p:nvPr/>
          </p:nvSpPr>
          <p:spPr bwMode="auto">
            <a:xfrm rot="10800000">
              <a:off x="1109611" y="1390901"/>
              <a:ext cx="303269" cy="1218948"/>
            </a:xfrm>
            <a:prstGeom prst="upArrow">
              <a:avLst>
                <a:gd name="adj1" fmla="val 50000"/>
                <a:gd name="adj2" fmla="val 104578"/>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39" name="AutoShape 9"/>
            <p:cNvSpPr>
              <a:spLocks noChangeArrowheads="1"/>
            </p:cNvSpPr>
            <p:nvPr/>
          </p:nvSpPr>
          <p:spPr bwMode="auto">
            <a:xfrm rot="10800000">
              <a:off x="1652238" y="1390901"/>
              <a:ext cx="302016" cy="1218948"/>
            </a:xfrm>
            <a:prstGeom prst="upArrow">
              <a:avLst>
                <a:gd name="adj1" fmla="val 50000"/>
                <a:gd name="adj2" fmla="val 104582"/>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40" name="AutoShape 10"/>
            <p:cNvSpPr>
              <a:spLocks noChangeArrowheads="1"/>
            </p:cNvSpPr>
            <p:nvPr/>
          </p:nvSpPr>
          <p:spPr bwMode="auto">
            <a:xfrm rot="10800000">
              <a:off x="2194864" y="1390901"/>
              <a:ext cx="298257" cy="1218948"/>
            </a:xfrm>
            <a:prstGeom prst="upArrow">
              <a:avLst>
                <a:gd name="adj1" fmla="val 50000"/>
                <a:gd name="adj2" fmla="val 104576"/>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41" name="Rectangle 11"/>
            <p:cNvSpPr>
              <a:spLocks noChangeArrowheads="1"/>
            </p:cNvSpPr>
            <p:nvPr/>
          </p:nvSpPr>
          <p:spPr bwMode="auto">
            <a:xfrm>
              <a:off x="446680" y="1170995"/>
              <a:ext cx="543068"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X8</a:t>
              </a:r>
            </a:p>
          </p:txBody>
        </p:sp>
        <p:sp>
          <p:nvSpPr>
            <p:cNvPr id="242" name="Rectangle 12"/>
            <p:cNvSpPr>
              <a:spLocks noChangeArrowheads="1"/>
            </p:cNvSpPr>
            <p:nvPr/>
          </p:nvSpPr>
          <p:spPr bwMode="auto">
            <a:xfrm>
              <a:off x="446680" y="1812316"/>
              <a:ext cx="543068" cy="29049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Y8</a:t>
              </a:r>
            </a:p>
          </p:txBody>
        </p:sp>
        <p:sp>
          <p:nvSpPr>
            <p:cNvPr id="243" name="Rectangle 13"/>
            <p:cNvSpPr>
              <a:spLocks noChangeArrowheads="1"/>
            </p:cNvSpPr>
            <p:nvPr/>
          </p:nvSpPr>
          <p:spPr bwMode="auto">
            <a:xfrm>
              <a:off x="446680" y="2666353"/>
              <a:ext cx="543068" cy="28414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X8◦Y8</a:t>
              </a:r>
            </a:p>
          </p:txBody>
        </p:sp>
        <p:sp>
          <p:nvSpPr>
            <p:cNvPr id="244" name="Rectangle 14"/>
            <p:cNvSpPr>
              <a:spLocks noChangeArrowheads="1"/>
            </p:cNvSpPr>
            <p:nvPr/>
          </p:nvSpPr>
          <p:spPr bwMode="auto">
            <a:xfrm>
              <a:off x="989748" y="1170995"/>
              <a:ext cx="543068"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X7</a:t>
              </a:r>
            </a:p>
          </p:txBody>
        </p:sp>
        <p:sp>
          <p:nvSpPr>
            <p:cNvPr id="245" name="Rectangle 15"/>
            <p:cNvSpPr>
              <a:spLocks noChangeArrowheads="1"/>
            </p:cNvSpPr>
            <p:nvPr/>
          </p:nvSpPr>
          <p:spPr bwMode="auto">
            <a:xfrm>
              <a:off x="989748" y="1812316"/>
              <a:ext cx="543068" cy="29049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Y7</a:t>
              </a:r>
            </a:p>
          </p:txBody>
        </p:sp>
        <p:sp>
          <p:nvSpPr>
            <p:cNvPr id="246" name="Rectangle 16"/>
            <p:cNvSpPr>
              <a:spLocks noChangeArrowheads="1"/>
            </p:cNvSpPr>
            <p:nvPr/>
          </p:nvSpPr>
          <p:spPr bwMode="auto">
            <a:xfrm>
              <a:off x="989748" y="2666353"/>
              <a:ext cx="543068" cy="28414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X7◦Y7</a:t>
              </a:r>
            </a:p>
          </p:txBody>
        </p:sp>
        <p:sp>
          <p:nvSpPr>
            <p:cNvPr id="247" name="Rectangle 17"/>
            <p:cNvSpPr>
              <a:spLocks noChangeArrowheads="1"/>
            </p:cNvSpPr>
            <p:nvPr/>
          </p:nvSpPr>
          <p:spPr bwMode="auto">
            <a:xfrm>
              <a:off x="1532816" y="1170995"/>
              <a:ext cx="541480"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X6</a:t>
              </a:r>
            </a:p>
          </p:txBody>
        </p:sp>
        <p:sp>
          <p:nvSpPr>
            <p:cNvPr id="248" name="Rectangle 18"/>
            <p:cNvSpPr>
              <a:spLocks noChangeArrowheads="1"/>
            </p:cNvSpPr>
            <p:nvPr/>
          </p:nvSpPr>
          <p:spPr bwMode="auto">
            <a:xfrm>
              <a:off x="1532816" y="1812316"/>
              <a:ext cx="541480" cy="29049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Y6</a:t>
              </a:r>
            </a:p>
          </p:txBody>
        </p:sp>
        <p:sp>
          <p:nvSpPr>
            <p:cNvPr id="249" name="Rectangle 19"/>
            <p:cNvSpPr>
              <a:spLocks noChangeArrowheads="1"/>
            </p:cNvSpPr>
            <p:nvPr/>
          </p:nvSpPr>
          <p:spPr bwMode="auto">
            <a:xfrm>
              <a:off x="1532816" y="2666353"/>
              <a:ext cx="541480" cy="28414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X6◦Y6</a:t>
              </a:r>
            </a:p>
          </p:txBody>
        </p:sp>
        <p:sp>
          <p:nvSpPr>
            <p:cNvPr id="250" name="Rectangle 20"/>
            <p:cNvSpPr>
              <a:spLocks noChangeArrowheads="1"/>
            </p:cNvSpPr>
            <p:nvPr/>
          </p:nvSpPr>
          <p:spPr bwMode="auto">
            <a:xfrm>
              <a:off x="2074296" y="1170995"/>
              <a:ext cx="541479"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X5</a:t>
              </a:r>
            </a:p>
          </p:txBody>
        </p:sp>
        <p:sp>
          <p:nvSpPr>
            <p:cNvPr id="251" name="Rectangle 21"/>
            <p:cNvSpPr>
              <a:spLocks noChangeArrowheads="1"/>
            </p:cNvSpPr>
            <p:nvPr/>
          </p:nvSpPr>
          <p:spPr bwMode="auto">
            <a:xfrm>
              <a:off x="2074296" y="1812316"/>
              <a:ext cx="541479" cy="29049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Y5</a:t>
              </a:r>
            </a:p>
          </p:txBody>
        </p:sp>
        <p:sp>
          <p:nvSpPr>
            <p:cNvPr id="252" name="Rectangle 22"/>
            <p:cNvSpPr>
              <a:spLocks noChangeArrowheads="1"/>
            </p:cNvSpPr>
            <p:nvPr/>
          </p:nvSpPr>
          <p:spPr bwMode="auto">
            <a:xfrm>
              <a:off x="2074296" y="2666353"/>
              <a:ext cx="541479" cy="28414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X5◦Y5</a:t>
              </a:r>
            </a:p>
          </p:txBody>
        </p:sp>
        <p:sp>
          <p:nvSpPr>
            <p:cNvPr id="253" name="Rectangle 22"/>
            <p:cNvSpPr>
              <a:spLocks noChangeArrowheads="1"/>
            </p:cNvSpPr>
            <p:nvPr/>
          </p:nvSpPr>
          <p:spPr bwMode="auto">
            <a:xfrm>
              <a:off x="468911" y="921768"/>
              <a:ext cx="217545" cy="236527"/>
            </a:xfrm>
            <a:prstGeom prst="rect">
              <a:avLst/>
            </a:prstGeom>
            <a:noFill/>
            <a:ln w="25400" algn="ctr">
              <a:noFill/>
              <a:miter lim="800000"/>
              <a:headEnd/>
              <a:tailEnd/>
            </a:ln>
            <a:effectLst/>
          </p:spPr>
          <p:txBody>
            <a:bodyPr wrap="none" anchor="ctr"/>
            <a:lstStyle/>
            <a:p>
              <a:pPr algn="ctr" defTabSz="685800">
                <a:defRPr/>
              </a:pPr>
              <a:r>
                <a:rPr lang="en-US" altLang="zh-CN" sz="825" kern="0" dirty="0">
                  <a:solidFill>
                    <a:sysClr val="windowText" lastClr="000000"/>
                  </a:solidFill>
                  <a:effectLst>
                    <a:outerShdw blurRad="38100" dist="38100" dir="2700000" algn="tl">
                      <a:srgbClr val="C0C0C0"/>
                    </a:outerShdw>
                  </a:effectLst>
                  <a:ea typeface="Dotum" pitchFamily="34" charset="-127"/>
                  <a:cs typeface="Tahoma" pitchFamily="34" charset="0"/>
                </a:rPr>
                <a:t>255</a:t>
              </a:r>
            </a:p>
          </p:txBody>
        </p:sp>
      </p:grpSp>
      <p:grpSp>
        <p:nvGrpSpPr>
          <p:cNvPr id="4" name="Group 3"/>
          <p:cNvGrpSpPr/>
          <p:nvPr/>
        </p:nvGrpSpPr>
        <p:grpSpPr>
          <a:xfrm>
            <a:off x="2160452" y="2954153"/>
            <a:ext cx="5059973" cy="1377550"/>
            <a:chOff x="4196365" y="2451905"/>
            <a:chExt cx="5059973" cy="1377550"/>
          </a:xfrm>
        </p:grpSpPr>
        <p:sp>
          <p:nvSpPr>
            <p:cNvPr id="92" name="Text Box 44"/>
            <p:cNvSpPr txBox="1">
              <a:spLocks noChangeArrowheads="1"/>
            </p:cNvSpPr>
            <p:nvPr/>
          </p:nvSpPr>
          <p:spPr bwMode="auto">
            <a:xfrm>
              <a:off x="7306765" y="2467544"/>
              <a:ext cx="1949573"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lvl="0" eaLnBrk="1" hangingPunct="1">
                <a:defRPr/>
              </a:pPr>
              <a:r>
                <a:rPr lang="en-US" altLang="zh-CN" sz="1500" b="1"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Intel® </a:t>
              </a:r>
              <a:r>
                <a:rPr lang="en-US" altLang="zh-CN" sz="1500" b="1" kern="0" dirty="0" smtClean="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AVX-512</a:t>
              </a:r>
              <a:endParaRPr lang="en-US" altLang="zh-CN" sz="1500" b="1"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endParaRPr>
            </a:p>
            <a:p>
              <a:pPr defTabSz="685800" eaLnBrk="1" hangingPunct="1">
                <a:defRPr/>
              </a:pPr>
              <a:r>
                <a:rPr lang="en-US" altLang="zh-CN" sz="1350" kern="0" dirty="0" smtClean="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Vector </a:t>
              </a: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size: </a:t>
              </a:r>
              <a:r>
                <a:rPr lang="en-US" altLang="zh-CN" sz="1350" b="1"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512 bit</a:t>
              </a:r>
            </a:p>
            <a:p>
              <a:pPr defTabSz="685800"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Data types:</a:t>
              </a:r>
            </a:p>
            <a:p>
              <a:pPr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8, 16, 32, 64 bit integer</a:t>
              </a:r>
            </a:p>
            <a:p>
              <a:pPr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32 and 64 bit float</a:t>
              </a:r>
            </a:p>
            <a:p>
              <a:pPr lvl="0"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VL: 8, 16, 32, 64</a:t>
              </a:r>
            </a:p>
          </p:txBody>
        </p:sp>
        <p:grpSp>
          <p:nvGrpSpPr>
            <p:cNvPr id="254" name="Group 2"/>
            <p:cNvGrpSpPr>
              <a:grpSpLocks/>
            </p:cNvGrpSpPr>
            <p:nvPr/>
          </p:nvGrpSpPr>
          <p:grpSpPr bwMode="auto">
            <a:xfrm>
              <a:off x="4196365" y="2451905"/>
              <a:ext cx="2907748" cy="1000730"/>
              <a:chOff x="440245" y="3546315"/>
              <a:chExt cx="5685117" cy="2028734"/>
            </a:xfrm>
          </p:grpSpPr>
          <p:sp>
            <p:nvSpPr>
              <p:cNvPr id="255" name="AutoShape 6"/>
              <p:cNvSpPr>
                <a:spLocks noChangeArrowheads="1"/>
              </p:cNvSpPr>
              <p:nvPr/>
            </p:nvSpPr>
            <p:spPr bwMode="auto">
              <a:xfrm rot="10800000">
                <a:off x="4079727" y="4056343"/>
                <a:ext cx="301912" cy="1183045"/>
              </a:xfrm>
              <a:prstGeom prst="upArrow">
                <a:avLst>
                  <a:gd name="adj1" fmla="val 50000"/>
                  <a:gd name="adj2" fmla="val 93863"/>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56" name="AutoShape 8"/>
              <p:cNvSpPr>
                <a:spLocks noChangeArrowheads="1"/>
              </p:cNvSpPr>
              <p:nvPr/>
            </p:nvSpPr>
            <p:spPr bwMode="auto">
              <a:xfrm rot="10800000">
                <a:off x="4619040" y="4015447"/>
                <a:ext cx="303269" cy="1223941"/>
              </a:xfrm>
              <a:prstGeom prst="upArrow">
                <a:avLst>
                  <a:gd name="adj1" fmla="val 50000"/>
                  <a:gd name="adj2" fmla="val 104576"/>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57" name="AutoShape 9"/>
              <p:cNvSpPr>
                <a:spLocks noChangeArrowheads="1"/>
              </p:cNvSpPr>
              <p:nvPr/>
            </p:nvSpPr>
            <p:spPr bwMode="auto">
              <a:xfrm rot="10800000">
                <a:off x="5161667" y="4015447"/>
                <a:ext cx="302016" cy="1223939"/>
              </a:xfrm>
              <a:prstGeom prst="upArrow">
                <a:avLst>
                  <a:gd name="adj1" fmla="val 50000"/>
                  <a:gd name="adj2" fmla="val 104579"/>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58" name="AutoShape 10"/>
              <p:cNvSpPr>
                <a:spLocks noChangeArrowheads="1"/>
              </p:cNvSpPr>
              <p:nvPr/>
            </p:nvSpPr>
            <p:spPr bwMode="auto">
              <a:xfrm rot="10800000">
                <a:off x="5704293" y="4015447"/>
                <a:ext cx="298257" cy="1223941"/>
              </a:xfrm>
              <a:prstGeom prst="upArrow">
                <a:avLst>
                  <a:gd name="adj1" fmla="val 50000"/>
                  <a:gd name="adj2" fmla="val 104586"/>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59" name="Rectangle 11"/>
              <p:cNvSpPr>
                <a:spLocks noChangeArrowheads="1"/>
              </p:cNvSpPr>
              <p:nvPr/>
            </p:nvSpPr>
            <p:spPr bwMode="auto">
              <a:xfrm>
                <a:off x="3956731" y="3795541"/>
                <a:ext cx="541364"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X4</a:t>
                </a:r>
              </a:p>
            </p:txBody>
          </p:sp>
          <p:sp>
            <p:nvSpPr>
              <p:cNvPr id="260" name="Rectangle 12"/>
              <p:cNvSpPr>
                <a:spLocks noChangeArrowheads="1"/>
              </p:cNvSpPr>
              <p:nvPr/>
            </p:nvSpPr>
            <p:spPr bwMode="auto">
              <a:xfrm>
                <a:off x="3956731" y="4436862"/>
                <a:ext cx="541364"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Y4</a:t>
                </a:r>
              </a:p>
            </p:txBody>
          </p:sp>
          <p:sp>
            <p:nvSpPr>
              <p:cNvPr id="261" name="Rectangle 13"/>
              <p:cNvSpPr>
                <a:spLocks noChangeArrowheads="1"/>
              </p:cNvSpPr>
              <p:nvPr/>
            </p:nvSpPr>
            <p:spPr bwMode="auto">
              <a:xfrm>
                <a:off x="3956731" y="5290899"/>
                <a:ext cx="541364"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X4◦Y4</a:t>
                </a:r>
              </a:p>
            </p:txBody>
          </p:sp>
          <p:sp>
            <p:nvSpPr>
              <p:cNvPr id="262" name="Rectangle 14"/>
              <p:cNvSpPr>
                <a:spLocks noChangeArrowheads="1"/>
              </p:cNvSpPr>
              <p:nvPr/>
            </p:nvSpPr>
            <p:spPr bwMode="auto">
              <a:xfrm>
                <a:off x="4498094" y="3795541"/>
                <a:ext cx="544540"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X3</a:t>
                </a:r>
              </a:p>
            </p:txBody>
          </p:sp>
          <p:sp>
            <p:nvSpPr>
              <p:cNvPr id="263" name="Rectangle 15"/>
              <p:cNvSpPr>
                <a:spLocks noChangeArrowheads="1"/>
              </p:cNvSpPr>
              <p:nvPr/>
            </p:nvSpPr>
            <p:spPr bwMode="auto">
              <a:xfrm>
                <a:off x="4498094" y="4436862"/>
                <a:ext cx="544540"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Y3</a:t>
                </a:r>
              </a:p>
            </p:txBody>
          </p:sp>
          <p:sp>
            <p:nvSpPr>
              <p:cNvPr id="264" name="Rectangle 16"/>
              <p:cNvSpPr>
                <a:spLocks noChangeArrowheads="1"/>
              </p:cNvSpPr>
              <p:nvPr/>
            </p:nvSpPr>
            <p:spPr bwMode="auto">
              <a:xfrm>
                <a:off x="4498094" y="5290899"/>
                <a:ext cx="544540"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X3◦Y3</a:t>
                </a:r>
              </a:p>
            </p:txBody>
          </p:sp>
          <p:sp>
            <p:nvSpPr>
              <p:cNvPr id="265" name="Rectangle 17"/>
              <p:cNvSpPr>
                <a:spLocks noChangeArrowheads="1"/>
              </p:cNvSpPr>
              <p:nvPr/>
            </p:nvSpPr>
            <p:spPr bwMode="auto">
              <a:xfrm>
                <a:off x="5042634" y="3795541"/>
                <a:ext cx="541364"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X2</a:t>
                </a:r>
              </a:p>
            </p:txBody>
          </p:sp>
          <p:sp>
            <p:nvSpPr>
              <p:cNvPr id="266" name="Rectangle 18"/>
              <p:cNvSpPr>
                <a:spLocks noChangeArrowheads="1"/>
              </p:cNvSpPr>
              <p:nvPr/>
            </p:nvSpPr>
            <p:spPr bwMode="auto">
              <a:xfrm>
                <a:off x="5042634" y="4436862"/>
                <a:ext cx="541364"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Y2</a:t>
                </a:r>
              </a:p>
            </p:txBody>
          </p:sp>
          <p:sp>
            <p:nvSpPr>
              <p:cNvPr id="267" name="Rectangle 19"/>
              <p:cNvSpPr>
                <a:spLocks noChangeArrowheads="1"/>
              </p:cNvSpPr>
              <p:nvPr/>
            </p:nvSpPr>
            <p:spPr bwMode="auto">
              <a:xfrm>
                <a:off x="5042634" y="5290899"/>
                <a:ext cx="541364"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X2◦Y2</a:t>
                </a:r>
              </a:p>
            </p:txBody>
          </p:sp>
          <p:sp>
            <p:nvSpPr>
              <p:cNvPr id="268" name="Rectangle 20"/>
              <p:cNvSpPr>
                <a:spLocks noChangeArrowheads="1"/>
              </p:cNvSpPr>
              <p:nvPr/>
            </p:nvSpPr>
            <p:spPr bwMode="auto">
              <a:xfrm>
                <a:off x="5583997" y="3795541"/>
                <a:ext cx="541365"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X1</a:t>
                </a:r>
              </a:p>
            </p:txBody>
          </p:sp>
          <p:sp>
            <p:nvSpPr>
              <p:cNvPr id="269" name="Rectangle 21"/>
              <p:cNvSpPr>
                <a:spLocks noChangeArrowheads="1"/>
              </p:cNvSpPr>
              <p:nvPr/>
            </p:nvSpPr>
            <p:spPr bwMode="auto">
              <a:xfrm>
                <a:off x="5583997" y="4436862"/>
                <a:ext cx="541365"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Y1</a:t>
                </a:r>
              </a:p>
            </p:txBody>
          </p:sp>
          <p:sp>
            <p:nvSpPr>
              <p:cNvPr id="270" name="Rectangle 22"/>
              <p:cNvSpPr>
                <a:spLocks noChangeArrowheads="1"/>
              </p:cNvSpPr>
              <p:nvPr/>
            </p:nvSpPr>
            <p:spPr bwMode="auto">
              <a:xfrm>
                <a:off x="5583997" y="5290899"/>
                <a:ext cx="541365"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X1◦Y1</a:t>
                </a:r>
              </a:p>
            </p:txBody>
          </p:sp>
          <p:sp>
            <p:nvSpPr>
              <p:cNvPr id="271" name="Rectangle 22"/>
              <p:cNvSpPr>
                <a:spLocks noChangeArrowheads="1"/>
              </p:cNvSpPr>
              <p:nvPr/>
            </p:nvSpPr>
            <p:spPr bwMode="auto">
              <a:xfrm>
                <a:off x="5907863" y="3559014"/>
                <a:ext cx="217499" cy="236526"/>
              </a:xfrm>
              <a:prstGeom prst="rect">
                <a:avLst/>
              </a:prstGeom>
              <a:noFill/>
              <a:ln w="25400" algn="ctr">
                <a:noFill/>
                <a:miter lim="800000"/>
                <a:headEnd/>
                <a:tailEnd/>
              </a:ln>
              <a:effectLst/>
            </p:spPr>
            <p:txBody>
              <a:bodyPr wrap="none" anchor="ctr"/>
              <a:lstStyle/>
              <a:p>
                <a:pPr algn="ctr" defTabSz="685800">
                  <a:defRPr/>
                </a:pPr>
                <a:r>
                  <a:rPr lang="en-US" altLang="zh-CN" sz="825" kern="0" dirty="0">
                    <a:solidFill>
                      <a:sysClr val="windowText" lastClr="000000"/>
                    </a:solidFill>
                    <a:effectLst>
                      <a:outerShdw blurRad="38100" dist="38100" dir="2700000" algn="tl">
                        <a:srgbClr val="C0C0C0"/>
                      </a:outerShdw>
                    </a:effectLst>
                    <a:ea typeface="Dotum" pitchFamily="34" charset="-127"/>
                    <a:cs typeface="Tahoma" pitchFamily="34" charset="0"/>
                  </a:rPr>
                  <a:t>0</a:t>
                </a:r>
              </a:p>
            </p:txBody>
          </p:sp>
          <p:sp>
            <p:nvSpPr>
              <p:cNvPr id="272" name="AutoShape 6"/>
              <p:cNvSpPr>
                <a:spLocks noChangeArrowheads="1"/>
              </p:cNvSpPr>
              <p:nvPr/>
            </p:nvSpPr>
            <p:spPr bwMode="auto">
              <a:xfrm rot="10800000">
                <a:off x="1928255" y="4056343"/>
                <a:ext cx="301912" cy="1183045"/>
              </a:xfrm>
              <a:prstGeom prst="upArrow">
                <a:avLst>
                  <a:gd name="adj1" fmla="val 50000"/>
                  <a:gd name="adj2" fmla="val 93863"/>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73" name="AutoShape 8"/>
              <p:cNvSpPr>
                <a:spLocks noChangeArrowheads="1"/>
              </p:cNvSpPr>
              <p:nvPr/>
            </p:nvSpPr>
            <p:spPr bwMode="auto">
              <a:xfrm rot="10800000">
                <a:off x="2467568" y="4015448"/>
                <a:ext cx="303269" cy="1223940"/>
              </a:xfrm>
              <a:prstGeom prst="upArrow">
                <a:avLst>
                  <a:gd name="adj1" fmla="val 50000"/>
                  <a:gd name="adj2" fmla="val 104576"/>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74" name="AutoShape 9"/>
              <p:cNvSpPr>
                <a:spLocks noChangeArrowheads="1"/>
              </p:cNvSpPr>
              <p:nvPr/>
            </p:nvSpPr>
            <p:spPr bwMode="auto">
              <a:xfrm rot="10800000">
                <a:off x="3010195" y="4015448"/>
                <a:ext cx="302016" cy="1223940"/>
              </a:xfrm>
              <a:prstGeom prst="upArrow">
                <a:avLst>
                  <a:gd name="adj1" fmla="val 50000"/>
                  <a:gd name="adj2" fmla="val 104579"/>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75" name="AutoShape 10"/>
              <p:cNvSpPr>
                <a:spLocks noChangeArrowheads="1"/>
              </p:cNvSpPr>
              <p:nvPr/>
            </p:nvSpPr>
            <p:spPr bwMode="auto">
              <a:xfrm rot="10800000">
                <a:off x="3552820" y="4015446"/>
                <a:ext cx="298257" cy="1223941"/>
              </a:xfrm>
              <a:prstGeom prst="upArrow">
                <a:avLst>
                  <a:gd name="adj1" fmla="val 50000"/>
                  <a:gd name="adj2" fmla="val 104586"/>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76" name="Rectangle 11"/>
              <p:cNvSpPr>
                <a:spLocks noChangeArrowheads="1"/>
              </p:cNvSpPr>
              <p:nvPr/>
            </p:nvSpPr>
            <p:spPr bwMode="auto">
              <a:xfrm>
                <a:off x="1803975" y="3795541"/>
                <a:ext cx="542952"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X8</a:t>
                </a:r>
              </a:p>
            </p:txBody>
          </p:sp>
          <p:sp>
            <p:nvSpPr>
              <p:cNvPr id="277" name="Rectangle 12"/>
              <p:cNvSpPr>
                <a:spLocks noChangeArrowheads="1"/>
              </p:cNvSpPr>
              <p:nvPr/>
            </p:nvSpPr>
            <p:spPr bwMode="auto">
              <a:xfrm>
                <a:off x="1803975" y="4436862"/>
                <a:ext cx="542952"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Y8</a:t>
                </a:r>
              </a:p>
            </p:txBody>
          </p:sp>
          <p:sp>
            <p:nvSpPr>
              <p:cNvPr id="278" name="Rectangle 13"/>
              <p:cNvSpPr>
                <a:spLocks noChangeArrowheads="1"/>
              </p:cNvSpPr>
              <p:nvPr/>
            </p:nvSpPr>
            <p:spPr bwMode="auto">
              <a:xfrm>
                <a:off x="1803975" y="5290899"/>
                <a:ext cx="542952"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X8◦Y8</a:t>
                </a:r>
              </a:p>
            </p:txBody>
          </p:sp>
          <p:sp>
            <p:nvSpPr>
              <p:cNvPr id="279" name="Rectangle 14"/>
              <p:cNvSpPr>
                <a:spLocks noChangeArrowheads="1"/>
              </p:cNvSpPr>
              <p:nvPr/>
            </p:nvSpPr>
            <p:spPr bwMode="auto">
              <a:xfrm>
                <a:off x="2346927" y="3795541"/>
                <a:ext cx="544539"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X7</a:t>
                </a:r>
              </a:p>
            </p:txBody>
          </p:sp>
          <p:sp>
            <p:nvSpPr>
              <p:cNvPr id="280" name="Rectangle 15"/>
              <p:cNvSpPr>
                <a:spLocks noChangeArrowheads="1"/>
              </p:cNvSpPr>
              <p:nvPr/>
            </p:nvSpPr>
            <p:spPr bwMode="auto">
              <a:xfrm>
                <a:off x="2346927" y="4436862"/>
                <a:ext cx="544539"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Y7</a:t>
                </a:r>
              </a:p>
            </p:txBody>
          </p:sp>
          <p:sp>
            <p:nvSpPr>
              <p:cNvPr id="281" name="Rectangle 16"/>
              <p:cNvSpPr>
                <a:spLocks noChangeArrowheads="1"/>
              </p:cNvSpPr>
              <p:nvPr/>
            </p:nvSpPr>
            <p:spPr bwMode="auto">
              <a:xfrm>
                <a:off x="2346927" y="5290899"/>
                <a:ext cx="544539"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X7◦Y7</a:t>
                </a:r>
              </a:p>
            </p:txBody>
          </p:sp>
          <p:sp>
            <p:nvSpPr>
              <p:cNvPr id="282" name="Rectangle 17"/>
              <p:cNvSpPr>
                <a:spLocks noChangeArrowheads="1"/>
              </p:cNvSpPr>
              <p:nvPr/>
            </p:nvSpPr>
            <p:spPr bwMode="auto">
              <a:xfrm>
                <a:off x="2891465" y="3795541"/>
                <a:ext cx="541365"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X6</a:t>
                </a:r>
              </a:p>
            </p:txBody>
          </p:sp>
          <p:sp>
            <p:nvSpPr>
              <p:cNvPr id="283" name="Rectangle 18"/>
              <p:cNvSpPr>
                <a:spLocks noChangeArrowheads="1"/>
              </p:cNvSpPr>
              <p:nvPr/>
            </p:nvSpPr>
            <p:spPr bwMode="auto">
              <a:xfrm>
                <a:off x="2891465" y="4436862"/>
                <a:ext cx="541365"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Y6</a:t>
                </a:r>
              </a:p>
            </p:txBody>
          </p:sp>
          <p:sp>
            <p:nvSpPr>
              <p:cNvPr id="284" name="Rectangle 19"/>
              <p:cNvSpPr>
                <a:spLocks noChangeArrowheads="1"/>
              </p:cNvSpPr>
              <p:nvPr/>
            </p:nvSpPr>
            <p:spPr bwMode="auto">
              <a:xfrm>
                <a:off x="2891465" y="5290899"/>
                <a:ext cx="541365"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X6◦Y6</a:t>
                </a:r>
              </a:p>
            </p:txBody>
          </p:sp>
          <p:sp>
            <p:nvSpPr>
              <p:cNvPr id="285" name="Rectangle 20"/>
              <p:cNvSpPr>
                <a:spLocks noChangeArrowheads="1"/>
              </p:cNvSpPr>
              <p:nvPr/>
            </p:nvSpPr>
            <p:spPr bwMode="auto">
              <a:xfrm>
                <a:off x="3432830" y="3795541"/>
                <a:ext cx="541364"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X5</a:t>
                </a:r>
              </a:p>
            </p:txBody>
          </p:sp>
          <p:sp>
            <p:nvSpPr>
              <p:cNvPr id="286" name="Rectangle 21"/>
              <p:cNvSpPr>
                <a:spLocks noChangeArrowheads="1"/>
              </p:cNvSpPr>
              <p:nvPr/>
            </p:nvSpPr>
            <p:spPr bwMode="auto">
              <a:xfrm>
                <a:off x="3432830" y="4436862"/>
                <a:ext cx="541364"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Y5</a:t>
                </a:r>
              </a:p>
            </p:txBody>
          </p:sp>
          <p:sp>
            <p:nvSpPr>
              <p:cNvPr id="287" name="Rectangle 22"/>
              <p:cNvSpPr>
                <a:spLocks noChangeArrowheads="1"/>
              </p:cNvSpPr>
              <p:nvPr/>
            </p:nvSpPr>
            <p:spPr bwMode="auto">
              <a:xfrm>
                <a:off x="3432830" y="5290899"/>
                <a:ext cx="541364"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a:solidFill>
                      <a:srgbClr val="FFFFFF"/>
                    </a:solidFill>
                    <a:effectLst>
                      <a:outerShdw blurRad="38100" dist="38100" dir="2700000" algn="tl">
                        <a:srgbClr val="000000"/>
                      </a:outerShdw>
                    </a:effectLst>
                    <a:ea typeface="Dotum" pitchFamily="34" charset="-127"/>
                    <a:cs typeface="Tahoma" pitchFamily="34" charset="0"/>
                  </a:rPr>
                  <a:t>X5◦Y5</a:t>
                </a:r>
              </a:p>
            </p:txBody>
          </p:sp>
          <p:sp>
            <p:nvSpPr>
              <p:cNvPr id="288" name="AutoShape 6"/>
              <p:cNvSpPr>
                <a:spLocks noChangeArrowheads="1"/>
              </p:cNvSpPr>
              <p:nvPr/>
            </p:nvSpPr>
            <p:spPr bwMode="auto">
              <a:xfrm rot="10800000">
                <a:off x="591681" y="4056345"/>
                <a:ext cx="301912" cy="1183044"/>
              </a:xfrm>
              <a:prstGeom prst="upArrow">
                <a:avLst>
                  <a:gd name="adj1" fmla="val 50000"/>
                  <a:gd name="adj2" fmla="val 93863"/>
                </a:avLst>
              </a:prstGeom>
              <a:gradFill rotWithShape="1">
                <a:gsLst>
                  <a:gs pos="0">
                    <a:srgbClr val="0860A8"/>
                  </a:gs>
                  <a:gs pos="100000">
                    <a:srgbClr val="042C4E"/>
                  </a:gs>
                </a:gsLst>
                <a:lin ang="5400000" scaled="1"/>
              </a:gradFill>
              <a:ln w="28575" algn="ctr">
                <a:solidFill>
                  <a:srgbClr val="FED366"/>
                </a:solidFill>
                <a:miter lim="800000"/>
                <a:headEnd/>
                <a:tailEnd/>
              </a:ln>
            </p:spPr>
            <p:txBody>
              <a:bodyPr rot="10800000" wrap="none" anchor="ctr"/>
              <a:lstStyle/>
              <a:p>
                <a:pPr algn="ctr" defTabSz="685800" eaLnBrk="0" hangingPunct="0">
                  <a:lnSpc>
                    <a:spcPct val="80000"/>
                  </a:lnSpc>
                  <a:spcBef>
                    <a:spcPct val="50000"/>
                  </a:spcBef>
                  <a:defRPr/>
                </a:pPr>
                <a:endParaRPr lang="zh-CN" altLang="zh-CN" sz="825" kern="0" baseline="30000">
                  <a:solidFill>
                    <a:sysClr val="windowText" lastClr="000000"/>
                  </a:solidFill>
                  <a:ea typeface="宋体" pitchFamily="2" charset="-122"/>
                </a:endParaRPr>
              </a:p>
            </p:txBody>
          </p:sp>
          <p:sp>
            <p:nvSpPr>
              <p:cNvPr id="289" name="Rectangle 11"/>
              <p:cNvSpPr>
                <a:spLocks noChangeArrowheads="1"/>
              </p:cNvSpPr>
              <p:nvPr/>
            </p:nvSpPr>
            <p:spPr bwMode="auto">
              <a:xfrm>
                <a:off x="440245" y="3795541"/>
                <a:ext cx="604868"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X16</a:t>
                </a:r>
              </a:p>
            </p:txBody>
          </p:sp>
          <p:sp>
            <p:nvSpPr>
              <p:cNvPr id="290" name="Rectangle 12"/>
              <p:cNvSpPr>
                <a:spLocks noChangeArrowheads="1"/>
              </p:cNvSpPr>
              <p:nvPr/>
            </p:nvSpPr>
            <p:spPr bwMode="auto">
              <a:xfrm>
                <a:off x="440245" y="4436862"/>
                <a:ext cx="604868"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Y16</a:t>
                </a:r>
              </a:p>
            </p:txBody>
          </p:sp>
          <p:sp>
            <p:nvSpPr>
              <p:cNvPr id="291" name="Rectangle 13"/>
              <p:cNvSpPr>
                <a:spLocks noChangeArrowheads="1"/>
              </p:cNvSpPr>
              <p:nvPr/>
            </p:nvSpPr>
            <p:spPr bwMode="auto">
              <a:xfrm>
                <a:off x="440245" y="5290897"/>
                <a:ext cx="604868"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lIns="0" rIns="0" anchor="ctr"/>
              <a:lstStyle/>
              <a:p>
                <a:pPr algn="ctr" defTabSz="685800">
                  <a:defRPr/>
                </a:pPr>
                <a:r>
                  <a:rPr lang="en-US" sz="825" kern="0" dirty="0">
                    <a:solidFill>
                      <a:srgbClr val="FFFFFF"/>
                    </a:solidFill>
                    <a:effectLst>
                      <a:outerShdw blurRad="38100" dist="38100" dir="2700000" algn="tl">
                        <a:srgbClr val="000000"/>
                      </a:outerShdw>
                    </a:effectLst>
                    <a:ea typeface="Dotum" pitchFamily="34" charset="-127"/>
                    <a:cs typeface="Tahoma" pitchFamily="34" charset="0"/>
                  </a:rPr>
                  <a:t>X16◦Y16</a:t>
                </a:r>
              </a:p>
            </p:txBody>
          </p:sp>
          <p:sp>
            <p:nvSpPr>
              <p:cNvPr id="292" name="Rectangle 14"/>
              <p:cNvSpPr>
                <a:spLocks noChangeArrowheads="1"/>
              </p:cNvSpPr>
              <p:nvPr/>
            </p:nvSpPr>
            <p:spPr bwMode="auto">
              <a:xfrm>
                <a:off x="1045113" y="3795541"/>
                <a:ext cx="758862" cy="285737"/>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endParaRPr lang="en-US" sz="825" kern="0" dirty="0">
                  <a:effectLst>
                    <a:outerShdw blurRad="38100" dist="38100" dir="2700000" algn="tl">
                      <a:srgbClr val="000000"/>
                    </a:outerShdw>
                  </a:effectLst>
                  <a:ea typeface="Dotum" pitchFamily="34" charset="-127"/>
                  <a:cs typeface="Tahoma" pitchFamily="34" charset="0"/>
                </a:endParaRPr>
              </a:p>
            </p:txBody>
          </p:sp>
          <p:sp>
            <p:nvSpPr>
              <p:cNvPr id="293" name="Rectangle 15"/>
              <p:cNvSpPr>
                <a:spLocks noChangeArrowheads="1"/>
              </p:cNvSpPr>
              <p:nvPr/>
            </p:nvSpPr>
            <p:spPr bwMode="auto">
              <a:xfrm>
                <a:off x="1045113" y="4436862"/>
                <a:ext cx="758862" cy="29050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endParaRPr lang="en-US" sz="825" kern="0" dirty="0">
                  <a:effectLst>
                    <a:outerShdw blurRad="38100" dist="38100" dir="2700000" algn="tl">
                      <a:srgbClr val="000000"/>
                    </a:outerShdw>
                  </a:effectLst>
                  <a:ea typeface="Dotum" pitchFamily="34" charset="-127"/>
                  <a:cs typeface="Tahoma" pitchFamily="34" charset="0"/>
                </a:endParaRPr>
              </a:p>
            </p:txBody>
          </p:sp>
          <p:sp>
            <p:nvSpPr>
              <p:cNvPr id="294" name="Rectangle 16"/>
              <p:cNvSpPr>
                <a:spLocks noChangeArrowheads="1"/>
              </p:cNvSpPr>
              <p:nvPr/>
            </p:nvSpPr>
            <p:spPr bwMode="auto">
              <a:xfrm>
                <a:off x="1045113" y="5290899"/>
                <a:ext cx="758862" cy="284150"/>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defTabSz="685800">
                  <a:defRPr/>
                </a:pPr>
                <a:endParaRPr lang="en-US" sz="825" kern="0" dirty="0">
                  <a:effectLst>
                    <a:outerShdw blurRad="38100" dist="38100" dir="2700000" algn="tl">
                      <a:srgbClr val="000000"/>
                    </a:outerShdw>
                  </a:effectLst>
                  <a:ea typeface="Dotum" pitchFamily="34" charset="-127"/>
                  <a:cs typeface="Tahoma" pitchFamily="34" charset="0"/>
                </a:endParaRPr>
              </a:p>
            </p:txBody>
          </p:sp>
          <p:sp>
            <p:nvSpPr>
              <p:cNvPr id="295" name="Rectangle 22"/>
              <p:cNvSpPr>
                <a:spLocks noChangeArrowheads="1"/>
              </p:cNvSpPr>
              <p:nvPr/>
            </p:nvSpPr>
            <p:spPr bwMode="auto">
              <a:xfrm>
                <a:off x="462471" y="3546315"/>
                <a:ext cx="217499" cy="236526"/>
              </a:xfrm>
              <a:prstGeom prst="rect">
                <a:avLst/>
              </a:prstGeom>
              <a:noFill/>
              <a:ln w="25400" algn="ctr">
                <a:noFill/>
                <a:miter lim="800000"/>
                <a:headEnd/>
                <a:tailEnd/>
              </a:ln>
              <a:effectLst/>
            </p:spPr>
            <p:txBody>
              <a:bodyPr wrap="none" anchor="ctr"/>
              <a:lstStyle/>
              <a:p>
                <a:pPr algn="ctr" defTabSz="685800">
                  <a:defRPr/>
                </a:pPr>
                <a:r>
                  <a:rPr lang="en-US" altLang="zh-CN" sz="825" kern="0" dirty="0">
                    <a:solidFill>
                      <a:sysClr val="windowText" lastClr="000000"/>
                    </a:solidFill>
                    <a:effectLst>
                      <a:outerShdw blurRad="38100" dist="38100" dir="2700000" algn="tl">
                        <a:srgbClr val="C0C0C0"/>
                      </a:outerShdw>
                    </a:effectLst>
                    <a:ea typeface="Dotum" pitchFamily="34" charset="-127"/>
                    <a:cs typeface="Tahoma" pitchFamily="34" charset="0"/>
                  </a:rPr>
                  <a:t>511</a:t>
                </a:r>
              </a:p>
            </p:txBody>
          </p:sp>
        </p:grpSp>
        <p:sp>
          <p:nvSpPr>
            <p:cNvPr id="298" name="Wave 297"/>
            <p:cNvSpPr/>
            <p:nvPr/>
          </p:nvSpPr>
          <p:spPr>
            <a:xfrm rot="5400000">
              <a:off x="4601374" y="3243815"/>
              <a:ext cx="196854" cy="277475"/>
            </a:xfrm>
            <a:prstGeom prst="wav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350" dirty="0">
                  <a:solidFill>
                    <a:schemeClr val="tx1"/>
                  </a:solidFill>
                  <a:effectLst>
                    <a:outerShdw blurRad="50800" dist="38100" dir="2700000" algn="tl" rotWithShape="0">
                      <a:prstClr val="black">
                        <a:alpha val="40000"/>
                      </a:prstClr>
                    </a:outerShdw>
                  </a:effectLst>
                </a:rPr>
                <a:t>…</a:t>
              </a:r>
            </a:p>
          </p:txBody>
        </p:sp>
        <p:sp>
          <p:nvSpPr>
            <p:cNvPr id="299" name="Wave 298"/>
            <p:cNvSpPr/>
            <p:nvPr/>
          </p:nvSpPr>
          <p:spPr>
            <a:xfrm rot="5400000">
              <a:off x="4601374" y="2824103"/>
              <a:ext cx="196854" cy="277475"/>
            </a:xfrm>
            <a:prstGeom prst="wav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350" dirty="0">
                  <a:solidFill>
                    <a:schemeClr val="tx1"/>
                  </a:solidFill>
                  <a:effectLst>
                    <a:outerShdw blurRad="50800" dist="38100" dir="2700000" algn="tl" rotWithShape="0">
                      <a:prstClr val="black">
                        <a:alpha val="40000"/>
                      </a:prstClr>
                    </a:outerShdw>
                  </a:effectLst>
                </a:rPr>
                <a:t>…</a:t>
              </a:r>
            </a:p>
          </p:txBody>
        </p:sp>
        <p:sp>
          <p:nvSpPr>
            <p:cNvPr id="300" name="Wave 299"/>
            <p:cNvSpPr/>
            <p:nvPr/>
          </p:nvSpPr>
          <p:spPr>
            <a:xfrm rot="5400000">
              <a:off x="4601374" y="2506579"/>
              <a:ext cx="196854" cy="277475"/>
            </a:xfrm>
            <a:prstGeom prst="wav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350" dirty="0">
                  <a:solidFill>
                    <a:schemeClr val="tx1"/>
                  </a:solidFill>
                  <a:effectLst>
                    <a:outerShdw blurRad="50800" dist="38100" dir="2700000" algn="tl" rotWithShape="0">
                      <a:prstClr val="black">
                        <a:alpha val="40000"/>
                      </a:prstClr>
                    </a:outerShdw>
                  </a:effectLst>
                </a:rPr>
                <a:t>…</a:t>
              </a:r>
            </a:p>
          </p:txBody>
        </p:sp>
        <p:pic>
          <p:nvPicPr>
            <p:cNvPr id="87" name="Content Placeholder 4" descr="C:\Users\rschiewe\AppData\Local\Temp\wz8fb0\ppt png\xeon_h_rgb_3000.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832163" y="2842594"/>
              <a:ext cx="418293" cy="5399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8" name="Picture 87" descr="C:\Users\rschiewe\AppData\Local\Temp\wzbda2\ppt png\xeon_Phi_h_rgb_3000.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510808" y="2645317"/>
              <a:ext cx="419940" cy="5399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93" name="Group 92"/>
          <p:cNvGrpSpPr/>
          <p:nvPr/>
        </p:nvGrpSpPr>
        <p:grpSpPr>
          <a:xfrm>
            <a:off x="219982" y="1114157"/>
            <a:ext cx="3859462" cy="1569660"/>
            <a:chOff x="1527572" y="2746223"/>
            <a:chExt cx="6070561" cy="2071610"/>
          </a:xfrm>
        </p:grpSpPr>
        <p:grpSp>
          <p:nvGrpSpPr>
            <p:cNvPr id="95" name="Group 2"/>
            <p:cNvGrpSpPr>
              <a:grpSpLocks/>
            </p:cNvGrpSpPr>
            <p:nvPr/>
          </p:nvGrpSpPr>
          <p:grpSpPr bwMode="auto">
            <a:xfrm>
              <a:off x="1527572" y="2804661"/>
              <a:ext cx="2661047" cy="1425178"/>
              <a:chOff x="511020" y="3691728"/>
              <a:chExt cx="3548871" cy="1899230"/>
            </a:xfrm>
          </p:grpSpPr>
          <p:sp>
            <p:nvSpPr>
              <p:cNvPr id="98" name="AutoShape 8"/>
              <p:cNvSpPr>
                <a:spLocks noChangeArrowheads="1"/>
              </p:cNvSpPr>
              <p:nvPr/>
            </p:nvSpPr>
            <p:spPr bwMode="auto">
              <a:xfrm rot="10800000">
                <a:off x="2482614" y="4116150"/>
                <a:ext cx="492899" cy="1190279"/>
              </a:xfrm>
              <a:prstGeom prst="upArrow">
                <a:avLst>
                  <a:gd name="adj1" fmla="val 50000"/>
                  <a:gd name="adj2" fmla="val 104588"/>
                </a:avLst>
              </a:prstGeom>
              <a:gradFill rotWithShape="1">
                <a:gsLst>
                  <a:gs pos="0">
                    <a:schemeClr val="tx2"/>
                  </a:gs>
                  <a:gs pos="100000">
                    <a:srgbClr val="042C4E"/>
                  </a:gs>
                </a:gsLst>
                <a:lin ang="5400000" scaled="1"/>
              </a:gradFill>
              <a:ln w="28575" algn="ctr">
                <a:solidFill>
                  <a:srgbClr val="FED366"/>
                </a:solidFill>
                <a:miter lim="800000"/>
                <a:headEnd/>
                <a:tailEnd/>
              </a:ln>
            </p:spPr>
            <p:txBody>
              <a:bodyPr rot="10800000" wrap="none" anchor="ctr"/>
              <a:lstStyle/>
              <a:p>
                <a:pPr algn="ctr" eaLnBrk="0" hangingPunct="0">
                  <a:lnSpc>
                    <a:spcPct val="80000"/>
                  </a:lnSpc>
                  <a:spcBef>
                    <a:spcPct val="50000"/>
                  </a:spcBef>
                </a:pPr>
                <a:endParaRPr lang="zh-CN" altLang="zh-CN" sz="825" baseline="30000">
                  <a:ea typeface="宋体" pitchFamily="2" charset="-122"/>
                </a:endParaRPr>
              </a:p>
            </p:txBody>
          </p:sp>
          <p:sp>
            <p:nvSpPr>
              <p:cNvPr id="99" name="AutoShape 9"/>
              <p:cNvSpPr>
                <a:spLocks noChangeArrowheads="1"/>
              </p:cNvSpPr>
              <p:nvPr/>
            </p:nvSpPr>
            <p:spPr bwMode="auto">
              <a:xfrm rot="10800000">
                <a:off x="3369832" y="4116150"/>
                <a:ext cx="492899" cy="1190279"/>
              </a:xfrm>
              <a:prstGeom prst="upArrow">
                <a:avLst>
                  <a:gd name="adj1" fmla="val 50000"/>
                  <a:gd name="adj2" fmla="val 104588"/>
                </a:avLst>
              </a:prstGeom>
              <a:gradFill rotWithShape="1">
                <a:gsLst>
                  <a:gs pos="0">
                    <a:schemeClr val="tx2"/>
                  </a:gs>
                  <a:gs pos="100000">
                    <a:srgbClr val="042C4E"/>
                  </a:gs>
                </a:gsLst>
                <a:lin ang="5400000" scaled="1"/>
              </a:gradFill>
              <a:ln w="28575" algn="ctr">
                <a:solidFill>
                  <a:srgbClr val="FED366"/>
                </a:solidFill>
                <a:miter lim="800000"/>
                <a:headEnd/>
                <a:tailEnd/>
              </a:ln>
            </p:spPr>
            <p:txBody>
              <a:bodyPr rot="10800000" wrap="none" anchor="ctr"/>
              <a:lstStyle/>
              <a:p>
                <a:pPr algn="ctr" eaLnBrk="0" hangingPunct="0">
                  <a:lnSpc>
                    <a:spcPct val="80000"/>
                  </a:lnSpc>
                  <a:spcBef>
                    <a:spcPct val="50000"/>
                  </a:spcBef>
                </a:pPr>
                <a:endParaRPr lang="zh-CN" altLang="zh-CN" sz="825" baseline="30000">
                  <a:ea typeface="宋体" pitchFamily="2" charset="-122"/>
                </a:endParaRPr>
              </a:p>
            </p:txBody>
          </p:sp>
          <p:sp>
            <p:nvSpPr>
              <p:cNvPr id="100" name="Rectangle 16"/>
              <p:cNvSpPr>
                <a:spLocks noChangeArrowheads="1"/>
              </p:cNvSpPr>
              <p:nvPr/>
            </p:nvSpPr>
            <p:spPr bwMode="auto">
              <a:xfrm>
                <a:off x="2284662" y="3939247"/>
                <a:ext cx="887614" cy="22847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a:solidFill>
                      <a:schemeClr val="bg1"/>
                    </a:solidFill>
                    <a:effectLst>
                      <a:outerShdw blurRad="38100" dist="38100" dir="2700000" algn="tl">
                        <a:srgbClr val="000000"/>
                      </a:outerShdw>
                    </a:effectLst>
                    <a:ea typeface="Dotum" pitchFamily="34" charset="-127"/>
                    <a:cs typeface="Tahoma" pitchFamily="34" charset="0"/>
                  </a:rPr>
                  <a:t>X2</a:t>
                </a:r>
              </a:p>
            </p:txBody>
          </p:sp>
          <p:sp>
            <p:nvSpPr>
              <p:cNvPr id="101" name="Rectangle 17"/>
              <p:cNvSpPr>
                <a:spLocks noChangeArrowheads="1"/>
              </p:cNvSpPr>
              <p:nvPr/>
            </p:nvSpPr>
            <p:spPr bwMode="auto">
              <a:xfrm>
                <a:off x="2284662" y="4453324"/>
                <a:ext cx="887614" cy="225306"/>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a:solidFill>
                      <a:schemeClr val="bg1"/>
                    </a:solidFill>
                    <a:effectLst>
                      <a:outerShdw blurRad="38100" dist="38100" dir="2700000" algn="tl">
                        <a:srgbClr val="000000"/>
                      </a:outerShdw>
                    </a:effectLst>
                    <a:ea typeface="Dotum" pitchFamily="34" charset="-127"/>
                    <a:cs typeface="Tahoma" pitchFamily="34" charset="0"/>
                  </a:rPr>
                  <a:t>Y2</a:t>
                </a:r>
              </a:p>
            </p:txBody>
          </p:sp>
          <p:sp>
            <p:nvSpPr>
              <p:cNvPr id="102" name="Rectangle 18"/>
              <p:cNvSpPr>
                <a:spLocks noChangeArrowheads="1"/>
              </p:cNvSpPr>
              <p:nvPr/>
            </p:nvSpPr>
            <p:spPr bwMode="auto">
              <a:xfrm>
                <a:off x="2284662" y="5364066"/>
                <a:ext cx="887614" cy="226892"/>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a:solidFill>
                      <a:schemeClr val="bg1"/>
                    </a:solidFill>
                    <a:effectLst>
                      <a:outerShdw blurRad="38100" dist="38100" dir="2700000" algn="tl">
                        <a:srgbClr val="000000"/>
                      </a:outerShdw>
                    </a:effectLst>
                    <a:ea typeface="Dotum" pitchFamily="34" charset="-127"/>
                    <a:cs typeface="Tahoma" pitchFamily="34" charset="0"/>
                  </a:rPr>
                  <a:t>X2◦Y2</a:t>
                </a:r>
              </a:p>
            </p:txBody>
          </p:sp>
          <p:sp>
            <p:nvSpPr>
              <p:cNvPr id="103" name="Rectangle 19"/>
              <p:cNvSpPr>
                <a:spLocks noChangeArrowheads="1"/>
              </p:cNvSpPr>
              <p:nvPr/>
            </p:nvSpPr>
            <p:spPr bwMode="auto">
              <a:xfrm>
                <a:off x="3172276" y="3939247"/>
                <a:ext cx="887615" cy="22847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a:solidFill>
                      <a:schemeClr val="bg1"/>
                    </a:solidFill>
                    <a:effectLst>
                      <a:outerShdw blurRad="38100" dist="38100" dir="2700000" algn="tl">
                        <a:srgbClr val="000000"/>
                      </a:outerShdw>
                    </a:effectLst>
                    <a:ea typeface="Dotum" pitchFamily="34" charset="-127"/>
                    <a:cs typeface="Tahoma" pitchFamily="34" charset="0"/>
                  </a:rPr>
                  <a:t>X1</a:t>
                </a:r>
              </a:p>
            </p:txBody>
          </p:sp>
          <p:sp>
            <p:nvSpPr>
              <p:cNvPr id="104" name="Rectangle 20"/>
              <p:cNvSpPr>
                <a:spLocks noChangeArrowheads="1"/>
              </p:cNvSpPr>
              <p:nvPr/>
            </p:nvSpPr>
            <p:spPr bwMode="auto">
              <a:xfrm>
                <a:off x="3172276" y="4453324"/>
                <a:ext cx="887615" cy="225306"/>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a:solidFill>
                      <a:schemeClr val="bg1"/>
                    </a:solidFill>
                    <a:effectLst>
                      <a:outerShdw blurRad="38100" dist="38100" dir="2700000" algn="tl">
                        <a:srgbClr val="000000"/>
                      </a:outerShdw>
                    </a:effectLst>
                    <a:ea typeface="Dotum" pitchFamily="34" charset="-127"/>
                    <a:cs typeface="Tahoma" pitchFamily="34" charset="0"/>
                  </a:rPr>
                  <a:t>Y1</a:t>
                </a:r>
              </a:p>
            </p:txBody>
          </p:sp>
          <p:sp>
            <p:nvSpPr>
              <p:cNvPr id="105" name="Rectangle 21"/>
              <p:cNvSpPr>
                <a:spLocks noChangeArrowheads="1"/>
              </p:cNvSpPr>
              <p:nvPr/>
            </p:nvSpPr>
            <p:spPr bwMode="auto">
              <a:xfrm>
                <a:off x="3172276" y="5364066"/>
                <a:ext cx="887615" cy="226892"/>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a:solidFill>
                      <a:schemeClr val="bg1"/>
                    </a:solidFill>
                    <a:effectLst>
                      <a:outerShdw blurRad="38100" dist="38100" dir="2700000" algn="tl">
                        <a:srgbClr val="000000"/>
                      </a:outerShdw>
                    </a:effectLst>
                    <a:ea typeface="Dotum" pitchFamily="34" charset="-127"/>
                    <a:cs typeface="Tahoma" pitchFamily="34" charset="0"/>
                  </a:rPr>
                  <a:t>X1◦Y1</a:t>
                </a:r>
              </a:p>
            </p:txBody>
          </p:sp>
          <p:sp>
            <p:nvSpPr>
              <p:cNvPr id="106" name="AutoShape 8"/>
              <p:cNvSpPr>
                <a:spLocks noChangeArrowheads="1"/>
              </p:cNvSpPr>
              <p:nvPr/>
            </p:nvSpPr>
            <p:spPr bwMode="auto">
              <a:xfrm rot="10800000">
                <a:off x="708179" y="4116149"/>
                <a:ext cx="492899" cy="1190279"/>
              </a:xfrm>
              <a:prstGeom prst="upArrow">
                <a:avLst>
                  <a:gd name="adj1" fmla="val 50000"/>
                  <a:gd name="adj2" fmla="val 104588"/>
                </a:avLst>
              </a:prstGeom>
              <a:gradFill rotWithShape="1">
                <a:gsLst>
                  <a:gs pos="0">
                    <a:schemeClr val="tx2"/>
                  </a:gs>
                  <a:gs pos="100000">
                    <a:srgbClr val="042C4E"/>
                  </a:gs>
                </a:gsLst>
                <a:lin ang="5400000" scaled="1"/>
              </a:gradFill>
              <a:ln w="28575" algn="ctr">
                <a:solidFill>
                  <a:srgbClr val="FED366"/>
                </a:solidFill>
                <a:miter lim="800000"/>
                <a:headEnd/>
                <a:tailEnd/>
              </a:ln>
            </p:spPr>
            <p:txBody>
              <a:bodyPr rot="10800000" wrap="none" anchor="ctr"/>
              <a:lstStyle/>
              <a:p>
                <a:pPr algn="ctr" eaLnBrk="0" hangingPunct="0">
                  <a:lnSpc>
                    <a:spcPct val="80000"/>
                  </a:lnSpc>
                  <a:spcBef>
                    <a:spcPct val="50000"/>
                  </a:spcBef>
                </a:pPr>
                <a:endParaRPr lang="zh-CN" altLang="zh-CN" sz="825" baseline="30000">
                  <a:ea typeface="宋体" pitchFamily="2" charset="-122"/>
                </a:endParaRPr>
              </a:p>
            </p:txBody>
          </p:sp>
          <p:sp>
            <p:nvSpPr>
              <p:cNvPr id="107" name="AutoShape 9"/>
              <p:cNvSpPr>
                <a:spLocks noChangeArrowheads="1"/>
              </p:cNvSpPr>
              <p:nvPr/>
            </p:nvSpPr>
            <p:spPr bwMode="auto">
              <a:xfrm rot="10800000">
                <a:off x="1595397" y="4116149"/>
                <a:ext cx="492899" cy="1190279"/>
              </a:xfrm>
              <a:prstGeom prst="upArrow">
                <a:avLst>
                  <a:gd name="adj1" fmla="val 50000"/>
                  <a:gd name="adj2" fmla="val 104588"/>
                </a:avLst>
              </a:prstGeom>
              <a:gradFill rotWithShape="1">
                <a:gsLst>
                  <a:gs pos="0">
                    <a:schemeClr val="tx2"/>
                  </a:gs>
                  <a:gs pos="100000">
                    <a:srgbClr val="042C4E"/>
                  </a:gs>
                </a:gsLst>
                <a:lin ang="5400000" scaled="1"/>
              </a:gradFill>
              <a:ln w="28575" algn="ctr">
                <a:solidFill>
                  <a:srgbClr val="FED366"/>
                </a:solidFill>
                <a:miter lim="800000"/>
                <a:headEnd/>
                <a:tailEnd/>
              </a:ln>
            </p:spPr>
            <p:txBody>
              <a:bodyPr rot="10800000" wrap="none" anchor="ctr"/>
              <a:lstStyle/>
              <a:p>
                <a:pPr algn="ctr" eaLnBrk="0" hangingPunct="0">
                  <a:lnSpc>
                    <a:spcPct val="80000"/>
                  </a:lnSpc>
                  <a:spcBef>
                    <a:spcPct val="50000"/>
                  </a:spcBef>
                </a:pPr>
                <a:endParaRPr lang="zh-CN" altLang="zh-CN" sz="825" baseline="30000">
                  <a:ea typeface="宋体" pitchFamily="2" charset="-122"/>
                </a:endParaRPr>
              </a:p>
            </p:txBody>
          </p:sp>
          <p:sp>
            <p:nvSpPr>
              <p:cNvPr id="108" name="Rectangle 16"/>
              <p:cNvSpPr>
                <a:spLocks noChangeArrowheads="1"/>
              </p:cNvSpPr>
              <p:nvPr/>
            </p:nvSpPr>
            <p:spPr bwMode="auto">
              <a:xfrm>
                <a:off x="511020" y="3939247"/>
                <a:ext cx="887615" cy="22847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dirty="0">
                    <a:solidFill>
                      <a:schemeClr val="bg1"/>
                    </a:solidFill>
                    <a:effectLst>
                      <a:outerShdw blurRad="38100" dist="38100" dir="2700000" algn="tl">
                        <a:srgbClr val="000000"/>
                      </a:outerShdw>
                    </a:effectLst>
                    <a:ea typeface="Dotum" pitchFamily="34" charset="-127"/>
                    <a:cs typeface="Tahoma" pitchFamily="34" charset="0"/>
                  </a:rPr>
                  <a:t>X4</a:t>
                </a:r>
              </a:p>
            </p:txBody>
          </p:sp>
          <p:sp>
            <p:nvSpPr>
              <p:cNvPr id="109" name="Rectangle 17"/>
              <p:cNvSpPr>
                <a:spLocks noChangeArrowheads="1"/>
              </p:cNvSpPr>
              <p:nvPr/>
            </p:nvSpPr>
            <p:spPr bwMode="auto">
              <a:xfrm>
                <a:off x="511020" y="4453324"/>
                <a:ext cx="887615" cy="225306"/>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dirty="0">
                    <a:solidFill>
                      <a:schemeClr val="bg1"/>
                    </a:solidFill>
                    <a:effectLst>
                      <a:outerShdw blurRad="38100" dist="38100" dir="2700000" algn="tl">
                        <a:srgbClr val="000000"/>
                      </a:outerShdw>
                    </a:effectLst>
                    <a:ea typeface="Dotum" pitchFamily="34" charset="-127"/>
                    <a:cs typeface="Tahoma" pitchFamily="34" charset="0"/>
                  </a:rPr>
                  <a:t>Y4</a:t>
                </a:r>
              </a:p>
            </p:txBody>
          </p:sp>
          <p:sp>
            <p:nvSpPr>
              <p:cNvPr id="110" name="Rectangle 18"/>
              <p:cNvSpPr>
                <a:spLocks noChangeArrowheads="1"/>
              </p:cNvSpPr>
              <p:nvPr/>
            </p:nvSpPr>
            <p:spPr bwMode="auto">
              <a:xfrm>
                <a:off x="511020" y="5364066"/>
                <a:ext cx="887615" cy="226892"/>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a:solidFill>
                      <a:schemeClr val="bg1"/>
                    </a:solidFill>
                    <a:effectLst>
                      <a:outerShdw blurRad="38100" dist="38100" dir="2700000" algn="tl">
                        <a:srgbClr val="000000"/>
                      </a:outerShdw>
                    </a:effectLst>
                    <a:ea typeface="Dotum" pitchFamily="34" charset="-127"/>
                    <a:cs typeface="Tahoma" pitchFamily="34" charset="0"/>
                  </a:rPr>
                  <a:t>X4◦Y4</a:t>
                </a:r>
              </a:p>
            </p:txBody>
          </p:sp>
          <p:sp>
            <p:nvSpPr>
              <p:cNvPr id="111" name="Rectangle 19"/>
              <p:cNvSpPr>
                <a:spLocks noChangeArrowheads="1"/>
              </p:cNvSpPr>
              <p:nvPr/>
            </p:nvSpPr>
            <p:spPr bwMode="auto">
              <a:xfrm>
                <a:off x="1398635" y="3939247"/>
                <a:ext cx="887614" cy="228479"/>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dirty="0">
                    <a:solidFill>
                      <a:schemeClr val="bg1"/>
                    </a:solidFill>
                    <a:effectLst>
                      <a:outerShdw blurRad="38100" dist="38100" dir="2700000" algn="tl">
                        <a:srgbClr val="000000"/>
                      </a:outerShdw>
                    </a:effectLst>
                    <a:ea typeface="Dotum" pitchFamily="34" charset="-127"/>
                    <a:cs typeface="Tahoma" pitchFamily="34" charset="0"/>
                  </a:rPr>
                  <a:t>X3</a:t>
                </a:r>
              </a:p>
            </p:txBody>
          </p:sp>
          <p:sp>
            <p:nvSpPr>
              <p:cNvPr id="112" name="Rectangle 20"/>
              <p:cNvSpPr>
                <a:spLocks noChangeArrowheads="1"/>
              </p:cNvSpPr>
              <p:nvPr/>
            </p:nvSpPr>
            <p:spPr bwMode="auto">
              <a:xfrm>
                <a:off x="1398635" y="4453324"/>
                <a:ext cx="887614" cy="225306"/>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dirty="0">
                    <a:solidFill>
                      <a:schemeClr val="bg1"/>
                    </a:solidFill>
                    <a:effectLst>
                      <a:outerShdw blurRad="38100" dist="38100" dir="2700000" algn="tl">
                        <a:srgbClr val="000000"/>
                      </a:outerShdw>
                    </a:effectLst>
                    <a:ea typeface="Dotum" pitchFamily="34" charset="-127"/>
                    <a:cs typeface="Tahoma" pitchFamily="34" charset="0"/>
                  </a:rPr>
                  <a:t>Y3</a:t>
                </a:r>
              </a:p>
            </p:txBody>
          </p:sp>
          <p:sp>
            <p:nvSpPr>
              <p:cNvPr id="113" name="Rectangle 21"/>
              <p:cNvSpPr>
                <a:spLocks noChangeArrowheads="1"/>
              </p:cNvSpPr>
              <p:nvPr/>
            </p:nvSpPr>
            <p:spPr bwMode="auto">
              <a:xfrm>
                <a:off x="1398635" y="5364066"/>
                <a:ext cx="887614" cy="226892"/>
              </a:xfrm>
              <a:prstGeom prst="rect">
                <a:avLst/>
              </a:prstGeom>
              <a:gradFill rotWithShape="1">
                <a:gsLst>
                  <a:gs pos="0">
                    <a:srgbClr val="00D200">
                      <a:gamma/>
                      <a:shade val="46275"/>
                      <a:invGamma/>
                    </a:srgbClr>
                  </a:gs>
                  <a:gs pos="100000">
                    <a:srgbClr val="00D200"/>
                  </a:gs>
                </a:gsLst>
                <a:lin ang="5400000" scaled="1"/>
              </a:gradFill>
              <a:ln w="22225" algn="ctr">
                <a:solidFill>
                  <a:srgbClr val="00F600"/>
                </a:solidFill>
                <a:miter lim="800000"/>
                <a:headEnd/>
                <a:tailEnd/>
              </a:ln>
              <a:effectLst/>
            </p:spPr>
            <p:txBody>
              <a:bodyPr wrap="none" anchor="ctr"/>
              <a:lstStyle/>
              <a:p>
                <a:pPr algn="ctr">
                  <a:defRPr/>
                </a:pPr>
                <a:r>
                  <a:rPr lang="en-US" sz="825">
                    <a:solidFill>
                      <a:schemeClr val="bg1"/>
                    </a:solidFill>
                    <a:effectLst>
                      <a:outerShdw blurRad="38100" dist="38100" dir="2700000" algn="tl">
                        <a:srgbClr val="000000"/>
                      </a:outerShdw>
                    </a:effectLst>
                    <a:ea typeface="Dotum" pitchFamily="34" charset="-127"/>
                    <a:cs typeface="Tahoma" pitchFamily="34" charset="0"/>
                  </a:rPr>
                  <a:t>X3◦Y3</a:t>
                </a:r>
              </a:p>
            </p:txBody>
          </p:sp>
          <p:sp>
            <p:nvSpPr>
              <p:cNvPr id="114" name="Rectangle 23"/>
              <p:cNvSpPr>
                <a:spLocks noChangeArrowheads="1"/>
              </p:cNvSpPr>
              <p:nvPr/>
            </p:nvSpPr>
            <p:spPr bwMode="auto">
              <a:xfrm>
                <a:off x="511020" y="3702834"/>
                <a:ext cx="295342" cy="225306"/>
              </a:xfrm>
              <a:prstGeom prst="rect">
                <a:avLst/>
              </a:prstGeom>
              <a:noFill/>
              <a:ln w="25400" algn="ctr">
                <a:noFill/>
                <a:miter lim="800000"/>
                <a:headEnd/>
                <a:tailEnd/>
              </a:ln>
              <a:effectLst/>
            </p:spPr>
            <p:txBody>
              <a:bodyPr wrap="none" anchor="ctr"/>
              <a:lstStyle/>
              <a:p>
                <a:pPr algn="ctr">
                  <a:defRPr/>
                </a:pPr>
                <a:r>
                  <a:rPr lang="en-US" sz="825" dirty="0">
                    <a:effectLst>
                      <a:outerShdw blurRad="38100" dist="38100" dir="2700000" algn="tl">
                        <a:srgbClr val="C0C0C0"/>
                      </a:outerShdw>
                    </a:effectLst>
                    <a:ea typeface="Dotum" pitchFamily="34" charset="-127"/>
                    <a:cs typeface="Tahoma" pitchFamily="34" charset="0"/>
                  </a:rPr>
                  <a:t>127</a:t>
                </a:r>
              </a:p>
            </p:txBody>
          </p:sp>
          <p:sp>
            <p:nvSpPr>
              <p:cNvPr id="115" name="Rectangle 22"/>
              <p:cNvSpPr>
                <a:spLocks noChangeArrowheads="1"/>
              </p:cNvSpPr>
              <p:nvPr/>
            </p:nvSpPr>
            <p:spPr bwMode="auto">
              <a:xfrm>
                <a:off x="3842353" y="3691728"/>
                <a:ext cx="217538" cy="236412"/>
              </a:xfrm>
              <a:prstGeom prst="rect">
                <a:avLst/>
              </a:prstGeom>
              <a:noFill/>
              <a:ln w="25400" algn="ctr">
                <a:noFill/>
                <a:miter lim="800000"/>
                <a:headEnd/>
                <a:tailEnd/>
              </a:ln>
              <a:effectLst/>
            </p:spPr>
            <p:txBody>
              <a:bodyPr wrap="none" anchor="ctr"/>
              <a:lstStyle/>
              <a:p>
                <a:pPr algn="ctr">
                  <a:defRPr/>
                </a:pPr>
                <a:r>
                  <a:rPr lang="en-US" altLang="zh-CN" sz="825" dirty="0">
                    <a:effectLst>
                      <a:outerShdw blurRad="38100" dist="38100" dir="2700000" algn="tl">
                        <a:srgbClr val="C0C0C0"/>
                      </a:outerShdw>
                    </a:effectLst>
                    <a:ea typeface="Dotum" pitchFamily="34" charset="-127"/>
                    <a:cs typeface="Tahoma" pitchFamily="34" charset="0"/>
                  </a:rPr>
                  <a:t>0</a:t>
                </a:r>
              </a:p>
            </p:txBody>
          </p:sp>
        </p:grpSp>
        <p:sp>
          <p:nvSpPr>
            <p:cNvPr id="97" name="Text Box 43"/>
            <p:cNvSpPr txBox="1">
              <a:spLocks noChangeArrowheads="1"/>
            </p:cNvSpPr>
            <p:nvPr/>
          </p:nvSpPr>
          <p:spPr bwMode="auto">
            <a:xfrm>
              <a:off x="4757267" y="2746223"/>
              <a:ext cx="2840866" cy="207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lvl="0" eaLnBrk="1" hangingPunct="1">
                <a:defRPr/>
              </a:pPr>
              <a:r>
                <a:rPr lang="en-US" altLang="zh-CN" sz="1500" b="1"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SSE</a:t>
              </a:r>
              <a:br>
                <a:rPr lang="en-US" altLang="zh-CN" sz="1500" b="1"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b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Vector size: </a:t>
              </a:r>
              <a:r>
                <a:rPr lang="en-US" altLang="zh-CN" sz="1350" b="1"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128 bit</a:t>
              </a: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
              </a:r>
              <a:b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b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Data types:</a:t>
              </a:r>
            </a:p>
            <a:p>
              <a:pPr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8, 16, 32, 64 bit integer</a:t>
              </a:r>
            </a:p>
            <a:p>
              <a:pPr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32 and 64 bit float</a:t>
              </a:r>
            </a:p>
            <a:p>
              <a:pPr lvl="0" eaLnBrk="1" hangingPunct="1">
                <a:defRPr/>
              </a:pPr>
              <a:r>
                <a:rPr lang="en-US" altLang="zh-CN" sz="1350" kern="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VL: 2, 4, 8, 16</a:t>
              </a:r>
            </a:p>
          </p:txBody>
        </p:sp>
      </p:grpSp>
    </p:spTree>
    <p:extLst>
      <p:ext uri="{BB962C8B-B14F-4D97-AF65-F5344CB8AC3E}">
        <p14:creationId xmlns:p14="http://schemas.microsoft.com/office/powerpoint/2010/main" val="3854892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p:cNvSpPr>
            <a:spLocks noGrp="1"/>
          </p:cNvSpPr>
          <p:nvPr>
            <p:ph type="sldNum" sz="quarter" idx="12"/>
          </p:nvPr>
        </p:nvSpPr>
        <p:spPr/>
        <p:txBody>
          <a:bodyPr/>
          <a:lstStyle/>
          <a:p>
            <a:pPr>
              <a:defRPr/>
            </a:pPr>
            <a:fld id="{E2E972C9-3D20-468C-BBF1-A1AAD9D360EF}" type="slidenum">
              <a:rPr lang="en-US" altLang="en-US" smtClean="0"/>
              <a:pPr>
                <a:defRPr/>
              </a:pPr>
              <a:t>6</a:t>
            </a:fld>
            <a:endParaRPr lang="en-US" altLang="en-US" dirty="0"/>
          </a:p>
        </p:txBody>
      </p:sp>
      <p:sp>
        <p:nvSpPr>
          <p:cNvPr id="11267" name="Rectangle 2"/>
          <p:cNvSpPr>
            <a:spLocks noGrp="1" noChangeArrowheads="1"/>
          </p:cNvSpPr>
          <p:nvPr>
            <p:ph type="title"/>
          </p:nvPr>
        </p:nvSpPr>
        <p:spPr bwMode="auto">
          <a:xfrm>
            <a:off x="227796" y="136379"/>
            <a:ext cx="8229600" cy="7902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r>
              <a:rPr lang="en-US" altLang="zh-CN" noProof="0" dirty="0" smtClean="0"/>
              <a:t>Evolution of SIMD for Intel Processors</a:t>
            </a:r>
            <a:endParaRPr lang="en-US" altLang="zh-CN" sz="1650" dirty="0"/>
          </a:p>
        </p:txBody>
      </p:sp>
      <p:sp>
        <p:nvSpPr>
          <p:cNvPr id="65" name="Rectangle 64"/>
          <p:cNvSpPr/>
          <p:nvPr/>
        </p:nvSpPr>
        <p:spPr>
          <a:xfrm>
            <a:off x="755629" y="3910262"/>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66" name="Rectangle 65"/>
          <p:cNvSpPr/>
          <p:nvPr/>
        </p:nvSpPr>
        <p:spPr>
          <a:xfrm>
            <a:off x="1615177" y="3910262"/>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67" name="Rectangle 66"/>
          <p:cNvSpPr/>
          <p:nvPr/>
        </p:nvSpPr>
        <p:spPr>
          <a:xfrm>
            <a:off x="2474629" y="3910262"/>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68" name="Rectangle 67"/>
          <p:cNvSpPr/>
          <p:nvPr/>
        </p:nvSpPr>
        <p:spPr>
          <a:xfrm>
            <a:off x="3334177" y="3910262"/>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69" name="Rectangle 68"/>
          <p:cNvSpPr/>
          <p:nvPr/>
        </p:nvSpPr>
        <p:spPr>
          <a:xfrm>
            <a:off x="4193629" y="3917480"/>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70" name="Rectangle 69"/>
          <p:cNvSpPr/>
          <p:nvPr/>
        </p:nvSpPr>
        <p:spPr>
          <a:xfrm>
            <a:off x="5053177" y="3917480"/>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71" name="Rectangle 70"/>
          <p:cNvSpPr/>
          <p:nvPr/>
        </p:nvSpPr>
        <p:spPr>
          <a:xfrm>
            <a:off x="5912533" y="3920229"/>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72" name="Rectangle 71"/>
          <p:cNvSpPr/>
          <p:nvPr/>
        </p:nvSpPr>
        <p:spPr>
          <a:xfrm>
            <a:off x="6772081" y="3920229"/>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74" name="Rectangle 73"/>
          <p:cNvSpPr/>
          <p:nvPr/>
        </p:nvSpPr>
        <p:spPr>
          <a:xfrm>
            <a:off x="752665" y="3647210"/>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75" name="Rectangle 74"/>
          <p:cNvSpPr/>
          <p:nvPr/>
        </p:nvSpPr>
        <p:spPr>
          <a:xfrm>
            <a:off x="1612213" y="3647210"/>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76" name="Rectangle 75"/>
          <p:cNvSpPr/>
          <p:nvPr/>
        </p:nvSpPr>
        <p:spPr>
          <a:xfrm>
            <a:off x="2471665" y="3647210"/>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77" name="Rectangle 76"/>
          <p:cNvSpPr/>
          <p:nvPr/>
        </p:nvSpPr>
        <p:spPr>
          <a:xfrm>
            <a:off x="3331213" y="3647210"/>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78" name="Rectangle 77"/>
          <p:cNvSpPr/>
          <p:nvPr/>
        </p:nvSpPr>
        <p:spPr>
          <a:xfrm>
            <a:off x="4190665" y="3654428"/>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79" name="Rectangle 78"/>
          <p:cNvSpPr/>
          <p:nvPr/>
        </p:nvSpPr>
        <p:spPr>
          <a:xfrm>
            <a:off x="5050213" y="3654428"/>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80" name="Rectangle 79"/>
          <p:cNvSpPr/>
          <p:nvPr/>
        </p:nvSpPr>
        <p:spPr>
          <a:xfrm>
            <a:off x="5909569" y="3657177"/>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81" name="Rectangle 80"/>
          <p:cNvSpPr/>
          <p:nvPr/>
        </p:nvSpPr>
        <p:spPr>
          <a:xfrm>
            <a:off x="6769117" y="3657177"/>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82" name="Rectangle 81"/>
          <p:cNvSpPr/>
          <p:nvPr/>
        </p:nvSpPr>
        <p:spPr>
          <a:xfrm>
            <a:off x="752665" y="3384158"/>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83" name="Rectangle 82"/>
          <p:cNvSpPr/>
          <p:nvPr/>
        </p:nvSpPr>
        <p:spPr>
          <a:xfrm>
            <a:off x="1612213" y="3384158"/>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84" name="Rectangle 83"/>
          <p:cNvSpPr/>
          <p:nvPr/>
        </p:nvSpPr>
        <p:spPr>
          <a:xfrm>
            <a:off x="2471665" y="3384158"/>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85" name="Rectangle 84"/>
          <p:cNvSpPr/>
          <p:nvPr/>
        </p:nvSpPr>
        <p:spPr>
          <a:xfrm>
            <a:off x="3331213" y="3384158"/>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86" name="Rectangle 85"/>
          <p:cNvSpPr/>
          <p:nvPr/>
        </p:nvSpPr>
        <p:spPr>
          <a:xfrm>
            <a:off x="4190665" y="3391376"/>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87" name="Rectangle 86"/>
          <p:cNvSpPr/>
          <p:nvPr/>
        </p:nvSpPr>
        <p:spPr>
          <a:xfrm>
            <a:off x="5050213" y="3391376"/>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88" name="Rectangle 87"/>
          <p:cNvSpPr/>
          <p:nvPr/>
        </p:nvSpPr>
        <p:spPr>
          <a:xfrm>
            <a:off x="5909569" y="3394125"/>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89" name="Rectangle 88"/>
          <p:cNvSpPr/>
          <p:nvPr/>
        </p:nvSpPr>
        <p:spPr>
          <a:xfrm>
            <a:off x="6769117" y="3394125"/>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90" name="Rectangle 89"/>
          <p:cNvSpPr/>
          <p:nvPr/>
        </p:nvSpPr>
        <p:spPr>
          <a:xfrm>
            <a:off x="1615199" y="3124215"/>
            <a:ext cx="823066" cy="225112"/>
          </a:xfrm>
          <a:prstGeom prst="rect">
            <a:avLst/>
          </a:prstGeom>
          <a:solidFill>
            <a:srgbClr val="B1BAF9"/>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SSE3</a:t>
            </a:r>
            <a:endParaRPr lang="en-US" sz="900" dirty="0"/>
          </a:p>
        </p:txBody>
      </p:sp>
      <p:sp>
        <p:nvSpPr>
          <p:cNvPr id="91" name="Rectangle 90"/>
          <p:cNvSpPr/>
          <p:nvPr/>
        </p:nvSpPr>
        <p:spPr>
          <a:xfrm>
            <a:off x="2474651" y="3124215"/>
            <a:ext cx="823066" cy="225112"/>
          </a:xfrm>
          <a:prstGeom prst="rect">
            <a:avLst/>
          </a:prstGeom>
          <a:solidFill>
            <a:srgbClr val="B1BAF9"/>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SSE3</a:t>
            </a:r>
            <a:endParaRPr lang="en-US" sz="900" dirty="0"/>
          </a:p>
        </p:txBody>
      </p:sp>
      <p:sp>
        <p:nvSpPr>
          <p:cNvPr id="92" name="Rectangle 91"/>
          <p:cNvSpPr/>
          <p:nvPr/>
        </p:nvSpPr>
        <p:spPr>
          <a:xfrm>
            <a:off x="3334199" y="3124215"/>
            <a:ext cx="823066" cy="225112"/>
          </a:xfrm>
          <a:prstGeom prst="rect">
            <a:avLst/>
          </a:prstGeom>
          <a:solidFill>
            <a:srgbClr val="B1BAF9"/>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SSE3</a:t>
            </a:r>
            <a:endParaRPr lang="en-US" sz="900" dirty="0"/>
          </a:p>
        </p:txBody>
      </p:sp>
      <p:sp>
        <p:nvSpPr>
          <p:cNvPr id="93" name="Rectangle 92"/>
          <p:cNvSpPr/>
          <p:nvPr/>
        </p:nvSpPr>
        <p:spPr>
          <a:xfrm>
            <a:off x="4193651" y="3131433"/>
            <a:ext cx="823066" cy="225112"/>
          </a:xfrm>
          <a:prstGeom prst="rect">
            <a:avLst/>
          </a:prstGeom>
          <a:solidFill>
            <a:srgbClr val="B1BAF9"/>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SSE3</a:t>
            </a:r>
            <a:endParaRPr lang="en-US" sz="900" dirty="0"/>
          </a:p>
        </p:txBody>
      </p:sp>
      <p:sp>
        <p:nvSpPr>
          <p:cNvPr id="94" name="Rectangle 93"/>
          <p:cNvSpPr/>
          <p:nvPr/>
        </p:nvSpPr>
        <p:spPr>
          <a:xfrm>
            <a:off x="5053199" y="3131433"/>
            <a:ext cx="823066" cy="225112"/>
          </a:xfrm>
          <a:prstGeom prst="rect">
            <a:avLst/>
          </a:prstGeom>
          <a:solidFill>
            <a:srgbClr val="B1BAF9"/>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SSE3</a:t>
            </a:r>
            <a:endParaRPr lang="en-US" sz="900" dirty="0"/>
          </a:p>
        </p:txBody>
      </p:sp>
      <p:sp>
        <p:nvSpPr>
          <p:cNvPr id="95" name="Rectangle 94"/>
          <p:cNvSpPr/>
          <p:nvPr/>
        </p:nvSpPr>
        <p:spPr>
          <a:xfrm>
            <a:off x="5912555" y="3134182"/>
            <a:ext cx="823066" cy="225112"/>
          </a:xfrm>
          <a:prstGeom prst="rect">
            <a:avLst/>
          </a:prstGeom>
          <a:solidFill>
            <a:srgbClr val="B1BAF9"/>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SSE3</a:t>
            </a:r>
            <a:endParaRPr lang="en-US" sz="900" dirty="0"/>
          </a:p>
        </p:txBody>
      </p:sp>
      <p:sp>
        <p:nvSpPr>
          <p:cNvPr id="96" name="Rectangle 95"/>
          <p:cNvSpPr/>
          <p:nvPr/>
        </p:nvSpPr>
        <p:spPr>
          <a:xfrm>
            <a:off x="6772103" y="3134182"/>
            <a:ext cx="823066" cy="225112"/>
          </a:xfrm>
          <a:prstGeom prst="rect">
            <a:avLst/>
          </a:prstGeom>
          <a:solidFill>
            <a:srgbClr val="B1BAF9"/>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SSE3</a:t>
            </a:r>
            <a:endParaRPr lang="en-US" sz="900" dirty="0"/>
          </a:p>
        </p:txBody>
      </p:sp>
      <p:sp>
        <p:nvSpPr>
          <p:cNvPr id="98" name="TextBox 97"/>
          <p:cNvSpPr txBox="1"/>
          <p:nvPr/>
        </p:nvSpPr>
        <p:spPr>
          <a:xfrm>
            <a:off x="1712742" y="4206864"/>
            <a:ext cx="617477" cy="400110"/>
          </a:xfrm>
          <a:prstGeom prst="rect">
            <a:avLst/>
          </a:prstGeom>
          <a:noFill/>
        </p:spPr>
        <p:txBody>
          <a:bodyPr wrap="none" rtlCol="0">
            <a:spAutoFit/>
          </a:bodyPr>
          <a:lstStyle/>
          <a:p>
            <a:pPr algn="ctr"/>
            <a:r>
              <a:rPr lang="en-US" sz="1000" dirty="0" smtClean="0"/>
              <a:t>Prescott</a:t>
            </a:r>
          </a:p>
          <a:p>
            <a:pPr algn="ctr"/>
            <a:r>
              <a:rPr lang="en-US" sz="1000" dirty="0" smtClean="0"/>
              <a:t>2004</a:t>
            </a:r>
            <a:endParaRPr lang="en-US" sz="1000" dirty="0"/>
          </a:p>
        </p:txBody>
      </p:sp>
      <p:sp>
        <p:nvSpPr>
          <p:cNvPr id="99" name="Rectangle 98"/>
          <p:cNvSpPr/>
          <p:nvPr/>
        </p:nvSpPr>
        <p:spPr>
          <a:xfrm>
            <a:off x="2474651" y="2854222"/>
            <a:ext cx="823066" cy="225112"/>
          </a:xfrm>
          <a:prstGeom prst="rect">
            <a:avLst/>
          </a:prstGeom>
          <a:solidFill>
            <a:srgbClr val="0DBBF1"/>
          </a:solidFill>
          <a:ln>
            <a:solidFill>
              <a:srgbClr val="0DBBF1"/>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SSSE3</a:t>
            </a:r>
            <a:endParaRPr lang="en-US" sz="900" dirty="0"/>
          </a:p>
        </p:txBody>
      </p:sp>
      <p:sp>
        <p:nvSpPr>
          <p:cNvPr id="100" name="Rectangle 99"/>
          <p:cNvSpPr/>
          <p:nvPr/>
        </p:nvSpPr>
        <p:spPr>
          <a:xfrm>
            <a:off x="3334199" y="2854222"/>
            <a:ext cx="823066" cy="225112"/>
          </a:xfrm>
          <a:prstGeom prst="rect">
            <a:avLst/>
          </a:prstGeom>
          <a:solidFill>
            <a:srgbClr val="0DBBF1"/>
          </a:solidFill>
          <a:ln>
            <a:solidFill>
              <a:srgbClr val="0DBBF1"/>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SSSE3</a:t>
            </a:r>
            <a:endParaRPr lang="en-US" sz="900" dirty="0"/>
          </a:p>
        </p:txBody>
      </p:sp>
      <p:sp>
        <p:nvSpPr>
          <p:cNvPr id="101" name="Rectangle 100"/>
          <p:cNvSpPr/>
          <p:nvPr/>
        </p:nvSpPr>
        <p:spPr>
          <a:xfrm>
            <a:off x="4193651" y="2861440"/>
            <a:ext cx="823066" cy="225112"/>
          </a:xfrm>
          <a:prstGeom prst="rect">
            <a:avLst/>
          </a:prstGeom>
          <a:solidFill>
            <a:srgbClr val="0DBBF1"/>
          </a:solidFill>
          <a:ln>
            <a:solidFill>
              <a:srgbClr val="0DBBF1"/>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SSSE3</a:t>
            </a:r>
            <a:endParaRPr lang="en-US" sz="900" dirty="0"/>
          </a:p>
        </p:txBody>
      </p:sp>
      <p:sp>
        <p:nvSpPr>
          <p:cNvPr id="102" name="Rectangle 101"/>
          <p:cNvSpPr/>
          <p:nvPr/>
        </p:nvSpPr>
        <p:spPr>
          <a:xfrm>
            <a:off x="5053199" y="2861440"/>
            <a:ext cx="823066" cy="225112"/>
          </a:xfrm>
          <a:prstGeom prst="rect">
            <a:avLst/>
          </a:prstGeom>
          <a:solidFill>
            <a:srgbClr val="0DBBF1"/>
          </a:solidFill>
          <a:ln>
            <a:solidFill>
              <a:srgbClr val="0DBBF1"/>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SSSE3</a:t>
            </a:r>
            <a:endParaRPr lang="en-US" sz="900" dirty="0"/>
          </a:p>
        </p:txBody>
      </p:sp>
      <p:sp>
        <p:nvSpPr>
          <p:cNvPr id="103" name="Rectangle 102"/>
          <p:cNvSpPr/>
          <p:nvPr/>
        </p:nvSpPr>
        <p:spPr>
          <a:xfrm>
            <a:off x="5912555" y="2864189"/>
            <a:ext cx="823066" cy="225112"/>
          </a:xfrm>
          <a:prstGeom prst="rect">
            <a:avLst/>
          </a:prstGeom>
          <a:solidFill>
            <a:srgbClr val="0DBBF1"/>
          </a:solidFill>
          <a:ln>
            <a:solidFill>
              <a:srgbClr val="0DBBF1"/>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SSSE3</a:t>
            </a:r>
            <a:endParaRPr lang="en-US" sz="900" dirty="0"/>
          </a:p>
        </p:txBody>
      </p:sp>
      <p:sp>
        <p:nvSpPr>
          <p:cNvPr id="104" name="Rectangle 103"/>
          <p:cNvSpPr/>
          <p:nvPr/>
        </p:nvSpPr>
        <p:spPr>
          <a:xfrm>
            <a:off x="6772103" y="2864189"/>
            <a:ext cx="823066" cy="225112"/>
          </a:xfrm>
          <a:prstGeom prst="rect">
            <a:avLst/>
          </a:prstGeom>
          <a:solidFill>
            <a:srgbClr val="0DBBF1"/>
          </a:solidFill>
          <a:ln>
            <a:solidFill>
              <a:srgbClr val="0DBBF1"/>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SSSE3</a:t>
            </a:r>
            <a:endParaRPr lang="en-US" sz="900" dirty="0"/>
          </a:p>
        </p:txBody>
      </p:sp>
      <p:sp>
        <p:nvSpPr>
          <p:cNvPr id="105" name="Rectangle 104"/>
          <p:cNvSpPr/>
          <p:nvPr/>
        </p:nvSpPr>
        <p:spPr>
          <a:xfrm>
            <a:off x="3331213" y="2593358"/>
            <a:ext cx="823066" cy="225112"/>
          </a:xfrm>
          <a:prstGeom prst="rect">
            <a:avLst/>
          </a:prstGeom>
          <a:solidFill>
            <a:srgbClr val="A9A9AD"/>
          </a:solidFill>
          <a:ln>
            <a:solidFill>
              <a:srgbClr val="A9A9A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SSE4.1</a:t>
            </a:r>
          </a:p>
        </p:txBody>
      </p:sp>
      <p:sp>
        <p:nvSpPr>
          <p:cNvPr id="106" name="Rectangle 105"/>
          <p:cNvSpPr/>
          <p:nvPr/>
        </p:nvSpPr>
        <p:spPr>
          <a:xfrm>
            <a:off x="4190665" y="2600576"/>
            <a:ext cx="823066" cy="225112"/>
          </a:xfrm>
          <a:prstGeom prst="rect">
            <a:avLst/>
          </a:prstGeom>
          <a:solidFill>
            <a:srgbClr val="A9A9AD"/>
          </a:solidFill>
          <a:ln>
            <a:solidFill>
              <a:srgbClr val="A9A9A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SSE4.1</a:t>
            </a:r>
          </a:p>
        </p:txBody>
      </p:sp>
      <p:sp>
        <p:nvSpPr>
          <p:cNvPr id="107" name="Rectangle 106"/>
          <p:cNvSpPr/>
          <p:nvPr/>
        </p:nvSpPr>
        <p:spPr>
          <a:xfrm>
            <a:off x="5050213" y="2600576"/>
            <a:ext cx="823066" cy="225112"/>
          </a:xfrm>
          <a:prstGeom prst="rect">
            <a:avLst/>
          </a:prstGeom>
          <a:solidFill>
            <a:srgbClr val="A9A9AD"/>
          </a:solidFill>
          <a:ln>
            <a:solidFill>
              <a:srgbClr val="A9A9A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SSE4.1</a:t>
            </a:r>
          </a:p>
        </p:txBody>
      </p:sp>
      <p:sp>
        <p:nvSpPr>
          <p:cNvPr id="108" name="Rectangle 107"/>
          <p:cNvSpPr/>
          <p:nvPr/>
        </p:nvSpPr>
        <p:spPr>
          <a:xfrm>
            <a:off x="5909569" y="2603325"/>
            <a:ext cx="823066" cy="225112"/>
          </a:xfrm>
          <a:prstGeom prst="rect">
            <a:avLst/>
          </a:prstGeom>
          <a:solidFill>
            <a:srgbClr val="A9A9AD"/>
          </a:solidFill>
          <a:ln>
            <a:solidFill>
              <a:srgbClr val="A9A9A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SSE4.1</a:t>
            </a:r>
          </a:p>
        </p:txBody>
      </p:sp>
      <p:sp>
        <p:nvSpPr>
          <p:cNvPr id="109" name="Rectangle 108"/>
          <p:cNvSpPr/>
          <p:nvPr/>
        </p:nvSpPr>
        <p:spPr>
          <a:xfrm>
            <a:off x="6769117" y="2603325"/>
            <a:ext cx="823066" cy="225112"/>
          </a:xfrm>
          <a:prstGeom prst="rect">
            <a:avLst/>
          </a:prstGeom>
          <a:solidFill>
            <a:srgbClr val="A9A9AD"/>
          </a:solidFill>
          <a:ln>
            <a:solidFill>
              <a:srgbClr val="A9A9A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SSE4.1</a:t>
            </a:r>
          </a:p>
        </p:txBody>
      </p:sp>
      <p:sp>
        <p:nvSpPr>
          <p:cNvPr id="110" name="Rectangle 109"/>
          <p:cNvSpPr/>
          <p:nvPr/>
        </p:nvSpPr>
        <p:spPr>
          <a:xfrm>
            <a:off x="4193651" y="2330583"/>
            <a:ext cx="823066" cy="225112"/>
          </a:xfrm>
          <a:prstGeom prst="rect">
            <a:avLst/>
          </a:prstGeom>
          <a:solidFill>
            <a:srgbClr val="2E7FE2"/>
          </a:solidFill>
          <a:ln>
            <a:solidFill>
              <a:srgbClr val="2E7FE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SSE4.2</a:t>
            </a:r>
          </a:p>
        </p:txBody>
      </p:sp>
      <p:sp>
        <p:nvSpPr>
          <p:cNvPr id="111" name="Rectangle 110"/>
          <p:cNvSpPr/>
          <p:nvPr/>
        </p:nvSpPr>
        <p:spPr>
          <a:xfrm>
            <a:off x="5053199" y="2330583"/>
            <a:ext cx="823066" cy="225112"/>
          </a:xfrm>
          <a:prstGeom prst="rect">
            <a:avLst/>
          </a:prstGeom>
          <a:solidFill>
            <a:srgbClr val="2E7FE2"/>
          </a:solidFill>
          <a:ln>
            <a:solidFill>
              <a:srgbClr val="2E7FE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SSE4.2</a:t>
            </a:r>
          </a:p>
        </p:txBody>
      </p:sp>
      <p:sp>
        <p:nvSpPr>
          <p:cNvPr id="112" name="Rectangle 111"/>
          <p:cNvSpPr/>
          <p:nvPr/>
        </p:nvSpPr>
        <p:spPr>
          <a:xfrm>
            <a:off x="5912555" y="2333332"/>
            <a:ext cx="823066" cy="225112"/>
          </a:xfrm>
          <a:prstGeom prst="rect">
            <a:avLst/>
          </a:prstGeom>
          <a:solidFill>
            <a:srgbClr val="2E7FE2"/>
          </a:solidFill>
          <a:ln>
            <a:solidFill>
              <a:srgbClr val="2E7FE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SSE4.2</a:t>
            </a:r>
          </a:p>
        </p:txBody>
      </p:sp>
      <p:sp>
        <p:nvSpPr>
          <p:cNvPr id="113" name="Rectangle 112"/>
          <p:cNvSpPr/>
          <p:nvPr/>
        </p:nvSpPr>
        <p:spPr>
          <a:xfrm>
            <a:off x="6772103" y="2333332"/>
            <a:ext cx="823066" cy="225112"/>
          </a:xfrm>
          <a:prstGeom prst="rect">
            <a:avLst/>
          </a:prstGeom>
          <a:solidFill>
            <a:srgbClr val="2E7FE2"/>
          </a:solidFill>
          <a:ln>
            <a:solidFill>
              <a:srgbClr val="2E7FE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SSE4.2</a:t>
            </a:r>
          </a:p>
        </p:txBody>
      </p:sp>
      <p:sp>
        <p:nvSpPr>
          <p:cNvPr id="114" name="Rectangle 113"/>
          <p:cNvSpPr/>
          <p:nvPr/>
        </p:nvSpPr>
        <p:spPr>
          <a:xfrm>
            <a:off x="5046901" y="2069171"/>
            <a:ext cx="823066" cy="225112"/>
          </a:xfrm>
          <a:prstGeom prst="rect">
            <a:avLst/>
          </a:prstGeom>
          <a:solidFill>
            <a:srgbClr val="DC9A22"/>
          </a:solidFill>
          <a:ln>
            <a:solidFill>
              <a:srgbClr val="DC9A2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AVX</a:t>
            </a:r>
            <a:endParaRPr lang="en-US" sz="900" dirty="0"/>
          </a:p>
        </p:txBody>
      </p:sp>
      <p:sp>
        <p:nvSpPr>
          <p:cNvPr id="115" name="Rectangle 114"/>
          <p:cNvSpPr/>
          <p:nvPr/>
        </p:nvSpPr>
        <p:spPr>
          <a:xfrm>
            <a:off x="5906257" y="2071920"/>
            <a:ext cx="823066" cy="225112"/>
          </a:xfrm>
          <a:prstGeom prst="rect">
            <a:avLst/>
          </a:prstGeom>
          <a:solidFill>
            <a:srgbClr val="DC9A22"/>
          </a:solidFill>
          <a:ln>
            <a:solidFill>
              <a:srgbClr val="DC9A2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AVX</a:t>
            </a:r>
          </a:p>
        </p:txBody>
      </p:sp>
      <p:sp>
        <p:nvSpPr>
          <p:cNvPr id="116" name="Rectangle 115"/>
          <p:cNvSpPr/>
          <p:nvPr/>
        </p:nvSpPr>
        <p:spPr>
          <a:xfrm>
            <a:off x="6765805" y="2071920"/>
            <a:ext cx="823066" cy="225112"/>
          </a:xfrm>
          <a:prstGeom prst="rect">
            <a:avLst/>
          </a:prstGeom>
          <a:solidFill>
            <a:srgbClr val="DC9A22"/>
          </a:solidFill>
          <a:ln>
            <a:solidFill>
              <a:srgbClr val="DC9A2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AVX</a:t>
            </a:r>
          </a:p>
        </p:txBody>
      </p:sp>
      <p:sp>
        <p:nvSpPr>
          <p:cNvPr id="117" name="Rectangle 116"/>
          <p:cNvSpPr/>
          <p:nvPr/>
        </p:nvSpPr>
        <p:spPr>
          <a:xfrm>
            <a:off x="7634308" y="3917480"/>
            <a:ext cx="823066" cy="225112"/>
          </a:xfrm>
          <a:prstGeom prst="rect">
            <a:avLst/>
          </a:prstGeom>
          <a:solidFill>
            <a:schemeClr val="accent6">
              <a:lumMod val="75000"/>
            </a:schemeClr>
          </a:solidFill>
          <a:ln>
            <a:solidFill>
              <a:schemeClr val="accent6">
                <a:lumMod val="50000"/>
              </a:schemeClr>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MMX</a:t>
            </a:r>
            <a:endParaRPr lang="en-US" sz="900" dirty="0"/>
          </a:p>
        </p:txBody>
      </p:sp>
      <p:sp>
        <p:nvSpPr>
          <p:cNvPr id="118" name="Rectangle 117"/>
          <p:cNvSpPr/>
          <p:nvPr/>
        </p:nvSpPr>
        <p:spPr>
          <a:xfrm>
            <a:off x="7631344" y="3654428"/>
            <a:ext cx="823066" cy="225112"/>
          </a:xfrm>
          <a:prstGeom prst="rect">
            <a:avLst/>
          </a:prstGeom>
          <a:solidFill>
            <a:srgbClr val="132DED"/>
          </a:solidFill>
          <a:ln>
            <a:solidFill>
              <a:srgbClr val="132DE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a:t>
            </a:r>
          </a:p>
        </p:txBody>
      </p:sp>
      <p:sp>
        <p:nvSpPr>
          <p:cNvPr id="119" name="Rectangle 118"/>
          <p:cNvSpPr/>
          <p:nvPr/>
        </p:nvSpPr>
        <p:spPr>
          <a:xfrm>
            <a:off x="7631344" y="3391376"/>
            <a:ext cx="823066" cy="225112"/>
          </a:xfrm>
          <a:prstGeom prst="rect">
            <a:avLst/>
          </a:prstGeom>
          <a:solidFill>
            <a:srgbClr val="5467F2"/>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SSE2</a:t>
            </a:r>
            <a:endParaRPr lang="en-US" sz="900" dirty="0"/>
          </a:p>
        </p:txBody>
      </p:sp>
      <p:sp>
        <p:nvSpPr>
          <p:cNvPr id="120" name="Rectangle 119"/>
          <p:cNvSpPr/>
          <p:nvPr/>
        </p:nvSpPr>
        <p:spPr>
          <a:xfrm>
            <a:off x="7634330" y="3131433"/>
            <a:ext cx="823066" cy="225112"/>
          </a:xfrm>
          <a:prstGeom prst="rect">
            <a:avLst/>
          </a:prstGeom>
          <a:solidFill>
            <a:srgbClr val="B1BAF9"/>
          </a:solidFill>
          <a:ln>
            <a:solidFill>
              <a:srgbClr val="5467F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SSE3</a:t>
            </a:r>
            <a:endParaRPr lang="en-US" sz="900" dirty="0"/>
          </a:p>
        </p:txBody>
      </p:sp>
      <p:sp>
        <p:nvSpPr>
          <p:cNvPr id="121" name="Rectangle 120"/>
          <p:cNvSpPr/>
          <p:nvPr/>
        </p:nvSpPr>
        <p:spPr>
          <a:xfrm>
            <a:off x="7634330" y="2861440"/>
            <a:ext cx="823066" cy="225112"/>
          </a:xfrm>
          <a:prstGeom prst="rect">
            <a:avLst/>
          </a:prstGeom>
          <a:solidFill>
            <a:srgbClr val="0DBBF1"/>
          </a:solidFill>
          <a:ln>
            <a:solidFill>
              <a:srgbClr val="0DBBF1"/>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SSSE3</a:t>
            </a:r>
            <a:endParaRPr lang="en-US" sz="900" dirty="0"/>
          </a:p>
        </p:txBody>
      </p:sp>
      <p:sp>
        <p:nvSpPr>
          <p:cNvPr id="122" name="Rectangle 121"/>
          <p:cNvSpPr/>
          <p:nvPr/>
        </p:nvSpPr>
        <p:spPr>
          <a:xfrm>
            <a:off x="7631344" y="2600576"/>
            <a:ext cx="823066" cy="225112"/>
          </a:xfrm>
          <a:prstGeom prst="rect">
            <a:avLst/>
          </a:prstGeom>
          <a:solidFill>
            <a:srgbClr val="A9A9AD"/>
          </a:solidFill>
          <a:ln>
            <a:solidFill>
              <a:srgbClr val="A9A9A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SSE4.1</a:t>
            </a:r>
          </a:p>
        </p:txBody>
      </p:sp>
      <p:sp>
        <p:nvSpPr>
          <p:cNvPr id="123" name="Rectangle 122"/>
          <p:cNvSpPr/>
          <p:nvPr/>
        </p:nvSpPr>
        <p:spPr>
          <a:xfrm>
            <a:off x="7634330" y="2330583"/>
            <a:ext cx="823066" cy="225112"/>
          </a:xfrm>
          <a:prstGeom prst="rect">
            <a:avLst/>
          </a:prstGeom>
          <a:solidFill>
            <a:srgbClr val="2E7FE2"/>
          </a:solidFill>
          <a:ln>
            <a:solidFill>
              <a:srgbClr val="2E7FE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SSE4.2</a:t>
            </a:r>
          </a:p>
        </p:txBody>
      </p:sp>
      <p:sp>
        <p:nvSpPr>
          <p:cNvPr id="124" name="Rectangle 123"/>
          <p:cNvSpPr/>
          <p:nvPr/>
        </p:nvSpPr>
        <p:spPr>
          <a:xfrm>
            <a:off x="7628032" y="2069171"/>
            <a:ext cx="823066" cy="225112"/>
          </a:xfrm>
          <a:prstGeom prst="rect">
            <a:avLst/>
          </a:prstGeom>
          <a:solidFill>
            <a:srgbClr val="DC9A22"/>
          </a:solidFill>
          <a:ln>
            <a:solidFill>
              <a:srgbClr val="DC9A22"/>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AVX</a:t>
            </a:r>
          </a:p>
        </p:txBody>
      </p:sp>
      <p:sp>
        <p:nvSpPr>
          <p:cNvPr id="125" name="TextBox 124"/>
          <p:cNvSpPr txBox="1"/>
          <p:nvPr/>
        </p:nvSpPr>
        <p:spPr>
          <a:xfrm>
            <a:off x="2581167" y="4205679"/>
            <a:ext cx="572593" cy="400110"/>
          </a:xfrm>
          <a:prstGeom prst="rect">
            <a:avLst/>
          </a:prstGeom>
          <a:noFill/>
        </p:spPr>
        <p:txBody>
          <a:bodyPr wrap="none" rtlCol="0">
            <a:spAutoFit/>
          </a:bodyPr>
          <a:lstStyle/>
          <a:p>
            <a:pPr algn="ctr"/>
            <a:r>
              <a:rPr lang="en-US" sz="1000" dirty="0" err="1" smtClean="0"/>
              <a:t>Merom</a:t>
            </a:r>
            <a:endParaRPr lang="en-US" sz="1000" dirty="0" smtClean="0"/>
          </a:p>
          <a:p>
            <a:pPr algn="ctr"/>
            <a:r>
              <a:rPr lang="en-US" sz="1000" dirty="0" smtClean="0"/>
              <a:t>2006</a:t>
            </a:r>
            <a:endParaRPr lang="en-US" sz="1000" dirty="0"/>
          </a:p>
        </p:txBody>
      </p:sp>
      <p:sp>
        <p:nvSpPr>
          <p:cNvPr id="126" name="TextBox 125"/>
          <p:cNvSpPr txBox="1"/>
          <p:nvPr/>
        </p:nvSpPr>
        <p:spPr>
          <a:xfrm>
            <a:off x="756009" y="4207142"/>
            <a:ext cx="792205" cy="400110"/>
          </a:xfrm>
          <a:prstGeom prst="rect">
            <a:avLst/>
          </a:prstGeom>
          <a:noFill/>
        </p:spPr>
        <p:txBody>
          <a:bodyPr wrap="none" rtlCol="0">
            <a:spAutoFit/>
          </a:bodyPr>
          <a:lstStyle/>
          <a:p>
            <a:pPr algn="ctr"/>
            <a:r>
              <a:rPr lang="en-US" sz="1000" dirty="0" smtClean="0"/>
              <a:t>Willamette </a:t>
            </a:r>
          </a:p>
          <a:p>
            <a:pPr algn="ctr"/>
            <a:r>
              <a:rPr lang="en-US" sz="1000" dirty="0" smtClean="0"/>
              <a:t>2000</a:t>
            </a:r>
            <a:endParaRPr lang="en-US" sz="1000" dirty="0"/>
          </a:p>
        </p:txBody>
      </p:sp>
      <p:sp>
        <p:nvSpPr>
          <p:cNvPr id="127" name="TextBox 126"/>
          <p:cNvSpPr txBox="1"/>
          <p:nvPr/>
        </p:nvSpPr>
        <p:spPr>
          <a:xfrm>
            <a:off x="3430444" y="4207142"/>
            <a:ext cx="551754" cy="400110"/>
          </a:xfrm>
          <a:prstGeom prst="rect">
            <a:avLst/>
          </a:prstGeom>
          <a:noFill/>
        </p:spPr>
        <p:txBody>
          <a:bodyPr wrap="none" rtlCol="0">
            <a:spAutoFit/>
          </a:bodyPr>
          <a:lstStyle/>
          <a:p>
            <a:pPr algn="ctr"/>
            <a:r>
              <a:rPr lang="en-US" sz="1000" dirty="0" smtClean="0"/>
              <a:t>Penryn</a:t>
            </a:r>
          </a:p>
          <a:p>
            <a:pPr algn="ctr"/>
            <a:r>
              <a:rPr lang="en-US" sz="1000" dirty="0" smtClean="0"/>
              <a:t>2007</a:t>
            </a:r>
            <a:endParaRPr lang="en-US" sz="1000" dirty="0"/>
          </a:p>
        </p:txBody>
      </p:sp>
      <p:sp>
        <p:nvSpPr>
          <p:cNvPr id="129" name="Rectangle 128"/>
          <p:cNvSpPr/>
          <p:nvPr/>
        </p:nvSpPr>
        <p:spPr>
          <a:xfrm>
            <a:off x="5912555" y="1811497"/>
            <a:ext cx="823066" cy="225112"/>
          </a:xfrm>
          <a:prstGeom prst="rect">
            <a:avLst/>
          </a:prstGeom>
          <a:solidFill>
            <a:srgbClr val="DC7034"/>
          </a:solidFill>
          <a:ln>
            <a:solidFill>
              <a:srgbClr val="DC7034"/>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AVX2</a:t>
            </a:r>
            <a:endParaRPr lang="en-US" sz="900" dirty="0"/>
          </a:p>
        </p:txBody>
      </p:sp>
      <p:sp>
        <p:nvSpPr>
          <p:cNvPr id="130" name="Rectangle 129"/>
          <p:cNvSpPr/>
          <p:nvPr/>
        </p:nvSpPr>
        <p:spPr>
          <a:xfrm>
            <a:off x="6772103" y="1811497"/>
            <a:ext cx="823066" cy="225112"/>
          </a:xfrm>
          <a:prstGeom prst="rect">
            <a:avLst/>
          </a:prstGeom>
          <a:solidFill>
            <a:srgbClr val="DC7034"/>
          </a:solidFill>
          <a:ln>
            <a:solidFill>
              <a:srgbClr val="DC7034"/>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AVX2</a:t>
            </a:r>
          </a:p>
        </p:txBody>
      </p:sp>
      <p:sp>
        <p:nvSpPr>
          <p:cNvPr id="131" name="Rectangle 130"/>
          <p:cNvSpPr/>
          <p:nvPr/>
        </p:nvSpPr>
        <p:spPr>
          <a:xfrm>
            <a:off x="7634330" y="1808748"/>
            <a:ext cx="823066" cy="225112"/>
          </a:xfrm>
          <a:prstGeom prst="rect">
            <a:avLst/>
          </a:prstGeom>
          <a:solidFill>
            <a:srgbClr val="DC7034"/>
          </a:solidFill>
          <a:ln>
            <a:solidFill>
              <a:srgbClr val="DC7034"/>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AVX2</a:t>
            </a:r>
          </a:p>
        </p:txBody>
      </p:sp>
      <p:sp>
        <p:nvSpPr>
          <p:cNvPr id="132" name="Rectangle 131"/>
          <p:cNvSpPr/>
          <p:nvPr/>
        </p:nvSpPr>
        <p:spPr>
          <a:xfrm>
            <a:off x="6765805" y="1532382"/>
            <a:ext cx="823066" cy="225112"/>
          </a:xfrm>
          <a:prstGeom prst="rect">
            <a:avLst/>
          </a:prstGeom>
          <a:solidFill>
            <a:srgbClr val="E5462B"/>
          </a:solidFill>
          <a:ln>
            <a:solidFill>
              <a:srgbClr val="E5462B"/>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AVX-512 F/CD</a:t>
            </a:r>
            <a:endParaRPr lang="en-US" sz="800" dirty="0"/>
          </a:p>
        </p:txBody>
      </p:sp>
      <p:sp>
        <p:nvSpPr>
          <p:cNvPr id="133" name="Rectangle 132"/>
          <p:cNvSpPr/>
          <p:nvPr/>
        </p:nvSpPr>
        <p:spPr>
          <a:xfrm>
            <a:off x="7628032" y="1529633"/>
            <a:ext cx="823066" cy="225112"/>
          </a:xfrm>
          <a:prstGeom prst="rect">
            <a:avLst/>
          </a:prstGeom>
          <a:solidFill>
            <a:srgbClr val="E5462B"/>
          </a:solidFill>
          <a:ln>
            <a:solidFill>
              <a:srgbClr val="E5462B"/>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AVX-512 F/CD</a:t>
            </a:r>
          </a:p>
        </p:txBody>
      </p:sp>
      <p:sp>
        <p:nvSpPr>
          <p:cNvPr id="134" name="Rectangle 133"/>
          <p:cNvSpPr/>
          <p:nvPr/>
        </p:nvSpPr>
        <p:spPr>
          <a:xfrm>
            <a:off x="6765805" y="1217956"/>
            <a:ext cx="823066" cy="281119"/>
          </a:xfrm>
          <a:prstGeom prst="rect">
            <a:avLst/>
          </a:prstGeom>
          <a:solidFill>
            <a:srgbClr val="C533DD"/>
          </a:solidFill>
          <a:ln>
            <a:solidFill>
              <a:srgbClr val="C533D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AVX-512 ER/PR</a:t>
            </a:r>
          </a:p>
        </p:txBody>
      </p:sp>
      <p:sp>
        <p:nvSpPr>
          <p:cNvPr id="135" name="Rectangle 134"/>
          <p:cNvSpPr/>
          <p:nvPr/>
        </p:nvSpPr>
        <p:spPr>
          <a:xfrm>
            <a:off x="7628032" y="1215207"/>
            <a:ext cx="823066" cy="281119"/>
          </a:xfrm>
          <a:prstGeom prst="rect">
            <a:avLst/>
          </a:prstGeom>
          <a:solidFill>
            <a:srgbClr val="C533DD"/>
          </a:solidFill>
          <a:ln>
            <a:solidFill>
              <a:srgbClr val="C533DD"/>
            </a:solidFill>
          </a:ln>
          <a:effectLst>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AVX-512 VL/BW/DQ</a:t>
            </a:r>
          </a:p>
        </p:txBody>
      </p:sp>
      <p:sp>
        <p:nvSpPr>
          <p:cNvPr id="136" name="TextBox 135"/>
          <p:cNvSpPr txBox="1"/>
          <p:nvPr/>
        </p:nvSpPr>
        <p:spPr>
          <a:xfrm>
            <a:off x="4261651" y="4217174"/>
            <a:ext cx="655950" cy="400110"/>
          </a:xfrm>
          <a:prstGeom prst="rect">
            <a:avLst/>
          </a:prstGeom>
          <a:noFill/>
        </p:spPr>
        <p:txBody>
          <a:bodyPr wrap="none" rtlCol="0">
            <a:spAutoFit/>
          </a:bodyPr>
          <a:lstStyle/>
          <a:p>
            <a:pPr algn="ctr"/>
            <a:r>
              <a:rPr lang="en-US" sz="1000" dirty="0" smtClean="0"/>
              <a:t>Nehalem</a:t>
            </a:r>
          </a:p>
          <a:p>
            <a:pPr algn="ctr"/>
            <a:r>
              <a:rPr lang="en-US" sz="1000" dirty="0" smtClean="0"/>
              <a:t>2007</a:t>
            </a:r>
            <a:endParaRPr lang="en-US" sz="1000" dirty="0"/>
          </a:p>
        </p:txBody>
      </p:sp>
      <p:sp>
        <p:nvSpPr>
          <p:cNvPr id="137" name="TextBox 136"/>
          <p:cNvSpPr txBox="1"/>
          <p:nvPr/>
        </p:nvSpPr>
        <p:spPr>
          <a:xfrm>
            <a:off x="5053177" y="4207142"/>
            <a:ext cx="862737" cy="400110"/>
          </a:xfrm>
          <a:prstGeom prst="rect">
            <a:avLst/>
          </a:prstGeom>
          <a:noFill/>
        </p:spPr>
        <p:txBody>
          <a:bodyPr wrap="none" rtlCol="0">
            <a:spAutoFit/>
          </a:bodyPr>
          <a:lstStyle/>
          <a:p>
            <a:pPr algn="ctr"/>
            <a:r>
              <a:rPr lang="en-US" sz="1000" dirty="0" smtClean="0"/>
              <a:t>Sandy Bridge</a:t>
            </a:r>
          </a:p>
          <a:p>
            <a:pPr algn="ctr"/>
            <a:r>
              <a:rPr lang="en-US" sz="1000" dirty="0" smtClean="0"/>
              <a:t>2011</a:t>
            </a:r>
            <a:endParaRPr lang="en-US" sz="1000" dirty="0"/>
          </a:p>
        </p:txBody>
      </p:sp>
      <p:sp>
        <p:nvSpPr>
          <p:cNvPr id="138" name="TextBox 137"/>
          <p:cNvSpPr txBox="1"/>
          <p:nvPr/>
        </p:nvSpPr>
        <p:spPr>
          <a:xfrm>
            <a:off x="6011986" y="4227411"/>
            <a:ext cx="588623" cy="400110"/>
          </a:xfrm>
          <a:prstGeom prst="rect">
            <a:avLst/>
          </a:prstGeom>
          <a:noFill/>
        </p:spPr>
        <p:txBody>
          <a:bodyPr wrap="none" rtlCol="0">
            <a:spAutoFit/>
          </a:bodyPr>
          <a:lstStyle/>
          <a:p>
            <a:pPr algn="ctr"/>
            <a:r>
              <a:rPr lang="en-US" sz="1000" dirty="0" smtClean="0"/>
              <a:t>Haswell</a:t>
            </a:r>
          </a:p>
          <a:p>
            <a:pPr algn="ctr"/>
            <a:r>
              <a:rPr lang="en-US" sz="1000" dirty="0" smtClean="0"/>
              <a:t>2013</a:t>
            </a:r>
            <a:endParaRPr lang="en-US" sz="1000" dirty="0"/>
          </a:p>
        </p:txBody>
      </p:sp>
      <p:sp>
        <p:nvSpPr>
          <p:cNvPr id="139" name="TextBox 138"/>
          <p:cNvSpPr txBox="1"/>
          <p:nvPr/>
        </p:nvSpPr>
        <p:spPr>
          <a:xfrm>
            <a:off x="6878218" y="4203990"/>
            <a:ext cx="598242" cy="553998"/>
          </a:xfrm>
          <a:prstGeom prst="rect">
            <a:avLst/>
          </a:prstGeom>
          <a:noFill/>
        </p:spPr>
        <p:txBody>
          <a:bodyPr wrap="none" rtlCol="0">
            <a:spAutoFit/>
          </a:bodyPr>
          <a:lstStyle/>
          <a:p>
            <a:pPr algn="ctr"/>
            <a:r>
              <a:rPr lang="en-US" sz="1000" dirty="0" smtClean="0"/>
              <a:t>Knights </a:t>
            </a:r>
          </a:p>
          <a:p>
            <a:pPr algn="ctr"/>
            <a:r>
              <a:rPr lang="en-US" sz="1000" dirty="0" smtClean="0"/>
              <a:t>Landing</a:t>
            </a:r>
          </a:p>
          <a:p>
            <a:pPr algn="ctr"/>
            <a:r>
              <a:rPr lang="en-US" sz="1000" dirty="0" smtClean="0"/>
              <a:t>2015</a:t>
            </a:r>
            <a:endParaRPr lang="en-US" sz="1000" dirty="0"/>
          </a:p>
        </p:txBody>
      </p:sp>
      <p:sp>
        <p:nvSpPr>
          <p:cNvPr id="140" name="TextBox 139"/>
          <p:cNvSpPr txBox="1"/>
          <p:nvPr/>
        </p:nvSpPr>
        <p:spPr>
          <a:xfrm>
            <a:off x="7791705" y="4203990"/>
            <a:ext cx="570990" cy="553998"/>
          </a:xfrm>
          <a:prstGeom prst="rect">
            <a:avLst/>
          </a:prstGeom>
          <a:noFill/>
        </p:spPr>
        <p:txBody>
          <a:bodyPr wrap="none" rtlCol="0">
            <a:spAutoFit/>
          </a:bodyPr>
          <a:lstStyle/>
          <a:p>
            <a:pPr algn="ctr"/>
            <a:r>
              <a:rPr lang="en-US" sz="1000" dirty="0" err="1" smtClean="0"/>
              <a:t>Skylake</a:t>
            </a:r>
            <a:endParaRPr lang="en-US" sz="1000" dirty="0" smtClean="0"/>
          </a:p>
          <a:p>
            <a:pPr algn="ctr"/>
            <a:r>
              <a:rPr lang="en-US" sz="1000" dirty="0" smtClean="0"/>
              <a:t>server</a:t>
            </a:r>
          </a:p>
          <a:p>
            <a:pPr algn="ctr"/>
            <a:r>
              <a:rPr lang="en-US" sz="1000" dirty="0" smtClean="0"/>
              <a:t>2015</a:t>
            </a:r>
            <a:endParaRPr lang="en-US" sz="1000" dirty="0"/>
          </a:p>
        </p:txBody>
      </p:sp>
      <p:cxnSp>
        <p:nvCxnSpPr>
          <p:cNvPr id="6" name="Straight Connector 5"/>
          <p:cNvCxnSpPr/>
          <p:nvPr/>
        </p:nvCxnSpPr>
        <p:spPr>
          <a:xfrm flipV="1">
            <a:off x="5013731" y="823681"/>
            <a:ext cx="2986" cy="1473353"/>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flipV="1">
            <a:off x="6743239" y="783316"/>
            <a:ext cx="0" cy="1025433"/>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V="1">
            <a:off x="8457396" y="783316"/>
            <a:ext cx="0" cy="43464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flipV="1">
            <a:off x="755629" y="842412"/>
            <a:ext cx="380" cy="248521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2330219" y="1239405"/>
            <a:ext cx="961621" cy="996040"/>
          </a:xfrm>
          <a:prstGeom prst="ellipse">
            <a:avLst/>
          </a:prstGeom>
          <a:solidFill>
            <a:schemeClr val="bg1">
              <a:lumMod val="9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128b</a:t>
            </a:r>
          </a:p>
          <a:p>
            <a:pPr algn="ctr"/>
            <a:r>
              <a:rPr lang="en-US" sz="1600"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SIMD</a:t>
            </a:r>
            <a:endParaRPr lang="ru-RU" sz="1600" dirty="0">
              <a:solidFill>
                <a:schemeClr val="tx1"/>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53" name="Oval 152"/>
          <p:cNvSpPr/>
          <p:nvPr/>
        </p:nvSpPr>
        <p:spPr>
          <a:xfrm>
            <a:off x="5431722" y="559294"/>
            <a:ext cx="961621" cy="996040"/>
          </a:xfrm>
          <a:prstGeom prst="ellipse">
            <a:avLst/>
          </a:prstGeom>
          <a:solidFill>
            <a:schemeClr val="bg1">
              <a:lumMod val="9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256b</a:t>
            </a:r>
          </a:p>
          <a:p>
            <a:pPr algn="ctr"/>
            <a:r>
              <a:rPr lang="en-US" sz="1600"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SIMD</a:t>
            </a:r>
            <a:endParaRPr lang="ru-RU" sz="1600" dirty="0">
              <a:solidFill>
                <a:schemeClr val="tx1"/>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54" name="Oval 153"/>
          <p:cNvSpPr/>
          <p:nvPr/>
        </p:nvSpPr>
        <p:spPr>
          <a:xfrm>
            <a:off x="7150533" y="84057"/>
            <a:ext cx="961621" cy="996040"/>
          </a:xfrm>
          <a:prstGeom prst="ellipse">
            <a:avLst/>
          </a:prstGeom>
          <a:solidFill>
            <a:schemeClr val="bg1">
              <a:lumMod val="9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512b</a:t>
            </a:r>
          </a:p>
          <a:p>
            <a:pPr algn="ctr"/>
            <a:r>
              <a:rPr lang="en-US" sz="1600"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SIMD</a:t>
            </a:r>
            <a:endParaRPr lang="ru-RU" sz="1600" dirty="0">
              <a:solidFill>
                <a:schemeClr val="tx1"/>
              </a:solidFill>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2831236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bwMode="auto">
          <a:xfrm>
            <a:off x="4290162" y="664385"/>
            <a:ext cx="8229600" cy="3394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marL="0" indent="0">
              <a:buNone/>
            </a:pPr>
            <a:r>
              <a:rPr lang="en-US" altLang="zh-CN" sz="1350" dirty="0" smtClean="0">
                <a:cs typeface="Courier New" pitchFamily="49" charset="0"/>
              </a:rPr>
              <a:t>AVX-512 extends </a:t>
            </a:r>
            <a:r>
              <a:rPr lang="en-US" altLang="zh-CN" sz="1350" dirty="0">
                <a:cs typeface="Courier New" pitchFamily="49" charset="0"/>
              </a:rPr>
              <a:t>previous AVX and SSE registers to 512 bit:</a:t>
            </a:r>
          </a:p>
          <a:p>
            <a:endParaRPr lang="en-US" altLang="zh-CN" sz="1350" b="1" dirty="0">
              <a:cs typeface="Courier New" pitchFamily="49" charset="0"/>
            </a:endParaRPr>
          </a:p>
          <a:p>
            <a:pPr marL="0" indent="0">
              <a:buNone/>
            </a:pPr>
            <a:endParaRPr lang="en-US" altLang="zh-CN" sz="1350" b="1" dirty="0">
              <a:cs typeface="Courier New" pitchFamily="49" charset="0"/>
            </a:endParaRPr>
          </a:p>
        </p:txBody>
      </p:sp>
      <p:sp>
        <p:nvSpPr>
          <p:cNvPr id="117" name="Slide Number Placeholder 2"/>
          <p:cNvSpPr>
            <a:spLocks noGrp="1"/>
          </p:cNvSpPr>
          <p:nvPr>
            <p:ph type="sldNum" sz="quarter" idx="12"/>
          </p:nvPr>
        </p:nvSpPr>
        <p:spPr/>
        <p:txBody>
          <a:bodyPr/>
          <a:lstStyle/>
          <a:p>
            <a:pPr>
              <a:defRPr/>
            </a:pPr>
            <a:fld id="{E2E972C9-3D20-468C-BBF1-A1AAD9D360EF}" type="slidenum">
              <a:rPr lang="en-US" altLang="en-US" smtClean="0"/>
              <a:pPr>
                <a:defRPr/>
              </a:pPr>
              <a:t>7</a:t>
            </a:fld>
            <a:endParaRPr lang="en-US" altLang="en-US" dirty="0"/>
          </a:p>
        </p:txBody>
      </p:sp>
      <p:sp>
        <p:nvSpPr>
          <p:cNvPr id="14339" name="Rectangle 2"/>
          <p:cNvSpPr>
            <a:spLocks noGrp="1" noChangeArrowheads="1"/>
          </p:cNvSpPr>
          <p:nvPr>
            <p:ph type="title"/>
          </p:nvPr>
        </p:nvSpPr>
        <p:spPr bwMode="auto">
          <a:xfrm>
            <a:off x="125327" y="98802"/>
            <a:ext cx="8229600" cy="7902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a:cs typeface="Courier New" pitchFamily="49" charset="0"/>
              </a:rPr>
              <a:t>Intel® </a:t>
            </a:r>
            <a:r>
              <a:rPr lang="en-US" altLang="zh-CN" noProof="0" dirty="0" smtClean="0">
                <a:cs typeface="Courier New" pitchFamily="49" charset="0"/>
              </a:rPr>
              <a:t>AVX and AVX-512</a:t>
            </a:r>
            <a:r>
              <a:rPr lang="en-US" altLang="zh-CN" noProof="0" dirty="0" smtClean="0"/>
              <a:t> Registers</a:t>
            </a:r>
            <a:endParaRPr lang="en-US" altLang="zh-CN" sz="1650" dirty="0"/>
          </a:p>
        </p:txBody>
      </p:sp>
      <p:grpSp>
        <p:nvGrpSpPr>
          <p:cNvPr id="6" name="Group 5"/>
          <p:cNvGrpSpPr/>
          <p:nvPr/>
        </p:nvGrpSpPr>
        <p:grpSpPr>
          <a:xfrm>
            <a:off x="3985783" y="1162857"/>
            <a:ext cx="4957377" cy="2586168"/>
            <a:chOff x="3355264" y="2010573"/>
            <a:chExt cx="4957377" cy="2586168"/>
          </a:xfrm>
        </p:grpSpPr>
        <p:grpSp>
          <p:nvGrpSpPr>
            <p:cNvPr id="3" name="Group 2"/>
            <p:cNvGrpSpPr/>
            <p:nvPr/>
          </p:nvGrpSpPr>
          <p:grpSpPr>
            <a:xfrm>
              <a:off x="4118564" y="2754227"/>
              <a:ext cx="3415276" cy="1825140"/>
              <a:chOff x="929040" y="3746044"/>
              <a:chExt cx="4553700" cy="2433520"/>
            </a:xfrm>
          </p:grpSpPr>
          <p:sp>
            <p:nvSpPr>
              <p:cNvPr id="2" name="Rectangle 1"/>
              <p:cNvSpPr/>
              <p:nvPr/>
            </p:nvSpPr>
            <p:spPr>
              <a:xfrm>
                <a:off x="929040" y="374604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1" name="Rectangle 80"/>
              <p:cNvSpPr/>
              <p:nvPr/>
            </p:nvSpPr>
            <p:spPr>
              <a:xfrm>
                <a:off x="929040" y="382193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2" name="Rectangle 81"/>
              <p:cNvSpPr/>
              <p:nvPr/>
            </p:nvSpPr>
            <p:spPr>
              <a:xfrm>
                <a:off x="929040" y="389844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3" name="Rectangle 82"/>
              <p:cNvSpPr/>
              <p:nvPr/>
            </p:nvSpPr>
            <p:spPr>
              <a:xfrm>
                <a:off x="929040" y="397433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4" name="Rectangle 83"/>
              <p:cNvSpPr/>
              <p:nvPr/>
            </p:nvSpPr>
            <p:spPr>
              <a:xfrm>
                <a:off x="929040" y="405023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5" name="Rectangle 84"/>
              <p:cNvSpPr/>
              <p:nvPr/>
            </p:nvSpPr>
            <p:spPr>
              <a:xfrm>
                <a:off x="929040" y="412612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6" name="Rectangle 85"/>
              <p:cNvSpPr/>
              <p:nvPr/>
            </p:nvSpPr>
            <p:spPr>
              <a:xfrm>
                <a:off x="929040" y="420263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7" name="Rectangle 86"/>
              <p:cNvSpPr/>
              <p:nvPr/>
            </p:nvSpPr>
            <p:spPr>
              <a:xfrm>
                <a:off x="929040" y="427852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8" name="Rectangle 87"/>
              <p:cNvSpPr/>
              <p:nvPr/>
            </p:nvSpPr>
            <p:spPr>
              <a:xfrm>
                <a:off x="929040" y="435442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89" name="Rectangle 88"/>
              <p:cNvSpPr/>
              <p:nvPr/>
            </p:nvSpPr>
            <p:spPr>
              <a:xfrm>
                <a:off x="929040" y="443031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0" name="Rectangle 89"/>
              <p:cNvSpPr/>
              <p:nvPr/>
            </p:nvSpPr>
            <p:spPr>
              <a:xfrm>
                <a:off x="929040" y="450682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1" name="Rectangle 90"/>
              <p:cNvSpPr/>
              <p:nvPr/>
            </p:nvSpPr>
            <p:spPr>
              <a:xfrm>
                <a:off x="929040" y="458271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2" name="Rectangle 91"/>
              <p:cNvSpPr/>
              <p:nvPr/>
            </p:nvSpPr>
            <p:spPr>
              <a:xfrm>
                <a:off x="929040" y="465861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3" name="Rectangle 92"/>
              <p:cNvSpPr/>
              <p:nvPr/>
            </p:nvSpPr>
            <p:spPr>
              <a:xfrm>
                <a:off x="929040" y="473450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4" name="Rectangle 93"/>
              <p:cNvSpPr/>
              <p:nvPr/>
            </p:nvSpPr>
            <p:spPr>
              <a:xfrm>
                <a:off x="929040" y="481101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5" name="Rectangle 94"/>
              <p:cNvSpPr/>
              <p:nvPr/>
            </p:nvSpPr>
            <p:spPr>
              <a:xfrm>
                <a:off x="929040" y="488690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6" name="Rectangle 95"/>
              <p:cNvSpPr/>
              <p:nvPr/>
            </p:nvSpPr>
            <p:spPr>
              <a:xfrm>
                <a:off x="929040" y="496280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7" name="Rectangle 96"/>
              <p:cNvSpPr/>
              <p:nvPr/>
            </p:nvSpPr>
            <p:spPr>
              <a:xfrm>
                <a:off x="929040" y="503869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8" name="Rectangle 97"/>
              <p:cNvSpPr/>
              <p:nvPr/>
            </p:nvSpPr>
            <p:spPr>
              <a:xfrm>
                <a:off x="929040" y="511520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99" name="Rectangle 98"/>
              <p:cNvSpPr/>
              <p:nvPr/>
            </p:nvSpPr>
            <p:spPr>
              <a:xfrm>
                <a:off x="929040" y="519109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0" name="Rectangle 99"/>
              <p:cNvSpPr/>
              <p:nvPr/>
            </p:nvSpPr>
            <p:spPr>
              <a:xfrm>
                <a:off x="929040" y="526699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1" name="Rectangle 100"/>
              <p:cNvSpPr/>
              <p:nvPr/>
            </p:nvSpPr>
            <p:spPr>
              <a:xfrm>
                <a:off x="929040" y="534288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2" name="Rectangle 101"/>
              <p:cNvSpPr/>
              <p:nvPr/>
            </p:nvSpPr>
            <p:spPr>
              <a:xfrm>
                <a:off x="929040" y="541939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3" name="Rectangle 102"/>
              <p:cNvSpPr/>
              <p:nvPr/>
            </p:nvSpPr>
            <p:spPr>
              <a:xfrm>
                <a:off x="929040" y="549528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4" name="Rectangle 103"/>
              <p:cNvSpPr/>
              <p:nvPr/>
            </p:nvSpPr>
            <p:spPr>
              <a:xfrm>
                <a:off x="929040" y="557118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5" name="Rectangle 104"/>
              <p:cNvSpPr/>
              <p:nvPr/>
            </p:nvSpPr>
            <p:spPr>
              <a:xfrm>
                <a:off x="929040" y="564707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6" name="Rectangle 105"/>
              <p:cNvSpPr/>
              <p:nvPr/>
            </p:nvSpPr>
            <p:spPr>
              <a:xfrm>
                <a:off x="929040" y="572358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7" name="Rectangle 106"/>
              <p:cNvSpPr/>
              <p:nvPr/>
            </p:nvSpPr>
            <p:spPr>
              <a:xfrm>
                <a:off x="929040" y="579947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8" name="Rectangle 107"/>
              <p:cNvSpPr/>
              <p:nvPr/>
            </p:nvSpPr>
            <p:spPr>
              <a:xfrm>
                <a:off x="929040" y="587537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09" name="Rectangle 108"/>
              <p:cNvSpPr/>
              <p:nvPr/>
            </p:nvSpPr>
            <p:spPr>
              <a:xfrm>
                <a:off x="929040" y="595126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10" name="Rectangle 109"/>
              <p:cNvSpPr/>
              <p:nvPr/>
            </p:nvSpPr>
            <p:spPr>
              <a:xfrm>
                <a:off x="929040" y="6027774"/>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11" name="Rectangle 110"/>
              <p:cNvSpPr/>
              <p:nvPr/>
            </p:nvSpPr>
            <p:spPr>
              <a:xfrm>
                <a:off x="929040" y="6103669"/>
                <a:ext cx="4553700" cy="7589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112" name="TextBox 6"/>
              <p:cNvSpPr txBox="1">
                <a:spLocks noChangeArrowheads="1"/>
              </p:cNvSpPr>
              <p:nvPr/>
            </p:nvSpPr>
            <p:spPr bwMode="auto">
              <a:xfrm>
                <a:off x="2764331" y="5571184"/>
                <a:ext cx="883118" cy="5240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oAutofit/>
              </a:bodyPr>
              <a:lstStyle/>
              <a:p>
                <a:pPr algn="ctr" defTabSz="3132267">
                  <a:lnSpc>
                    <a:spcPct val="95000"/>
                  </a:lnSpc>
                  <a:spcBef>
                    <a:spcPct val="30000"/>
                  </a:spcBef>
                  <a:buClr>
                    <a:srgbClr val="000000"/>
                  </a:buClr>
                  <a:defRPr/>
                </a:pPr>
                <a:r>
                  <a:rPr lang="en-US" sz="900" b="1" kern="0" dirty="0">
                    <a:solidFill>
                      <a:srgbClr val="000000"/>
                    </a:solidFill>
                  </a:rPr>
                  <a:t>ZMM0-31 </a:t>
                </a:r>
              </a:p>
              <a:p>
                <a:pPr algn="ctr" defTabSz="3132267">
                  <a:lnSpc>
                    <a:spcPct val="95000"/>
                  </a:lnSpc>
                  <a:spcBef>
                    <a:spcPct val="30000"/>
                  </a:spcBef>
                  <a:buClr>
                    <a:srgbClr val="000000"/>
                  </a:buClr>
                  <a:defRPr/>
                </a:pPr>
                <a:r>
                  <a:rPr lang="en-US" sz="900" b="1" kern="0" dirty="0">
                    <a:solidFill>
                      <a:srgbClr val="000000"/>
                    </a:solidFill>
                  </a:rPr>
                  <a:t>512 bit</a:t>
                </a:r>
              </a:p>
            </p:txBody>
          </p:sp>
        </p:grpSp>
        <p:grpSp>
          <p:nvGrpSpPr>
            <p:cNvPr id="14363" name="Group 14362"/>
            <p:cNvGrpSpPr/>
            <p:nvPr/>
          </p:nvGrpSpPr>
          <p:grpSpPr>
            <a:xfrm>
              <a:off x="7643609" y="3555599"/>
              <a:ext cx="669032" cy="711823"/>
              <a:chOff x="7664980" y="4289007"/>
              <a:chExt cx="892042" cy="949098"/>
            </a:xfrm>
          </p:grpSpPr>
          <p:sp>
            <p:nvSpPr>
              <p:cNvPr id="238" name="Rectangle 237"/>
              <p:cNvSpPr/>
              <p:nvPr/>
            </p:nvSpPr>
            <p:spPr>
              <a:xfrm>
                <a:off x="7664981" y="4289007"/>
                <a:ext cx="569763" cy="76505"/>
              </a:xfrm>
              <a:prstGeom prst="rect">
                <a:avLst/>
              </a:prstGeom>
              <a:gradFill>
                <a:gsLst>
                  <a:gs pos="0">
                    <a:schemeClr val="tx1"/>
                  </a:gs>
                  <a:gs pos="35000">
                    <a:schemeClr val="bg1">
                      <a:lumMod val="50000"/>
                    </a:schemeClr>
                  </a:gs>
                  <a:gs pos="100000">
                    <a:schemeClr val="bg2"/>
                  </a:gs>
                </a:gsLs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239" name="Rectangle 238"/>
              <p:cNvSpPr/>
              <p:nvPr/>
            </p:nvSpPr>
            <p:spPr>
              <a:xfrm>
                <a:off x="7664980" y="4364902"/>
                <a:ext cx="569764" cy="7650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240" name="Rectangle 239"/>
              <p:cNvSpPr/>
              <p:nvPr/>
            </p:nvSpPr>
            <p:spPr>
              <a:xfrm>
                <a:off x="7664981" y="4441407"/>
                <a:ext cx="569763" cy="7650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241" name="Rectangle 240"/>
              <p:cNvSpPr/>
              <p:nvPr/>
            </p:nvSpPr>
            <p:spPr>
              <a:xfrm>
                <a:off x="7664981" y="4517302"/>
                <a:ext cx="569763" cy="7650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242" name="Rectangle 241"/>
              <p:cNvSpPr/>
              <p:nvPr/>
            </p:nvSpPr>
            <p:spPr>
              <a:xfrm>
                <a:off x="7664981" y="4593198"/>
                <a:ext cx="569763" cy="7650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243" name="Rectangle 242"/>
              <p:cNvSpPr/>
              <p:nvPr/>
            </p:nvSpPr>
            <p:spPr>
              <a:xfrm>
                <a:off x="7664981" y="4669092"/>
                <a:ext cx="569763" cy="7650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244" name="Rectangle 243"/>
              <p:cNvSpPr/>
              <p:nvPr/>
            </p:nvSpPr>
            <p:spPr>
              <a:xfrm>
                <a:off x="7664981" y="4745597"/>
                <a:ext cx="569763" cy="7650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245" name="Rectangle 244"/>
              <p:cNvSpPr/>
              <p:nvPr/>
            </p:nvSpPr>
            <p:spPr>
              <a:xfrm>
                <a:off x="7664981" y="4821492"/>
                <a:ext cx="569763" cy="7650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254" name="TextBox 6"/>
              <p:cNvSpPr txBox="1">
                <a:spLocks noChangeArrowheads="1"/>
              </p:cNvSpPr>
              <p:nvPr/>
            </p:nvSpPr>
            <p:spPr bwMode="auto">
              <a:xfrm>
                <a:off x="7949861" y="4760190"/>
                <a:ext cx="607161" cy="477915"/>
              </a:xfrm>
              <a:prstGeom prst="rect">
                <a:avLst/>
              </a:prstGeom>
              <a:ln>
                <a:headEnd/>
                <a:tailEnd/>
              </a:ln>
            </p:spPr>
            <p:style>
              <a:lnRef idx="1">
                <a:schemeClr val="dk1"/>
              </a:lnRef>
              <a:fillRef idx="2">
                <a:schemeClr val="dk1"/>
              </a:fillRef>
              <a:effectRef idx="1">
                <a:schemeClr val="dk1"/>
              </a:effectRef>
              <a:fontRef idx="minor">
                <a:schemeClr val="dk1"/>
              </a:fontRef>
            </p:style>
            <p:txBody>
              <a:bodyPr>
                <a:noAutofit/>
              </a:bodyPr>
              <a:lstStyle/>
              <a:p>
                <a:pPr algn="ctr" defTabSz="3132267">
                  <a:lnSpc>
                    <a:spcPct val="95000"/>
                  </a:lnSpc>
                  <a:spcBef>
                    <a:spcPct val="30000"/>
                  </a:spcBef>
                  <a:buClr>
                    <a:srgbClr val="000000"/>
                  </a:buClr>
                  <a:defRPr/>
                </a:pPr>
                <a:r>
                  <a:rPr lang="en-US" sz="900" b="1" kern="0" dirty="0">
                    <a:solidFill>
                      <a:srgbClr val="000000"/>
                    </a:solidFill>
                  </a:rPr>
                  <a:t>K0-7</a:t>
                </a:r>
              </a:p>
              <a:p>
                <a:pPr algn="ctr" defTabSz="3132267">
                  <a:lnSpc>
                    <a:spcPct val="95000"/>
                  </a:lnSpc>
                  <a:spcBef>
                    <a:spcPct val="30000"/>
                  </a:spcBef>
                  <a:buClr>
                    <a:srgbClr val="000000"/>
                  </a:buClr>
                  <a:defRPr/>
                </a:pPr>
                <a:r>
                  <a:rPr lang="en-US" sz="900" b="1" kern="0" dirty="0">
                    <a:solidFill>
                      <a:srgbClr val="000000"/>
                    </a:solidFill>
                  </a:rPr>
                  <a:t>64 bit</a:t>
                </a:r>
              </a:p>
            </p:txBody>
          </p:sp>
        </p:grpSp>
        <p:cxnSp>
          <p:nvCxnSpPr>
            <p:cNvPr id="261" name="Straight Connector 260"/>
            <p:cNvCxnSpPr/>
            <p:nvPr/>
          </p:nvCxnSpPr>
          <p:spPr>
            <a:xfrm>
              <a:off x="4118564" y="3208762"/>
              <a:ext cx="3415276" cy="1750"/>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a:stCxn id="131" idx="1"/>
            </p:cNvCxnSpPr>
            <p:nvPr/>
          </p:nvCxnSpPr>
          <p:spPr>
            <a:xfrm flipH="1">
              <a:off x="5824548" y="2409937"/>
              <a:ext cx="350736" cy="372751"/>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cxnSp>
          <p:nvCxnSpPr>
            <p:cNvPr id="221" name="Straight Connector 220"/>
            <p:cNvCxnSpPr>
              <a:stCxn id="146" idx="1"/>
            </p:cNvCxnSpPr>
            <p:nvPr/>
          </p:nvCxnSpPr>
          <p:spPr>
            <a:xfrm flipH="1">
              <a:off x="5824548" y="3265586"/>
              <a:ext cx="350736" cy="372751"/>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cxnSp>
          <p:nvCxnSpPr>
            <p:cNvPr id="224" name="Straight Connector 223"/>
            <p:cNvCxnSpPr/>
            <p:nvPr/>
          </p:nvCxnSpPr>
          <p:spPr>
            <a:xfrm flipH="1">
              <a:off x="7527844" y="3267433"/>
              <a:ext cx="350736" cy="372751"/>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sp>
          <p:nvSpPr>
            <p:cNvPr id="131" name="Rectangle 130"/>
            <p:cNvSpPr/>
            <p:nvPr/>
          </p:nvSpPr>
          <p:spPr>
            <a:xfrm>
              <a:off x="6175284" y="2381476"/>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2" name="Rectangle 131"/>
            <p:cNvSpPr/>
            <p:nvPr/>
          </p:nvSpPr>
          <p:spPr>
            <a:xfrm>
              <a:off x="6175284" y="2438398"/>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3" name="Rectangle 132"/>
            <p:cNvSpPr/>
            <p:nvPr/>
          </p:nvSpPr>
          <p:spPr>
            <a:xfrm>
              <a:off x="6175284" y="2495776"/>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4" name="Rectangle 133"/>
            <p:cNvSpPr/>
            <p:nvPr/>
          </p:nvSpPr>
          <p:spPr>
            <a:xfrm>
              <a:off x="6175284" y="2552698"/>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5" name="Rectangle 134"/>
            <p:cNvSpPr/>
            <p:nvPr/>
          </p:nvSpPr>
          <p:spPr>
            <a:xfrm>
              <a:off x="6175284" y="2609619"/>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6" name="Rectangle 135"/>
            <p:cNvSpPr/>
            <p:nvPr/>
          </p:nvSpPr>
          <p:spPr>
            <a:xfrm>
              <a:off x="6175284" y="2666540"/>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7" name="Rectangle 136"/>
            <p:cNvSpPr/>
            <p:nvPr/>
          </p:nvSpPr>
          <p:spPr>
            <a:xfrm>
              <a:off x="6175284" y="2723919"/>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8" name="Rectangle 137"/>
            <p:cNvSpPr/>
            <p:nvPr/>
          </p:nvSpPr>
          <p:spPr>
            <a:xfrm>
              <a:off x="6175284" y="2780840"/>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9" name="Rectangle 138"/>
            <p:cNvSpPr/>
            <p:nvPr/>
          </p:nvSpPr>
          <p:spPr>
            <a:xfrm>
              <a:off x="6175284" y="2837761"/>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40" name="Rectangle 139"/>
            <p:cNvSpPr/>
            <p:nvPr/>
          </p:nvSpPr>
          <p:spPr>
            <a:xfrm>
              <a:off x="6175284" y="2894683"/>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41" name="Rectangle 140"/>
            <p:cNvSpPr/>
            <p:nvPr/>
          </p:nvSpPr>
          <p:spPr>
            <a:xfrm>
              <a:off x="6175284" y="2952061"/>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42" name="Rectangle 141"/>
            <p:cNvSpPr/>
            <p:nvPr/>
          </p:nvSpPr>
          <p:spPr>
            <a:xfrm>
              <a:off x="6175284" y="3008983"/>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43" name="Rectangle 142"/>
            <p:cNvSpPr/>
            <p:nvPr/>
          </p:nvSpPr>
          <p:spPr>
            <a:xfrm>
              <a:off x="6175284" y="3065904"/>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44" name="Rectangle 143"/>
            <p:cNvSpPr/>
            <p:nvPr/>
          </p:nvSpPr>
          <p:spPr>
            <a:xfrm>
              <a:off x="6175284" y="3122825"/>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45" name="Rectangle 144"/>
            <p:cNvSpPr/>
            <p:nvPr/>
          </p:nvSpPr>
          <p:spPr>
            <a:xfrm>
              <a:off x="6175284" y="3180204"/>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46" name="Rectangle 145"/>
            <p:cNvSpPr/>
            <p:nvPr/>
          </p:nvSpPr>
          <p:spPr>
            <a:xfrm>
              <a:off x="6175284" y="3237125"/>
              <a:ext cx="1709292" cy="569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cxnSp>
          <p:nvCxnSpPr>
            <p:cNvPr id="197" name="Straight Connector 196"/>
            <p:cNvCxnSpPr>
              <a:stCxn id="165" idx="3"/>
              <a:endCxn id="146" idx="3"/>
            </p:cNvCxnSpPr>
            <p:nvPr/>
          </p:nvCxnSpPr>
          <p:spPr>
            <a:xfrm flipH="1">
              <a:off x="7884576" y="2894683"/>
              <a:ext cx="344741" cy="370903"/>
            </a:xfrm>
            <a:prstGeom prst="line">
              <a:avLst/>
            </a:prstGeom>
            <a:ln w="19050">
              <a:prstDash val="sysDash"/>
            </a:ln>
          </p:spPr>
          <p:style>
            <a:lnRef idx="1">
              <a:schemeClr val="accent3"/>
            </a:lnRef>
            <a:fillRef idx="0">
              <a:schemeClr val="accent3"/>
            </a:fillRef>
            <a:effectRef idx="0">
              <a:schemeClr val="accent3"/>
            </a:effectRef>
            <a:fontRef idx="minor">
              <a:schemeClr val="tx1"/>
            </a:fontRef>
          </p:style>
        </p:cxnSp>
        <p:cxnSp>
          <p:nvCxnSpPr>
            <p:cNvPr id="235" name="Straight Connector 234"/>
            <p:cNvCxnSpPr/>
            <p:nvPr/>
          </p:nvCxnSpPr>
          <p:spPr>
            <a:xfrm flipH="1">
              <a:off x="7034240" y="2039033"/>
              <a:ext cx="344741" cy="370903"/>
            </a:xfrm>
            <a:prstGeom prst="line">
              <a:avLst/>
            </a:prstGeom>
            <a:ln w="19050">
              <a:prstDash val="sysDash"/>
            </a:ln>
          </p:spPr>
          <p:style>
            <a:lnRef idx="1">
              <a:schemeClr val="accent3"/>
            </a:lnRef>
            <a:fillRef idx="0">
              <a:schemeClr val="accent3"/>
            </a:fillRef>
            <a:effectRef idx="0">
              <a:schemeClr val="accent3"/>
            </a:effectRef>
            <a:fontRef idx="minor">
              <a:schemeClr val="tx1"/>
            </a:fontRef>
          </p:style>
        </p:cxnSp>
        <p:cxnSp>
          <p:nvCxnSpPr>
            <p:cNvPr id="259" name="Straight Connector 258"/>
            <p:cNvCxnSpPr/>
            <p:nvPr/>
          </p:nvCxnSpPr>
          <p:spPr>
            <a:xfrm>
              <a:off x="6175284" y="2837761"/>
              <a:ext cx="1709292" cy="4591"/>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a:off x="7374671" y="2010573"/>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1" name="Rectangle 150"/>
            <p:cNvSpPr/>
            <p:nvPr/>
          </p:nvSpPr>
          <p:spPr>
            <a:xfrm>
              <a:off x="7374671" y="2067494"/>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2" name="Rectangle 151"/>
            <p:cNvSpPr/>
            <p:nvPr/>
          </p:nvSpPr>
          <p:spPr>
            <a:xfrm>
              <a:off x="7374671" y="2124873"/>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3" name="Rectangle 152"/>
            <p:cNvSpPr/>
            <p:nvPr/>
          </p:nvSpPr>
          <p:spPr>
            <a:xfrm>
              <a:off x="7374671" y="2181794"/>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4" name="Rectangle 153"/>
            <p:cNvSpPr/>
            <p:nvPr/>
          </p:nvSpPr>
          <p:spPr>
            <a:xfrm>
              <a:off x="7374671" y="2238715"/>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5" name="Rectangle 154"/>
            <p:cNvSpPr/>
            <p:nvPr/>
          </p:nvSpPr>
          <p:spPr>
            <a:xfrm>
              <a:off x="7374671" y="2295637"/>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6" name="Rectangle 155"/>
            <p:cNvSpPr/>
            <p:nvPr/>
          </p:nvSpPr>
          <p:spPr>
            <a:xfrm>
              <a:off x="7374671" y="2353015"/>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7" name="Rectangle 156"/>
            <p:cNvSpPr/>
            <p:nvPr/>
          </p:nvSpPr>
          <p:spPr>
            <a:xfrm>
              <a:off x="7374671" y="2409937"/>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8" name="Rectangle 157"/>
            <p:cNvSpPr/>
            <p:nvPr/>
          </p:nvSpPr>
          <p:spPr>
            <a:xfrm>
              <a:off x="7374671" y="2466858"/>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59" name="Rectangle 158"/>
            <p:cNvSpPr/>
            <p:nvPr/>
          </p:nvSpPr>
          <p:spPr>
            <a:xfrm>
              <a:off x="7374671" y="2523779"/>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60" name="Rectangle 159"/>
            <p:cNvSpPr/>
            <p:nvPr/>
          </p:nvSpPr>
          <p:spPr>
            <a:xfrm>
              <a:off x="7374671" y="2581158"/>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61" name="Rectangle 160"/>
            <p:cNvSpPr/>
            <p:nvPr/>
          </p:nvSpPr>
          <p:spPr>
            <a:xfrm>
              <a:off x="7374671" y="2638079"/>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62" name="Rectangle 161"/>
            <p:cNvSpPr/>
            <p:nvPr/>
          </p:nvSpPr>
          <p:spPr>
            <a:xfrm>
              <a:off x="7374671" y="2695000"/>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63" name="Rectangle 162"/>
            <p:cNvSpPr/>
            <p:nvPr/>
          </p:nvSpPr>
          <p:spPr>
            <a:xfrm>
              <a:off x="7374671" y="2751922"/>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64" name="Rectangle 163"/>
            <p:cNvSpPr/>
            <p:nvPr/>
          </p:nvSpPr>
          <p:spPr>
            <a:xfrm>
              <a:off x="7374671" y="2809300"/>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165" name="Rectangle 164"/>
            <p:cNvSpPr/>
            <p:nvPr/>
          </p:nvSpPr>
          <p:spPr>
            <a:xfrm>
              <a:off x="7374671" y="2866222"/>
              <a:ext cx="854645" cy="56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260" name="Straight Connector 259"/>
            <p:cNvCxnSpPr/>
            <p:nvPr/>
          </p:nvCxnSpPr>
          <p:spPr>
            <a:xfrm>
              <a:off x="7374670" y="2472563"/>
              <a:ext cx="854645" cy="0"/>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166" name="TextBox 6"/>
            <p:cNvSpPr txBox="1">
              <a:spLocks noChangeArrowheads="1"/>
            </p:cNvSpPr>
            <p:nvPr/>
          </p:nvSpPr>
          <p:spPr bwMode="auto">
            <a:xfrm>
              <a:off x="7470824" y="2467972"/>
              <a:ext cx="662339" cy="3930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oAutofit/>
            </a:bodyPr>
            <a:lstStyle/>
            <a:p>
              <a:pPr algn="ctr" defTabSz="3132267">
                <a:lnSpc>
                  <a:spcPct val="95000"/>
                </a:lnSpc>
                <a:spcBef>
                  <a:spcPct val="30000"/>
                </a:spcBef>
                <a:buClr>
                  <a:srgbClr val="000000"/>
                </a:buClr>
                <a:defRPr/>
              </a:pPr>
              <a:r>
                <a:rPr lang="en-US" sz="900" b="1" kern="0" dirty="0">
                  <a:solidFill>
                    <a:srgbClr val="000000"/>
                  </a:solidFill>
                </a:rPr>
                <a:t>XMM0-15 </a:t>
              </a:r>
            </a:p>
            <a:p>
              <a:pPr algn="ctr" defTabSz="3132267">
                <a:lnSpc>
                  <a:spcPct val="95000"/>
                </a:lnSpc>
                <a:spcBef>
                  <a:spcPct val="30000"/>
                </a:spcBef>
                <a:buClr>
                  <a:srgbClr val="000000"/>
                </a:buClr>
                <a:defRPr/>
              </a:pPr>
              <a:r>
                <a:rPr lang="en-US" sz="900" b="1" kern="0" dirty="0">
                  <a:solidFill>
                    <a:srgbClr val="000000"/>
                  </a:solidFill>
                </a:rPr>
                <a:t>128 bit</a:t>
              </a:r>
            </a:p>
          </p:txBody>
        </p:sp>
        <p:sp>
          <p:nvSpPr>
            <p:cNvPr id="147" name="TextBox 6"/>
            <p:cNvSpPr txBox="1">
              <a:spLocks noChangeArrowheads="1"/>
            </p:cNvSpPr>
            <p:nvPr/>
          </p:nvSpPr>
          <p:spPr bwMode="auto">
            <a:xfrm>
              <a:off x="6698760" y="2844077"/>
              <a:ext cx="662339" cy="393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oAutofit/>
            </a:bodyPr>
            <a:lstStyle/>
            <a:p>
              <a:pPr algn="ctr" defTabSz="3132267">
                <a:lnSpc>
                  <a:spcPct val="95000"/>
                </a:lnSpc>
                <a:spcBef>
                  <a:spcPct val="30000"/>
                </a:spcBef>
                <a:buClr>
                  <a:srgbClr val="000000"/>
                </a:buClr>
                <a:defRPr/>
              </a:pPr>
              <a:r>
                <a:rPr lang="en-US" sz="900" b="1" kern="0" dirty="0">
                  <a:solidFill>
                    <a:srgbClr val="000000"/>
                  </a:solidFill>
                </a:rPr>
                <a:t>YMM0-15 </a:t>
              </a:r>
            </a:p>
            <a:p>
              <a:pPr algn="ctr" defTabSz="3132267">
                <a:lnSpc>
                  <a:spcPct val="95000"/>
                </a:lnSpc>
                <a:spcBef>
                  <a:spcPct val="30000"/>
                </a:spcBef>
                <a:buClr>
                  <a:srgbClr val="000000"/>
                </a:buClr>
                <a:defRPr/>
              </a:pPr>
              <a:r>
                <a:rPr lang="en-US" sz="900" b="1" kern="0" dirty="0">
                  <a:solidFill>
                    <a:srgbClr val="000000"/>
                  </a:solidFill>
                </a:rPr>
                <a:t>256 bit</a:t>
              </a:r>
            </a:p>
          </p:txBody>
        </p:sp>
        <p:cxnSp>
          <p:nvCxnSpPr>
            <p:cNvPr id="234" name="Straight Connector 233"/>
            <p:cNvCxnSpPr/>
            <p:nvPr/>
          </p:nvCxnSpPr>
          <p:spPr>
            <a:xfrm flipH="1">
              <a:off x="7029930" y="2894683"/>
              <a:ext cx="344741" cy="370903"/>
            </a:xfrm>
            <a:prstGeom prst="line">
              <a:avLst/>
            </a:prstGeom>
            <a:ln w="19050">
              <a:prstDash val="sysDash"/>
            </a:ln>
          </p:spPr>
          <p:style>
            <a:lnRef idx="1">
              <a:schemeClr val="accent3"/>
            </a:lnRef>
            <a:fillRef idx="0">
              <a:schemeClr val="accent3"/>
            </a:fillRef>
            <a:effectRef idx="0">
              <a:schemeClr val="accent3"/>
            </a:effectRef>
            <a:fontRef idx="minor">
              <a:schemeClr val="tx1"/>
            </a:fontRef>
          </p:style>
        </p:cxnSp>
        <p:cxnSp>
          <p:nvCxnSpPr>
            <p:cNvPr id="113" name="Straight Arrow Connector 112"/>
            <p:cNvCxnSpPr/>
            <p:nvPr/>
          </p:nvCxnSpPr>
          <p:spPr>
            <a:xfrm>
              <a:off x="3939165" y="2773148"/>
              <a:ext cx="0" cy="453531"/>
            </a:xfrm>
            <a:prstGeom prst="straightConnector1">
              <a:avLst/>
            </a:prstGeom>
            <a:ln>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rot="16200000">
              <a:off x="3535261" y="2872299"/>
              <a:ext cx="505267" cy="253916"/>
            </a:xfrm>
            <a:prstGeom prst="rect">
              <a:avLst/>
            </a:prstGeom>
            <a:ln>
              <a:noFill/>
            </a:ln>
          </p:spPr>
          <p:txBody>
            <a:bodyPr wrap="none">
              <a:spAutoFit/>
            </a:bodyPr>
            <a:lstStyle/>
            <a:p>
              <a:r>
                <a:rPr lang="en-US" sz="1050" b="1" kern="0" dirty="0">
                  <a:solidFill>
                    <a:schemeClr val="bg1">
                      <a:lumMod val="50000"/>
                    </a:schemeClr>
                  </a:solidFill>
                </a:rPr>
                <a:t>32 bit</a:t>
              </a:r>
              <a:endParaRPr lang="en-US" sz="1050" dirty="0">
                <a:solidFill>
                  <a:schemeClr val="bg1">
                    <a:lumMod val="50000"/>
                  </a:schemeClr>
                </a:solidFill>
              </a:endParaRPr>
            </a:p>
          </p:txBody>
        </p:sp>
        <p:cxnSp>
          <p:nvCxnSpPr>
            <p:cNvPr id="115" name="Straight Arrow Connector 114"/>
            <p:cNvCxnSpPr/>
            <p:nvPr/>
          </p:nvCxnSpPr>
          <p:spPr>
            <a:xfrm>
              <a:off x="3597638" y="2780382"/>
              <a:ext cx="0" cy="1816359"/>
            </a:xfrm>
            <a:prstGeom prst="straightConnector1">
              <a:avLst/>
            </a:prstGeom>
            <a:ln>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rot="16200000">
              <a:off x="3229588" y="3561824"/>
              <a:ext cx="505267" cy="253916"/>
            </a:xfrm>
            <a:prstGeom prst="rect">
              <a:avLst/>
            </a:prstGeom>
            <a:ln>
              <a:noFill/>
            </a:ln>
          </p:spPr>
          <p:txBody>
            <a:bodyPr wrap="none">
              <a:spAutoFit/>
            </a:bodyPr>
            <a:lstStyle/>
            <a:p>
              <a:r>
                <a:rPr lang="en-US" sz="1050" b="1" kern="0" dirty="0">
                  <a:solidFill>
                    <a:schemeClr val="bg1">
                      <a:lumMod val="50000"/>
                    </a:schemeClr>
                  </a:solidFill>
                </a:rPr>
                <a:t>64 bit</a:t>
              </a:r>
              <a:endParaRPr lang="en-US" sz="1050" dirty="0">
                <a:solidFill>
                  <a:schemeClr val="bg1">
                    <a:lumMod val="50000"/>
                  </a:schemeClr>
                </a:solidFill>
              </a:endParaRPr>
            </a:p>
          </p:txBody>
        </p:sp>
      </p:grpSp>
      <p:sp>
        <p:nvSpPr>
          <p:cNvPr id="7" name="Rectangle 6"/>
          <p:cNvSpPr/>
          <p:nvPr/>
        </p:nvSpPr>
        <p:spPr>
          <a:xfrm>
            <a:off x="3086529" y="4318657"/>
            <a:ext cx="2488182" cy="369332"/>
          </a:xfrm>
          <a:prstGeom prst="rect">
            <a:avLst/>
          </a:prstGeom>
        </p:spPr>
        <p:txBody>
          <a:bodyPr wrap="none">
            <a:spAutoFit/>
          </a:bodyPr>
          <a:lstStyle/>
          <a:p>
            <a:r>
              <a:rPr lang="en-US" altLang="zh-CN" dirty="0">
                <a:latin typeface="Intel Clear Light" panose="020B0404020203020204" pitchFamily="34" charset="0"/>
                <a:ea typeface="Intel Clear Light" panose="020B0404020203020204" pitchFamily="34" charset="0"/>
                <a:cs typeface="Intel Clear Light" panose="020B0404020203020204" pitchFamily="34" charset="0"/>
              </a:rPr>
              <a:t>OS support is required</a:t>
            </a:r>
            <a:endParaRPr lang="ru-RU" dirty="0">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18" name="Content Placeholder 4"/>
          <p:cNvSpPr txBox="1">
            <a:spLocks/>
          </p:cNvSpPr>
          <p:nvPr/>
        </p:nvSpPr>
        <p:spPr bwMode="auto">
          <a:xfrm>
            <a:off x="155340" y="668516"/>
            <a:ext cx="3789574" cy="5276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lvl1pPr marL="342900" indent="-342900" algn="l" defTabSz="457200" rtl="0" eaLnBrk="1" latinLnBrk="0" hangingPunct="1">
              <a:spcBef>
                <a:spcPct val="20000"/>
              </a:spcBef>
              <a:buClr>
                <a:schemeClr val="accent1"/>
              </a:buClr>
              <a:buFont typeface="Wingdings" charset="2"/>
              <a:buChar char="§"/>
              <a:defRPr sz="2000" kern="1200">
                <a:solidFill>
                  <a:schemeClr val="tx1"/>
                </a:solidFill>
                <a:latin typeface="Intel Clear Light"/>
                <a:ea typeface="+mn-ea"/>
                <a:cs typeface="Intel Clear Light"/>
              </a:defRPr>
            </a:lvl1pPr>
            <a:lvl2pPr marL="742950" indent="-285750" algn="l" defTabSz="457200" rtl="0" eaLnBrk="1" latinLnBrk="0" hangingPunct="1">
              <a:spcBef>
                <a:spcPct val="20000"/>
              </a:spcBef>
              <a:buClr>
                <a:schemeClr val="accent1"/>
              </a:buClr>
              <a:buFont typeface="Wingdings" charset="2"/>
              <a:buChar char="§"/>
              <a:defRPr sz="2000" kern="1200">
                <a:solidFill>
                  <a:schemeClr val="tx1"/>
                </a:solidFill>
                <a:latin typeface="Intel Clear Light"/>
                <a:ea typeface="+mn-ea"/>
                <a:cs typeface="Intel Clear Light"/>
              </a:defRPr>
            </a:lvl2pPr>
            <a:lvl3pPr marL="1143000" indent="-228600" algn="l" defTabSz="457200" rtl="0" eaLnBrk="1" latinLnBrk="0" hangingPunct="1">
              <a:spcBef>
                <a:spcPct val="20000"/>
              </a:spcBef>
              <a:buClr>
                <a:schemeClr val="accent1"/>
              </a:buClr>
              <a:buFont typeface="Wingdings" charset="2"/>
              <a:buChar char="§"/>
              <a:defRPr sz="1600" kern="1200">
                <a:solidFill>
                  <a:schemeClr val="tx1"/>
                </a:solidFill>
                <a:latin typeface="Intel Clear Light"/>
                <a:ea typeface="+mn-ea"/>
                <a:cs typeface="Intel Clear Light"/>
              </a:defRPr>
            </a:lvl3pPr>
            <a:lvl4pPr marL="1600200" indent="-228600" algn="l" defTabSz="457200" rtl="0" eaLnBrk="1" latinLnBrk="0" hangingPunct="1">
              <a:spcBef>
                <a:spcPct val="20000"/>
              </a:spcBef>
              <a:buClr>
                <a:schemeClr val="accent1"/>
              </a:buClr>
              <a:buFont typeface="Wingdings" charset="2"/>
              <a:buChar char="§"/>
              <a:defRPr sz="1600" kern="1200">
                <a:solidFill>
                  <a:schemeClr val="tx1"/>
                </a:solidFill>
                <a:latin typeface="Intel Clear Light"/>
                <a:ea typeface="+mn-ea"/>
                <a:cs typeface="Intel Clear Light"/>
              </a:defRPr>
            </a:lvl4pPr>
            <a:lvl5pPr marL="2057400" indent="-228600" algn="l" defTabSz="457200" rtl="0" eaLnBrk="1" latinLnBrk="0" hangingPunct="1">
              <a:spcBef>
                <a:spcPct val="20000"/>
              </a:spcBef>
              <a:buClr>
                <a:schemeClr val="accent1"/>
              </a:buClr>
              <a:buFont typeface="Wingdings" charset="2"/>
              <a:buChar char="§"/>
              <a:defRPr sz="1600" kern="1200">
                <a:solidFill>
                  <a:schemeClr val="tx1"/>
                </a:solidFill>
                <a:latin typeface="Intel Clear Light"/>
                <a:ea typeface="+mn-ea"/>
                <a:cs typeface="Intel Clea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350" dirty="0" smtClean="0">
                <a:cs typeface="Courier New" pitchFamily="49" charset="0"/>
              </a:rPr>
              <a:t>AVX is a 256 bit vector extension to SSE:</a:t>
            </a:r>
          </a:p>
        </p:txBody>
      </p:sp>
      <p:grpSp>
        <p:nvGrpSpPr>
          <p:cNvPr id="127" name="Group 17"/>
          <p:cNvGrpSpPr>
            <a:grpSpLocks/>
          </p:cNvGrpSpPr>
          <p:nvPr/>
        </p:nvGrpSpPr>
        <p:grpSpPr bwMode="auto">
          <a:xfrm>
            <a:off x="273673" y="1249748"/>
            <a:ext cx="2888456" cy="1210866"/>
            <a:chOff x="1243" y="975"/>
            <a:chExt cx="2426" cy="1017"/>
          </a:xfrm>
          <a:effectLst>
            <a:outerShdw blurRad="50800" dist="38100" dir="2700000" algn="tl" rotWithShape="0">
              <a:prstClr val="black">
                <a:alpha val="40000"/>
              </a:prstClr>
            </a:outerShdw>
          </a:effectLst>
        </p:grpSpPr>
        <p:sp>
          <p:nvSpPr>
            <p:cNvPr id="128" name="Text Box 5"/>
            <p:cNvSpPr txBox="1">
              <a:spLocks noChangeArrowheads="1"/>
            </p:cNvSpPr>
            <p:nvPr/>
          </p:nvSpPr>
          <p:spPr bwMode="auto">
            <a:xfrm>
              <a:off x="1885" y="1818"/>
              <a:ext cx="944" cy="174"/>
            </a:xfrm>
            <a:prstGeom prst="rect">
              <a:avLst/>
            </a:prstGeom>
            <a:noFill/>
            <a:ln w="50800" algn="ctr">
              <a:noFill/>
              <a:miter lim="800000"/>
              <a:headEnd/>
              <a:tailEnd/>
            </a:ln>
          </p:spPr>
          <p:txBody>
            <a:bodyPr>
              <a:spAutoFit/>
            </a:bodyPr>
            <a:lstStyle/>
            <a:p>
              <a:pPr eaLnBrk="0" hangingPunct="0">
                <a:spcBef>
                  <a:spcPct val="50000"/>
                </a:spcBef>
                <a:defRPr/>
              </a:pPr>
              <a:r>
                <a:rPr lang="en-US" sz="750" dirty="0">
                  <a:solidFill>
                    <a:srgbClr val="0066AC"/>
                  </a:solidFill>
                </a:rPr>
                <a:t>256 bits (2010)</a:t>
              </a:r>
            </a:p>
          </p:txBody>
        </p:sp>
        <p:sp>
          <p:nvSpPr>
            <p:cNvPr id="129" name="Rectangle 7"/>
            <p:cNvSpPr>
              <a:spLocks noChangeArrowheads="1"/>
            </p:cNvSpPr>
            <p:nvPr/>
          </p:nvSpPr>
          <p:spPr bwMode="auto">
            <a:xfrm>
              <a:off x="1243" y="1337"/>
              <a:ext cx="2229" cy="447"/>
            </a:xfrm>
            <a:prstGeom prst="rect">
              <a:avLst/>
            </a:prstGeom>
            <a:solidFill>
              <a:srgbClr val="567EB9">
                <a:alpha val="65097"/>
              </a:srgbClr>
            </a:solidFill>
            <a:ln w="9525" algn="ctr">
              <a:solidFill>
                <a:srgbClr val="0066AC"/>
              </a:solidFill>
              <a:miter lim="800000"/>
              <a:headEnd/>
              <a:tailEnd/>
            </a:ln>
          </p:spPr>
          <p:txBody>
            <a:bodyPr wrap="none" anchor="ctr"/>
            <a:lstStyle/>
            <a:p>
              <a:pPr eaLnBrk="0" hangingPunct="0">
                <a:defRPr/>
              </a:pPr>
              <a:r>
                <a:rPr lang="en-US" sz="1050" b="1" dirty="0">
                  <a:solidFill>
                    <a:schemeClr val="bg1"/>
                  </a:solidFill>
                </a:rPr>
                <a:t>YMM      </a:t>
              </a:r>
            </a:p>
          </p:txBody>
        </p:sp>
        <p:sp>
          <p:nvSpPr>
            <p:cNvPr id="130" name="Rectangle 8"/>
            <p:cNvSpPr>
              <a:spLocks noChangeArrowheads="1"/>
            </p:cNvSpPr>
            <p:nvPr/>
          </p:nvSpPr>
          <p:spPr bwMode="auto">
            <a:xfrm>
              <a:off x="2518" y="1153"/>
              <a:ext cx="1115" cy="447"/>
            </a:xfrm>
            <a:prstGeom prst="rect">
              <a:avLst/>
            </a:prstGeom>
            <a:solidFill>
              <a:srgbClr val="CCFFFF">
                <a:alpha val="39999"/>
              </a:srgbClr>
            </a:solidFill>
            <a:ln w="9525" algn="ctr">
              <a:solidFill>
                <a:srgbClr val="0066AC"/>
              </a:solidFill>
              <a:miter lim="800000"/>
              <a:headEnd/>
              <a:tailEnd/>
            </a:ln>
          </p:spPr>
          <p:txBody>
            <a:bodyPr wrap="none" anchor="ctr"/>
            <a:lstStyle/>
            <a:p>
              <a:pPr eaLnBrk="0" hangingPunct="0">
                <a:defRPr/>
              </a:pPr>
              <a:r>
                <a:rPr lang="en-US" sz="1050" b="1" dirty="0">
                  <a:solidFill>
                    <a:srgbClr val="0066AC"/>
                  </a:solidFill>
                </a:rPr>
                <a:t>XMM</a:t>
              </a:r>
            </a:p>
          </p:txBody>
        </p:sp>
        <p:sp>
          <p:nvSpPr>
            <p:cNvPr id="148" name="Line 9"/>
            <p:cNvSpPr>
              <a:spLocks noChangeShapeType="1"/>
            </p:cNvSpPr>
            <p:nvPr/>
          </p:nvSpPr>
          <p:spPr bwMode="auto">
            <a:xfrm flipH="1">
              <a:off x="3472" y="1597"/>
              <a:ext cx="161" cy="187"/>
            </a:xfrm>
            <a:prstGeom prst="line">
              <a:avLst/>
            </a:prstGeom>
            <a:noFill/>
            <a:ln w="12700">
              <a:solidFill>
                <a:srgbClr val="0066AC"/>
              </a:solidFill>
              <a:prstDash val="sysDot"/>
              <a:round/>
              <a:headEnd/>
              <a:tailEnd/>
            </a:ln>
          </p:spPr>
          <p:txBody>
            <a:bodyPr wrap="none" anchor="ctr"/>
            <a:lstStyle/>
            <a:p>
              <a:pPr>
                <a:defRPr/>
              </a:pPr>
              <a:endParaRPr lang="en-US" sz="1350"/>
            </a:p>
          </p:txBody>
        </p:sp>
        <p:sp>
          <p:nvSpPr>
            <p:cNvPr id="149" name="Line 10"/>
            <p:cNvSpPr>
              <a:spLocks noChangeShapeType="1"/>
            </p:cNvSpPr>
            <p:nvPr/>
          </p:nvSpPr>
          <p:spPr bwMode="auto">
            <a:xfrm flipH="1">
              <a:off x="2357" y="1595"/>
              <a:ext cx="161" cy="189"/>
            </a:xfrm>
            <a:prstGeom prst="line">
              <a:avLst/>
            </a:prstGeom>
            <a:noFill/>
            <a:ln w="12700">
              <a:solidFill>
                <a:srgbClr val="0066AC"/>
              </a:solidFill>
              <a:prstDash val="sysDot"/>
              <a:round/>
              <a:headEnd/>
              <a:tailEnd/>
            </a:ln>
          </p:spPr>
          <p:txBody>
            <a:bodyPr wrap="none" anchor="ctr"/>
            <a:lstStyle/>
            <a:p>
              <a:pPr>
                <a:defRPr/>
              </a:pPr>
              <a:endParaRPr lang="en-US" sz="1350"/>
            </a:p>
          </p:txBody>
        </p:sp>
        <p:sp>
          <p:nvSpPr>
            <p:cNvPr id="167" name="Line 11"/>
            <p:cNvSpPr>
              <a:spLocks noChangeShapeType="1"/>
            </p:cNvSpPr>
            <p:nvPr/>
          </p:nvSpPr>
          <p:spPr bwMode="auto">
            <a:xfrm flipH="1">
              <a:off x="2357" y="1153"/>
              <a:ext cx="161" cy="184"/>
            </a:xfrm>
            <a:prstGeom prst="line">
              <a:avLst/>
            </a:prstGeom>
            <a:noFill/>
            <a:ln w="12700">
              <a:solidFill>
                <a:srgbClr val="0066AC"/>
              </a:solidFill>
              <a:prstDash val="sysDot"/>
              <a:round/>
              <a:headEnd/>
              <a:tailEnd/>
            </a:ln>
          </p:spPr>
          <p:txBody>
            <a:bodyPr wrap="none" anchor="ctr"/>
            <a:lstStyle/>
            <a:p>
              <a:pPr>
                <a:defRPr/>
              </a:pPr>
              <a:endParaRPr lang="en-US" sz="1350"/>
            </a:p>
          </p:txBody>
        </p:sp>
        <p:sp>
          <p:nvSpPr>
            <p:cNvPr id="168" name="Text Box 14"/>
            <p:cNvSpPr txBox="1">
              <a:spLocks noChangeArrowheads="1"/>
            </p:cNvSpPr>
            <p:nvPr/>
          </p:nvSpPr>
          <p:spPr bwMode="auto">
            <a:xfrm>
              <a:off x="2507" y="975"/>
              <a:ext cx="1162" cy="174"/>
            </a:xfrm>
            <a:prstGeom prst="rect">
              <a:avLst/>
            </a:prstGeom>
            <a:noFill/>
            <a:ln w="50800" algn="ctr">
              <a:noFill/>
              <a:miter lim="800000"/>
              <a:headEnd/>
              <a:tailEnd/>
            </a:ln>
          </p:spPr>
          <p:txBody>
            <a:bodyPr>
              <a:spAutoFit/>
            </a:bodyPr>
            <a:lstStyle/>
            <a:p>
              <a:pPr eaLnBrk="0" hangingPunct="0">
                <a:spcBef>
                  <a:spcPct val="50000"/>
                </a:spcBef>
                <a:defRPr/>
              </a:pPr>
              <a:r>
                <a:rPr lang="en-US" sz="750" dirty="0">
                  <a:solidFill>
                    <a:srgbClr val="0066AC"/>
                  </a:solidFill>
                </a:rPr>
                <a:t>128 bits (1999)</a:t>
              </a:r>
            </a:p>
          </p:txBody>
        </p:sp>
      </p:grpSp>
    </p:spTree>
    <p:extLst>
      <p:ext uri="{BB962C8B-B14F-4D97-AF65-F5344CB8AC3E}">
        <p14:creationId xmlns:p14="http://schemas.microsoft.com/office/powerpoint/2010/main" val="1103534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p:cNvSpPr>
            <a:spLocks noGrp="1"/>
          </p:cNvSpPr>
          <p:nvPr>
            <p:ph type="sldNum" sz="quarter" idx="12"/>
          </p:nvPr>
        </p:nvSpPr>
        <p:spPr/>
        <p:txBody>
          <a:bodyPr/>
          <a:lstStyle/>
          <a:p>
            <a:pPr>
              <a:defRPr/>
            </a:pPr>
            <a:fld id="{E2E972C9-3D20-468C-BBF1-A1AAD9D360EF}" type="slidenum">
              <a:rPr lang="en-US" altLang="en-US" smtClean="0"/>
              <a:pPr>
                <a:defRPr/>
              </a:pPr>
              <a:t>8</a:t>
            </a:fld>
            <a:endParaRPr lang="en-US" altLang="en-US" dirty="0"/>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a:t>Many Ways to Vectorize</a:t>
            </a:r>
            <a:endParaRPr lang="en-US" altLang="zh-CN" sz="1650" dirty="0">
              <a:solidFill>
                <a:schemeClr val="bg1">
                  <a:lumMod val="50000"/>
                </a:schemeClr>
              </a:solidFill>
            </a:endParaRPr>
          </a:p>
        </p:txBody>
      </p:sp>
      <p:sp>
        <p:nvSpPr>
          <p:cNvPr id="14" name="AutoShape 13"/>
          <p:cNvSpPr>
            <a:spLocks noChangeArrowheads="1"/>
          </p:cNvSpPr>
          <p:nvPr/>
        </p:nvSpPr>
        <p:spPr bwMode="auto">
          <a:xfrm>
            <a:off x="4593706" y="1210647"/>
            <a:ext cx="285750" cy="2875360"/>
          </a:xfrm>
          <a:prstGeom prst="upDownArrow">
            <a:avLst>
              <a:gd name="adj1" fmla="val 50000"/>
              <a:gd name="adj2" fmla="val 176000"/>
            </a:avLst>
          </a:prstGeom>
          <a:gradFill>
            <a:gsLst>
              <a:gs pos="0">
                <a:scrgbClr r="0" g="0" b="0"/>
              </a:gs>
              <a:gs pos="100000">
                <a:srgbClr val="92D050"/>
              </a:gs>
              <a:gs pos="0">
                <a:srgbClr val="FFB5AA">
                  <a:lumMod val="90000"/>
                </a:srgbClr>
              </a:gs>
            </a:gsLst>
            <a:lin ang="16200000" scaled="1"/>
          </a:gradFill>
          <a:ln w="25400" cap="flat" cmpd="sng" algn="ctr">
            <a:noFill/>
            <a:prstDash val="solid"/>
            <a:headEnd/>
            <a:tailEnd/>
          </a:ln>
          <a:effectLst/>
        </p:spPr>
        <p:txBody>
          <a:bodyPr wrap="none" lIns="69056" tIns="34529" rIns="69056" bIns="34529" anchor="ctr"/>
          <a:lstStyle/>
          <a:p>
            <a:pPr defTabSz="685800" fontAlgn="base">
              <a:spcBef>
                <a:spcPct val="0"/>
              </a:spcBef>
              <a:spcAft>
                <a:spcPct val="0"/>
              </a:spcAft>
              <a:defRPr/>
            </a:pPr>
            <a:endParaRPr lang="zh-CN" altLang="zh-CN" sz="1350" kern="0">
              <a:solidFill>
                <a:srgbClr val="FFFFFF"/>
              </a:solidFill>
              <a:latin typeface="Arial" charset="0"/>
              <a:ea typeface="宋体" pitchFamily="2" charset="-122"/>
              <a:cs typeface="Arial" charset="0"/>
            </a:endParaRPr>
          </a:p>
        </p:txBody>
      </p:sp>
      <p:sp>
        <p:nvSpPr>
          <p:cNvPr id="15" name="Text Box 11"/>
          <p:cNvSpPr txBox="1">
            <a:spLocks noChangeArrowheads="1"/>
          </p:cNvSpPr>
          <p:nvPr/>
        </p:nvSpPr>
        <p:spPr bwMode="auto">
          <a:xfrm>
            <a:off x="4516040" y="924897"/>
            <a:ext cx="1729979" cy="285750"/>
          </a:xfrm>
          <a:prstGeom prst="rect">
            <a:avLst/>
          </a:prstGeom>
          <a:solidFill>
            <a:srgbClr val="92D050"/>
          </a:solidFill>
          <a:ln w="25400" cap="flat" cmpd="sng" algn="ctr">
            <a:solidFill>
              <a:srgbClr val="00B050"/>
            </a:solidFill>
            <a:prstDash val="solid"/>
            <a:headEnd/>
            <a:tailEnd/>
          </a:ln>
          <a:effectLst/>
        </p:spPr>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220266" indent="-171450" algn="ctr" defTabSz="685800" eaLnBrk="1" fontAlgn="t" hangingPunct="1">
              <a:lnSpc>
                <a:spcPct val="95000"/>
              </a:lnSpc>
              <a:spcBef>
                <a:spcPct val="30000"/>
              </a:spcBef>
              <a:spcAft>
                <a:spcPct val="0"/>
              </a:spcAft>
              <a:buClr>
                <a:srgbClr val="000000"/>
              </a:buClr>
              <a:defRPr/>
            </a:pPr>
            <a:r>
              <a:rPr lang="en-US" altLang="zh-CN" sz="1350" b="1" kern="0">
                <a:solidFill>
                  <a:srgbClr val="000000"/>
                </a:solidFill>
                <a:latin typeface="Calibri" pitchFamily="34" charset="0"/>
                <a:ea typeface="宋体" pitchFamily="2" charset="-122"/>
              </a:rPr>
              <a:t>Ease of use</a:t>
            </a:r>
            <a:endParaRPr lang="en-US" altLang="zh-CN" sz="1350" b="1" kern="0">
              <a:solidFill>
                <a:srgbClr val="000000"/>
              </a:solidFill>
              <a:effectLst>
                <a:outerShdw blurRad="38100" dist="38100" dir="2700000" algn="tl">
                  <a:srgbClr val="FFFFFF"/>
                </a:outerShdw>
              </a:effectLst>
              <a:latin typeface="Calibri" pitchFamily="34" charset="0"/>
              <a:ea typeface="宋体" pitchFamily="2" charset="-122"/>
            </a:endParaRPr>
          </a:p>
        </p:txBody>
      </p:sp>
      <p:sp>
        <p:nvSpPr>
          <p:cNvPr id="16" name="Rectangle 14"/>
          <p:cNvSpPr>
            <a:spLocks noChangeArrowheads="1"/>
          </p:cNvSpPr>
          <p:nvPr/>
        </p:nvSpPr>
        <p:spPr bwMode="auto">
          <a:xfrm>
            <a:off x="460771" y="924897"/>
            <a:ext cx="3768329" cy="473869"/>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headEnd/>
            <a:tailEnd/>
          </a:ln>
          <a:effectLst>
            <a:outerShdw blurRad="40000" dist="20000" dir="5400000" rotWithShape="0">
              <a:srgbClr val="000000">
                <a:alpha val="38000"/>
              </a:srgbClr>
            </a:outerShdw>
          </a:effectLst>
        </p:spPr>
        <p:txBody>
          <a:bodyPr/>
          <a:lstStyle/>
          <a:p>
            <a:pPr marL="220266" indent="-171450" algn="ctr" defTabSz="685800" fontAlgn="t">
              <a:lnSpc>
                <a:spcPct val="95000"/>
              </a:lnSpc>
              <a:spcBef>
                <a:spcPct val="30000"/>
              </a:spcBef>
              <a:spcAft>
                <a:spcPct val="0"/>
              </a:spcAft>
              <a:buClr>
                <a:srgbClr val="000000"/>
              </a:buClr>
              <a:defRPr/>
            </a:pPr>
            <a:r>
              <a:rPr lang="en-US" altLang="zh-CN" sz="1350" b="1" kern="0">
                <a:solidFill>
                  <a:srgbClr val="000000"/>
                </a:solidFill>
                <a:latin typeface="Calibri" pitchFamily="34" charset="0"/>
                <a:ea typeface="宋体" pitchFamily="2" charset="-122"/>
                <a:cs typeface="Arial" charset="0"/>
              </a:rPr>
              <a:t>Compiler: </a:t>
            </a:r>
            <a:br>
              <a:rPr lang="en-US" altLang="zh-CN" sz="1350" b="1" kern="0">
                <a:solidFill>
                  <a:srgbClr val="000000"/>
                </a:solidFill>
                <a:latin typeface="Calibri" pitchFamily="34" charset="0"/>
                <a:ea typeface="宋体" pitchFamily="2" charset="-122"/>
                <a:cs typeface="Arial" charset="0"/>
              </a:rPr>
            </a:br>
            <a:r>
              <a:rPr lang="en-US" altLang="zh-CN" sz="1350" b="1" kern="0">
                <a:solidFill>
                  <a:srgbClr val="000000"/>
                </a:solidFill>
                <a:latin typeface="Calibri" pitchFamily="34" charset="0"/>
                <a:ea typeface="宋体" pitchFamily="2" charset="-122"/>
                <a:cs typeface="Arial" charset="0"/>
              </a:rPr>
              <a:t>Auto-vectorization (no change of code)</a:t>
            </a:r>
            <a:endParaRPr lang="en-US" altLang="zh-CN" sz="1350" b="1" kern="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17" name="Text Box 11"/>
          <p:cNvSpPr txBox="1">
            <a:spLocks noChangeArrowheads="1"/>
          </p:cNvSpPr>
          <p:nvPr/>
        </p:nvSpPr>
        <p:spPr bwMode="auto">
          <a:xfrm>
            <a:off x="4516040" y="4086007"/>
            <a:ext cx="1729979" cy="285750"/>
          </a:xfrm>
          <a:prstGeom prst="rect">
            <a:avLst/>
          </a:prstGeom>
          <a:solidFill>
            <a:srgbClr val="FFB5AA">
              <a:lumMod val="90000"/>
            </a:srgbClr>
          </a:solidFill>
          <a:ln w="25400" cap="flat" cmpd="sng" algn="ctr">
            <a:solidFill>
              <a:srgbClr val="C00000"/>
            </a:solidFill>
            <a:prstDash val="solid"/>
            <a:headEnd/>
            <a:tailEnd/>
          </a:ln>
          <a:effectLst/>
        </p:spPr>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220266" indent="-171450" algn="ctr" defTabSz="685800" eaLnBrk="1" fontAlgn="t" hangingPunct="1">
              <a:lnSpc>
                <a:spcPct val="95000"/>
              </a:lnSpc>
              <a:spcBef>
                <a:spcPct val="30000"/>
              </a:spcBef>
              <a:spcAft>
                <a:spcPct val="0"/>
              </a:spcAft>
              <a:buClr>
                <a:srgbClr val="000000"/>
              </a:buClr>
              <a:defRPr/>
            </a:pPr>
            <a:r>
              <a:rPr lang="en-US" altLang="zh-CN" sz="1350" b="1" kern="0">
                <a:solidFill>
                  <a:srgbClr val="000000"/>
                </a:solidFill>
                <a:latin typeface="Calibri" pitchFamily="34" charset="0"/>
                <a:ea typeface="宋体" pitchFamily="2" charset="-122"/>
              </a:rPr>
              <a:t>Programmer control</a:t>
            </a:r>
            <a:endParaRPr lang="en-US" altLang="zh-CN" sz="1350" b="1" kern="0">
              <a:solidFill>
                <a:srgbClr val="000000"/>
              </a:solidFill>
              <a:effectLst>
                <a:outerShdw blurRad="38100" dist="38100" dir="2700000" algn="tl">
                  <a:srgbClr val="FFFFFF"/>
                </a:outerShdw>
              </a:effectLst>
              <a:latin typeface="Calibri" pitchFamily="34" charset="0"/>
              <a:ea typeface="宋体" pitchFamily="2" charset="-122"/>
            </a:endParaRPr>
          </a:p>
        </p:txBody>
      </p:sp>
      <p:sp>
        <p:nvSpPr>
          <p:cNvPr id="18" name="Rectangle 14"/>
          <p:cNvSpPr>
            <a:spLocks noChangeArrowheads="1"/>
          </p:cNvSpPr>
          <p:nvPr/>
        </p:nvSpPr>
        <p:spPr bwMode="auto">
          <a:xfrm>
            <a:off x="457200" y="1534497"/>
            <a:ext cx="3771900" cy="473869"/>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headEnd/>
            <a:tailEnd/>
          </a:ln>
          <a:effectLst>
            <a:outerShdw blurRad="40000" dist="20000" dir="5400000" rotWithShape="0">
              <a:srgbClr val="000000">
                <a:alpha val="38000"/>
              </a:srgbClr>
            </a:outerShdw>
          </a:effectLst>
        </p:spPr>
        <p:txBody>
          <a:bodyPr/>
          <a:lstStyle/>
          <a:p>
            <a:pPr marL="220266" indent="-171450" algn="ctr" defTabSz="685800" fontAlgn="t">
              <a:lnSpc>
                <a:spcPct val="95000"/>
              </a:lnSpc>
              <a:spcBef>
                <a:spcPct val="30000"/>
              </a:spcBef>
              <a:spcAft>
                <a:spcPct val="0"/>
              </a:spcAft>
              <a:buClr>
                <a:srgbClr val="000000"/>
              </a:buClr>
              <a:defRPr/>
            </a:pPr>
            <a:r>
              <a:rPr lang="en-US" altLang="zh-CN" sz="1350" b="1" kern="0">
                <a:solidFill>
                  <a:srgbClr val="000000"/>
                </a:solidFill>
                <a:latin typeface="Calibri" pitchFamily="34" charset="0"/>
                <a:ea typeface="宋体" pitchFamily="2" charset="-122"/>
                <a:cs typeface="Arial" charset="0"/>
              </a:rPr>
              <a:t>Compiler: </a:t>
            </a:r>
            <a:br>
              <a:rPr lang="en-US" altLang="zh-CN" sz="1350" b="1" kern="0">
                <a:solidFill>
                  <a:srgbClr val="000000"/>
                </a:solidFill>
                <a:latin typeface="Calibri" pitchFamily="34" charset="0"/>
                <a:ea typeface="宋体" pitchFamily="2" charset="-122"/>
                <a:cs typeface="Arial" charset="0"/>
              </a:rPr>
            </a:br>
            <a:r>
              <a:rPr lang="en-US" altLang="zh-CN" sz="1350" b="1" kern="0">
                <a:solidFill>
                  <a:srgbClr val="000000"/>
                </a:solidFill>
                <a:latin typeface="Calibri" pitchFamily="34" charset="0"/>
                <a:ea typeface="宋体" pitchFamily="2" charset="-122"/>
                <a:cs typeface="Arial" charset="0"/>
              </a:rPr>
              <a:t>Auto-vectorization hints (</a:t>
            </a:r>
            <a:r>
              <a:rPr lang="en-US" altLang="zh-CN" sz="1200" b="1" kern="0">
                <a:solidFill>
                  <a:srgbClr val="000000"/>
                </a:solidFill>
                <a:latin typeface="Courier New" pitchFamily="49" charset="0"/>
                <a:ea typeface="宋体" pitchFamily="2" charset="-122"/>
                <a:cs typeface="Courier New" pitchFamily="49" charset="0"/>
              </a:rPr>
              <a:t>#pragma vector</a:t>
            </a:r>
            <a:r>
              <a:rPr lang="en-US" altLang="zh-CN" sz="1350" b="1" kern="0">
                <a:solidFill>
                  <a:srgbClr val="000000"/>
                </a:solidFill>
                <a:latin typeface="Calibri" pitchFamily="34" charset="0"/>
                <a:ea typeface="宋体" pitchFamily="2" charset="-122"/>
                <a:cs typeface="Arial" charset="0"/>
              </a:rPr>
              <a:t>, …)</a:t>
            </a:r>
            <a:endParaRPr lang="en-US" altLang="zh-CN" sz="1350" b="1" kern="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19" name="Rectangle 14"/>
          <p:cNvSpPr>
            <a:spLocks noChangeArrowheads="1"/>
          </p:cNvSpPr>
          <p:nvPr/>
        </p:nvSpPr>
        <p:spPr bwMode="auto">
          <a:xfrm>
            <a:off x="457200" y="2710835"/>
            <a:ext cx="3771900" cy="47386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lstStyle/>
          <a:p>
            <a:pPr marL="220266" indent="-171450" algn="ctr" defTabSz="685800" fontAlgn="t">
              <a:lnSpc>
                <a:spcPct val="95000"/>
              </a:lnSpc>
              <a:spcBef>
                <a:spcPct val="30000"/>
              </a:spcBef>
              <a:spcAft>
                <a:spcPct val="0"/>
              </a:spcAft>
              <a:buClr>
                <a:srgbClr val="000000"/>
              </a:buClr>
              <a:defRPr/>
            </a:pPr>
            <a:r>
              <a:rPr lang="en-US" altLang="zh-CN" sz="1350" b="1" kern="0">
                <a:solidFill>
                  <a:srgbClr val="000000"/>
                </a:solidFill>
                <a:latin typeface="Calibri" pitchFamily="34" charset="0"/>
                <a:ea typeface="宋体" pitchFamily="2" charset="-122"/>
                <a:cs typeface="Arial" charset="0"/>
              </a:rPr>
              <a:t>SIMD intrinsic class</a:t>
            </a:r>
            <a:br>
              <a:rPr lang="en-US" altLang="zh-CN" sz="1350" b="1" kern="0">
                <a:solidFill>
                  <a:srgbClr val="000000"/>
                </a:solidFill>
                <a:latin typeface="Calibri" pitchFamily="34" charset="0"/>
                <a:ea typeface="宋体" pitchFamily="2" charset="-122"/>
                <a:cs typeface="Arial" charset="0"/>
              </a:rPr>
            </a:br>
            <a:r>
              <a:rPr lang="en-US" altLang="zh-CN" sz="1350" b="1" kern="0">
                <a:solidFill>
                  <a:srgbClr val="000000"/>
                </a:solidFill>
                <a:latin typeface="Calibri" pitchFamily="34" charset="0"/>
                <a:ea typeface="宋体" pitchFamily="2" charset="-122"/>
                <a:cs typeface="Arial" charset="0"/>
              </a:rPr>
              <a:t>(e.g.: </a:t>
            </a:r>
            <a:r>
              <a:rPr lang="en-US" altLang="zh-CN" sz="1200" b="1" kern="0">
                <a:solidFill>
                  <a:srgbClr val="000000"/>
                </a:solidFill>
                <a:latin typeface="Courier New" pitchFamily="49" charset="0"/>
                <a:ea typeface="宋体" pitchFamily="2" charset="-122"/>
                <a:cs typeface="Courier New" pitchFamily="49" charset="0"/>
              </a:rPr>
              <a:t>F32vec</a:t>
            </a:r>
            <a:r>
              <a:rPr lang="en-US" altLang="zh-CN" sz="1350" b="1" kern="0">
                <a:solidFill>
                  <a:srgbClr val="000000"/>
                </a:solidFill>
                <a:latin typeface="Calibri" pitchFamily="34" charset="0"/>
                <a:ea typeface="宋体" pitchFamily="2" charset="-122"/>
                <a:cs typeface="Arial" charset="0"/>
              </a:rPr>
              <a:t>, </a:t>
            </a:r>
            <a:r>
              <a:rPr lang="en-US" altLang="zh-CN" sz="1200" b="1" kern="0">
                <a:solidFill>
                  <a:srgbClr val="000000"/>
                </a:solidFill>
                <a:latin typeface="Courier New" pitchFamily="49" charset="0"/>
                <a:ea typeface="宋体" pitchFamily="2" charset="-122"/>
                <a:cs typeface="Arial" charset="0"/>
              </a:rPr>
              <a:t>F64vec</a:t>
            </a:r>
            <a:r>
              <a:rPr lang="en-US" altLang="zh-CN" sz="1350" b="1" kern="0">
                <a:solidFill>
                  <a:srgbClr val="000000"/>
                </a:solidFill>
                <a:latin typeface="Calibri" pitchFamily="34" charset="0"/>
                <a:ea typeface="宋体" pitchFamily="2" charset="-122"/>
                <a:cs typeface="Arial" charset="0"/>
              </a:rPr>
              <a:t>, …)</a:t>
            </a:r>
          </a:p>
        </p:txBody>
      </p:sp>
      <p:sp>
        <p:nvSpPr>
          <p:cNvPr id="20" name="Rectangle 14"/>
          <p:cNvSpPr>
            <a:spLocks noChangeArrowheads="1"/>
          </p:cNvSpPr>
          <p:nvPr/>
        </p:nvSpPr>
        <p:spPr bwMode="auto">
          <a:xfrm>
            <a:off x="457200" y="3293051"/>
            <a:ext cx="3771900" cy="47386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lstStyle/>
          <a:p>
            <a:pPr marL="220266" indent="-171450" algn="ctr" defTabSz="685800" fontAlgn="t">
              <a:lnSpc>
                <a:spcPct val="95000"/>
              </a:lnSpc>
              <a:spcBef>
                <a:spcPct val="30000"/>
              </a:spcBef>
              <a:spcAft>
                <a:spcPct val="0"/>
              </a:spcAft>
              <a:buClr>
                <a:srgbClr val="000000"/>
              </a:buClr>
              <a:defRPr/>
            </a:pPr>
            <a:r>
              <a:rPr lang="en-US" altLang="zh-CN" sz="1350" b="1" kern="0">
                <a:solidFill>
                  <a:srgbClr val="000000"/>
                </a:solidFill>
                <a:latin typeface="Calibri" pitchFamily="34" charset="0"/>
                <a:ea typeface="宋体" pitchFamily="2" charset="-122"/>
                <a:cs typeface="Arial" charset="0"/>
              </a:rPr>
              <a:t>Vector intrinsic</a:t>
            </a:r>
            <a:br>
              <a:rPr lang="en-US" altLang="zh-CN" sz="1350" b="1" kern="0">
                <a:solidFill>
                  <a:srgbClr val="000000"/>
                </a:solidFill>
                <a:latin typeface="Calibri" pitchFamily="34" charset="0"/>
                <a:ea typeface="宋体" pitchFamily="2" charset="-122"/>
                <a:cs typeface="Arial" charset="0"/>
              </a:rPr>
            </a:br>
            <a:r>
              <a:rPr lang="en-US" altLang="zh-CN" sz="1350" b="1" kern="0">
                <a:solidFill>
                  <a:srgbClr val="000000"/>
                </a:solidFill>
                <a:latin typeface="Calibri" pitchFamily="34" charset="0"/>
                <a:ea typeface="宋体" pitchFamily="2" charset="-122"/>
                <a:cs typeface="Arial" charset="0"/>
              </a:rPr>
              <a:t>(e.g.: </a:t>
            </a:r>
            <a:r>
              <a:rPr lang="en-US" altLang="zh-CN" sz="1200" b="1" kern="0">
                <a:solidFill>
                  <a:srgbClr val="000000"/>
                </a:solidFill>
                <a:latin typeface="Courier New" pitchFamily="49" charset="0"/>
                <a:ea typeface="宋体" pitchFamily="2" charset="-122"/>
                <a:cs typeface="Courier New" pitchFamily="49" charset="0"/>
              </a:rPr>
              <a:t>_mm_fmadd_pd(…)</a:t>
            </a:r>
            <a:r>
              <a:rPr lang="en-US" altLang="zh-CN" sz="1350" b="1" kern="0">
                <a:solidFill>
                  <a:srgbClr val="000000"/>
                </a:solidFill>
                <a:latin typeface="Calibri" pitchFamily="34" charset="0"/>
                <a:ea typeface="宋体" pitchFamily="2" charset="-122"/>
                <a:cs typeface="Arial" charset="0"/>
              </a:rPr>
              <a:t>, </a:t>
            </a:r>
            <a:r>
              <a:rPr lang="en-US" altLang="zh-CN" sz="1200" b="1" kern="0">
                <a:solidFill>
                  <a:srgbClr val="000000"/>
                </a:solidFill>
                <a:latin typeface="Courier New" pitchFamily="49" charset="0"/>
                <a:ea typeface="宋体" pitchFamily="2" charset="-122"/>
                <a:cs typeface="Arial" charset="0"/>
              </a:rPr>
              <a:t>_mm_add_ps(…)</a:t>
            </a:r>
            <a:r>
              <a:rPr lang="en-US" altLang="zh-CN" sz="1350" b="1" kern="0">
                <a:solidFill>
                  <a:srgbClr val="000000"/>
                </a:solidFill>
                <a:latin typeface="Calibri" pitchFamily="34" charset="0"/>
                <a:ea typeface="宋体" pitchFamily="2" charset="-122"/>
                <a:cs typeface="Arial" charset="0"/>
              </a:rPr>
              <a:t>, …)</a:t>
            </a:r>
          </a:p>
        </p:txBody>
      </p:sp>
      <p:sp>
        <p:nvSpPr>
          <p:cNvPr id="21" name="Rectangle 14"/>
          <p:cNvSpPr>
            <a:spLocks noChangeArrowheads="1"/>
          </p:cNvSpPr>
          <p:nvPr/>
        </p:nvSpPr>
        <p:spPr bwMode="auto">
          <a:xfrm>
            <a:off x="457200" y="3897888"/>
            <a:ext cx="3771900" cy="47386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lstStyle/>
          <a:p>
            <a:pPr marL="220266" indent="-171450" algn="ctr" defTabSz="685800" fontAlgn="t">
              <a:lnSpc>
                <a:spcPct val="95000"/>
              </a:lnSpc>
              <a:spcBef>
                <a:spcPct val="30000"/>
              </a:spcBef>
              <a:spcAft>
                <a:spcPct val="0"/>
              </a:spcAft>
              <a:buClr>
                <a:srgbClr val="000000"/>
              </a:buClr>
              <a:defRPr/>
            </a:pPr>
            <a:r>
              <a:rPr lang="en-US" altLang="zh-CN" sz="1350" b="1" kern="0">
                <a:solidFill>
                  <a:srgbClr val="000000"/>
                </a:solidFill>
                <a:latin typeface="Calibri" pitchFamily="34" charset="0"/>
                <a:ea typeface="宋体" pitchFamily="2" charset="-122"/>
                <a:cs typeface="Arial" charset="0"/>
              </a:rPr>
              <a:t>Assembler code</a:t>
            </a:r>
            <a:br>
              <a:rPr lang="en-US" altLang="zh-CN" sz="1350" b="1" kern="0">
                <a:solidFill>
                  <a:srgbClr val="000000"/>
                </a:solidFill>
                <a:latin typeface="Calibri" pitchFamily="34" charset="0"/>
                <a:ea typeface="宋体" pitchFamily="2" charset="-122"/>
                <a:cs typeface="Arial" charset="0"/>
              </a:rPr>
            </a:br>
            <a:r>
              <a:rPr lang="en-US" altLang="zh-CN" sz="1350" b="1" kern="0">
                <a:solidFill>
                  <a:srgbClr val="000000"/>
                </a:solidFill>
                <a:latin typeface="Calibri" pitchFamily="34" charset="0"/>
                <a:ea typeface="宋体" pitchFamily="2" charset="-122"/>
                <a:cs typeface="Arial" charset="0"/>
              </a:rPr>
              <a:t>(e.g.: </a:t>
            </a:r>
            <a:r>
              <a:rPr lang="en-US" altLang="zh-CN" sz="1200" b="1" kern="0">
                <a:solidFill>
                  <a:srgbClr val="000000"/>
                </a:solidFill>
                <a:latin typeface="Courier New" pitchFamily="49" charset="0"/>
                <a:ea typeface="宋体" pitchFamily="2" charset="-122"/>
                <a:cs typeface="Courier New" pitchFamily="49" charset="0"/>
              </a:rPr>
              <a:t>[v]addps</a:t>
            </a:r>
            <a:r>
              <a:rPr lang="en-US" altLang="zh-CN" sz="1350" b="1" kern="0">
                <a:solidFill>
                  <a:srgbClr val="000000"/>
                </a:solidFill>
                <a:latin typeface="Calibri" pitchFamily="34" charset="0"/>
                <a:ea typeface="宋体" pitchFamily="2" charset="-122"/>
                <a:cs typeface="Arial" charset="0"/>
              </a:rPr>
              <a:t>, </a:t>
            </a:r>
            <a:r>
              <a:rPr lang="en-US" altLang="zh-CN" sz="1200" b="1" kern="0">
                <a:solidFill>
                  <a:srgbClr val="000000"/>
                </a:solidFill>
                <a:latin typeface="Courier New" pitchFamily="49" charset="0"/>
                <a:ea typeface="宋体" pitchFamily="2" charset="-122"/>
                <a:cs typeface="Arial" charset="0"/>
              </a:rPr>
              <a:t>[v]addss</a:t>
            </a:r>
            <a:r>
              <a:rPr lang="en-US" altLang="zh-CN" sz="1350" b="1" kern="0">
                <a:solidFill>
                  <a:srgbClr val="000000"/>
                </a:solidFill>
                <a:latin typeface="Calibri" pitchFamily="34" charset="0"/>
                <a:ea typeface="宋体" pitchFamily="2" charset="-122"/>
                <a:cs typeface="Arial" charset="0"/>
              </a:rPr>
              <a:t>, …)</a:t>
            </a:r>
          </a:p>
        </p:txBody>
      </p:sp>
      <p:sp>
        <p:nvSpPr>
          <p:cNvPr id="22" name="Rectangle 14"/>
          <p:cNvSpPr>
            <a:spLocks noChangeArrowheads="1"/>
          </p:cNvSpPr>
          <p:nvPr/>
        </p:nvSpPr>
        <p:spPr bwMode="auto">
          <a:xfrm>
            <a:off x="457200" y="2122666"/>
            <a:ext cx="3771900" cy="473869"/>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headEnd/>
            <a:tailEnd/>
          </a:ln>
          <a:effectLst>
            <a:outerShdw blurRad="40000" dist="20000" dir="5400000" rotWithShape="0">
              <a:srgbClr val="000000">
                <a:alpha val="38000"/>
              </a:srgbClr>
            </a:outerShdw>
          </a:effectLst>
        </p:spPr>
        <p:txBody>
          <a:bodyPr/>
          <a:lstStyle/>
          <a:p>
            <a:pPr marL="220266" indent="-171450" algn="ctr" fontAlgn="t">
              <a:lnSpc>
                <a:spcPct val="95000"/>
              </a:lnSpc>
              <a:spcBef>
                <a:spcPct val="30000"/>
              </a:spcBef>
              <a:spcAft>
                <a:spcPct val="0"/>
              </a:spcAft>
              <a:buClr>
                <a:srgbClr val="000000"/>
              </a:buClr>
              <a:defRPr/>
            </a:pPr>
            <a:r>
              <a:rPr lang="en-US" altLang="zh-CN" sz="1350" b="1" kern="0" dirty="0">
                <a:solidFill>
                  <a:srgbClr val="000000"/>
                </a:solidFill>
                <a:latin typeface="Calibri" pitchFamily="34" charset="0"/>
                <a:ea typeface="宋体" pitchFamily="2" charset="-122"/>
                <a:cs typeface="Arial" charset="0"/>
              </a:rPr>
              <a:t>Compiler: </a:t>
            </a:r>
            <a:br>
              <a:rPr lang="en-US" altLang="zh-CN" sz="1350" b="1" kern="0" dirty="0">
                <a:solidFill>
                  <a:srgbClr val="000000"/>
                </a:solidFill>
                <a:latin typeface="Calibri" pitchFamily="34" charset="0"/>
                <a:ea typeface="宋体" pitchFamily="2" charset="-122"/>
                <a:cs typeface="Arial" charset="0"/>
              </a:rPr>
            </a:br>
            <a:r>
              <a:rPr lang="en-US" altLang="zh-CN" sz="1350" b="1" kern="0" dirty="0" err="1">
                <a:solidFill>
                  <a:srgbClr val="000000"/>
                </a:solidFill>
                <a:latin typeface="Calibri" pitchFamily="34" charset="0"/>
                <a:ea typeface="宋体" pitchFamily="2" charset="-122"/>
                <a:cs typeface="Arial" charset="0"/>
              </a:rPr>
              <a:t>OpenMP</a:t>
            </a:r>
            <a:r>
              <a:rPr lang="en-US" altLang="zh-CN" sz="1350" b="1" kern="0" dirty="0">
                <a:solidFill>
                  <a:srgbClr val="000000"/>
                </a:solidFill>
                <a:latin typeface="Calibri" pitchFamily="34" charset="0"/>
                <a:ea typeface="宋体" pitchFamily="2" charset="-122"/>
                <a:cs typeface="Arial" charset="0"/>
              </a:rPr>
              <a:t>* </a:t>
            </a:r>
            <a:r>
              <a:rPr lang="en-US" altLang="zh-CN" sz="1350" b="1" kern="0" dirty="0" smtClean="0">
                <a:solidFill>
                  <a:srgbClr val="000000"/>
                </a:solidFill>
                <a:latin typeface="Calibri" pitchFamily="34" charset="0"/>
                <a:ea typeface="宋体" pitchFamily="2" charset="-122"/>
                <a:cs typeface="Arial" charset="0"/>
              </a:rPr>
              <a:t>SIMD directives</a:t>
            </a:r>
            <a:endParaRPr lang="en-US" altLang="zh-CN" sz="1350" b="1" kern="0" dirty="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5" name="Rounded Rectangular Callout 4"/>
          <p:cNvSpPr/>
          <p:nvPr/>
        </p:nvSpPr>
        <p:spPr>
          <a:xfrm>
            <a:off x="5222798" y="2648012"/>
            <a:ext cx="3761890" cy="437327"/>
          </a:xfrm>
          <a:prstGeom prst="wedgeRoundRectCallout">
            <a:avLst>
              <a:gd name="adj1" fmla="val -58895"/>
              <a:gd name="adj2" fmla="val 143542"/>
              <a:gd name="adj3" fmla="val 16667"/>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hlinkClick r:id="rId3"/>
              </a:rPr>
              <a:t>https://software.intel.com/sites/landingpage/IntrinsicsGuide/</a:t>
            </a:r>
            <a:endParaRPr lang="en-US" sz="1000" dirty="0"/>
          </a:p>
        </p:txBody>
      </p:sp>
    </p:spTree>
    <p:extLst>
      <p:ext uri="{BB962C8B-B14F-4D97-AF65-F5344CB8AC3E}">
        <p14:creationId xmlns:p14="http://schemas.microsoft.com/office/powerpoint/2010/main" val="4050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145" y="859400"/>
            <a:ext cx="1026108" cy="89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Slide Number Placeholder 2"/>
          <p:cNvSpPr>
            <a:spLocks noGrp="1"/>
          </p:cNvSpPr>
          <p:nvPr>
            <p:ph type="sldNum" sz="quarter" idx="12"/>
          </p:nvPr>
        </p:nvSpPr>
        <p:spPr/>
        <p:txBody>
          <a:bodyPr/>
          <a:lstStyle/>
          <a:p>
            <a:pPr>
              <a:defRPr/>
            </a:pPr>
            <a:fld id="{E2E972C9-3D20-468C-BBF1-A1AAD9D360EF}" type="slidenum">
              <a:rPr lang="en-US" altLang="en-US" smtClean="0"/>
              <a:pPr>
                <a:defRPr/>
              </a:pPr>
              <a:t>9</a:t>
            </a:fld>
            <a:endParaRPr lang="en-US" altLang="en-US" dirty="0"/>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zh-CN" noProof="0" dirty="0"/>
              <a:t>Auto-vectorization of Intel Compilers</a:t>
            </a:r>
            <a:endParaRPr lang="en-US" altLang="zh-CN" sz="1650" dirty="0">
              <a:solidFill>
                <a:schemeClr val="bg1">
                  <a:lumMod val="50000"/>
                </a:schemeClr>
              </a:solidFill>
            </a:endParaRPr>
          </a:p>
        </p:txBody>
      </p:sp>
      <p:sp>
        <p:nvSpPr>
          <p:cNvPr id="36" name="Rectangle 2"/>
          <p:cNvSpPr>
            <a:spLocks noChangeArrowheads="1"/>
          </p:cNvSpPr>
          <p:nvPr/>
        </p:nvSpPr>
        <p:spPr bwMode="auto">
          <a:xfrm>
            <a:off x="7602977" y="2340047"/>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685800" fontAlgn="base">
              <a:spcBef>
                <a:spcPct val="0"/>
              </a:spcBef>
              <a:spcAft>
                <a:spcPct val="0"/>
              </a:spcAft>
              <a:defRPr/>
            </a:pPr>
            <a:endParaRPr lang="en-US" sz="1350" b="1" kern="0" dirty="0">
              <a:solidFill>
                <a:srgbClr val="000000"/>
              </a:solidFill>
              <a:cs typeface="Arial" charset="0"/>
            </a:endParaRPr>
          </a:p>
        </p:txBody>
      </p:sp>
      <p:grpSp>
        <p:nvGrpSpPr>
          <p:cNvPr id="40" name="Group 5"/>
          <p:cNvGrpSpPr>
            <a:grpSpLocks/>
          </p:cNvGrpSpPr>
          <p:nvPr/>
        </p:nvGrpSpPr>
        <p:grpSpPr bwMode="auto">
          <a:xfrm>
            <a:off x="1553804" y="789026"/>
            <a:ext cx="5273238" cy="1155477"/>
            <a:chOff x="98953" y="747076"/>
            <a:chExt cx="7030495" cy="1541056"/>
          </a:xfrm>
        </p:grpSpPr>
        <p:sp>
          <p:nvSpPr>
            <p:cNvPr id="41" name="Text Box 73"/>
            <p:cNvSpPr txBox="1">
              <a:spLocks noChangeArrowheads="1"/>
            </p:cNvSpPr>
            <p:nvPr/>
          </p:nvSpPr>
          <p:spPr bwMode="auto">
            <a:xfrm>
              <a:off x="98953" y="747076"/>
              <a:ext cx="4543109" cy="1046725"/>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ln>
            <a:effectLst>
              <a:outerShdw blurRad="50800" dist="38100" dir="2700000" algn="tl" rotWithShape="0">
                <a:prstClr val="black">
                  <a:alpha val="40000"/>
                </a:prstClr>
              </a:outerShdw>
            </a:effectLst>
          </p:spPr>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defTabSz="685800" fontAlgn="base">
                <a:spcBef>
                  <a:spcPct val="0"/>
                </a:spcBef>
                <a:spcAft>
                  <a:spcPct val="0"/>
                </a:spcAft>
                <a:defRPr/>
              </a:pPr>
              <a:r>
                <a:rPr lang="it-IT" altLang="zh-CN" sz="900" b="1" kern="0" dirty="0">
                  <a:solidFill>
                    <a:srgbClr val="000000"/>
                  </a:solidFill>
                  <a:latin typeface="Courier New" pitchFamily="49" charset="0"/>
                  <a:cs typeface="Courier New" pitchFamily="49" charset="0"/>
                </a:rPr>
                <a:t>void add(double *A, double *B, double *C)</a:t>
              </a:r>
            </a:p>
            <a:p>
              <a:pPr defTabSz="685800" fontAlgn="base">
                <a:spcBef>
                  <a:spcPct val="0"/>
                </a:spcBef>
                <a:spcAft>
                  <a:spcPct val="0"/>
                </a:spcAft>
                <a:defRPr/>
              </a:pPr>
              <a:r>
                <a:rPr lang="it-IT" altLang="zh-CN" sz="900" b="1" kern="0" dirty="0">
                  <a:solidFill>
                    <a:srgbClr val="000000"/>
                  </a:solidFill>
                  <a:latin typeface="Courier New" pitchFamily="49" charset="0"/>
                  <a:cs typeface="Courier New" pitchFamily="49" charset="0"/>
                </a:rPr>
                <a:t>{</a:t>
              </a:r>
            </a:p>
            <a:p>
              <a:pPr defTabSz="685800" fontAlgn="base">
                <a:spcBef>
                  <a:spcPct val="0"/>
                </a:spcBef>
                <a:spcAft>
                  <a:spcPct val="0"/>
                </a:spcAft>
                <a:defRPr/>
              </a:pPr>
              <a:r>
                <a:rPr lang="it-IT" altLang="zh-CN" sz="900" b="1" kern="0" dirty="0" smtClean="0">
                  <a:solidFill>
                    <a:srgbClr val="000000"/>
                  </a:solidFill>
                  <a:latin typeface="Courier New" pitchFamily="49" charset="0"/>
                  <a:cs typeface="Courier New" pitchFamily="49" charset="0"/>
                </a:rPr>
                <a:t>  for (int i </a:t>
              </a:r>
              <a:r>
                <a:rPr lang="it-IT" altLang="zh-CN" sz="900" b="1" kern="0" dirty="0">
                  <a:solidFill>
                    <a:srgbClr val="000000"/>
                  </a:solidFill>
                  <a:latin typeface="Courier New" pitchFamily="49" charset="0"/>
                  <a:cs typeface="Courier New" pitchFamily="49" charset="0"/>
                </a:rPr>
                <a:t>= 0; i &lt; 1000; i++)</a:t>
              </a:r>
            </a:p>
            <a:p>
              <a:pPr defTabSz="685800" fontAlgn="base">
                <a:spcBef>
                  <a:spcPct val="0"/>
                </a:spcBef>
                <a:spcAft>
                  <a:spcPct val="0"/>
                </a:spcAft>
                <a:defRPr/>
              </a:pPr>
              <a:r>
                <a:rPr lang="it-IT" altLang="zh-CN" sz="900" b="1" kern="0" dirty="0" smtClean="0">
                  <a:solidFill>
                    <a:srgbClr val="000000"/>
                  </a:solidFill>
                  <a:latin typeface="Courier New" pitchFamily="49" charset="0"/>
                  <a:cs typeface="Courier New" pitchFamily="49" charset="0"/>
                </a:rPr>
                <a:t>  C[i</a:t>
              </a:r>
              <a:r>
                <a:rPr lang="it-IT" altLang="zh-CN" sz="900" b="1" kern="0" dirty="0">
                  <a:solidFill>
                    <a:srgbClr val="000000"/>
                  </a:solidFill>
                  <a:latin typeface="Courier New" pitchFamily="49" charset="0"/>
                  <a:cs typeface="Courier New" pitchFamily="49" charset="0"/>
                </a:rPr>
                <a:t>] = A[i] + B[i];</a:t>
              </a:r>
            </a:p>
            <a:p>
              <a:pPr defTabSz="685800" fontAlgn="base">
                <a:spcBef>
                  <a:spcPct val="0"/>
                </a:spcBef>
                <a:spcAft>
                  <a:spcPct val="0"/>
                </a:spcAft>
                <a:defRPr/>
              </a:pPr>
              <a:r>
                <a:rPr lang="it-IT" altLang="zh-CN" sz="900" b="1" kern="0" dirty="0">
                  <a:solidFill>
                    <a:srgbClr val="000000"/>
                  </a:solidFill>
                  <a:latin typeface="Courier New" pitchFamily="49" charset="0"/>
                  <a:cs typeface="Courier New" pitchFamily="49" charset="0"/>
                </a:rPr>
                <a:t>}</a:t>
              </a:r>
              <a:endParaRPr lang="en-US" altLang="zh-CN" sz="825" b="1" kern="0" dirty="0">
                <a:solidFill>
                  <a:srgbClr val="000000"/>
                </a:solidFill>
                <a:latin typeface="Courier New" pitchFamily="49" charset="0"/>
                <a:ea typeface="宋体" pitchFamily="2" charset="-122"/>
                <a:cs typeface="Courier New" pitchFamily="49" charset="0"/>
              </a:endParaRPr>
            </a:p>
          </p:txBody>
        </p:sp>
        <p:sp>
          <p:nvSpPr>
            <p:cNvPr id="42" name="Text Box 73"/>
            <p:cNvSpPr txBox="1">
              <a:spLocks noChangeArrowheads="1"/>
            </p:cNvSpPr>
            <p:nvPr/>
          </p:nvSpPr>
          <p:spPr bwMode="auto">
            <a:xfrm>
              <a:off x="3714972" y="1056690"/>
              <a:ext cx="3414476" cy="1231442"/>
            </a:xfrm>
            <a:prstGeom prst="rect">
              <a:avLst/>
            </a:prstGeom>
            <a:gradFill rotWithShape="1">
              <a:gsLst>
                <a:gs pos="0">
                  <a:srgbClr val="FDB605">
                    <a:tint val="50000"/>
                    <a:satMod val="300000"/>
                  </a:srgbClr>
                </a:gs>
                <a:gs pos="35000">
                  <a:srgbClr val="FDB605">
                    <a:tint val="37000"/>
                    <a:satMod val="300000"/>
                  </a:srgbClr>
                </a:gs>
                <a:gs pos="100000">
                  <a:srgbClr val="FDB605">
                    <a:tint val="15000"/>
                    <a:satMod val="350000"/>
                  </a:srgbClr>
                </a:gs>
              </a:gsLst>
              <a:lin ang="16200000" scaled="1"/>
            </a:gradFill>
            <a:ln w="9525" cap="flat" cmpd="sng" algn="ctr">
              <a:solidFill>
                <a:srgbClr val="FDB605">
                  <a:shade val="95000"/>
                  <a:satMod val="105000"/>
                </a:srgbClr>
              </a:solidFill>
              <a:prstDash val="solid"/>
            </a:ln>
            <a:effectLst>
              <a:outerShdw blurRad="50800" dist="38100" dir="2700000" algn="tl" rotWithShape="0">
                <a:prstClr val="black">
                  <a:alpha val="40000"/>
                </a:prstClr>
              </a:outerShdw>
            </a:effectLst>
          </p:spPr>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defTabSz="685800" fontAlgn="base">
                <a:spcBef>
                  <a:spcPct val="0"/>
                </a:spcBef>
                <a:spcAft>
                  <a:spcPct val="0"/>
                </a:spcAft>
                <a:defRPr/>
              </a:pPr>
              <a:r>
                <a:rPr lang="pt-BR" altLang="zh-CN" sz="900" b="1" kern="0" dirty="0">
                  <a:solidFill>
                    <a:srgbClr val="000000"/>
                  </a:solidFill>
                  <a:latin typeface="Courier New" pitchFamily="49" charset="0"/>
                  <a:ea typeface="宋体" pitchFamily="2" charset="-122"/>
                  <a:cs typeface="Courier New" pitchFamily="49" charset="0"/>
                </a:rPr>
                <a:t>subroutine add(A, B, C)</a:t>
              </a:r>
            </a:p>
            <a:p>
              <a:pPr defTabSz="685800" fontAlgn="base">
                <a:spcBef>
                  <a:spcPct val="0"/>
                </a:spcBef>
                <a:spcAft>
                  <a:spcPct val="0"/>
                </a:spcAft>
                <a:defRPr/>
              </a:pPr>
              <a:r>
                <a:rPr lang="pt-BR" altLang="zh-CN" sz="900" b="1" kern="0" dirty="0">
                  <a:solidFill>
                    <a:srgbClr val="000000"/>
                  </a:solidFill>
                  <a:latin typeface="Courier New" pitchFamily="49" charset="0"/>
                  <a:ea typeface="宋体" pitchFamily="2" charset="-122"/>
                  <a:cs typeface="Courier New" pitchFamily="49" charset="0"/>
                </a:rPr>
                <a:t>  real*8 A(1000), B(1000), C(1000)</a:t>
              </a:r>
            </a:p>
            <a:p>
              <a:pPr defTabSz="685800" fontAlgn="base">
                <a:spcBef>
                  <a:spcPct val="0"/>
                </a:spcBef>
                <a:spcAft>
                  <a:spcPct val="0"/>
                </a:spcAft>
                <a:defRPr/>
              </a:pPr>
              <a:r>
                <a:rPr lang="pt-BR" altLang="zh-CN" sz="900" b="1" kern="0" dirty="0">
                  <a:solidFill>
                    <a:srgbClr val="000000"/>
                  </a:solidFill>
                  <a:latin typeface="Courier New" pitchFamily="49" charset="0"/>
                  <a:ea typeface="宋体" pitchFamily="2" charset="-122"/>
                  <a:cs typeface="Courier New" pitchFamily="49" charset="0"/>
                </a:rPr>
                <a:t>  do i = 1, 1000</a:t>
              </a:r>
            </a:p>
            <a:p>
              <a:pPr defTabSz="685800" fontAlgn="base">
                <a:spcBef>
                  <a:spcPct val="0"/>
                </a:spcBef>
                <a:spcAft>
                  <a:spcPct val="0"/>
                </a:spcAft>
                <a:defRPr/>
              </a:pPr>
              <a:r>
                <a:rPr lang="pt-BR" altLang="zh-CN" sz="900" b="1" kern="0" dirty="0">
                  <a:solidFill>
                    <a:srgbClr val="000000"/>
                  </a:solidFill>
                  <a:latin typeface="Courier New" pitchFamily="49" charset="0"/>
                  <a:ea typeface="宋体" pitchFamily="2" charset="-122"/>
                  <a:cs typeface="Courier New" pitchFamily="49" charset="0"/>
                </a:rPr>
                <a:t>      C(i) = A(i) + B(i)</a:t>
              </a:r>
            </a:p>
            <a:p>
              <a:pPr defTabSz="685800" fontAlgn="base">
                <a:spcBef>
                  <a:spcPct val="0"/>
                </a:spcBef>
                <a:spcAft>
                  <a:spcPct val="0"/>
                </a:spcAft>
                <a:defRPr/>
              </a:pPr>
              <a:r>
                <a:rPr lang="pt-BR" altLang="zh-CN" sz="900" b="1" kern="0" dirty="0">
                  <a:solidFill>
                    <a:srgbClr val="000000"/>
                  </a:solidFill>
                  <a:latin typeface="Courier New" pitchFamily="49" charset="0"/>
                  <a:ea typeface="宋体" pitchFamily="2" charset="-122"/>
                  <a:cs typeface="Courier New" pitchFamily="49" charset="0"/>
                </a:rPr>
                <a:t>  end do</a:t>
              </a:r>
            </a:p>
            <a:p>
              <a:pPr defTabSz="685800" fontAlgn="base">
                <a:spcBef>
                  <a:spcPct val="0"/>
                </a:spcBef>
                <a:spcAft>
                  <a:spcPct val="0"/>
                </a:spcAft>
                <a:defRPr/>
              </a:pPr>
              <a:r>
                <a:rPr lang="pt-BR" altLang="zh-CN" sz="900" b="1" kern="0" dirty="0">
                  <a:solidFill>
                    <a:srgbClr val="000000"/>
                  </a:solidFill>
                  <a:latin typeface="Courier New" pitchFamily="49" charset="0"/>
                  <a:ea typeface="宋体" pitchFamily="2" charset="-122"/>
                  <a:cs typeface="Courier New" pitchFamily="49" charset="0"/>
                </a:rPr>
                <a:t>end</a:t>
              </a:r>
              <a:endParaRPr lang="en-US" altLang="zh-CN" sz="900" b="1" kern="0" dirty="0">
                <a:solidFill>
                  <a:srgbClr val="000000"/>
                </a:solidFill>
                <a:latin typeface="Courier New" pitchFamily="49" charset="0"/>
                <a:ea typeface="宋体" pitchFamily="2" charset="-122"/>
                <a:cs typeface="Courier New" pitchFamily="49" charset="0"/>
              </a:endParaRPr>
            </a:p>
          </p:txBody>
        </p:sp>
      </p:gr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49" y="934776"/>
            <a:ext cx="853819" cy="747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1094695" y="1914015"/>
            <a:ext cx="3312487" cy="2814399"/>
            <a:chOff x="647549" y="1645152"/>
            <a:chExt cx="3312487" cy="2814399"/>
          </a:xfrm>
        </p:grpSpPr>
        <p:sp>
          <p:nvSpPr>
            <p:cNvPr id="16" name="Text Box 1"/>
            <p:cNvSpPr txBox="1">
              <a:spLocks noChangeArrowheads="1"/>
            </p:cNvSpPr>
            <p:nvPr/>
          </p:nvSpPr>
          <p:spPr bwMode="auto">
            <a:xfrm>
              <a:off x="647549" y="1681868"/>
              <a:ext cx="3107530" cy="2777683"/>
            </a:xfrm>
            <a:prstGeom prst="rect">
              <a:avLst/>
            </a:prstGeom>
            <a:gradFill rotWithShape="0">
              <a:gsLst>
                <a:gs pos="0">
                  <a:srgbClr val="FFFFFF"/>
                </a:gs>
                <a:gs pos="100000">
                  <a:srgbClr val="BDD6EE"/>
                </a:gs>
              </a:gsLst>
              <a:lin ang="5400000" scaled="1"/>
            </a:gradFill>
            <a:ln w="12700">
              <a:solidFill>
                <a:srgbClr val="9CC2E5"/>
              </a:solidFill>
              <a:miter lim="800000"/>
              <a:headEnd/>
              <a:tailEnd/>
            </a:ln>
            <a:effectLst>
              <a:outerShdw dist="28398" dir="3806097" algn="ctr" rotWithShape="0">
                <a:srgbClr val="1F4D78">
                  <a:alpha val="50000"/>
                </a:srgbClr>
              </a:outerShdw>
            </a:effectLst>
          </p:spPr>
          <p:txBody>
            <a:bodyPr rot="0" vert="horz" wrap="square" lIns="68580" tIns="34290" rIns="68580" bIns="34290" anchor="t" anchorCtr="0" upright="1">
              <a:spAutoFit/>
            </a:bodyPr>
            <a:lstStyle/>
            <a:p>
              <a:pPr defTabSz="685800" fontAlgn="base">
                <a:spcBef>
                  <a:spcPct val="0"/>
                </a:spcBef>
                <a:spcAft>
                  <a:spcPct val="0"/>
                </a:spcAft>
                <a:defRPr/>
              </a:pPr>
              <a:endParaRPr lang="en-US" altLang="zh-CN" sz="800" b="1" kern="0" dirty="0">
                <a:solidFill>
                  <a:srgbClr val="000000"/>
                </a:solidFill>
                <a:latin typeface="Courier New" pitchFamily="49" charset="0"/>
                <a:cs typeface="Courier New" pitchFamily="49" charset="0"/>
              </a:endParaRPr>
            </a:p>
            <a:p>
              <a:pPr defTabSz="685800" fontAlgn="base">
                <a:spcBef>
                  <a:spcPct val="0"/>
                </a:spcBef>
                <a:spcAft>
                  <a:spcPct val="0"/>
                </a:spcAft>
                <a:defRPr/>
              </a:pPr>
              <a:r>
                <a:rPr lang="en-US" altLang="zh-CN" sz="800" b="1" kern="0" dirty="0">
                  <a:solidFill>
                    <a:srgbClr val="000000"/>
                  </a:solidFill>
                  <a:latin typeface="Courier New" pitchFamily="49" charset="0"/>
                  <a:cs typeface="Courier New" pitchFamily="49" charset="0"/>
                </a:rPr>
                <a:t>.B2.14:</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xmm1, XMMWORD PTR [</a:t>
              </a:r>
              <a:r>
                <a:rPr lang="en-US" altLang="zh-CN" sz="800" b="1" kern="0" dirty="0" err="1">
                  <a:solidFill>
                    <a:srgbClr val="000000"/>
                  </a:solidFill>
                  <a:latin typeface="Courier New" pitchFamily="49" charset="0"/>
                  <a:cs typeface="Courier New" pitchFamily="49" charset="0"/>
                </a:rPr>
                <a:t>edx+ebx</a:t>
              </a:r>
              <a:r>
                <a:rPr lang="en-US" altLang="zh-CN" sz="800" b="1" kern="0" dirty="0">
                  <a:solidFill>
                    <a:srgbClr val="000000"/>
                  </a:solidFill>
                  <a:latin typeface="Courier New" pitchFamily="49" charset="0"/>
                  <a:cs typeface="Courier New" pitchFamily="49" charset="0"/>
                </a:rPr>
                <a:t>*8]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xmm3, XMMWORD PTR [16+edx+ebx*8]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xmm5, XMMWORD PTR [32+edx+ebx*8]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xmm7, XMMWORD PTR [48+edx+ebx*8]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xmm0, XMMWORD PTR [</a:t>
              </a:r>
              <a:r>
                <a:rPr lang="en-US" altLang="zh-CN" sz="800" b="1" kern="0" dirty="0" err="1">
                  <a:solidFill>
                    <a:srgbClr val="000000"/>
                  </a:solidFill>
                  <a:latin typeface="Courier New" pitchFamily="49" charset="0"/>
                  <a:cs typeface="Courier New" pitchFamily="49" charset="0"/>
                </a:rPr>
                <a:t>ecx+ebx</a:t>
              </a:r>
              <a:r>
                <a:rPr lang="en-US" altLang="zh-CN" sz="800" b="1" kern="0" dirty="0">
                  <a:solidFill>
                    <a:srgbClr val="000000"/>
                  </a:solidFill>
                  <a:latin typeface="Courier New" pitchFamily="49" charset="0"/>
                  <a:cs typeface="Courier New" pitchFamily="49" charset="0"/>
                </a:rPr>
                <a:t>*8]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xmm2, XMMWORD PTR [16+ecx+ebx*8]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xmm4, XMMWORD PTR [32+ecx+ebx*8]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xmm6, XMMWORD PTR [48+ecx+ebx*8]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addpd</a:t>
              </a:r>
              <a:r>
                <a:rPr lang="en-US" altLang="zh-CN" sz="800" b="1" kern="0" dirty="0">
                  <a:solidFill>
                    <a:srgbClr val="000000"/>
                  </a:solidFill>
                  <a:latin typeface="Courier New" pitchFamily="49" charset="0"/>
                  <a:cs typeface="Courier New" pitchFamily="49" charset="0"/>
                </a:rPr>
                <a:t>     xmm1, xmm0</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addpd</a:t>
              </a:r>
              <a:r>
                <a:rPr lang="en-US" altLang="zh-CN" sz="800" b="1" kern="0" dirty="0">
                  <a:solidFill>
                    <a:srgbClr val="000000"/>
                  </a:solidFill>
                  <a:latin typeface="Courier New" pitchFamily="49" charset="0"/>
                  <a:cs typeface="Courier New" pitchFamily="49" charset="0"/>
                </a:rPr>
                <a:t>     xmm3, xmm2</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addpd</a:t>
              </a:r>
              <a:r>
                <a:rPr lang="en-US" altLang="zh-CN" sz="800" b="1" kern="0" dirty="0">
                  <a:solidFill>
                    <a:srgbClr val="000000"/>
                  </a:solidFill>
                  <a:latin typeface="Courier New" pitchFamily="49" charset="0"/>
                  <a:cs typeface="Courier New" pitchFamily="49" charset="0"/>
                </a:rPr>
                <a:t>     xmm5, xmm4</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addpd</a:t>
              </a:r>
              <a:r>
                <a:rPr lang="en-US" altLang="zh-CN" sz="800" b="1" kern="0" dirty="0">
                  <a:solidFill>
                    <a:srgbClr val="000000"/>
                  </a:solidFill>
                  <a:latin typeface="Courier New" pitchFamily="49" charset="0"/>
                  <a:cs typeface="Courier New" pitchFamily="49" charset="0"/>
                </a:rPr>
                <a:t>     xmm7, xmm6</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XMMWORD PTR [</a:t>
              </a:r>
              <a:r>
                <a:rPr lang="en-US" altLang="zh-CN" sz="800" b="1" kern="0" dirty="0" err="1">
                  <a:solidFill>
                    <a:srgbClr val="000000"/>
                  </a:solidFill>
                  <a:latin typeface="Courier New" pitchFamily="49" charset="0"/>
                  <a:cs typeface="Courier New" pitchFamily="49" charset="0"/>
                </a:rPr>
                <a:t>eax+ebx</a:t>
              </a:r>
              <a:r>
                <a:rPr lang="en-US" altLang="zh-CN" sz="800" b="1" kern="0" dirty="0">
                  <a:solidFill>
                    <a:srgbClr val="000000"/>
                  </a:solidFill>
                  <a:latin typeface="Courier New" pitchFamily="49" charset="0"/>
                  <a:cs typeface="Courier New" pitchFamily="49" charset="0"/>
                </a:rPr>
                <a:t>*8], xmm1</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XMMWORD PTR [16+eax+ebx*8], xmm3</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XMMWORD PTR [32+eax+ebx*8], xmm5</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movups</a:t>
              </a:r>
              <a:r>
                <a:rPr lang="en-US" altLang="zh-CN" sz="800" b="1" kern="0" dirty="0">
                  <a:solidFill>
                    <a:srgbClr val="000000"/>
                  </a:solidFill>
                  <a:latin typeface="Courier New" pitchFamily="49" charset="0"/>
                  <a:cs typeface="Courier New" pitchFamily="49" charset="0"/>
                </a:rPr>
                <a:t>    XMMWORD PTR [48+eax+ebx*8], xmm7</a:t>
              </a:r>
            </a:p>
            <a:p>
              <a:pPr defTabSz="685800" fontAlgn="base">
                <a:spcBef>
                  <a:spcPct val="0"/>
                </a:spcBef>
                <a:spcAft>
                  <a:spcPct val="0"/>
                </a:spcAft>
                <a:defRPr/>
              </a:pPr>
              <a:r>
                <a:rPr lang="en-US" altLang="zh-CN" sz="800" b="1" kern="0" dirty="0">
                  <a:solidFill>
                    <a:srgbClr val="000000"/>
                  </a:solidFill>
                  <a:latin typeface="Courier New" pitchFamily="49" charset="0"/>
                  <a:cs typeface="Courier New" pitchFamily="49" charset="0"/>
                </a:rPr>
                <a:t>add       </a:t>
              </a:r>
              <a:r>
                <a:rPr lang="en-US" altLang="zh-CN" sz="800" b="1" kern="0" dirty="0" err="1">
                  <a:solidFill>
                    <a:srgbClr val="000000"/>
                  </a:solidFill>
                  <a:latin typeface="Courier New" pitchFamily="49" charset="0"/>
                  <a:cs typeface="Courier New" pitchFamily="49" charset="0"/>
                </a:rPr>
                <a:t>ebx</a:t>
              </a:r>
              <a:r>
                <a:rPr lang="en-US" altLang="zh-CN" sz="800" b="1" kern="0" dirty="0">
                  <a:solidFill>
                    <a:srgbClr val="000000"/>
                  </a:solidFill>
                  <a:latin typeface="Courier New" pitchFamily="49" charset="0"/>
                  <a:cs typeface="Courier New" pitchFamily="49" charset="0"/>
                </a:rPr>
                <a:t>, </a:t>
              </a:r>
              <a:r>
                <a:rPr lang="en-US" altLang="zh-CN" sz="800" b="1" kern="0" dirty="0">
                  <a:solidFill>
                    <a:srgbClr val="FF0000"/>
                  </a:solidFill>
                  <a:latin typeface="Courier New" pitchFamily="49" charset="0"/>
                  <a:cs typeface="Courier New" pitchFamily="49" charset="0"/>
                </a:rPr>
                <a:t>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cmp</a:t>
              </a:r>
              <a:r>
                <a:rPr lang="en-US" altLang="zh-CN" sz="800" b="1" kern="0" dirty="0">
                  <a:solidFill>
                    <a:srgbClr val="000000"/>
                  </a:solidFill>
                  <a:latin typeface="Courier New" pitchFamily="49" charset="0"/>
                  <a:cs typeface="Courier New" pitchFamily="49" charset="0"/>
                </a:rPr>
                <a:t>       </a:t>
              </a:r>
              <a:r>
                <a:rPr lang="en-US" altLang="zh-CN" sz="800" b="1" kern="0" dirty="0" err="1">
                  <a:solidFill>
                    <a:srgbClr val="000000"/>
                  </a:solidFill>
                  <a:latin typeface="Courier New" pitchFamily="49" charset="0"/>
                  <a:cs typeface="Courier New" pitchFamily="49" charset="0"/>
                </a:rPr>
                <a:t>ebx</a:t>
              </a:r>
              <a:r>
                <a:rPr lang="en-US" altLang="zh-CN" sz="800" b="1" kern="0" dirty="0">
                  <a:solidFill>
                    <a:srgbClr val="000000"/>
                  </a:solidFill>
                  <a:latin typeface="Courier New" pitchFamily="49" charset="0"/>
                  <a:cs typeface="Courier New" pitchFamily="49" charset="0"/>
                </a:rPr>
                <a:t>, </a:t>
              </a:r>
              <a:r>
                <a:rPr lang="en-US" altLang="zh-CN" sz="800" b="1" kern="0" dirty="0" err="1">
                  <a:solidFill>
                    <a:srgbClr val="000000"/>
                  </a:solidFill>
                  <a:latin typeface="Courier New" pitchFamily="49" charset="0"/>
                  <a:cs typeface="Courier New" pitchFamily="49" charset="0"/>
                </a:rPr>
                <a:t>esi</a:t>
              </a:r>
              <a:endParaRPr lang="en-US" altLang="zh-CN" sz="800" b="1" kern="0" dirty="0">
                <a:solidFill>
                  <a:srgbClr val="000000"/>
                </a:solidFill>
                <a:latin typeface="Courier New" pitchFamily="49" charset="0"/>
                <a:cs typeface="Courier New" pitchFamily="49" charset="0"/>
              </a:endParaRP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jb</a:t>
              </a:r>
              <a:r>
                <a:rPr lang="en-US" altLang="zh-CN" sz="800" b="1" kern="0" dirty="0">
                  <a:solidFill>
                    <a:srgbClr val="000000"/>
                  </a:solidFill>
                  <a:latin typeface="Courier New" pitchFamily="49" charset="0"/>
                  <a:cs typeface="Courier New" pitchFamily="49" charset="0"/>
                </a:rPr>
                <a:t>        .B2.14</a:t>
              </a:r>
            </a:p>
            <a:p>
              <a:pPr defTabSz="685800" fontAlgn="base">
                <a:spcBef>
                  <a:spcPct val="0"/>
                </a:spcBef>
                <a:spcAft>
                  <a:spcPct val="0"/>
                </a:spcAft>
                <a:defRPr/>
              </a:pPr>
              <a:r>
                <a:rPr lang="en-US" altLang="zh-CN" sz="800" b="1" kern="0" dirty="0">
                  <a:solidFill>
                    <a:srgbClr val="000000"/>
                  </a:solidFill>
                  <a:latin typeface="Courier New" pitchFamily="49" charset="0"/>
                  <a:cs typeface="Courier New" pitchFamily="49" charset="0"/>
                </a:rPr>
                <a:t>...</a:t>
              </a:r>
            </a:p>
          </p:txBody>
        </p:sp>
        <p:sp>
          <p:nvSpPr>
            <p:cNvPr id="18" name="Rectangle 23"/>
            <p:cNvSpPr>
              <a:spLocks noChangeArrowheads="1"/>
            </p:cNvSpPr>
            <p:nvPr/>
          </p:nvSpPr>
          <p:spPr bwMode="auto">
            <a:xfrm>
              <a:off x="2406270" y="1645152"/>
              <a:ext cx="155376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685800" fontAlgn="base">
                <a:spcBef>
                  <a:spcPct val="0"/>
                </a:spcBef>
                <a:spcAft>
                  <a:spcPct val="0"/>
                </a:spcAft>
                <a:defRPr/>
              </a:pPr>
              <a:r>
                <a:rPr lang="en-US" sz="1350" b="1" kern="0" dirty="0">
                  <a:solidFill>
                    <a:srgbClr val="000000"/>
                  </a:solidFill>
                  <a:cs typeface="Arial" charset="0"/>
                </a:rPr>
                <a:t>Intel® SSE4.2</a:t>
              </a:r>
            </a:p>
          </p:txBody>
        </p:sp>
      </p:grpSp>
      <p:grpSp>
        <p:nvGrpSpPr>
          <p:cNvPr id="19" name="Group 18"/>
          <p:cNvGrpSpPr/>
          <p:nvPr/>
        </p:nvGrpSpPr>
        <p:grpSpPr>
          <a:xfrm>
            <a:off x="4428892" y="1950731"/>
            <a:ext cx="3312487" cy="2198846"/>
            <a:chOff x="647549" y="1645152"/>
            <a:chExt cx="3312487" cy="2198846"/>
          </a:xfrm>
        </p:grpSpPr>
        <p:sp>
          <p:nvSpPr>
            <p:cNvPr id="20" name="Text Box 1"/>
            <p:cNvSpPr txBox="1">
              <a:spLocks noChangeArrowheads="1"/>
            </p:cNvSpPr>
            <p:nvPr/>
          </p:nvSpPr>
          <p:spPr bwMode="auto">
            <a:xfrm>
              <a:off x="647549" y="1681868"/>
              <a:ext cx="3107530" cy="2162130"/>
            </a:xfrm>
            <a:prstGeom prst="rect">
              <a:avLst/>
            </a:prstGeom>
            <a:gradFill rotWithShape="0">
              <a:gsLst>
                <a:gs pos="0">
                  <a:srgbClr val="FFFFFF"/>
                </a:gs>
                <a:gs pos="100000">
                  <a:srgbClr val="BDD6EE"/>
                </a:gs>
              </a:gsLst>
              <a:lin ang="5400000" scaled="1"/>
            </a:gradFill>
            <a:ln w="12700">
              <a:solidFill>
                <a:srgbClr val="9CC2E5"/>
              </a:solidFill>
              <a:miter lim="800000"/>
              <a:headEnd/>
              <a:tailEnd/>
            </a:ln>
            <a:effectLst>
              <a:outerShdw dist="28398" dir="3806097" algn="ctr" rotWithShape="0">
                <a:srgbClr val="1F4D78">
                  <a:alpha val="50000"/>
                </a:srgbClr>
              </a:outerShdw>
            </a:effectLst>
          </p:spPr>
          <p:txBody>
            <a:bodyPr rot="0" vert="horz" wrap="square" lIns="68580" tIns="34290" rIns="68580" bIns="34290" anchor="t" anchorCtr="0" upright="1">
              <a:spAutoFit/>
            </a:bodyPr>
            <a:lstStyle/>
            <a:p>
              <a:pPr defTabSz="685800" fontAlgn="base">
                <a:spcBef>
                  <a:spcPct val="0"/>
                </a:spcBef>
                <a:spcAft>
                  <a:spcPct val="0"/>
                </a:spcAft>
                <a:defRPr/>
              </a:pPr>
              <a:endParaRPr lang="en-US" altLang="zh-CN" sz="800" b="1" kern="0" dirty="0">
                <a:solidFill>
                  <a:srgbClr val="000000"/>
                </a:solidFill>
                <a:latin typeface="Courier New" pitchFamily="49" charset="0"/>
                <a:cs typeface="Courier New" pitchFamily="49" charset="0"/>
              </a:endParaRPr>
            </a:p>
            <a:p>
              <a:pPr defTabSz="685800" fontAlgn="base">
                <a:spcBef>
                  <a:spcPct val="0"/>
                </a:spcBef>
                <a:spcAft>
                  <a:spcPct val="0"/>
                </a:spcAft>
                <a:defRPr/>
              </a:pPr>
              <a:r>
                <a:rPr lang="en-US" altLang="zh-CN" sz="800" b="1" kern="0" dirty="0">
                  <a:solidFill>
                    <a:srgbClr val="000000"/>
                  </a:solidFill>
                  <a:latin typeface="Courier New" pitchFamily="49" charset="0"/>
                  <a:cs typeface="Courier New" pitchFamily="49" charset="0"/>
                </a:rPr>
                <a:t>.B2.15</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vmovupd</a:t>
              </a:r>
              <a:r>
                <a:rPr lang="en-US" altLang="zh-CN" sz="800" b="1" kern="0" dirty="0">
                  <a:solidFill>
                    <a:srgbClr val="000000"/>
                  </a:solidFill>
                  <a:latin typeface="Courier New" pitchFamily="49" charset="0"/>
                  <a:cs typeface="Courier New" pitchFamily="49" charset="0"/>
                </a:rPr>
                <a:t>   ymm0, YMMWORD PTR [</a:t>
              </a:r>
              <a:r>
                <a:rPr lang="en-US" altLang="zh-CN" sz="800" b="1" kern="0" dirty="0" err="1">
                  <a:solidFill>
                    <a:srgbClr val="000000"/>
                  </a:solidFill>
                  <a:latin typeface="Courier New" pitchFamily="49" charset="0"/>
                  <a:cs typeface="Courier New" pitchFamily="49" charset="0"/>
                </a:rPr>
                <a:t>ebx+eax</a:t>
              </a:r>
              <a:r>
                <a:rPr lang="en-US" altLang="zh-CN" sz="800" b="1" kern="0" dirty="0">
                  <a:solidFill>
                    <a:srgbClr val="000000"/>
                  </a:solidFill>
                  <a:latin typeface="Courier New" pitchFamily="49" charset="0"/>
                  <a:cs typeface="Courier New" pitchFamily="49" charset="0"/>
                </a:rPr>
                <a:t>*8]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vmovupd</a:t>
              </a:r>
              <a:r>
                <a:rPr lang="en-US" altLang="zh-CN" sz="800" b="1" kern="0" dirty="0">
                  <a:solidFill>
                    <a:srgbClr val="000000"/>
                  </a:solidFill>
                  <a:latin typeface="Courier New" pitchFamily="49" charset="0"/>
                  <a:cs typeface="Courier New" pitchFamily="49" charset="0"/>
                </a:rPr>
                <a:t>   ymm2, YMMWORD PTR [32+ebx+eax*8]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vmovupd</a:t>
              </a:r>
              <a:r>
                <a:rPr lang="en-US" altLang="zh-CN" sz="800" b="1" kern="0" dirty="0">
                  <a:solidFill>
                    <a:srgbClr val="000000"/>
                  </a:solidFill>
                  <a:latin typeface="Courier New" pitchFamily="49" charset="0"/>
                  <a:cs typeface="Courier New" pitchFamily="49" charset="0"/>
                </a:rPr>
                <a:t>   ymm4, YMMWORD PTR [64+ebx+eax*8]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vmovupd</a:t>
              </a:r>
              <a:r>
                <a:rPr lang="en-US" altLang="zh-CN" sz="800" b="1" kern="0" dirty="0">
                  <a:solidFill>
                    <a:srgbClr val="000000"/>
                  </a:solidFill>
                  <a:latin typeface="Courier New" pitchFamily="49" charset="0"/>
                  <a:cs typeface="Courier New" pitchFamily="49" charset="0"/>
                </a:rPr>
                <a:t>   ymm6, YMMWORD PTR [96+ebx+eax*8]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vaddpd</a:t>
              </a:r>
              <a:r>
                <a:rPr lang="en-US" altLang="zh-CN" sz="800" b="1" kern="0" dirty="0">
                  <a:solidFill>
                    <a:srgbClr val="000000"/>
                  </a:solidFill>
                  <a:latin typeface="Courier New" pitchFamily="49" charset="0"/>
                  <a:cs typeface="Courier New" pitchFamily="49" charset="0"/>
                </a:rPr>
                <a:t>    ymm1, ymm0, YMMWORD PTR [</a:t>
              </a:r>
              <a:r>
                <a:rPr lang="en-US" altLang="zh-CN" sz="800" b="1" kern="0" dirty="0" err="1">
                  <a:solidFill>
                    <a:srgbClr val="000000"/>
                  </a:solidFill>
                  <a:latin typeface="Courier New" pitchFamily="49" charset="0"/>
                  <a:cs typeface="Courier New" pitchFamily="49" charset="0"/>
                </a:rPr>
                <a:t>edx+eax</a:t>
              </a:r>
              <a:r>
                <a:rPr lang="en-US" altLang="zh-CN" sz="800" b="1" kern="0" dirty="0">
                  <a:solidFill>
                    <a:srgbClr val="000000"/>
                  </a:solidFill>
                  <a:latin typeface="Courier New" pitchFamily="49" charset="0"/>
                  <a:cs typeface="Courier New" pitchFamily="49" charset="0"/>
                </a:rPr>
                <a:t>*8]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vaddpd</a:t>
              </a:r>
              <a:r>
                <a:rPr lang="en-US" altLang="zh-CN" sz="800" b="1" kern="0" dirty="0">
                  <a:solidFill>
                    <a:srgbClr val="000000"/>
                  </a:solidFill>
                  <a:latin typeface="Courier New" pitchFamily="49" charset="0"/>
                  <a:cs typeface="Courier New" pitchFamily="49" charset="0"/>
                </a:rPr>
                <a:t>    ymm3, ymm2, YMMWORD PTR [32+edx+eax*8]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vaddpd</a:t>
              </a:r>
              <a:r>
                <a:rPr lang="en-US" altLang="zh-CN" sz="800" b="1" kern="0" dirty="0">
                  <a:solidFill>
                    <a:srgbClr val="000000"/>
                  </a:solidFill>
                  <a:latin typeface="Courier New" pitchFamily="49" charset="0"/>
                  <a:cs typeface="Courier New" pitchFamily="49" charset="0"/>
                </a:rPr>
                <a:t>    ymm5, ymm4, YMMWORD PTR [64+edx+eax*8]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vaddpd</a:t>
              </a:r>
              <a:r>
                <a:rPr lang="en-US" altLang="zh-CN" sz="800" b="1" kern="0" dirty="0">
                  <a:solidFill>
                    <a:srgbClr val="000000"/>
                  </a:solidFill>
                  <a:latin typeface="Courier New" pitchFamily="49" charset="0"/>
                  <a:cs typeface="Courier New" pitchFamily="49" charset="0"/>
                </a:rPr>
                <a:t>    ymm7, ymm6, YMMWORD PTR [96+edx+eax*8]</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vmovupd</a:t>
              </a:r>
              <a:r>
                <a:rPr lang="en-US" altLang="zh-CN" sz="800" b="1" kern="0" dirty="0">
                  <a:solidFill>
                    <a:srgbClr val="000000"/>
                  </a:solidFill>
                  <a:latin typeface="Courier New" pitchFamily="49" charset="0"/>
                  <a:cs typeface="Courier New" pitchFamily="49" charset="0"/>
                </a:rPr>
                <a:t>   YMMWORD PTR [</a:t>
              </a:r>
              <a:r>
                <a:rPr lang="en-US" altLang="zh-CN" sz="800" b="1" kern="0" dirty="0" err="1">
                  <a:solidFill>
                    <a:srgbClr val="000000"/>
                  </a:solidFill>
                  <a:latin typeface="Courier New" pitchFamily="49" charset="0"/>
                  <a:cs typeface="Courier New" pitchFamily="49" charset="0"/>
                </a:rPr>
                <a:t>esi+eax</a:t>
              </a:r>
              <a:r>
                <a:rPr lang="en-US" altLang="zh-CN" sz="800" b="1" kern="0" dirty="0">
                  <a:solidFill>
                    <a:srgbClr val="000000"/>
                  </a:solidFill>
                  <a:latin typeface="Courier New" pitchFamily="49" charset="0"/>
                  <a:cs typeface="Courier New" pitchFamily="49" charset="0"/>
                </a:rPr>
                <a:t>*8], ymm1</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vmovupd</a:t>
              </a:r>
              <a:r>
                <a:rPr lang="en-US" altLang="zh-CN" sz="800" b="1" kern="0" dirty="0">
                  <a:solidFill>
                    <a:srgbClr val="000000"/>
                  </a:solidFill>
                  <a:latin typeface="Courier New" pitchFamily="49" charset="0"/>
                  <a:cs typeface="Courier New" pitchFamily="49" charset="0"/>
                </a:rPr>
                <a:t>   YMMWORD PTR [32+esi+eax*8], ymm3</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vmovupd</a:t>
              </a:r>
              <a:r>
                <a:rPr lang="en-US" altLang="zh-CN" sz="800" b="1" kern="0" dirty="0">
                  <a:solidFill>
                    <a:srgbClr val="000000"/>
                  </a:solidFill>
                  <a:latin typeface="Courier New" pitchFamily="49" charset="0"/>
                  <a:cs typeface="Courier New" pitchFamily="49" charset="0"/>
                </a:rPr>
                <a:t>   YMMWORD PTR [64+esi+eax*8], ymm5</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vmovupd</a:t>
              </a:r>
              <a:r>
                <a:rPr lang="en-US" altLang="zh-CN" sz="800" b="1" kern="0" dirty="0">
                  <a:solidFill>
                    <a:srgbClr val="000000"/>
                  </a:solidFill>
                  <a:latin typeface="Courier New" pitchFamily="49" charset="0"/>
                  <a:cs typeface="Courier New" pitchFamily="49" charset="0"/>
                </a:rPr>
                <a:t>   YMMWORD PTR [96+esi+eax*8], ymm7</a:t>
              </a:r>
            </a:p>
            <a:p>
              <a:pPr defTabSz="685800" fontAlgn="base">
                <a:spcBef>
                  <a:spcPct val="0"/>
                </a:spcBef>
                <a:spcAft>
                  <a:spcPct val="0"/>
                </a:spcAft>
                <a:defRPr/>
              </a:pPr>
              <a:r>
                <a:rPr lang="en-US" altLang="zh-CN" sz="800" b="1" kern="0" dirty="0">
                  <a:solidFill>
                    <a:srgbClr val="000000"/>
                  </a:solidFill>
                  <a:latin typeface="Courier New" pitchFamily="49" charset="0"/>
                  <a:cs typeface="Courier New" pitchFamily="49" charset="0"/>
                </a:rPr>
                <a:t>add       </a:t>
              </a:r>
              <a:r>
                <a:rPr lang="en-US" altLang="zh-CN" sz="800" b="1" kern="0" dirty="0" err="1">
                  <a:solidFill>
                    <a:srgbClr val="000000"/>
                  </a:solidFill>
                  <a:latin typeface="Courier New" pitchFamily="49" charset="0"/>
                  <a:cs typeface="Courier New" pitchFamily="49" charset="0"/>
                </a:rPr>
                <a:t>eax</a:t>
              </a:r>
              <a:r>
                <a:rPr lang="en-US" altLang="zh-CN" sz="800" b="1" kern="0" dirty="0">
                  <a:solidFill>
                    <a:srgbClr val="000000"/>
                  </a:solidFill>
                  <a:latin typeface="Courier New" pitchFamily="49" charset="0"/>
                  <a:cs typeface="Courier New" pitchFamily="49" charset="0"/>
                </a:rPr>
                <a:t>, </a:t>
              </a:r>
              <a:r>
                <a:rPr lang="en-US" altLang="zh-CN" sz="800" b="1" kern="0" dirty="0">
                  <a:solidFill>
                    <a:srgbClr val="FF0000"/>
                  </a:solidFill>
                  <a:latin typeface="Courier New" pitchFamily="49" charset="0"/>
                  <a:cs typeface="Courier New" pitchFamily="49" charset="0"/>
                </a:rPr>
                <a:t>16</a:t>
              </a: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cmp</a:t>
              </a:r>
              <a:r>
                <a:rPr lang="en-US" altLang="zh-CN" sz="800" b="1" kern="0" dirty="0">
                  <a:solidFill>
                    <a:srgbClr val="000000"/>
                  </a:solidFill>
                  <a:latin typeface="Courier New" pitchFamily="49" charset="0"/>
                  <a:cs typeface="Courier New" pitchFamily="49" charset="0"/>
                </a:rPr>
                <a:t>       </a:t>
              </a:r>
              <a:r>
                <a:rPr lang="en-US" altLang="zh-CN" sz="800" b="1" kern="0" dirty="0" err="1">
                  <a:solidFill>
                    <a:srgbClr val="000000"/>
                  </a:solidFill>
                  <a:latin typeface="Courier New" pitchFamily="49" charset="0"/>
                  <a:cs typeface="Courier New" pitchFamily="49" charset="0"/>
                </a:rPr>
                <a:t>eax</a:t>
              </a:r>
              <a:r>
                <a:rPr lang="en-US" altLang="zh-CN" sz="800" b="1" kern="0" dirty="0">
                  <a:solidFill>
                    <a:srgbClr val="000000"/>
                  </a:solidFill>
                  <a:latin typeface="Courier New" pitchFamily="49" charset="0"/>
                  <a:cs typeface="Courier New" pitchFamily="49" charset="0"/>
                </a:rPr>
                <a:t>, </a:t>
              </a:r>
              <a:r>
                <a:rPr lang="en-US" altLang="zh-CN" sz="800" b="1" kern="0" dirty="0" err="1">
                  <a:solidFill>
                    <a:srgbClr val="000000"/>
                  </a:solidFill>
                  <a:latin typeface="Courier New" pitchFamily="49" charset="0"/>
                  <a:cs typeface="Courier New" pitchFamily="49" charset="0"/>
                </a:rPr>
                <a:t>ecx</a:t>
              </a:r>
              <a:endParaRPr lang="en-US" altLang="zh-CN" sz="800" b="1" kern="0" dirty="0">
                <a:solidFill>
                  <a:srgbClr val="000000"/>
                </a:solidFill>
                <a:latin typeface="Courier New" pitchFamily="49" charset="0"/>
                <a:cs typeface="Courier New" pitchFamily="49" charset="0"/>
              </a:endParaRPr>
            </a:p>
            <a:p>
              <a:pPr defTabSz="685800" fontAlgn="base">
                <a:spcBef>
                  <a:spcPct val="0"/>
                </a:spcBef>
                <a:spcAft>
                  <a:spcPct val="0"/>
                </a:spcAft>
                <a:defRPr/>
              </a:pPr>
              <a:r>
                <a:rPr lang="en-US" altLang="zh-CN" sz="800" b="1" kern="0" dirty="0" err="1">
                  <a:solidFill>
                    <a:srgbClr val="000000"/>
                  </a:solidFill>
                  <a:latin typeface="Courier New" pitchFamily="49" charset="0"/>
                  <a:cs typeface="Courier New" pitchFamily="49" charset="0"/>
                </a:rPr>
                <a:t>jb</a:t>
              </a:r>
              <a:r>
                <a:rPr lang="en-US" altLang="zh-CN" sz="800" b="1" kern="0" dirty="0">
                  <a:solidFill>
                    <a:srgbClr val="000000"/>
                  </a:solidFill>
                  <a:latin typeface="Courier New" pitchFamily="49" charset="0"/>
                  <a:cs typeface="Courier New" pitchFamily="49" charset="0"/>
                </a:rPr>
                <a:t>        .B2.15</a:t>
              </a:r>
            </a:p>
          </p:txBody>
        </p:sp>
        <p:sp>
          <p:nvSpPr>
            <p:cNvPr id="21" name="Rectangle 23"/>
            <p:cNvSpPr>
              <a:spLocks noChangeArrowheads="1"/>
            </p:cNvSpPr>
            <p:nvPr/>
          </p:nvSpPr>
          <p:spPr bwMode="auto">
            <a:xfrm>
              <a:off x="2406270" y="1645152"/>
              <a:ext cx="155376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685800" fontAlgn="base">
                <a:spcBef>
                  <a:spcPct val="0"/>
                </a:spcBef>
                <a:spcAft>
                  <a:spcPct val="0"/>
                </a:spcAft>
                <a:defRPr/>
              </a:pPr>
              <a:r>
                <a:rPr lang="en-US" sz="1350" b="1" kern="0" dirty="0">
                  <a:solidFill>
                    <a:srgbClr val="000000"/>
                  </a:solidFill>
                  <a:cs typeface="Arial" charset="0"/>
                </a:rPr>
                <a:t>Intel® AVX</a:t>
              </a:r>
            </a:p>
          </p:txBody>
        </p:sp>
      </p:grpSp>
    </p:spTree>
    <p:extLst>
      <p:ext uri="{BB962C8B-B14F-4D97-AF65-F5344CB8AC3E}">
        <p14:creationId xmlns:p14="http://schemas.microsoft.com/office/powerpoint/2010/main" val="218929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d2e29f15-c526-4432-8e24-a8c03921e1b3"/>
</p:tagLst>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1A2B88F0DDE7489B6B6F619F3D52C3" ma:contentTypeVersion="6" ma:contentTypeDescription="Create a new document." ma:contentTypeScope="" ma:versionID="df85cc2b3494327a4f138ca03d56acff">
  <xsd:schema xmlns:xsd="http://www.w3.org/2001/XMLSchema" xmlns:xs="http://www.w3.org/2001/XMLSchema" xmlns:p="http://schemas.microsoft.com/office/2006/metadata/properties" xmlns:ns2="4AEFBF36-FFE5-46EA-83A0-D837B081F387" targetNamespace="http://schemas.microsoft.com/office/2006/metadata/properties" ma:root="true" ma:fieldsID="5e89a1b358aaa2cfdbea5d0fa8ffb74e"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FBF36-FFE5-46EA-83A0-D837B081F387" elementFormDefault="qualified">
    <xsd:import namespace="http://schemas.microsoft.com/office/2006/documentManagement/types"/>
    <xsd:import namespace="http://schemas.microsoft.com/office/infopath/2007/PartnerControl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rderID xmlns="4AEFBF36-FFE5-46EA-83A0-D837B081F387">0</OrderID>
    <DocumentCategory xmlns="4AEFBF36-FFE5-46EA-83A0-D837B081F387">Unspecified</DocumentCategory>
  </documentManagement>
</p:properties>
</file>

<file path=customXml/itemProps1.xml><?xml version="1.0" encoding="utf-8"?>
<ds:datastoreItem xmlns:ds="http://schemas.openxmlformats.org/officeDocument/2006/customXml" ds:itemID="{90172107-F477-4887-9551-4B3BFD8BE8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1E0837-660D-4F75-8E24-1764D4A95D6A}">
  <ds:schemaRefs>
    <ds:schemaRef ds:uri="http://schemas.microsoft.com/sharepoint/v3/contenttype/forms"/>
  </ds:schemaRefs>
</ds:datastoreItem>
</file>

<file path=customXml/itemProps3.xml><?xml version="1.0" encoding="utf-8"?>
<ds:datastoreItem xmlns:ds="http://schemas.openxmlformats.org/officeDocument/2006/customXml" ds:itemID="{0FC76127-8228-4275-B1B7-187889E3060C}">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4AEFBF36-FFE5-46EA-83A0-D837B081F38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4436</Words>
  <Application>Microsoft Office PowerPoint</Application>
  <PresentationFormat>On-screen Show (16:9)</PresentationFormat>
  <Paragraphs>684</Paragraphs>
  <Slides>23</Slides>
  <Notes>20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39" baseType="lpstr">
      <vt:lpstr>Calibri (Body)</vt:lpstr>
      <vt:lpstr>MS PGothic</vt:lpstr>
      <vt:lpstr>Neo Sans Intel</vt:lpstr>
      <vt:lpstr>宋体</vt:lpstr>
      <vt:lpstr>Dotum</vt:lpstr>
      <vt:lpstr>Arial</vt:lpstr>
      <vt:lpstr>Arial Narrow</vt:lpstr>
      <vt:lpstr>Calibri</vt:lpstr>
      <vt:lpstr>Courier New</vt:lpstr>
      <vt:lpstr>Intel Clear</vt:lpstr>
      <vt:lpstr>Intel Clear Light</vt:lpstr>
      <vt:lpstr>Intel Clear Pro</vt:lpstr>
      <vt:lpstr>Tahoma</vt:lpstr>
      <vt:lpstr>Wingdings</vt:lpstr>
      <vt:lpstr>Int_PPT Template_ClearPro_16x9</vt:lpstr>
      <vt:lpstr>Introduction of vectorization and LAB: Vectorization using Intel® C++ Compiler, Intel® Math kernel library</vt:lpstr>
      <vt:lpstr>Agenda</vt:lpstr>
      <vt:lpstr>Vectorize and Thread for Performance Boost </vt:lpstr>
      <vt:lpstr>Single Instruction Multiple Data (SIMD)</vt:lpstr>
      <vt:lpstr>SIMD Types for Intel® Architecture</vt:lpstr>
      <vt:lpstr>Evolution of SIMD for Intel Processors</vt:lpstr>
      <vt:lpstr>Intel® AVX and AVX-512 Registers</vt:lpstr>
      <vt:lpstr>Many Ways to Vectorize</vt:lpstr>
      <vt:lpstr>Auto-vectorization of Intel Compilers</vt:lpstr>
      <vt:lpstr>Lab -  Vectorization with Intel® Compiler </vt:lpstr>
      <vt:lpstr>Lab -  Intel® MKL </vt:lpstr>
      <vt:lpstr>PowerPoint Presentation</vt:lpstr>
      <vt:lpstr>backup</vt:lpstr>
      <vt:lpstr>Validating Vectorization Success I</vt:lpstr>
      <vt:lpstr>Disambiguation Hints I</vt:lpstr>
      <vt:lpstr>Disambiguation Hints II</vt:lpstr>
      <vt:lpstr>Tuning for Skylake SERVER </vt:lpstr>
      <vt:lpstr>Alignment</vt:lpstr>
      <vt:lpstr>Compiler helps with alignment</vt:lpstr>
      <vt:lpstr>Data Alignment for C/C++</vt:lpstr>
      <vt:lpstr>COMPILER Alignment Hints for C/C++ </vt:lpstr>
      <vt:lpstr>Problems Defining Alignment</vt:lpstr>
      <vt:lpstr>Legal Disclaimer &amp; Optimization Notice</vt:lpstr>
      <vt:lpstr>Opt Notice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CTPClassification=CTP_PUBLIC:VisualMarkings=, CTPClassification=CTP_NT</cp:keywords>
  <cp:lastModifiedBy/>
  <cp:revision>1</cp:revision>
  <dcterms:created xsi:type="dcterms:W3CDTF">2015-05-06T16:36:39Z</dcterms:created>
  <dcterms:modified xsi:type="dcterms:W3CDTF">2019-03-27T07:19:00Z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c3fc3474-3e82-4e0f-bf6f-2417e78e16a2</vt:lpwstr>
  </property>
  <property fmtid="{D5CDD505-2E9C-101B-9397-08002B2CF9AE}" pid="3" name="CTP_TimeStamp">
    <vt:lpwstr>2019-03-27 07:18:59Z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ontentTypeId">
    <vt:lpwstr>0x010100C01A2B88F0DDE7489B6B6F619F3D52C3</vt:lpwstr>
  </property>
  <property fmtid="{D5CDD505-2E9C-101B-9397-08002B2CF9AE}" pid="8" name="CTPClassification">
    <vt:lpwstr>CTP_NT</vt:lpwstr>
  </property>
</Properties>
</file>