
<file path=[Content_Types].xml><?xml version="1.0" encoding="utf-8"?>
<Types xmlns="http://schemas.openxmlformats.org/package/2006/content-types">
  <Override PartName="/_rels/.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slides/_rels/slide1.xml.rels" ContentType="application/vnd.openxmlformats-package.relationships+xml"/>
  <Override PartName="/ppt/slides/slide1.xml" ContentType="application/vnd.openxmlformats-officedocument.presentationml.slide+xml"/>
  <Override PartName="/ppt/_rels/presentation.xml.rels" ContentType="application/vnd.openxmlformats-package.relationships+xml"/>
  <Override PartName="/ppt/media/image8.png" ContentType="image/png"/>
  <Override PartName="/ppt/media/image7.png" ContentType="image/png"/>
  <Override PartName="/ppt/media/image6.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30240287" cy="427672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notes format</a:t>
            </a:r>
            <a:endParaRPr b="0" lang="en-US" sz="2000" spc="-1" strike="noStrike">
              <a:solidFill>
                <a:srgbClr val="000000"/>
              </a:solidFill>
              <a:uFill>
                <a:solidFill>
                  <a:srgbClr val="ffffff"/>
                </a:solidFill>
              </a:uFill>
              <a:latin typeface="Arial"/>
            </a:endParaRPr>
          </a:p>
        </p:txBody>
      </p:sp>
      <p:sp>
        <p:nvSpPr>
          <p:cNvPr id="42" name="PlaceHolder 2"/>
          <p:cNvSpPr>
            <a:spLocks noGrp="1"/>
          </p:cNvSpPr>
          <p:nvPr>
            <p:ph type="hdr"/>
          </p:nvPr>
        </p:nvSpPr>
        <p:spPr>
          <a:xfrm>
            <a:off x="0" y="0"/>
            <a:ext cx="3372840" cy="502560"/>
          </a:xfrm>
          <a:prstGeom prst="rect">
            <a:avLst/>
          </a:prstGeom>
        </p:spPr>
        <p:txBody>
          <a:bodyPr lIns="0" rIns="0" tIns="0" bIns="0"/>
          <a:p>
            <a:r>
              <a:rPr b="0" lang="en-US" sz="1400" spc="-1" strike="noStrike">
                <a:solidFill>
                  <a:srgbClr val="000000"/>
                </a:solidFill>
                <a:uFill>
                  <a:solidFill>
                    <a:srgbClr val="ffffff"/>
                  </a:solidFill>
                </a:uFill>
                <a:latin typeface="Times New Roman"/>
              </a:rPr>
              <a:t>&lt;header&gt;</a:t>
            </a:r>
            <a:endParaRPr b="0" lang="en-US" sz="1400" spc="-1" strike="noStrike">
              <a:solidFill>
                <a:srgbClr val="000000"/>
              </a:solidFill>
              <a:uFill>
                <a:solidFill>
                  <a:srgbClr val="ffffff"/>
                </a:solidFill>
              </a:uFill>
              <a:latin typeface="Times New Roman"/>
            </a:endParaRPr>
          </a:p>
        </p:txBody>
      </p:sp>
      <p:sp>
        <p:nvSpPr>
          <p:cNvPr id="43" name="PlaceHolder 3"/>
          <p:cNvSpPr>
            <a:spLocks noGrp="1"/>
          </p:cNvSpPr>
          <p:nvPr>
            <p:ph type="dt"/>
          </p:nvPr>
        </p:nvSpPr>
        <p:spPr>
          <a:xfrm>
            <a:off x="4399200" y="0"/>
            <a:ext cx="3372840" cy="50256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&lt;date/time&gt;</a:t>
            </a:r>
            <a:endParaRPr b="0" lang="en-US" sz="1400" spc="-1" strike="noStrike">
              <a:solidFill>
                <a:srgbClr val="000000"/>
              </a:solidFill>
              <a:uFill>
                <a:solidFill>
                  <a:srgbClr val="ffffff"/>
                </a:solidFill>
              </a:uFill>
              <a:latin typeface="Times New Roman"/>
            </a:endParaRPr>
          </a:p>
        </p:txBody>
      </p:sp>
      <p:sp>
        <p:nvSpPr>
          <p:cNvPr id="44" name="PlaceHolder 4"/>
          <p:cNvSpPr>
            <a:spLocks noGrp="1"/>
          </p:cNvSpPr>
          <p:nvPr>
            <p:ph type="ftr"/>
          </p:nvPr>
        </p:nvSpPr>
        <p:spPr>
          <a:xfrm>
            <a:off x="0" y="9555480"/>
            <a:ext cx="3372840" cy="50256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&lt;footer&gt;</a:t>
            </a:r>
            <a:endParaRPr b="0" lang="en-US" sz="1400" spc="-1" strike="noStrike">
              <a:solidFill>
                <a:srgbClr val="000000"/>
              </a:solidFill>
              <a:uFill>
                <a:solidFill>
                  <a:srgbClr val="ffffff"/>
                </a:solidFill>
              </a:uFill>
              <a:latin typeface="Times New Roman"/>
            </a:endParaRPr>
          </a:p>
        </p:txBody>
      </p:sp>
      <p:sp>
        <p:nvSpPr>
          <p:cNvPr id="45" name="PlaceHolder 5"/>
          <p:cNvSpPr>
            <a:spLocks noGrp="1"/>
          </p:cNvSpPr>
          <p:nvPr>
            <p:ph type="sldNum"/>
          </p:nvPr>
        </p:nvSpPr>
        <p:spPr>
          <a:xfrm>
            <a:off x="4399200" y="9555480"/>
            <a:ext cx="3372840" cy="502560"/>
          </a:xfrm>
          <a:prstGeom prst="rect">
            <a:avLst/>
          </a:prstGeom>
        </p:spPr>
        <p:txBody>
          <a:bodyPr lIns="0" rIns="0" tIns="0" bIns="0" anchor="b"/>
          <a:p>
            <a:pPr algn="r"/>
            <a:fld id="{8B247832-8A78-4095-B3F6-B846C9726D4C}"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4280040" y="10156680"/>
            <a:ext cx="3276360" cy="531720"/>
          </a:xfrm>
          <a:prstGeom prst="rect">
            <a:avLst/>
          </a:prstGeom>
          <a:noFill/>
          <a:ln>
            <a:noFill/>
          </a:ln>
        </p:spPr>
        <p:style>
          <a:lnRef idx="0"/>
          <a:fillRef idx="0"/>
          <a:effectRef idx="0"/>
          <a:fontRef idx="minor"/>
        </p:style>
        <p:txBody>
          <a:bodyPr lIns="0" rIns="0" tIns="0" bIns="0" anchor="b"/>
          <a:p>
            <a:pPr algn="r">
              <a:lnSpc>
                <a:spcPct val="100000"/>
              </a:lnSpc>
            </a:pPr>
            <a:r>
              <a:rPr b="0" lang="en-US" sz="1800" spc="-1" strike="noStrike">
                <a:solidFill>
                  <a:srgbClr val="000000"/>
                </a:solidFill>
                <a:uFill>
                  <a:solidFill>
                    <a:srgbClr val="ffffff"/>
                  </a:solidFill>
                </a:uFill>
                <a:latin typeface="Arial"/>
                <a:ea typeface="Arial"/>
              </a:rPr>
              <a:t> </a:t>
            </a:r>
            <a:endParaRPr b="0" lang="en-US" sz="1800" spc="-1" strike="noStrike">
              <a:solidFill>
                <a:srgbClr val="000000"/>
              </a:solidFill>
              <a:uFill>
                <a:solidFill>
                  <a:srgbClr val="ffffff"/>
                </a:solidFill>
              </a:uFill>
              <a:latin typeface="Arial"/>
            </a:endParaRPr>
          </a:p>
        </p:txBody>
      </p:sp>
      <p:sp>
        <p:nvSpPr>
          <p:cNvPr id="90" name="CustomShape 2"/>
          <p:cNvSpPr/>
          <p:nvPr/>
        </p:nvSpPr>
        <p:spPr>
          <a:xfrm>
            <a:off x="755640" y="5078520"/>
            <a:ext cx="6046560" cy="4809960"/>
          </a:xfrm>
          <a:prstGeom prst="rect">
            <a:avLst/>
          </a:prstGeom>
          <a:noFill/>
          <a:ln>
            <a:noFill/>
          </a:ln>
        </p:spPr>
        <p:style>
          <a:lnRef idx="0"/>
          <a:fillRef idx="0"/>
          <a:effectRef idx="0"/>
          <a:fontRef idx="minor"/>
        </p:style>
      </p:sp>
      <p:sp>
        <p:nvSpPr>
          <p:cNvPr id="91" name="PlaceHolder 3"/>
          <p:cNvSpPr>
            <a:spLocks noGrp="1"/>
          </p:cNvSpPr>
          <p:nvPr>
            <p:ph type="body"/>
          </p:nvPr>
        </p:nvSpPr>
        <p:spPr>
          <a:xfrm>
            <a:off x="756000" y="5078520"/>
            <a:ext cx="6045840" cy="4809600"/>
          </a:xfrm>
          <a:prstGeom prst="rect">
            <a:avLst/>
          </a:prstGeom>
        </p:spPr>
        <p:txBody>
          <a:bodyPr lIns="0" rIns="0" tIns="91440" bIns="91440" anchor="ctr"/>
          <a:p>
            <a:endParaRPr b="0" lang="en-US" sz="20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512000" y="1706400"/>
            <a:ext cx="27214920" cy="71409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9" name="PlaceHolder 2"/>
          <p:cNvSpPr>
            <a:spLocks noGrp="1"/>
          </p:cNvSpPr>
          <p:nvPr>
            <p:ph type="body"/>
          </p:nvPr>
        </p:nvSpPr>
        <p:spPr>
          <a:xfrm>
            <a:off x="1512000" y="10007280"/>
            <a:ext cx="27215280" cy="118314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0" name="PlaceHolder 3"/>
          <p:cNvSpPr>
            <a:spLocks noGrp="1"/>
          </p:cNvSpPr>
          <p:nvPr>
            <p:ph type="body"/>
          </p:nvPr>
        </p:nvSpPr>
        <p:spPr>
          <a:xfrm>
            <a:off x="1512000" y="22962960"/>
            <a:ext cx="27215280" cy="118314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512000" y="1706400"/>
            <a:ext cx="27214920" cy="71409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1512000" y="10007280"/>
            <a:ext cx="13280760" cy="118314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15457320" y="10007280"/>
            <a:ext cx="13280760" cy="118314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4" name="PlaceHolder 4"/>
          <p:cNvSpPr>
            <a:spLocks noGrp="1"/>
          </p:cNvSpPr>
          <p:nvPr>
            <p:ph type="body"/>
          </p:nvPr>
        </p:nvSpPr>
        <p:spPr>
          <a:xfrm>
            <a:off x="15457320" y="22962960"/>
            <a:ext cx="13280760" cy="118314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5" name="PlaceHolder 5"/>
          <p:cNvSpPr>
            <a:spLocks noGrp="1"/>
          </p:cNvSpPr>
          <p:nvPr>
            <p:ph type="body"/>
          </p:nvPr>
        </p:nvSpPr>
        <p:spPr>
          <a:xfrm>
            <a:off x="1512000" y="22962960"/>
            <a:ext cx="13280760" cy="118314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512000" y="1706400"/>
            <a:ext cx="27214920" cy="71409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1512000" y="10007280"/>
            <a:ext cx="27215280" cy="248040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8" name="PlaceHolder 3"/>
          <p:cNvSpPr>
            <a:spLocks noGrp="1"/>
          </p:cNvSpPr>
          <p:nvPr>
            <p:ph type="body"/>
          </p:nvPr>
        </p:nvSpPr>
        <p:spPr>
          <a:xfrm>
            <a:off x="1512000" y="10007280"/>
            <a:ext cx="27215280" cy="248040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9" name="" descr=""/>
          <p:cNvPicPr/>
          <p:nvPr/>
        </p:nvPicPr>
        <p:blipFill>
          <a:blip r:embed="rId2"/>
          <a:stretch/>
        </p:blipFill>
        <p:spPr>
          <a:xfrm>
            <a:off x="1512000" y="11552040"/>
            <a:ext cx="27215280" cy="21714120"/>
          </a:xfrm>
          <a:prstGeom prst="rect">
            <a:avLst/>
          </a:prstGeom>
          <a:ln>
            <a:noFill/>
          </a:ln>
        </p:spPr>
      </p:pic>
      <p:pic>
        <p:nvPicPr>
          <p:cNvPr id="40" name="" descr=""/>
          <p:cNvPicPr/>
          <p:nvPr/>
        </p:nvPicPr>
        <p:blipFill>
          <a:blip r:embed="rId3"/>
          <a:stretch/>
        </p:blipFill>
        <p:spPr>
          <a:xfrm>
            <a:off x="1512000" y="11552040"/>
            <a:ext cx="27215280" cy="2171412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1512000" y="1706400"/>
            <a:ext cx="27214920" cy="71409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 name="PlaceHolder 2"/>
          <p:cNvSpPr>
            <a:spLocks noGrp="1"/>
          </p:cNvSpPr>
          <p:nvPr>
            <p:ph type="subTitle"/>
          </p:nvPr>
        </p:nvSpPr>
        <p:spPr>
          <a:xfrm>
            <a:off x="1512000" y="10007280"/>
            <a:ext cx="27215280" cy="248040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512000" y="1706400"/>
            <a:ext cx="27214920" cy="71409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1512000" y="10007280"/>
            <a:ext cx="27215280" cy="248040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512000" y="1706400"/>
            <a:ext cx="27214920" cy="71409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1512000" y="10007280"/>
            <a:ext cx="13280760" cy="248040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15457320" y="10007280"/>
            <a:ext cx="13280760" cy="248040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1512000" y="1706400"/>
            <a:ext cx="27214920" cy="71409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1512000" y="1706400"/>
            <a:ext cx="27214920" cy="331023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512000" y="1706400"/>
            <a:ext cx="27214920" cy="71409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1512000" y="10007280"/>
            <a:ext cx="13280760" cy="118314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8" name="PlaceHolder 3"/>
          <p:cNvSpPr>
            <a:spLocks noGrp="1"/>
          </p:cNvSpPr>
          <p:nvPr>
            <p:ph type="body"/>
          </p:nvPr>
        </p:nvSpPr>
        <p:spPr>
          <a:xfrm>
            <a:off x="1512000" y="22962960"/>
            <a:ext cx="13280760" cy="118314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9" name="PlaceHolder 4"/>
          <p:cNvSpPr>
            <a:spLocks noGrp="1"/>
          </p:cNvSpPr>
          <p:nvPr>
            <p:ph type="body"/>
          </p:nvPr>
        </p:nvSpPr>
        <p:spPr>
          <a:xfrm>
            <a:off x="15457320" y="10007280"/>
            <a:ext cx="13280760" cy="248040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512000" y="1706400"/>
            <a:ext cx="27214920" cy="71409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1512000" y="10007280"/>
            <a:ext cx="13280760" cy="248040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15457320" y="10007280"/>
            <a:ext cx="13280760" cy="118314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15457320" y="22962960"/>
            <a:ext cx="13280760" cy="118314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512000" y="1706400"/>
            <a:ext cx="27214920" cy="71409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1512000" y="10007280"/>
            <a:ext cx="13280760" cy="118314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15457320" y="10007280"/>
            <a:ext cx="13280760" cy="118314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7" name="PlaceHolder 4"/>
          <p:cNvSpPr>
            <a:spLocks noGrp="1"/>
          </p:cNvSpPr>
          <p:nvPr>
            <p:ph type="body"/>
          </p:nvPr>
        </p:nvSpPr>
        <p:spPr>
          <a:xfrm>
            <a:off x="1512000" y="22962960"/>
            <a:ext cx="27215280" cy="118314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6e6e6"/>
        </a:solidFill>
      </p:bgPr>
    </p:bg>
    <p:spTree>
      <p:nvGrpSpPr>
        <p:cNvPr id="1" name=""/>
        <p:cNvGrpSpPr/>
        <p:nvPr/>
      </p:nvGrpSpPr>
      <p:grpSpPr>
        <a:xfrm>
          <a:off x="0" y="0"/>
          <a:ext cx="0" cy="0"/>
          <a:chOff x="0" y="0"/>
          <a:chExt cx="0" cy="0"/>
        </a:xfrm>
      </p:grpSpPr>
      <p:sp>
        <p:nvSpPr>
          <p:cNvPr id="0" name="CustomShape 1"/>
          <p:cNvSpPr/>
          <p:nvPr/>
        </p:nvSpPr>
        <p:spPr>
          <a:xfrm>
            <a:off x="1509840" y="1701720"/>
            <a:ext cx="27210960" cy="7137360"/>
          </a:xfrm>
          <a:prstGeom prst="rect">
            <a:avLst/>
          </a:prstGeom>
          <a:noFill/>
          <a:ln>
            <a:noFill/>
          </a:ln>
        </p:spPr>
        <p:style>
          <a:lnRef idx="0"/>
          <a:fillRef idx="0"/>
          <a:effectRef idx="0"/>
          <a:fontRef idx="minor"/>
        </p:style>
      </p:sp>
      <p:sp>
        <p:nvSpPr>
          <p:cNvPr id="1" name="CustomShape 2"/>
          <p:cNvSpPr/>
          <p:nvPr/>
        </p:nvSpPr>
        <p:spPr>
          <a:xfrm>
            <a:off x="1509840" y="10007640"/>
            <a:ext cx="27210960" cy="28224000"/>
          </a:xfrm>
          <a:prstGeom prst="rect">
            <a:avLst/>
          </a:prstGeom>
          <a:noFill/>
          <a:ln>
            <a:noFill/>
          </a:ln>
        </p:spPr>
        <p:style>
          <a:lnRef idx="0"/>
          <a:fillRef idx="0"/>
          <a:effectRef idx="0"/>
          <a:fontRef idx="minor"/>
        </p:style>
      </p:sp>
      <p:sp>
        <p:nvSpPr>
          <p:cNvPr id="2" name="CustomShape 3"/>
          <p:cNvSpPr/>
          <p:nvPr/>
        </p:nvSpPr>
        <p:spPr>
          <a:xfrm>
            <a:off x="1509840" y="38958840"/>
            <a:ext cx="7041960" cy="2946240"/>
          </a:xfrm>
          <a:prstGeom prst="rect">
            <a:avLst/>
          </a:prstGeom>
          <a:noFill/>
          <a:ln>
            <a:noFill/>
          </a:ln>
        </p:spPr>
        <p:style>
          <a:lnRef idx="0"/>
          <a:fillRef idx="0"/>
          <a:effectRef idx="0"/>
          <a:fontRef idx="minor"/>
        </p:style>
      </p:sp>
      <p:sp>
        <p:nvSpPr>
          <p:cNvPr id="3" name="CustomShape 4"/>
          <p:cNvSpPr/>
          <p:nvPr/>
        </p:nvSpPr>
        <p:spPr>
          <a:xfrm>
            <a:off x="10341000" y="38958840"/>
            <a:ext cx="9581760" cy="2946240"/>
          </a:xfrm>
          <a:prstGeom prst="rect">
            <a:avLst/>
          </a:prstGeom>
          <a:noFill/>
          <a:ln>
            <a:noFill/>
          </a:ln>
        </p:spPr>
        <p:style>
          <a:lnRef idx="0"/>
          <a:fillRef idx="0"/>
          <a:effectRef idx="0"/>
          <a:fontRef idx="minor"/>
        </p:style>
      </p:sp>
      <p:sp>
        <p:nvSpPr>
          <p:cNvPr id="4" name="CustomShape 5"/>
          <p:cNvSpPr/>
          <p:nvPr/>
        </p:nvSpPr>
        <p:spPr>
          <a:xfrm>
            <a:off x="21680640" y="38958840"/>
            <a:ext cx="7041960" cy="2946240"/>
          </a:xfrm>
          <a:prstGeom prst="rect">
            <a:avLst/>
          </a:prstGeom>
          <a:noFill/>
          <a:ln>
            <a:noFill/>
          </a:ln>
        </p:spPr>
        <p:style>
          <a:lnRef idx="0"/>
          <a:fillRef idx="0"/>
          <a:effectRef idx="0"/>
          <a:fontRef idx="minor"/>
        </p:style>
      </p:sp>
      <p:sp>
        <p:nvSpPr>
          <p:cNvPr id="5" name="PlaceHolder 6"/>
          <p:cNvSpPr>
            <a:spLocks noGrp="1"/>
          </p:cNvSpPr>
          <p:nvPr>
            <p:ph type="title"/>
          </p:nvPr>
        </p:nvSpPr>
        <p:spPr>
          <a:xfrm>
            <a:off x="1512000" y="1706400"/>
            <a:ext cx="27214920" cy="71409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 name="PlaceHolder 7"/>
          <p:cNvSpPr>
            <a:spLocks noGrp="1"/>
          </p:cNvSpPr>
          <p:nvPr>
            <p:ph type="body"/>
          </p:nvPr>
        </p:nvSpPr>
        <p:spPr>
          <a:xfrm>
            <a:off x="1512000" y="10007280"/>
            <a:ext cx="27215280" cy="24804000"/>
          </a:xfrm>
          <a:prstGeom prst="rect">
            <a:avLst/>
          </a:prstGeom>
        </p:spPr>
        <p:txBody>
          <a:bodyPr lIns="0" rIns="0" tIns="0" bIns="0"/>
          <a:p>
            <a:pPr marL="432000" indent="-324000">
              <a:buClr>
                <a:srgbClr val="000000"/>
              </a:buClr>
              <a:buSzPct val="45000"/>
              <a:buFont typeface="Wingdings" charset="2"/>
              <a:buChar char=""/>
            </a:pPr>
            <a:r>
              <a:rPr b="0" lang="en-US" sz="1800" spc="-1" strike="noStrike">
                <a:solidFill>
                  <a:srgbClr val="000000"/>
                </a:solidFill>
                <a:uFill>
                  <a:solidFill>
                    <a:srgbClr val="ffffff"/>
                  </a:solidFill>
                </a:uFill>
                <a:latin typeface="Arial"/>
              </a:rPr>
              <a:t>Click to edit the outline text format</a:t>
            </a:r>
            <a:endParaRPr b="0" lang="en-US"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800" spc="-1" strike="noStrike">
                <a:solidFill>
                  <a:srgbClr val="000000"/>
                </a:solidFill>
                <a:uFill>
                  <a:solidFill>
                    <a:srgbClr val="ffffff"/>
                  </a:solidFill>
                </a:uFill>
                <a:latin typeface="Arial"/>
              </a:rPr>
              <a:t>Second Outline Level</a:t>
            </a:r>
            <a:endParaRPr b="0" lang="en-US"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Arial"/>
              </a:rPr>
              <a:t>Third Outline Level</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Arial"/>
              </a:rPr>
              <a:t>Fourth Outline Level</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Fifth Outline Level</a:t>
            </a:r>
            <a:endParaRPr b="0" lang="en-US"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Sixth Outline Level</a:t>
            </a:r>
            <a:endParaRPr b="0" lang="en-US"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Seventh Outline Level</a:t>
            </a:r>
            <a:endParaRPr b="0" lang="en-US"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slideLayout" Target="../slideLayouts/slideLayout1.xml"/><Relationship Id="rId8"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CustomShape 1"/>
          <p:cNvSpPr/>
          <p:nvPr/>
        </p:nvSpPr>
        <p:spPr>
          <a:xfrm>
            <a:off x="15432480" y="10972800"/>
            <a:ext cx="14504760" cy="8162640"/>
          </a:xfrm>
          <a:prstGeom prst="rect">
            <a:avLst/>
          </a:prstGeom>
          <a:solidFill>
            <a:srgbClr val="ffffff"/>
          </a:solidFill>
          <a:ln w="36000">
            <a:solidFill>
              <a:srgbClr val="004586"/>
            </a:solidFill>
            <a:round/>
          </a:ln>
        </p:spPr>
        <p:style>
          <a:lnRef idx="0"/>
          <a:fillRef idx="0"/>
          <a:effectRef idx="0"/>
          <a:fontRef idx="minor"/>
        </p:style>
        <p:txBody>
          <a:bodyPr lIns="198000" rIns="198000" tIns="229680" bIns="198000"/>
          <a:p>
            <a:pPr algn="just">
              <a:lnSpc>
                <a:spcPct val="100000"/>
              </a:lnSpc>
            </a:pPr>
            <a:r>
              <a:rPr b="0" lang="en-US" sz="4000" spc="-1" strike="noStrike">
                <a:solidFill>
                  <a:srgbClr val="000000"/>
                </a:solidFill>
                <a:uFill>
                  <a:solidFill>
                    <a:srgbClr val="ffffff"/>
                  </a:solidFill>
                </a:uFill>
                <a:latin typeface="Arial"/>
                <a:ea typeface="Arial"/>
              </a:rPr>
              <a:t>* Contacted many laboratories with experience and interest in the development of formats and atlases under the auspices of the International Neuroinformatics Coordinating Facility (INCF)</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algn="just">
              <a:lnSpc>
                <a:spcPct val="100000"/>
              </a:lnSpc>
            </a:pPr>
            <a:r>
              <a:rPr b="0" lang="en-US" sz="4000" spc="-1" strike="noStrike">
                <a:solidFill>
                  <a:srgbClr val="000000"/>
                </a:solidFill>
                <a:uFill>
                  <a:solidFill>
                    <a:srgbClr val="ffffff"/>
                  </a:solidFill>
                </a:uFill>
                <a:latin typeface="Arial"/>
                <a:ea typeface="Arial"/>
              </a:rPr>
              <a:t>* Met twice in person (MNI, Montreal, MIT, Boston) and (mostly) agreed on the scope and ambition of the project, and some first specifications</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algn="just">
              <a:lnSpc>
                <a:spcPct val="100000"/>
              </a:lnSpc>
            </a:pPr>
            <a:r>
              <a:rPr b="0" lang="en-US" sz="4000" spc="-1" strike="noStrike">
                <a:solidFill>
                  <a:srgbClr val="000000"/>
                </a:solidFill>
                <a:uFill>
                  <a:solidFill>
                    <a:srgbClr val="ffffff"/>
                  </a:solidFill>
                </a:uFill>
                <a:latin typeface="Arial"/>
                <a:ea typeface="Arial"/>
              </a:rPr>
              <a:t>* Used </a:t>
            </a:r>
            <a:endParaRPr b="0" lang="en-US" sz="1800" spc="-1" strike="noStrike">
              <a:solidFill>
                <a:srgbClr val="000000"/>
              </a:solidFill>
              <a:uFill>
                <a:solidFill>
                  <a:srgbClr val="ffffff"/>
                </a:solidFill>
              </a:uFill>
              <a:latin typeface="Arial"/>
            </a:endParaRPr>
          </a:p>
          <a:p>
            <a:pPr algn="just">
              <a:lnSpc>
                <a:spcPct val="100000"/>
              </a:lnSpc>
            </a:pPr>
            <a:r>
              <a:rPr b="0" lang="en-US" sz="4000" spc="-1" strike="noStrike">
                <a:solidFill>
                  <a:srgbClr val="000000"/>
                </a:solidFill>
                <a:uFill>
                  <a:solidFill>
                    <a:srgbClr val="ffffff"/>
                  </a:solidFill>
                </a:uFill>
                <a:latin typeface="Arial"/>
                <a:ea typeface="Arial"/>
              </a:rPr>
              <a:t>Collaborative</a:t>
            </a:r>
            <a:endParaRPr b="0" lang="en-US" sz="1800" spc="-1" strike="noStrike">
              <a:solidFill>
                <a:srgbClr val="000000"/>
              </a:solidFill>
              <a:uFill>
                <a:solidFill>
                  <a:srgbClr val="ffffff"/>
                </a:solidFill>
              </a:uFill>
              <a:latin typeface="Arial"/>
            </a:endParaRPr>
          </a:p>
          <a:p>
            <a:pPr algn="just">
              <a:lnSpc>
                <a:spcPct val="100000"/>
              </a:lnSpc>
            </a:pPr>
            <a:r>
              <a:rPr b="0" lang="en-US" sz="4000" spc="-1" strike="noStrike">
                <a:solidFill>
                  <a:srgbClr val="000000"/>
                </a:solidFill>
                <a:uFill>
                  <a:solidFill>
                    <a:srgbClr val="ffffff"/>
                  </a:solidFill>
                </a:uFill>
                <a:latin typeface="Arial"/>
                <a:ea typeface="Arial"/>
              </a:rPr>
              <a:t>Research tools</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algn="just">
              <a:lnSpc>
                <a:spcPct val="100000"/>
              </a:lnSpc>
            </a:pPr>
            <a:r>
              <a:rPr b="0" lang="en-US" sz="4000" spc="-1" strike="noStrike">
                <a:solidFill>
                  <a:srgbClr val="000000"/>
                </a:solidFill>
                <a:uFill>
                  <a:solidFill>
                    <a:srgbClr val="ffffff"/>
                  </a:solidFill>
                </a:uFill>
                <a:latin typeface="Arial"/>
                <a:ea typeface="Arial"/>
              </a:rPr>
              <a:t>- Github / Git</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algn="just">
              <a:lnSpc>
                <a:spcPct val="100000"/>
              </a:lnSpc>
            </a:pPr>
            <a:r>
              <a:rPr b="0" lang="en-US" sz="4000" spc="-1" strike="noStrike">
                <a:solidFill>
                  <a:srgbClr val="000000"/>
                </a:solidFill>
                <a:uFill>
                  <a:solidFill>
                    <a:srgbClr val="ffffff"/>
                  </a:solidFill>
                </a:uFill>
                <a:latin typeface="Arial"/>
                <a:ea typeface="Arial"/>
              </a:rPr>
              <a:t>- Google docs</a:t>
            </a:r>
            <a:endParaRPr b="0" lang="en-US" sz="1800" spc="-1" strike="noStrike">
              <a:solidFill>
                <a:srgbClr val="000000"/>
              </a:solidFill>
              <a:uFill>
                <a:solidFill>
                  <a:srgbClr val="ffffff"/>
                </a:solidFill>
              </a:uFill>
              <a:latin typeface="Arial"/>
            </a:endParaRPr>
          </a:p>
        </p:txBody>
      </p:sp>
      <p:sp>
        <p:nvSpPr>
          <p:cNvPr id="47" name="CustomShape 2"/>
          <p:cNvSpPr/>
          <p:nvPr/>
        </p:nvSpPr>
        <p:spPr>
          <a:xfrm>
            <a:off x="0" y="365760"/>
            <a:ext cx="30238560" cy="9268560"/>
          </a:xfrm>
          <a:prstGeom prst="rect">
            <a:avLst/>
          </a:prstGeom>
          <a:solidFill>
            <a:srgbClr val="ffffff"/>
          </a:solidFill>
          <a:ln>
            <a:noFill/>
          </a:ln>
        </p:spPr>
        <p:style>
          <a:lnRef idx="0"/>
          <a:fillRef idx="0"/>
          <a:effectRef idx="0"/>
          <a:fontRef idx="minor"/>
        </p:style>
      </p:sp>
      <p:sp>
        <p:nvSpPr>
          <p:cNvPr id="48" name="CustomShape 3"/>
          <p:cNvSpPr/>
          <p:nvPr/>
        </p:nvSpPr>
        <p:spPr>
          <a:xfrm>
            <a:off x="0" y="-76320"/>
            <a:ext cx="30238560" cy="3058920"/>
          </a:xfrm>
          <a:prstGeom prst="rect">
            <a:avLst/>
          </a:prstGeom>
          <a:solidFill>
            <a:srgbClr val="e6e6ff"/>
          </a:solidFill>
          <a:ln>
            <a:noFill/>
          </a:ln>
        </p:spPr>
        <p:style>
          <a:lnRef idx="0"/>
          <a:fillRef idx="0"/>
          <a:effectRef idx="0"/>
          <a:fontRef idx="minor"/>
        </p:style>
        <p:txBody>
          <a:bodyPr lIns="216000" rIns="216000" tIns="254880" bIns="180000" anchor="ctr" anchorCtr="1"/>
          <a:p>
            <a:pPr algn="ctr">
              <a:lnSpc>
                <a:spcPct val="100000"/>
              </a:lnSpc>
            </a:pPr>
            <a:r>
              <a:rPr b="1" lang="en-US" sz="8500" spc="-1" strike="noStrike">
                <a:solidFill>
                  <a:srgbClr val="004586"/>
                </a:solidFill>
                <a:uFill>
                  <a:solidFill>
                    <a:srgbClr val="ffffff"/>
                  </a:solidFill>
                </a:uFill>
                <a:latin typeface="Arial"/>
                <a:ea typeface="Arial"/>
              </a:rPr>
              <a:t>Standardizing neuroimaging atlases formats</a:t>
            </a:r>
            <a:endParaRPr b="0" lang="en-US" sz="1800" spc="-1" strike="noStrike">
              <a:solidFill>
                <a:srgbClr val="000000"/>
              </a:solidFill>
              <a:uFill>
                <a:solidFill>
                  <a:srgbClr val="ffffff"/>
                </a:solidFill>
              </a:uFill>
              <a:latin typeface="Arial"/>
            </a:endParaRPr>
          </a:p>
        </p:txBody>
      </p:sp>
      <p:sp>
        <p:nvSpPr>
          <p:cNvPr id="49" name="CustomShape 4"/>
          <p:cNvSpPr/>
          <p:nvPr/>
        </p:nvSpPr>
        <p:spPr>
          <a:xfrm>
            <a:off x="152280" y="3067200"/>
            <a:ext cx="29603880" cy="2045880"/>
          </a:xfrm>
          <a:prstGeom prst="rect">
            <a:avLst/>
          </a:prstGeom>
          <a:noFill/>
          <a:ln>
            <a:noFill/>
          </a:ln>
        </p:spPr>
        <p:style>
          <a:lnRef idx="0"/>
          <a:fillRef idx="0"/>
          <a:effectRef idx="0"/>
          <a:fontRef idx="minor"/>
        </p:style>
        <p:txBody>
          <a:bodyPr lIns="180000" rIns="180000" tIns="222480" bIns="180000" anchor="ctr"/>
          <a:p>
            <a:pPr algn="ctr">
              <a:lnSpc>
                <a:spcPct val="93000"/>
              </a:lnSpc>
            </a:pPr>
            <a:r>
              <a:rPr b="1" lang="en-US" sz="3600" spc="-1" strike="noStrike">
                <a:solidFill>
                  <a:srgbClr val="000000"/>
                </a:solidFill>
                <a:uFill>
                  <a:solidFill>
                    <a:srgbClr val="ffffff"/>
                  </a:solidFill>
                </a:uFill>
                <a:latin typeface="Arial"/>
                <a:ea typeface="Arial"/>
              </a:rPr>
              <a:t>Jean-Baptiste Poline</a:t>
            </a:r>
            <a:r>
              <a:rPr b="1" lang="en-US" sz="3600" spc="-1" strike="noStrike" baseline="30000">
                <a:solidFill>
                  <a:srgbClr val="000000"/>
                </a:solidFill>
                <a:uFill>
                  <a:solidFill>
                    <a:srgbClr val="ffffff"/>
                  </a:solidFill>
                </a:uFill>
                <a:latin typeface="Arial"/>
                <a:ea typeface="Arial"/>
              </a:rPr>
              <a:t>1</a:t>
            </a:r>
            <a:r>
              <a:rPr b="1" lang="en-US" sz="3600" spc="-1" strike="noStrike">
                <a:solidFill>
                  <a:srgbClr val="000000"/>
                </a:solidFill>
                <a:uFill>
                  <a:solidFill>
                    <a:srgbClr val="ffffff"/>
                  </a:solidFill>
                </a:uFill>
                <a:latin typeface="Arial"/>
                <a:ea typeface="Arial"/>
              </a:rPr>
              <a:t>, Jason Bohland</a:t>
            </a:r>
            <a:r>
              <a:rPr b="1" lang="en-US" sz="3600" spc="-1" strike="noStrike" baseline="30000">
                <a:solidFill>
                  <a:srgbClr val="000000"/>
                </a:solidFill>
                <a:uFill>
                  <a:solidFill>
                    <a:srgbClr val="ffffff"/>
                  </a:solidFill>
                </a:uFill>
                <a:latin typeface="Arial"/>
                <a:ea typeface="Arial"/>
              </a:rPr>
              <a:t>2</a:t>
            </a:r>
            <a:r>
              <a:rPr b="1" lang="en-US" sz="3600" spc="-1" strike="noStrike">
                <a:solidFill>
                  <a:srgbClr val="000000"/>
                </a:solidFill>
                <a:uFill>
                  <a:solidFill>
                    <a:srgbClr val="ffffff"/>
                  </a:solidFill>
                </a:uFill>
                <a:latin typeface="Arial"/>
                <a:ea typeface="Arial"/>
              </a:rPr>
              <a:t>, Alan Evans</a:t>
            </a:r>
            <a:r>
              <a:rPr b="1" lang="en-US" sz="3600" spc="-1" strike="noStrike" baseline="30000">
                <a:solidFill>
                  <a:srgbClr val="000000"/>
                </a:solidFill>
                <a:uFill>
                  <a:solidFill>
                    <a:srgbClr val="ffffff"/>
                  </a:solidFill>
                </a:uFill>
                <a:latin typeface="Arial"/>
                <a:ea typeface="Arial"/>
              </a:rPr>
              <a:t>3</a:t>
            </a:r>
            <a:r>
              <a:rPr b="1" lang="en-US" sz="3600" spc="-1" strike="noStrike">
                <a:solidFill>
                  <a:srgbClr val="000000"/>
                </a:solidFill>
                <a:uFill>
                  <a:solidFill>
                    <a:srgbClr val="ffffff"/>
                  </a:solidFill>
                </a:uFill>
                <a:latin typeface="Arial"/>
                <a:ea typeface="Arial"/>
              </a:rPr>
              <a:t>,  David Feng</a:t>
            </a:r>
            <a:r>
              <a:rPr b="1" lang="en-US" sz="3600" spc="-1" strike="noStrike" baseline="30000">
                <a:solidFill>
                  <a:srgbClr val="000000"/>
                </a:solidFill>
                <a:uFill>
                  <a:solidFill>
                    <a:srgbClr val="ffffff"/>
                  </a:solidFill>
                </a:uFill>
                <a:latin typeface="Arial"/>
                <a:ea typeface="Arial"/>
              </a:rPr>
              <a:t>4</a:t>
            </a:r>
            <a:r>
              <a:rPr b="1" lang="en-US" sz="3600" spc="-1" strike="noStrike">
                <a:solidFill>
                  <a:srgbClr val="000000"/>
                </a:solidFill>
                <a:uFill>
                  <a:solidFill>
                    <a:srgbClr val="ffffff"/>
                  </a:solidFill>
                </a:uFill>
                <a:latin typeface="Arial"/>
                <a:ea typeface="Arial"/>
              </a:rPr>
              <a:t>, Valentin Demeusy</a:t>
            </a:r>
            <a:r>
              <a:rPr b="1" lang="en-US" sz="3600" spc="-1" strike="noStrike" baseline="30000">
                <a:solidFill>
                  <a:srgbClr val="000000"/>
                </a:solidFill>
                <a:uFill>
                  <a:solidFill>
                    <a:srgbClr val="ffffff"/>
                  </a:solidFill>
                </a:uFill>
                <a:latin typeface="Arial"/>
                <a:ea typeface="Arial"/>
              </a:rPr>
              <a:t>15</a:t>
            </a:r>
            <a:r>
              <a:rPr b="1" lang="en-US" sz="3600" spc="-1" strike="noStrike">
                <a:solidFill>
                  <a:srgbClr val="000000"/>
                </a:solidFill>
                <a:uFill>
                  <a:solidFill>
                    <a:srgbClr val="ffffff"/>
                  </a:solidFill>
                </a:uFill>
                <a:latin typeface="Arial"/>
                <a:ea typeface="Arial"/>
              </a:rPr>
              <a:t>, Guillaume Flandin</a:t>
            </a:r>
            <a:r>
              <a:rPr b="1" lang="en-US" sz="3600" spc="-1" strike="noStrike" baseline="30000">
                <a:solidFill>
                  <a:srgbClr val="000000"/>
                </a:solidFill>
                <a:uFill>
                  <a:solidFill>
                    <a:srgbClr val="ffffff"/>
                  </a:solidFill>
                </a:uFill>
                <a:latin typeface="Arial"/>
                <a:ea typeface="Arial"/>
              </a:rPr>
              <a:t>5</a:t>
            </a:r>
            <a:r>
              <a:rPr b="1" lang="en-US" sz="3600" spc="-1" strike="noStrike">
                <a:solidFill>
                  <a:srgbClr val="000000"/>
                </a:solidFill>
                <a:uFill>
                  <a:solidFill>
                    <a:srgbClr val="ffffff"/>
                  </a:solidFill>
                </a:uFill>
                <a:latin typeface="Arial"/>
                <a:ea typeface="Arial"/>
              </a:rPr>
              <a:t>, Vladimir Fonov</a:t>
            </a:r>
            <a:r>
              <a:rPr b="1" lang="en-US" sz="3600" spc="-1" strike="noStrike" baseline="30000">
                <a:solidFill>
                  <a:srgbClr val="000000"/>
                </a:solidFill>
                <a:uFill>
                  <a:solidFill>
                    <a:srgbClr val="ffffff"/>
                  </a:solidFill>
                </a:uFill>
                <a:latin typeface="Arial"/>
                <a:ea typeface="Arial"/>
              </a:rPr>
              <a:t>6</a:t>
            </a:r>
            <a:r>
              <a:rPr b="1" lang="en-US" sz="3600" spc="-1" strike="noStrike">
                <a:solidFill>
                  <a:srgbClr val="000000"/>
                </a:solidFill>
                <a:uFill>
                  <a:solidFill>
                    <a:srgbClr val="ffffff"/>
                  </a:solidFill>
                </a:uFill>
                <a:latin typeface="Arial"/>
                <a:ea typeface="Arial"/>
              </a:rPr>
              <a:t>, </a:t>
            </a:r>
            <a:endParaRPr b="0" lang="en-US" sz="1800" spc="-1" strike="noStrike">
              <a:solidFill>
                <a:srgbClr val="000000"/>
              </a:solidFill>
              <a:uFill>
                <a:solidFill>
                  <a:srgbClr val="ffffff"/>
                </a:solidFill>
              </a:uFill>
              <a:latin typeface="Arial"/>
            </a:endParaRPr>
          </a:p>
          <a:p>
            <a:pPr algn="ctr">
              <a:lnSpc>
                <a:spcPct val="93000"/>
              </a:lnSpc>
            </a:pPr>
            <a:r>
              <a:rPr b="1" lang="en-US" sz="3600" spc="-1" strike="noStrike">
                <a:solidFill>
                  <a:srgbClr val="000000"/>
                </a:solidFill>
                <a:uFill>
                  <a:solidFill>
                    <a:srgbClr val="ffffff"/>
                  </a:solidFill>
                </a:uFill>
                <a:latin typeface="Arial"/>
                <a:ea typeface="Arial"/>
              </a:rPr>
              <a:t>Satra Ghosh</a:t>
            </a:r>
            <a:r>
              <a:rPr b="1" lang="en-US" sz="3600" spc="-1" strike="noStrike" baseline="30000">
                <a:solidFill>
                  <a:srgbClr val="000000"/>
                </a:solidFill>
                <a:uFill>
                  <a:solidFill>
                    <a:srgbClr val="ffffff"/>
                  </a:solidFill>
                </a:uFill>
                <a:latin typeface="Arial"/>
                <a:ea typeface="Arial"/>
              </a:rPr>
              <a:t>7</a:t>
            </a:r>
            <a:r>
              <a:rPr b="1" lang="en-US" sz="3600" spc="-1" strike="noStrike">
                <a:solidFill>
                  <a:srgbClr val="000000"/>
                </a:solidFill>
                <a:uFill>
                  <a:solidFill>
                    <a:srgbClr val="ffffff"/>
                  </a:solidFill>
                </a:uFill>
                <a:latin typeface="Arial"/>
                <a:ea typeface="Arial"/>
              </a:rPr>
              <a:t>, David Glen</a:t>
            </a:r>
            <a:r>
              <a:rPr b="1" lang="en-US" sz="3600" spc="-1" strike="noStrike" baseline="30000">
                <a:solidFill>
                  <a:srgbClr val="000000"/>
                </a:solidFill>
                <a:uFill>
                  <a:solidFill>
                    <a:srgbClr val="ffffff"/>
                  </a:solidFill>
                </a:uFill>
                <a:latin typeface="Arial"/>
                <a:ea typeface="Arial"/>
              </a:rPr>
              <a:t>16</a:t>
            </a:r>
            <a:r>
              <a:rPr b="1" lang="en-US" sz="3600" spc="-1" strike="noStrike">
                <a:solidFill>
                  <a:srgbClr val="000000"/>
                </a:solidFill>
                <a:uFill>
                  <a:solidFill>
                    <a:srgbClr val="ffffff"/>
                  </a:solidFill>
                </a:uFill>
                <a:latin typeface="Arial"/>
                <a:ea typeface="Arial"/>
              </a:rPr>
              <a:t>, Michael Halle</a:t>
            </a:r>
            <a:r>
              <a:rPr b="1" lang="en-US" sz="3600" spc="-1" strike="noStrike" baseline="30000">
                <a:solidFill>
                  <a:srgbClr val="000000"/>
                </a:solidFill>
                <a:uFill>
                  <a:solidFill>
                    <a:srgbClr val="ffffff"/>
                  </a:solidFill>
                </a:uFill>
                <a:latin typeface="Arial"/>
                <a:ea typeface="Arial"/>
              </a:rPr>
              <a:t>15</a:t>
            </a:r>
            <a:r>
              <a:rPr b="1" lang="en-US" sz="3600" spc="-1" strike="noStrike">
                <a:solidFill>
                  <a:srgbClr val="000000"/>
                </a:solidFill>
                <a:uFill>
                  <a:solidFill>
                    <a:srgbClr val="ffffff"/>
                  </a:solidFill>
                </a:uFill>
                <a:latin typeface="Arial"/>
                <a:ea typeface="Arial"/>
              </a:rPr>
              <a:t>, Andrew Janke</a:t>
            </a:r>
            <a:r>
              <a:rPr b="1" lang="en-US" sz="3600" spc="-1" strike="noStrike" baseline="30000">
                <a:solidFill>
                  <a:srgbClr val="000000"/>
                </a:solidFill>
                <a:uFill>
                  <a:solidFill>
                    <a:srgbClr val="ffffff"/>
                  </a:solidFill>
                </a:uFill>
                <a:latin typeface="Arial"/>
                <a:ea typeface="Arial"/>
              </a:rPr>
              <a:t>8</a:t>
            </a:r>
            <a:r>
              <a:rPr b="1" lang="en-US" sz="3600" spc="-1" strike="noStrike">
                <a:solidFill>
                  <a:srgbClr val="000000"/>
                </a:solidFill>
                <a:uFill>
                  <a:solidFill>
                    <a:srgbClr val="ffffff"/>
                  </a:solidFill>
                </a:uFill>
                <a:latin typeface="Arial"/>
                <a:ea typeface="Arial"/>
              </a:rPr>
              <a:t>, Mark Jenkinson</a:t>
            </a:r>
            <a:r>
              <a:rPr b="1" lang="en-US" sz="3600" spc="-1" strike="noStrike" baseline="30000">
                <a:solidFill>
                  <a:srgbClr val="000000"/>
                </a:solidFill>
                <a:uFill>
                  <a:solidFill>
                    <a:srgbClr val="ffffff"/>
                  </a:solidFill>
                </a:uFill>
                <a:latin typeface="Arial"/>
                <a:ea typeface="Arial"/>
              </a:rPr>
              <a:t>9</a:t>
            </a:r>
            <a:r>
              <a:rPr b="1" lang="en-US" sz="3600" spc="-1" strike="noStrike">
                <a:solidFill>
                  <a:srgbClr val="000000"/>
                </a:solidFill>
                <a:uFill>
                  <a:solidFill>
                    <a:srgbClr val="ffffff"/>
                  </a:solidFill>
                </a:uFill>
                <a:latin typeface="Arial"/>
                <a:ea typeface="Arial"/>
              </a:rPr>
              <a:t>, David Kennedy</a:t>
            </a:r>
            <a:r>
              <a:rPr b="1" lang="en-US" sz="3600" spc="-1" strike="noStrike" baseline="30000">
                <a:solidFill>
                  <a:srgbClr val="000000"/>
                </a:solidFill>
                <a:uFill>
                  <a:solidFill>
                    <a:srgbClr val="ffffff"/>
                  </a:solidFill>
                </a:uFill>
                <a:latin typeface="Arial"/>
                <a:ea typeface="Arial"/>
              </a:rPr>
              <a:t>10</a:t>
            </a:r>
            <a:r>
              <a:rPr b="1" lang="en-US" sz="3600" spc="-1" strike="noStrike">
                <a:solidFill>
                  <a:srgbClr val="000000"/>
                </a:solidFill>
                <a:uFill>
                  <a:solidFill>
                    <a:srgbClr val="ffffff"/>
                  </a:solidFill>
                </a:uFill>
                <a:latin typeface="Arial"/>
                <a:ea typeface="Arial"/>
              </a:rPr>
              <a:t>, Jason Lerch</a:t>
            </a:r>
            <a:r>
              <a:rPr b="1" lang="en-US" sz="3600" spc="-1" strike="noStrike" baseline="30000">
                <a:solidFill>
                  <a:srgbClr val="000000"/>
                </a:solidFill>
                <a:uFill>
                  <a:solidFill>
                    <a:srgbClr val="ffffff"/>
                  </a:solidFill>
                </a:uFill>
                <a:latin typeface="Arial"/>
                <a:ea typeface="Arial"/>
              </a:rPr>
              <a:t>11</a:t>
            </a:r>
            <a:r>
              <a:rPr b="1" lang="en-US" sz="3600" spc="-1" strike="noStrike">
                <a:solidFill>
                  <a:srgbClr val="000000"/>
                </a:solidFill>
                <a:uFill>
                  <a:solidFill>
                    <a:srgbClr val="ffffff"/>
                  </a:solidFill>
                </a:uFill>
                <a:latin typeface="Arial"/>
                <a:ea typeface="Arial"/>
              </a:rPr>
              <a:t>, Lydia Ng</a:t>
            </a:r>
            <a:r>
              <a:rPr b="1" lang="en-US" sz="3600" spc="-1" strike="noStrike" baseline="30000">
                <a:solidFill>
                  <a:srgbClr val="000000"/>
                </a:solidFill>
                <a:uFill>
                  <a:solidFill>
                    <a:srgbClr val="ffffff"/>
                  </a:solidFill>
                </a:uFill>
                <a:latin typeface="Arial"/>
                <a:ea typeface="Arial"/>
              </a:rPr>
              <a:t>4</a:t>
            </a:r>
            <a:r>
              <a:rPr b="1" lang="en-US" sz="3600" spc="-1" strike="noStrike">
                <a:solidFill>
                  <a:srgbClr val="000000"/>
                </a:solidFill>
                <a:uFill>
                  <a:solidFill>
                    <a:srgbClr val="ffffff"/>
                  </a:solidFill>
                </a:uFill>
                <a:latin typeface="Arial"/>
                <a:ea typeface="Arial"/>
              </a:rPr>
              <a:t>, </a:t>
            </a:r>
            <a:endParaRPr b="0" lang="en-US" sz="1800" spc="-1" strike="noStrike">
              <a:solidFill>
                <a:srgbClr val="000000"/>
              </a:solidFill>
              <a:uFill>
                <a:solidFill>
                  <a:srgbClr val="ffffff"/>
                </a:solidFill>
              </a:uFill>
              <a:latin typeface="Arial"/>
            </a:endParaRPr>
          </a:p>
          <a:p>
            <a:pPr algn="ctr">
              <a:lnSpc>
                <a:spcPct val="93000"/>
              </a:lnSpc>
            </a:pPr>
            <a:r>
              <a:rPr b="1" lang="en-US" sz="3600" spc="-1" strike="noStrike">
                <a:solidFill>
                  <a:srgbClr val="000000"/>
                </a:solidFill>
                <a:uFill>
                  <a:solidFill>
                    <a:srgbClr val="ffffff"/>
                  </a:solidFill>
                </a:uFill>
                <a:latin typeface="Arial"/>
                <a:ea typeface="Arial"/>
              </a:rPr>
              <a:t>Richard Reunolds</a:t>
            </a:r>
            <a:r>
              <a:rPr b="1" lang="en-US" sz="3600" spc="-1" strike="noStrike" baseline="30000">
                <a:solidFill>
                  <a:srgbClr val="000000"/>
                </a:solidFill>
                <a:uFill>
                  <a:solidFill>
                    <a:srgbClr val="ffffff"/>
                  </a:solidFill>
                </a:uFill>
                <a:latin typeface="Arial"/>
                <a:ea typeface="Arial"/>
              </a:rPr>
              <a:t>16</a:t>
            </a:r>
            <a:r>
              <a:rPr b="1" lang="en-US" sz="3600" spc="-1" strike="noStrike">
                <a:solidFill>
                  <a:srgbClr val="000000"/>
                </a:solidFill>
                <a:uFill>
                  <a:solidFill>
                    <a:srgbClr val="ffffff"/>
                  </a:solidFill>
                </a:uFill>
                <a:latin typeface="Arial"/>
                <a:ea typeface="Arial"/>
              </a:rPr>
              <a:t>, Jason Tourville</a:t>
            </a:r>
            <a:r>
              <a:rPr b="1" lang="en-US" sz="3600" spc="-1" strike="noStrike" baseline="30000">
                <a:solidFill>
                  <a:srgbClr val="000000"/>
                </a:solidFill>
                <a:uFill>
                  <a:solidFill>
                    <a:srgbClr val="ffffff"/>
                  </a:solidFill>
                </a:uFill>
                <a:latin typeface="Arial"/>
                <a:ea typeface="Arial"/>
              </a:rPr>
              <a:t>12</a:t>
            </a:r>
            <a:r>
              <a:rPr b="1" lang="en-US" sz="3600" spc="-1" strike="noStrike">
                <a:solidFill>
                  <a:srgbClr val="000000"/>
                </a:solidFill>
                <a:uFill>
                  <a:solidFill>
                    <a:srgbClr val="ffffff"/>
                  </a:solidFill>
                </a:uFill>
                <a:latin typeface="Arial"/>
                <a:ea typeface="Arial"/>
              </a:rPr>
              <a:t>, Robert Vincent</a:t>
            </a:r>
            <a:r>
              <a:rPr b="1" lang="en-US" sz="3600" spc="-1" strike="noStrike" baseline="30000">
                <a:solidFill>
                  <a:srgbClr val="000000"/>
                </a:solidFill>
                <a:uFill>
                  <a:solidFill>
                    <a:srgbClr val="ffffff"/>
                  </a:solidFill>
                </a:uFill>
                <a:latin typeface="Arial"/>
                <a:ea typeface="Arial"/>
              </a:rPr>
              <a:t>3</a:t>
            </a:r>
            <a:r>
              <a:rPr b="1" lang="en-US" sz="3600" spc="-1" strike="noStrike">
                <a:solidFill>
                  <a:srgbClr val="000000"/>
                </a:solidFill>
                <a:uFill>
                  <a:solidFill>
                    <a:srgbClr val="ffffff"/>
                  </a:solidFill>
                </a:uFill>
                <a:latin typeface="Arial"/>
                <a:ea typeface="Arial"/>
              </a:rPr>
              <a:t>, Lilla Zollei</a:t>
            </a:r>
            <a:r>
              <a:rPr b="1" lang="en-US" sz="3600" spc="-1" strike="noStrike" baseline="30000">
                <a:solidFill>
                  <a:srgbClr val="000000"/>
                </a:solidFill>
                <a:uFill>
                  <a:solidFill>
                    <a:srgbClr val="ffffff"/>
                  </a:solidFill>
                </a:uFill>
                <a:latin typeface="Arial"/>
                <a:ea typeface="Arial"/>
              </a:rPr>
              <a:t>14</a:t>
            </a:r>
            <a:endParaRPr b="0" lang="en-US" sz="1800" spc="-1" strike="noStrike">
              <a:solidFill>
                <a:srgbClr val="000000"/>
              </a:solidFill>
              <a:uFill>
                <a:solidFill>
                  <a:srgbClr val="ffffff"/>
                </a:solidFill>
              </a:uFill>
              <a:latin typeface="Arial"/>
            </a:endParaRPr>
          </a:p>
        </p:txBody>
      </p:sp>
      <p:sp>
        <p:nvSpPr>
          <p:cNvPr id="50" name="CustomShape 5"/>
          <p:cNvSpPr/>
          <p:nvPr/>
        </p:nvSpPr>
        <p:spPr>
          <a:xfrm>
            <a:off x="364320" y="4969800"/>
            <a:ext cx="18110880" cy="4812840"/>
          </a:xfrm>
          <a:prstGeom prst="rect">
            <a:avLst/>
          </a:prstGeom>
          <a:noFill/>
          <a:ln>
            <a:noFill/>
          </a:ln>
        </p:spPr>
        <p:style>
          <a:lnRef idx="0"/>
          <a:fillRef idx="0"/>
          <a:effectRef idx="0"/>
          <a:fontRef idx="minor"/>
        </p:style>
        <p:txBody>
          <a:bodyPr lIns="0" rIns="0" tIns="28080" bIns="0"/>
          <a:p>
            <a:pPr algn="just">
              <a:lnSpc>
                <a:spcPct val="93000"/>
              </a:lnSpc>
            </a:pPr>
            <a:r>
              <a:rPr b="1" lang="en-US" sz="3200" spc="-1" strike="noStrike">
                <a:solidFill>
                  <a:srgbClr val="000000"/>
                </a:solidFill>
                <a:uFill>
                  <a:solidFill>
                    <a:srgbClr val="ffffff"/>
                  </a:solidFill>
                </a:uFill>
                <a:latin typeface="Times New Roman"/>
                <a:ea typeface="Times New Roman"/>
              </a:rPr>
              <a:t>1</a:t>
            </a:r>
            <a:r>
              <a:rPr b="0" lang="en-US" sz="3200" spc="-1" strike="noStrike">
                <a:solidFill>
                  <a:srgbClr val="000000"/>
                </a:solidFill>
                <a:uFill>
                  <a:solidFill>
                    <a:srgbClr val="ffffff"/>
                  </a:solidFill>
                </a:uFill>
                <a:latin typeface="Times New Roman"/>
                <a:ea typeface="Times New Roman"/>
              </a:rPr>
              <a:t>. University of California, Berkeley, Berkeley, CA </a:t>
            </a:r>
            <a:r>
              <a:rPr b="1" lang="en-US" sz="3200" spc="-1" strike="noStrike">
                <a:solidFill>
                  <a:srgbClr val="000000"/>
                </a:solidFill>
                <a:uFill>
                  <a:solidFill>
                    <a:srgbClr val="ffffff"/>
                  </a:solidFill>
                </a:uFill>
                <a:latin typeface="Times New Roman"/>
                <a:ea typeface="Times New Roman"/>
              </a:rPr>
              <a:t>2.</a:t>
            </a:r>
            <a:r>
              <a:rPr b="0" lang="en-US" sz="3200" spc="-1" strike="noStrike">
                <a:solidFill>
                  <a:srgbClr val="000000"/>
                </a:solidFill>
                <a:uFill>
                  <a:solidFill>
                    <a:srgbClr val="ffffff"/>
                  </a:solidFill>
                </a:uFill>
                <a:latin typeface="Times New Roman"/>
                <a:ea typeface="Times New Roman"/>
              </a:rPr>
              <a:t> Department of Health Sciences, Boston University, Boston, MA </a:t>
            </a:r>
            <a:r>
              <a:rPr b="1" lang="en-US" sz="3200" spc="-1" strike="noStrike">
                <a:solidFill>
                  <a:srgbClr val="000000"/>
                </a:solidFill>
                <a:uFill>
                  <a:solidFill>
                    <a:srgbClr val="ffffff"/>
                  </a:solidFill>
                </a:uFill>
                <a:latin typeface="Times New Roman"/>
                <a:ea typeface="Times New Roman"/>
              </a:rPr>
              <a:t>3.</a:t>
            </a:r>
            <a:r>
              <a:rPr b="0" lang="en-US" sz="3200" spc="-1" strike="noStrike">
                <a:solidFill>
                  <a:srgbClr val="000000"/>
                </a:solidFill>
                <a:uFill>
                  <a:solidFill>
                    <a:srgbClr val="ffffff"/>
                  </a:solidFill>
                </a:uFill>
                <a:latin typeface="Times New Roman"/>
                <a:ea typeface="Times New Roman"/>
              </a:rPr>
              <a:t> McGill Centre for Integrative Neuroscience, Montreal Neurological Institute, McGill University, Montreal, QC, </a:t>
            </a:r>
            <a:r>
              <a:rPr b="0" lang="en-US" sz="3200" spc="-1" strike="noStrike">
                <a:solidFill>
                  <a:srgbClr val="000000"/>
                </a:solidFill>
                <a:uFill>
                  <a:solidFill>
                    <a:srgbClr val="ffffff"/>
                  </a:solidFill>
                </a:uFill>
                <a:latin typeface="Times New Roman"/>
                <a:ea typeface="Times New Roman"/>
              </a:rPr>
              <a:t>Canada</a:t>
            </a:r>
            <a:r>
              <a:rPr b="0" lang="en-US" sz="3200" spc="-1" strike="noStrike">
                <a:solidFill>
                  <a:srgbClr val="000000"/>
                </a:solidFill>
                <a:uFill>
                  <a:solidFill>
                    <a:srgbClr val="ffffff"/>
                  </a:solidFill>
                </a:uFill>
                <a:latin typeface="Times New Roman"/>
                <a:ea typeface="Times New Roman"/>
              </a:rPr>
              <a:t> </a:t>
            </a:r>
            <a:r>
              <a:rPr b="1" lang="en-US" sz="3200" spc="-1" strike="noStrike">
                <a:solidFill>
                  <a:srgbClr val="000000"/>
                </a:solidFill>
                <a:uFill>
                  <a:solidFill>
                    <a:srgbClr val="ffffff"/>
                  </a:solidFill>
                </a:uFill>
                <a:latin typeface="Times New Roman"/>
                <a:ea typeface="Times New Roman"/>
              </a:rPr>
              <a:t>4.</a:t>
            </a:r>
            <a:r>
              <a:rPr b="0" lang="en-US" sz="3200" spc="-1" strike="noStrike">
                <a:solidFill>
                  <a:srgbClr val="000000"/>
                </a:solidFill>
                <a:uFill>
                  <a:solidFill>
                    <a:srgbClr val="ffffff"/>
                  </a:solidFill>
                </a:uFill>
                <a:latin typeface="Times New Roman"/>
                <a:ea typeface="Times New Roman"/>
              </a:rPr>
              <a:t> Allen Institute for Brain Science, Seattle, WA, </a:t>
            </a:r>
            <a:r>
              <a:rPr b="1" lang="en-US" sz="3200" spc="-1" strike="noStrike">
                <a:solidFill>
                  <a:srgbClr val="000000"/>
                </a:solidFill>
                <a:uFill>
                  <a:solidFill>
                    <a:srgbClr val="ffffff"/>
                  </a:solidFill>
                </a:uFill>
                <a:latin typeface="Times New Roman"/>
                <a:ea typeface="Times New Roman"/>
              </a:rPr>
              <a:t>5.</a:t>
            </a:r>
            <a:r>
              <a:rPr b="0" lang="en-US" sz="3200" spc="-1" strike="noStrike">
                <a:solidFill>
                  <a:srgbClr val="000000"/>
                </a:solidFill>
                <a:uFill>
                  <a:solidFill>
                    <a:srgbClr val="ffffff"/>
                  </a:solidFill>
                </a:uFill>
                <a:latin typeface="Times New Roman"/>
                <a:ea typeface="Times New Roman"/>
              </a:rPr>
              <a:t> Wellcome Trust Centre for Neuroimaging, London, UK </a:t>
            </a:r>
            <a:r>
              <a:rPr b="1" lang="en-US" sz="3200" spc="-1" strike="noStrike">
                <a:solidFill>
                  <a:srgbClr val="000000"/>
                </a:solidFill>
                <a:uFill>
                  <a:solidFill>
                    <a:srgbClr val="ffffff"/>
                  </a:solidFill>
                </a:uFill>
                <a:latin typeface="Times New Roman"/>
                <a:ea typeface="Times New Roman"/>
              </a:rPr>
              <a:t>6.</a:t>
            </a:r>
            <a:r>
              <a:rPr b="0" lang="en-US" sz="3200" spc="-1" strike="noStrike">
                <a:solidFill>
                  <a:srgbClr val="000000"/>
                </a:solidFill>
                <a:uFill>
                  <a:solidFill>
                    <a:srgbClr val="ffffff"/>
                  </a:solidFill>
                </a:uFill>
                <a:latin typeface="Times New Roman"/>
                <a:ea typeface="Times New Roman"/>
              </a:rPr>
              <a:t> Montreal Neurological Institute, McGill University, Montreal, Quebec, </a:t>
            </a:r>
            <a:r>
              <a:rPr b="1" lang="en-US" sz="3200" spc="-1" strike="noStrike">
                <a:solidFill>
                  <a:srgbClr val="000000"/>
                </a:solidFill>
                <a:uFill>
                  <a:solidFill>
                    <a:srgbClr val="ffffff"/>
                  </a:solidFill>
                </a:uFill>
                <a:latin typeface="Times New Roman"/>
                <a:ea typeface="Times New Roman"/>
              </a:rPr>
              <a:t>7.</a:t>
            </a:r>
            <a:r>
              <a:rPr b="0" lang="en-US" sz="3200" spc="-1" strike="noStrike">
                <a:solidFill>
                  <a:srgbClr val="000000"/>
                </a:solidFill>
                <a:uFill>
                  <a:solidFill>
                    <a:srgbClr val="ffffff"/>
                  </a:solidFill>
                </a:uFill>
                <a:latin typeface="Times New Roman"/>
                <a:ea typeface="Times New Roman"/>
              </a:rPr>
              <a:t> MIT, Cambridge, United States, </a:t>
            </a:r>
            <a:r>
              <a:rPr b="1" lang="en-US" sz="3200" spc="-1" strike="noStrike">
                <a:solidFill>
                  <a:srgbClr val="000000"/>
                </a:solidFill>
                <a:uFill>
                  <a:solidFill>
                    <a:srgbClr val="ffffff"/>
                  </a:solidFill>
                </a:uFill>
                <a:latin typeface="Times New Roman"/>
                <a:ea typeface="Times New Roman"/>
              </a:rPr>
              <a:t>8.</a:t>
            </a:r>
            <a:r>
              <a:rPr b="0" lang="en-US" sz="3200" spc="-1" strike="noStrike">
                <a:solidFill>
                  <a:srgbClr val="000000"/>
                </a:solidFill>
                <a:uFill>
                  <a:solidFill>
                    <a:srgbClr val="ffffff"/>
                  </a:solidFill>
                </a:uFill>
                <a:latin typeface="Times New Roman"/>
                <a:ea typeface="Times New Roman"/>
              </a:rPr>
              <a:t> Centre for Advanced Imaging, University of Queensland, Brisbane, Australia, </a:t>
            </a:r>
            <a:r>
              <a:rPr b="1" lang="en-US" sz="3200" spc="-1" strike="noStrike">
                <a:solidFill>
                  <a:srgbClr val="000000"/>
                </a:solidFill>
                <a:uFill>
                  <a:solidFill>
                    <a:srgbClr val="ffffff"/>
                  </a:solidFill>
                </a:uFill>
                <a:latin typeface="Times New Roman"/>
                <a:ea typeface="Times New Roman"/>
              </a:rPr>
              <a:t>9.</a:t>
            </a:r>
            <a:r>
              <a:rPr b="0" lang="en-US" sz="3200" spc="-1" strike="noStrike">
                <a:solidFill>
                  <a:srgbClr val="000000"/>
                </a:solidFill>
                <a:uFill>
                  <a:solidFill>
                    <a:srgbClr val="ffffff"/>
                  </a:solidFill>
                </a:uFill>
                <a:latin typeface="Times New Roman"/>
                <a:ea typeface="Times New Roman"/>
              </a:rPr>
              <a:t> Oxford University, Oxford, United Kingdom, </a:t>
            </a:r>
            <a:r>
              <a:rPr b="1" lang="en-US" sz="3200" spc="-1" strike="noStrike">
                <a:solidFill>
                  <a:srgbClr val="000000"/>
                </a:solidFill>
                <a:uFill>
                  <a:solidFill>
                    <a:srgbClr val="ffffff"/>
                  </a:solidFill>
                </a:uFill>
                <a:latin typeface="Times New Roman"/>
                <a:ea typeface="Times New Roman"/>
              </a:rPr>
              <a:t>10.</a:t>
            </a:r>
            <a:r>
              <a:rPr b="0" lang="en-US" sz="3200" spc="-1" strike="noStrike">
                <a:solidFill>
                  <a:srgbClr val="000000"/>
                </a:solidFill>
                <a:uFill>
                  <a:solidFill>
                    <a:srgbClr val="ffffff"/>
                  </a:solidFill>
                </a:uFill>
                <a:latin typeface="Times New Roman"/>
                <a:ea typeface="Times New Roman"/>
              </a:rPr>
              <a:t> Univ. of Massachusetts Medical School, Worcester, MA, USA </a:t>
            </a:r>
            <a:r>
              <a:rPr b="1" lang="en-US" sz="3200" spc="-1" strike="noStrike">
                <a:solidFill>
                  <a:srgbClr val="000000"/>
                </a:solidFill>
                <a:uFill>
                  <a:solidFill>
                    <a:srgbClr val="ffffff"/>
                  </a:solidFill>
                </a:uFill>
                <a:latin typeface="Times New Roman"/>
                <a:ea typeface="Times New Roman"/>
              </a:rPr>
              <a:t>11.</a:t>
            </a:r>
            <a:r>
              <a:rPr b="0" lang="en-US" sz="3200" spc="-1" strike="noStrike">
                <a:solidFill>
                  <a:srgbClr val="000000"/>
                </a:solidFill>
                <a:uFill>
                  <a:solidFill>
                    <a:srgbClr val="ffffff"/>
                  </a:solidFill>
                </a:uFill>
                <a:latin typeface="Times New Roman"/>
                <a:ea typeface="Times New Roman"/>
              </a:rPr>
              <a:t> Univ. of Toronto/Hospital for Sick Children, Toronto, Ontario </a:t>
            </a:r>
            <a:r>
              <a:rPr b="1" lang="en-US" sz="3200" spc="-1" strike="noStrike">
                <a:solidFill>
                  <a:srgbClr val="000000"/>
                </a:solidFill>
                <a:uFill>
                  <a:solidFill>
                    <a:srgbClr val="ffffff"/>
                  </a:solidFill>
                </a:uFill>
                <a:latin typeface="Times New Roman"/>
                <a:ea typeface="Times New Roman"/>
              </a:rPr>
              <a:t>12.</a:t>
            </a:r>
            <a:r>
              <a:rPr b="0" lang="en-US" sz="3200" spc="-1" strike="noStrike">
                <a:solidFill>
                  <a:srgbClr val="000000"/>
                </a:solidFill>
                <a:uFill>
                  <a:solidFill>
                    <a:srgbClr val="ffffff"/>
                  </a:solidFill>
                </a:uFill>
                <a:latin typeface="Times New Roman"/>
                <a:ea typeface="Times New Roman"/>
              </a:rPr>
              <a:t> Department of Speech, Language, &amp; Hearing Sciences, Boston University, Boston, MA </a:t>
            </a:r>
            <a:r>
              <a:rPr b="1" lang="en-US" sz="3200" spc="-1" strike="noStrike">
                <a:solidFill>
                  <a:srgbClr val="000000"/>
                </a:solidFill>
                <a:uFill>
                  <a:solidFill>
                    <a:srgbClr val="ffffff"/>
                  </a:solidFill>
                </a:uFill>
                <a:latin typeface="Times New Roman"/>
                <a:ea typeface="Times New Roman"/>
              </a:rPr>
              <a:t>14.</a:t>
            </a:r>
            <a:r>
              <a:rPr b="0" lang="en-US" sz="3200" spc="-1" strike="noStrike">
                <a:solidFill>
                  <a:srgbClr val="000000"/>
                </a:solidFill>
                <a:uFill>
                  <a:solidFill>
                    <a:srgbClr val="ffffff"/>
                  </a:solidFill>
                </a:uFill>
                <a:latin typeface="Times New Roman"/>
                <a:ea typeface="Times New Roman"/>
              </a:rPr>
              <a:t> Massachusetts General Hospital, Boston, USA </a:t>
            </a:r>
            <a:r>
              <a:rPr b="1" lang="en-US" sz="3200" spc="-1" strike="noStrike">
                <a:solidFill>
                  <a:srgbClr val="000000"/>
                </a:solidFill>
                <a:uFill>
                  <a:solidFill>
                    <a:srgbClr val="ffffff"/>
                  </a:solidFill>
                </a:uFill>
                <a:latin typeface="Times New Roman"/>
                <a:ea typeface="Times New Roman"/>
              </a:rPr>
              <a:t>15.</a:t>
            </a:r>
            <a:r>
              <a:rPr b="0" lang="en-US" sz="3200" spc="-1" strike="noStrike">
                <a:solidFill>
                  <a:srgbClr val="000000"/>
                </a:solidFill>
                <a:uFill>
                  <a:solidFill>
                    <a:srgbClr val="ffffff"/>
                  </a:solidFill>
                </a:uFill>
                <a:latin typeface="Times New Roman"/>
                <a:ea typeface="Times New Roman"/>
              </a:rPr>
              <a:t> Harvard Medical School, United States. </a:t>
            </a:r>
            <a:r>
              <a:rPr b="1" lang="en-US" sz="3200" spc="-1" strike="noStrike">
                <a:solidFill>
                  <a:srgbClr val="000000"/>
                </a:solidFill>
                <a:uFill>
                  <a:solidFill>
                    <a:srgbClr val="ffffff"/>
                  </a:solidFill>
                </a:uFill>
                <a:latin typeface="Times New Roman"/>
                <a:ea typeface="Times New Roman"/>
              </a:rPr>
              <a:t>16. </a:t>
            </a:r>
            <a:r>
              <a:rPr b="0" lang="en-US" sz="3200" spc="-1" strike="noStrike">
                <a:solidFill>
                  <a:srgbClr val="000000"/>
                </a:solidFill>
                <a:uFill>
                  <a:solidFill>
                    <a:srgbClr val="ffffff"/>
                  </a:solidFill>
                </a:uFill>
                <a:latin typeface="Times New Roman"/>
                <a:ea typeface="Times New Roman"/>
              </a:rPr>
              <a:t>National Institute of Health, Bethesda, USA.</a:t>
            </a:r>
            <a:endParaRPr b="0" lang="en-US" sz="1800" spc="-1" strike="noStrike">
              <a:solidFill>
                <a:srgbClr val="000000"/>
              </a:solidFill>
              <a:uFill>
                <a:solidFill>
                  <a:srgbClr val="ffffff"/>
                </a:solidFill>
              </a:uFill>
              <a:latin typeface="Arial"/>
            </a:endParaRPr>
          </a:p>
        </p:txBody>
      </p:sp>
      <p:pic>
        <p:nvPicPr>
          <p:cNvPr id="51" name="Shape 70" descr=""/>
          <p:cNvPicPr/>
          <p:nvPr/>
        </p:nvPicPr>
        <p:blipFill>
          <a:blip r:embed="rId1"/>
          <a:stretch/>
        </p:blipFill>
        <p:spPr>
          <a:xfrm>
            <a:off x="18719640" y="4809960"/>
            <a:ext cx="10847160" cy="1874880"/>
          </a:xfrm>
          <a:prstGeom prst="rect">
            <a:avLst/>
          </a:prstGeom>
          <a:ln>
            <a:noFill/>
          </a:ln>
        </p:spPr>
      </p:pic>
      <p:sp>
        <p:nvSpPr>
          <p:cNvPr id="52" name="CustomShape 6"/>
          <p:cNvSpPr/>
          <p:nvPr/>
        </p:nvSpPr>
        <p:spPr>
          <a:xfrm>
            <a:off x="254160" y="11064240"/>
            <a:ext cx="14741640" cy="7589160"/>
          </a:xfrm>
          <a:prstGeom prst="rect">
            <a:avLst/>
          </a:prstGeom>
          <a:solidFill>
            <a:srgbClr val="ffffff"/>
          </a:solidFill>
          <a:ln w="36000">
            <a:solidFill>
              <a:srgbClr val="004586"/>
            </a:solidFill>
            <a:round/>
          </a:ln>
        </p:spPr>
        <p:style>
          <a:lnRef idx="0"/>
          <a:fillRef idx="0"/>
          <a:effectRef idx="0"/>
          <a:fontRef idx="minor"/>
        </p:style>
        <p:txBody>
          <a:bodyPr lIns="198000" rIns="198000" tIns="229680" bIns="198000"/>
          <a:p>
            <a:pPr algn="just">
              <a:lnSpc>
                <a:spcPct val="100000"/>
              </a:lnSpc>
            </a:pPr>
            <a:r>
              <a:rPr b="0" lang="en-US" sz="4000" spc="-1" strike="noStrike">
                <a:solidFill>
                  <a:srgbClr val="000000"/>
                </a:solidFill>
                <a:uFill>
                  <a:solidFill>
                    <a:srgbClr val="ffffff"/>
                  </a:solidFill>
                </a:uFill>
                <a:latin typeface="Arial"/>
                <a:ea typeface="Arial"/>
              </a:rPr>
              <a:t>* We (almost) </a:t>
            </a:r>
            <a:r>
              <a:rPr b="1" lang="en-US" sz="4000" spc="-1" strike="noStrike">
                <a:solidFill>
                  <a:srgbClr val="000000"/>
                </a:solidFill>
                <a:uFill>
                  <a:solidFill>
                    <a:srgbClr val="ffffff"/>
                  </a:solidFill>
                </a:uFill>
                <a:latin typeface="Arial"/>
                <a:ea typeface="Arial"/>
              </a:rPr>
              <a:t>all</a:t>
            </a:r>
            <a:r>
              <a:rPr b="0" lang="en-US" sz="4000" spc="-1" strike="noStrike">
                <a:solidFill>
                  <a:srgbClr val="000000"/>
                </a:solidFill>
                <a:uFill>
                  <a:solidFill>
                    <a:srgbClr val="ffffff"/>
                  </a:solidFill>
                </a:uFill>
                <a:latin typeface="Arial"/>
                <a:ea typeface="Arial"/>
              </a:rPr>
              <a:t> use brain atlases. </a:t>
            </a:r>
            <a:endParaRPr b="0" lang="en-US" sz="1800" spc="-1" strike="noStrike">
              <a:solidFill>
                <a:srgbClr val="000000"/>
              </a:solidFill>
              <a:uFill>
                <a:solidFill>
                  <a:srgbClr val="ffffff"/>
                </a:solidFill>
              </a:uFill>
              <a:latin typeface="Arial"/>
            </a:endParaRPr>
          </a:p>
          <a:p>
            <a:pPr algn="just">
              <a:lnSpc>
                <a:spcPct val="100000"/>
              </a:lnSpc>
            </a:pPr>
            <a:r>
              <a:rPr b="0" lang="en-US" sz="4000" spc="-1" strike="noStrike">
                <a:solidFill>
                  <a:srgbClr val="000000"/>
                </a:solidFill>
                <a:uFill>
                  <a:solidFill>
                    <a:srgbClr val="ffffff"/>
                  </a:solidFill>
                </a:uFill>
                <a:latin typeface="Arial"/>
                <a:ea typeface="Arial"/>
              </a:rPr>
              <a:t>* </a:t>
            </a:r>
            <a:r>
              <a:rPr b="1" lang="en-US" sz="4000" spc="-1" strike="noStrike">
                <a:solidFill>
                  <a:srgbClr val="000000"/>
                </a:solidFill>
                <a:uFill>
                  <a:solidFill>
                    <a:srgbClr val="ffffff"/>
                  </a:solidFill>
                </a:uFill>
                <a:latin typeface="Arial"/>
                <a:ea typeface="Arial"/>
              </a:rPr>
              <a:t>There are many atlases</a:t>
            </a:r>
            <a:r>
              <a:rPr b="0" lang="en-US" sz="4000" spc="-1" strike="noStrike">
                <a:solidFill>
                  <a:srgbClr val="000000"/>
                </a:solidFill>
                <a:uFill>
                  <a:solidFill>
                    <a:srgbClr val="ffffff"/>
                  </a:solidFill>
                </a:uFill>
                <a:latin typeface="Arial"/>
                <a:ea typeface="Arial"/>
              </a:rPr>
              <a:t>: AAL, Harvard-Oxford, FreeSurfer labels, JuBrain Cytoarchitectonic atlas, etc. </a:t>
            </a:r>
            <a:endParaRPr b="0" lang="en-US" sz="1800" spc="-1" strike="noStrike">
              <a:solidFill>
                <a:srgbClr val="000000"/>
              </a:solidFill>
              <a:uFill>
                <a:solidFill>
                  <a:srgbClr val="ffffff"/>
                </a:solidFill>
              </a:uFill>
              <a:latin typeface="Arial"/>
            </a:endParaRPr>
          </a:p>
          <a:p>
            <a:pPr algn="just">
              <a:lnSpc>
                <a:spcPct val="100000"/>
              </a:lnSpc>
            </a:pPr>
            <a:r>
              <a:rPr b="0" lang="en-US" sz="4000" spc="-1" strike="noStrike">
                <a:solidFill>
                  <a:srgbClr val="000000"/>
                </a:solidFill>
                <a:uFill>
                  <a:solidFill>
                    <a:srgbClr val="ffffff"/>
                  </a:solidFill>
                </a:uFill>
                <a:latin typeface="Arial"/>
                <a:ea typeface="Arial"/>
              </a:rPr>
              <a:t>* </a:t>
            </a:r>
            <a:r>
              <a:rPr b="1" lang="en-US" sz="4000" spc="-1" strike="noStrike">
                <a:solidFill>
                  <a:srgbClr val="000000"/>
                </a:solidFill>
                <a:uFill>
                  <a:solidFill>
                    <a:srgbClr val="ffffff"/>
                  </a:solidFill>
                </a:uFill>
                <a:latin typeface="Arial"/>
                <a:ea typeface="Arial"/>
              </a:rPr>
              <a:t>This number is growing</a:t>
            </a:r>
            <a:r>
              <a:rPr b="0" lang="en-US" sz="4000" spc="-1" strike="noStrike">
                <a:solidFill>
                  <a:srgbClr val="000000"/>
                </a:solidFill>
                <a:uFill>
                  <a:solidFill>
                    <a:srgbClr val="ffffff"/>
                  </a:solidFill>
                </a:uFill>
                <a:latin typeface="Arial"/>
                <a:ea typeface="Arial"/>
              </a:rPr>
              <a:t>, and atlases represent more and more diverse information, for example:</a:t>
            </a:r>
            <a:endParaRPr b="0" lang="en-US" sz="1800" spc="-1" strike="noStrike">
              <a:solidFill>
                <a:srgbClr val="000000"/>
              </a:solidFill>
              <a:uFill>
                <a:solidFill>
                  <a:srgbClr val="ffffff"/>
                </a:solidFill>
              </a:uFill>
              <a:latin typeface="Arial"/>
            </a:endParaRPr>
          </a:p>
          <a:p>
            <a:pPr algn="just">
              <a:lnSpc>
                <a:spcPct val="100000"/>
              </a:lnSpc>
            </a:pPr>
            <a:r>
              <a:rPr b="0" lang="en-US" sz="4000" spc="-1" strike="noStrike">
                <a:solidFill>
                  <a:srgbClr val="000000"/>
                </a:solidFill>
                <a:uFill>
                  <a:solidFill>
                    <a:srgbClr val="ffffff"/>
                  </a:solidFill>
                </a:uFill>
                <a:latin typeface="Arial"/>
                <a:ea typeface="Arial"/>
              </a:rPr>
              <a:t>	</a:t>
            </a:r>
            <a:r>
              <a:rPr b="0" lang="en-US" sz="4000" spc="-1" strike="noStrike">
                <a:solidFill>
                  <a:srgbClr val="000000"/>
                </a:solidFill>
                <a:uFill>
                  <a:solidFill>
                    <a:srgbClr val="ffffff"/>
                  </a:solidFill>
                </a:uFill>
                <a:latin typeface="Arial"/>
                <a:ea typeface="Arial"/>
              </a:rPr>
              <a:t>- anatomical-T1/diffusion, </a:t>
            </a:r>
            <a:endParaRPr b="0" lang="en-US" sz="1800" spc="-1" strike="noStrike">
              <a:solidFill>
                <a:srgbClr val="000000"/>
              </a:solidFill>
              <a:uFill>
                <a:solidFill>
                  <a:srgbClr val="ffffff"/>
                </a:solidFill>
              </a:uFill>
              <a:latin typeface="Arial"/>
            </a:endParaRPr>
          </a:p>
          <a:p>
            <a:pPr algn="just">
              <a:lnSpc>
                <a:spcPct val="100000"/>
              </a:lnSpc>
            </a:pPr>
            <a:r>
              <a:rPr b="0" lang="en-US" sz="4000" spc="-1" strike="noStrike">
                <a:solidFill>
                  <a:srgbClr val="000000"/>
                </a:solidFill>
                <a:uFill>
                  <a:solidFill>
                    <a:srgbClr val="ffffff"/>
                  </a:solidFill>
                </a:uFill>
                <a:latin typeface="Arial"/>
                <a:ea typeface="Arial"/>
              </a:rPr>
              <a:t>	</a:t>
            </a:r>
            <a:r>
              <a:rPr b="0" lang="en-US" sz="4000" spc="-1" strike="noStrike">
                <a:solidFill>
                  <a:srgbClr val="000000"/>
                </a:solidFill>
                <a:uFill>
                  <a:solidFill>
                    <a:srgbClr val="ffffff"/>
                  </a:solidFill>
                </a:uFill>
                <a:latin typeface="Arial"/>
                <a:ea typeface="Arial"/>
              </a:rPr>
              <a:t>- functional-Bold/connectivity, </a:t>
            </a:r>
            <a:endParaRPr b="0" lang="en-US" sz="1800" spc="-1" strike="noStrike">
              <a:solidFill>
                <a:srgbClr val="000000"/>
              </a:solidFill>
              <a:uFill>
                <a:solidFill>
                  <a:srgbClr val="ffffff"/>
                </a:solidFill>
              </a:uFill>
              <a:latin typeface="Arial"/>
            </a:endParaRPr>
          </a:p>
          <a:p>
            <a:pPr algn="just">
              <a:lnSpc>
                <a:spcPct val="100000"/>
              </a:lnSpc>
            </a:pPr>
            <a:r>
              <a:rPr b="0" lang="en-US" sz="4000" spc="-1" strike="noStrike">
                <a:solidFill>
                  <a:srgbClr val="000000"/>
                </a:solidFill>
                <a:uFill>
                  <a:solidFill>
                    <a:srgbClr val="ffffff"/>
                  </a:solidFill>
                </a:uFill>
                <a:latin typeface="Arial"/>
                <a:ea typeface="Arial"/>
              </a:rPr>
              <a:t>	</a:t>
            </a:r>
            <a:r>
              <a:rPr b="0" lang="en-US" sz="4000" spc="-1" strike="noStrike">
                <a:solidFill>
                  <a:srgbClr val="000000"/>
                </a:solidFill>
                <a:uFill>
                  <a:solidFill>
                    <a:srgbClr val="ffffff"/>
                  </a:solidFill>
                </a:uFill>
                <a:latin typeface="Arial"/>
                <a:ea typeface="Arial"/>
              </a:rPr>
              <a:t>- genetic (eg  Allen-brain), and many more.</a:t>
            </a:r>
            <a:endParaRPr b="0" lang="en-US" sz="1800" spc="-1" strike="noStrike">
              <a:solidFill>
                <a:srgbClr val="000000"/>
              </a:solidFill>
              <a:uFill>
                <a:solidFill>
                  <a:srgbClr val="ffffff"/>
                </a:solidFill>
              </a:uFill>
              <a:latin typeface="Arial"/>
            </a:endParaRPr>
          </a:p>
          <a:p>
            <a:pPr algn="just">
              <a:lnSpc>
                <a:spcPct val="100000"/>
              </a:lnSpc>
            </a:pPr>
            <a:r>
              <a:rPr b="0" lang="en-US" sz="4000" spc="-1" strike="noStrike">
                <a:solidFill>
                  <a:srgbClr val="000000"/>
                </a:solidFill>
                <a:uFill>
                  <a:solidFill>
                    <a:srgbClr val="ffffff"/>
                  </a:solidFill>
                </a:uFill>
                <a:latin typeface="Arial"/>
                <a:ea typeface="Arial"/>
              </a:rPr>
              <a:t>* We often need to investigate </a:t>
            </a:r>
            <a:r>
              <a:rPr b="1" lang="en-US" sz="4000" spc="-1" strike="noStrike">
                <a:solidFill>
                  <a:srgbClr val="000000"/>
                </a:solidFill>
                <a:uFill>
                  <a:solidFill>
                    <a:srgbClr val="ffffff"/>
                  </a:solidFill>
                </a:uFill>
                <a:latin typeface="Arial"/>
                <a:ea typeface="Arial"/>
              </a:rPr>
              <a:t>the correspondence between several atlases</a:t>
            </a:r>
            <a:r>
              <a:rPr b="0" lang="en-US" sz="4000" spc="-1" strike="noStrike">
                <a:solidFill>
                  <a:srgbClr val="000000"/>
                </a:solidFill>
                <a:uFill>
                  <a:solidFill>
                    <a:srgbClr val="ffffff"/>
                  </a:solidFill>
                </a:uFill>
                <a:latin typeface="Arial"/>
                <a:ea typeface="Arial"/>
              </a:rPr>
              <a:t> </a:t>
            </a:r>
            <a:endParaRPr b="0" lang="en-US" sz="1800" spc="-1" strike="noStrike">
              <a:solidFill>
                <a:srgbClr val="000000"/>
              </a:solidFill>
              <a:uFill>
                <a:solidFill>
                  <a:srgbClr val="ffffff"/>
                </a:solidFill>
              </a:uFill>
              <a:latin typeface="Arial"/>
            </a:endParaRPr>
          </a:p>
          <a:p>
            <a:pPr algn="just">
              <a:lnSpc>
                <a:spcPct val="100000"/>
              </a:lnSpc>
            </a:pPr>
            <a:r>
              <a:rPr b="0" lang="en-US" sz="4000" spc="-1" strike="noStrike">
                <a:solidFill>
                  <a:srgbClr val="000000"/>
                </a:solidFill>
                <a:uFill>
                  <a:solidFill>
                    <a:srgbClr val="ffffff"/>
                  </a:solidFill>
                </a:uFill>
                <a:latin typeface="Arial"/>
                <a:ea typeface="Arial"/>
              </a:rPr>
              <a:t>* However, the </a:t>
            </a:r>
            <a:r>
              <a:rPr b="1" lang="en-US" sz="4000" spc="-1" strike="noStrike">
                <a:solidFill>
                  <a:srgbClr val="000000"/>
                </a:solidFill>
                <a:uFill>
                  <a:solidFill>
                    <a:srgbClr val="ffffff"/>
                  </a:solidFill>
                </a:uFill>
                <a:latin typeface="Arial"/>
                <a:ea typeface="Arial"/>
              </a:rPr>
              <a:t>meta data of atlases are formated in many ways</a:t>
            </a:r>
            <a:r>
              <a:rPr b="0" lang="en-US" sz="4000" spc="-1" strike="noStrike">
                <a:solidFill>
                  <a:srgbClr val="000000"/>
                </a:solidFill>
                <a:uFill>
                  <a:solidFill>
                    <a:srgbClr val="ffffff"/>
                  </a:solidFill>
                </a:uFill>
                <a:latin typeface="Arial"/>
                <a:ea typeface="Arial"/>
              </a:rPr>
              <a:t>. Format are associated with specific tools. </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p:txBody>
      </p:sp>
      <p:sp>
        <p:nvSpPr>
          <p:cNvPr id="53" name="CustomShape 7"/>
          <p:cNvSpPr/>
          <p:nvPr/>
        </p:nvSpPr>
        <p:spPr>
          <a:xfrm>
            <a:off x="254160" y="9864720"/>
            <a:ext cx="14758200" cy="1198080"/>
          </a:xfrm>
          <a:prstGeom prst="rect">
            <a:avLst/>
          </a:prstGeom>
          <a:solidFill>
            <a:srgbClr val="004586"/>
          </a:solidFill>
          <a:ln w="36000">
            <a:solidFill>
              <a:srgbClr val="004586"/>
            </a:solidFill>
            <a:round/>
          </a:ln>
        </p:spPr>
        <p:style>
          <a:lnRef idx="0"/>
          <a:fillRef idx="0"/>
          <a:effectRef idx="0"/>
          <a:fontRef idx="minor"/>
        </p:style>
        <p:txBody>
          <a:bodyPr lIns="180000" rIns="180000" tIns="224280" bIns="180000" anchor="ctr"/>
          <a:p>
            <a:pPr algn="ctr">
              <a:lnSpc>
                <a:spcPct val="93000"/>
              </a:lnSpc>
            </a:pPr>
            <a:r>
              <a:rPr b="0" lang="en-US" sz="5000" spc="-1" strike="noStrike">
                <a:solidFill>
                  <a:srgbClr val="ffffff"/>
                </a:solidFill>
                <a:uFill>
                  <a:solidFill>
                    <a:srgbClr val="ffffff"/>
                  </a:solidFill>
                </a:uFill>
                <a:latin typeface="Arial"/>
                <a:ea typeface="Arial"/>
              </a:rPr>
              <a:t>Motivation and goal</a:t>
            </a:r>
            <a:endParaRPr b="0" lang="en-US" sz="1800" spc="-1" strike="noStrike">
              <a:solidFill>
                <a:srgbClr val="000000"/>
              </a:solidFill>
              <a:uFill>
                <a:solidFill>
                  <a:srgbClr val="ffffff"/>
                </a:solidFill>
              </a:uFill>
              <a:latin typeface="Arial"/>
            </a:endParaRPr>
          </a:p>
        </p:txBody>
      </p:sp>
      <p:sp>
        <p:nvSpPr>
          <p:cNvPr id="54" name="CustomShape 8"/>
          <p:cNvSpPr/>
          <p:nvPr/>
        </p:nvSpPr>
        <p:spPr>
          <a:xfrm>
            <a:off x="236520" y="25183440"/>
            <a:ext cx="14758200" cy="880200"/>
          </a:xfrm>
          <a:prstGeom prst="rect">
            <a:avLst/>
          </a:prstGeom>
          <a:solidFill>
            <a:srgbClr val="004586"/>
          </a:solidFill>
          <a:ln w="36000">
            <a:solidFill>
              <a:srgbClr val="004586"/>
            </a:solidFill>
            <a:round/>
          </a:ln>
        </p:spPr>
        <p:style>
          <a:lnRef idx="0"/>
          <a:fillRef idx="0"/>
          <a:effectRef idx="0"/>
          <a:fontRef idx="minor"/>
        </p:style>
        <p:txBody>
          <a:bodyPr lIns="180000" rIns="180000" tIns="224280" bIns="180000" anchor="ctr"/>
          <a:p>
            <a:pPr algn="ctr">
              <a:lnSpc>
                <a:spcPct val="93000"/>
              </a:lnSpc>
            </a:pPr>
            <a:r>
              <a:rPr b="0" lang="en-US" sz="5000" spc="-1" strike="noStrike">
                <a:solidFill>
                  <a:srgbClr val="ffffff"/>
                </a:solidFill>
                <a:uFill>
                  <a:solidFill>
                    <a:srgbClr val="ffffff"/>
                  </a:solidFill>
                </a:uFill>
                <a:latin typeface="Arial"/>
                <a:ea typeface="Arial"/>
              </a:rPr>
              <a:t>Problems to be solved</a:t>
            </a:r>
            <a:endParaRPr b="0" lang="en-US" sz="1800" spc="-1" strike="noStrike">
              <a:solidFill>
                <a:srgbClr val="000000"/>
              </a:solidFill>
              <a:uFill>
                <a:solidFill>
                  <a:srgbClr val="ffffff"/>
                </a:solidFill>
              </a:uFill>
              <a:latin typeface="Arial"/>
            </a:endParaRPr>
          </a:p>
        </p:txBody>
      </p:sp>
      <p:sp>
        <p:nvSpPr>
          <p:cNvPr id="55" name="CustomShape 9"/>
          <p:cNvSpPr/>
          <p:nvPr/>
        </p:nvSpPr>
        <p:spPr>
          <a:xfrm>
            <a:off x="254160" y="26139600"/>
            <a:ext cx="14758200" cy="11429640"/>
          </a:xfrm>
          <a:prstGeom prst="rect">
            <a:avLst/>
          </a:prstGeom>
          <a:solidFill>
            <a:srgbClr val="ffffff"/>
          </a:solidFill>
          <a:ln w="36000">
            <a:solidFill>
              <a:srgbClr val="004586"/>
            </a:solidFill>
            <a:round/>
          </a:ln>
        </p:spPr>
        <p:style>
          <a:lnRef idx="0"/>
          <a:fillRef idx="0"/>
          <a:effectRef idx="0"/>
          <a:fontRef idx="minor"/>
        </p:style>
        <p:txBody>
          <a:bodyPr lIns="180000" rIns="180000" tIns="211680" bIns="180000"/>
          <a:p>
            <a:pPr algn="just">
              <a:lnSpc>
                <a:spcPct val="100000"/>
              </a:lnSpc>
            </a:pPr>
            <a:endParaRPr b="0" lang="en-US" sz="1800" spc="-1" strike="noStrike">
              <a:solidFill>
                <a:srgbClr val="000000"/>
              </a:solidFill>
              <a:uFill>
                <a:solidFill>
                  <a:srgbClr val="ffffff"/>
                </a:solidFill>
              </a:uFill>
              <a:latin typeface="Arial"/>
            </a:endParaRPr>
          </a:p>
          <a:p>
            <a:pPr algn="just">
              <a:lnSpc>
                <a:spcPct val="100000"/>
              </a:lnSpc>
            </a:pPr>
            <a:r>
              <a:rPr b="0" lang="en-US" sz="4000" spc="-1" strike="noStrike">
                <a:solidFill>
                  <a:srgbClr val="000000"/>
                </a:solidFill>
                <a:uFill>
                  <a:solidFill>
                    <a:srgbClr val="ffffff"/>
                  </a:solidFill>
                </a:uFill>
                <a:latin typeface="Arial"/>
                <a:ea typeface="Arial"/>
              </a:rPr>
              <a:t>* Problem #1: </a:t>
            </a:r>
            <a:r>
              <a:rPr b="1" lang="en-US" sz="4000" spc="-1" strike="noStrike">
                <a:solidFill>
                  <a:srgbClr val="000000"/>
                </a:solidFill>
                <a:uFill>
                  <a:solidFill>
                    <a:srgbClr val="ffffff"/>
                  </a:solidFill>
                </a:uFill>
                <a:latin typeface="Arial"/>
                <a:ea typeface="Arial"/>
              </a:rPr>
              <a:t>Motivation</a:t>
            </a:r>
            <a:r>
              <a:rPr b="0" lang="en-US" sz="4000" spc="-1" strike="noStrike">
                <a:solidFill>
                  <a:srgbClr val="000000"/>
                </a:solidFill>
                <a:uFill>
                  <a:solidFill>
                    <a:srgbClr val="ffffff"/>
                  </a:solidFill>
                </a:uFill>
                <a:latin typeface="Arial"/>
                <a:ea typeface="Arial"/>
              </a:rPr>
              <a:t>. This is not a priority in most laboratories. Priority is put on novel publishable studies, optimizing research output at the level of the researcher or the lab, not making research efficient across the brain imaging community.</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algn="just">
              <a:lnSpc>
                <a:spcPct val="100000"/>
              </a:lnSpc>
            </a:pPr>
            <a:r>
              <a:rPr b="0" lang="en-US" sz="4000" spc="-1" strike="noStrike">
                <a:solidFill>
                  <a:srgbClr val="000000"/>
                </a:solidFill>
                <a:uFill>
                  <a:solidFill>
                    <a:srgbClr val="ffffff"/>
                  </a:solidFill>
                </a:uFill>
                <a:latin typeface="Arial"/>
                <a:ea typeface="Arial"/>
              </a:rPr>
              <a:t>* Problem #2: </a:t>
            </a:r>
            <a:r>
              <a:rPr b="1" lang="en-US" sz="4000" spc="-1" strike="noStrike">
                <a:solidFill>
                  <a:srgbClr val="000000"/>
                </a:solidFill>
                <a:uFill>
                  <a:solidFill>
                    <a:srgbClr val="ffffff"/>
                  </a:solidFill>
                </a:uFill>
                <a:latin typeface="Arial"/>
                <a:ea typeface="Arial"/>
              </a:rPr>
              <a:t>Sociological</a:t>
            </a:r>
            <a:r>
              <a:rPr b="0" lang="en-US" sz="4000" spc="-1" strike="noStrike">
                <a:solidFill>
                  <a:srgbClr val="000000"/>
                </a:solidFill>
                <a:uFill>
                  <a:solidFill>
                    <a:srgbClr val="ffffff"/>
                  </a:solidFill>
                </a:uFill>
                <a:latin typeface="Arial"/>
                <a:ea typeface="Arial"/>
              </a:rPr>
              <a:t>. creating a new format is hard: it requires to bring in the same room a number of researchers with different use cases, background and perspectives. Often, had hoc solutions have been developed locally, time has been invested and are hard to give up. </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algn="just">
              <a:lnSpc>
                <a:spcPct val="100000"/>
              </a:lnSpc>
            </a:pPr>
            <a:r>
              <a:rPr b="0" lang="en-US" sz="4000" spc="-1" strike="noStrike">
                <a:solidFill>
                  <a:srgbClr val="000000"/>
                </a:solidFill>
                <a:uFill>
                  <a:solidFill>
                    <a:srgbClr val="ffffff"/>
                  </a:solidFill>
                </a:uFill>
                <a:latin typeface="Arial"/>
                <a:ea typeface="Arial"/>
              </a:rPr>
              <a:t>* Problem #3: </a:t>
            </a:r>
            <a:r>
              <a:rPr b="1" lang="en-US" sz="4000" spc="-1" strike="noStrike">
                <a:solidFill>
                  <a:srgbClr val="000000"/>
                </a:solidFill>
                <a:uFill>
                  <a:solidFill>
                    <a:srgbClr val="ffffff"/>
                  </a:solidFill>
                </a:uFill>
                <a:latin typeface="Arial"/>
                <a:ea typeface="Arial"/>
              </a:rPr>
              <a:t>Scope definition</a:t>
            </a:r>
            <a:r>
              <a:rPr b="0" lang="en-US" sz="4000" spc="-1" strike="noStrike">
                <a:solidFill>
                  <a:srgbClr val="000000"/>
                </a:solidFill>
                <a:uFill>
                  <a:solidFill>
                    <a:srgbClr val="ffffff"/>
                  </a:solidFill>
                </a:uFill>
                <a:latin typeface="Arial"/>
                <a:ea typeface="Arial"/>
              </a:rPr>
              <a:t>. The scope of such a standardization can vary greatly given the numerous modalities, species, dimensions (including temporal, cohorts, etc)</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algn="just">
              <a:lnSpc>
                <a:spcPct val="100000"/>
              </a:lnSpc>
            </a:pPr>
            <a:r>
              <a:rPr b="0" lang="en-US" sz="4000" spc="-1" strike="noStrike">
                <a:solidFill>
                  <a:srgbClr val="000000"/>
                </a:solidFill>
                <a:uFill>
                  <a:solidFill>
                    <a:srgbClr val="ffffff"/>
                  </a:solidFill>
                </a:uFill>
                <a:latin typeface="Arial"/>
                <a:ea typeface="Arial"/>
              </a:rPr>
              <a:t>* Problem #4: </a:t>
            </a:r>
            <a:r>
              <a:rPr b="1" lang="en-US" sz="4000" spc="-1" strike="noStrike">
                <a:solidFill>
                  <a:srgbClr val="000000"/>
                </a:solidFill>
                <a:uFill>
                  <a:solidFill>
                    <a:srgbClr val="ffffff"/>
                  </a:solidFill>
                </a:uFill>
                <a:latin typeface="Arial"/>
                <a:ea typeface="Arial"/>
              </a:rPr>
              <a:t>Technical</a:t>
            </a:r>
            <a:r>
              <a:rPr b="0" lang="en-US" sz="4000" spc="-1" strike="noStrike">
                <a:solidFill>
                  <a:srgbClr val="000000"/>
                </a:solidFill>
                <a:uFill>
                  <a:solidFill>
                    <a:srgbClr val="ffffff"/>
                  </a:solidFill>
                </a:uFill>
                <a:latin typeface="Arial"/>
                <a:ea typeface="Arial"/>
              </a:rPr>
              <a:t>. Once problems 1-3 are resolved, the technical difficulties have to be tackled. </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algn="just">
              <a:lnSpc>
                <a:spcPct val="100000"/>
              </a:lnSpc>
            </a:pPr>
            <a:r>
              <a:rPr b="0" lang="en-US" sz="4000" spc="-1" strike="noStrike">
                <a:solidFill>
                  <a:srgbClr val="000000"/>
                </a:solidFill>
                <a:uFill>
                  <a:solidFill>
                    <a:srgbClr val="ffffff"/>
                  </a:solidFill>
                </a:uFill>
                <a:latin typeface="Arial"/>
                <a:ea typeface="Arial"/>
              </a:rPr>
              <a:t>* Problem #5. </a:t>
            </a:r>
            <a:r>
              <a:rPr b="1" lang="en-US" sz="4000" spc="-1" strike="noStrike">
                <a:solidFill>
                  <a:srgbClr val="000000"/>
                </a:solidFill>
                <a:uFill>
                  <a:solidFill>
                    <a:srgbClr val="ffffff"/>
                  </a:solidFill>
                </a:uFill>
                <a:latin typeface="Arial"/>
                <a:ea typeface="Arial"/>
              </a:rPr>
              <a:t>There are interactions between problems 1-4</a:t>
            </a:r>
            <a:r>
              <a:rPr b="0" lang="en-US" sz="4000" spc="-1" strike="noStrike">
                <a:solidFill>
                  <a:srgbClr val="000000"/>
                </a:solidFill>
                <a:uFill>
                  <a:solidFill>
                    <a:srgbClr val="ffffff"/>
                  </a:solidFill>
                </a:uFill>
                <a:latin typeface="Arial"/>
                <a:ea typeface="Arial"/>
              </a:rPr>
              <a:t>. </a:t>
            </a:r>
            <a:endParaRPr b="0" lang="en-US" sz="1800" spc="-1" strike="noStrike">
              <a:solidFill>
                <a:srgbClr val="000000"/>
              </a:solidFill>
              <a:uFill>
                <a:solidFill>
                  <a:srgbClr val="ffffff"/>
                </a:solidFill>
              </a:uFill>
              <a:latin typeface="Arial"/>
            </a:endParaRPr>
          </a:p>
        </p:txBody>
      </p:sp>
      <p:sp>
        <p:nvSpPr>
          <p:cNvPr id="56" name="CustomShape 10"/>
          <p:cNvSpPr/>
          <p:nvPr/>
        </p:nvSpPr>
        <p:spPr>
          <a:xfrm>
            <a:off x="15425280" y="19207800"/>
            <a:ext cx="14504760" cy="880920"/>
          </a:xfrm>
          <a:prstGeom prst="rect">
            <a:avLst/>
          </a:prstGeom>
          <a:solidFill>
            <a:srgbClr val="004586"/>
          </a:solidFill>
          <a:ln w="36000">
            <a:solidFill>
              <a:srgbClr val="004586"/>
            </a:solidFill>
            <a:round/>
          </a:ln>
        </p:spPr>
        <p:style>
          <a:lnRef idx="0"/>
          <a:fillRef idx="0"/>
          <a:effectRef idx="0"/>
          <a:fontRef idx="minor"/>
        </p:style>
        <p:txBody>
          <a:bodyPr lIns="180000" rIns="180000" tIns="224280" bIns="180000" anchor="ctr"/>
          <a:p>
            <a:pPr algn="ctr">
              <a:lnSpc>
                <a:spcPct val="93000"/>
              </a:lnSpc>
            </a:pPr>
            <a:r>
              <a:rPr b="0" lang="en-US" sz="5000" spc="-1" strike="noStrike">
                <a:solidFill>
                  <a:srgbClr val="ffffff"/>
                </a:solidFill>
                <a:uFill>
                  <a:solidFill>
                    <a:srgbClr val="ffffff"/>
                  </a:solidFill>
                </a:uFill>
                <a:latin typeface="Arial"/>
                <a:ea typeface="Arial"/>
              </a:rPr>
              <a:t>What we have now : </a:t>
            </a:r>
            <a:endParaRPr b="0" lang="en-US" sz="1800" spc="-1" strike="noStrike">
              <a:solidFill>
                <a:srgbClr val="000000"/>
              </a:solidFill>
              <a:uFill>
                <a:solidFill>
                  <a:srgbClr val="ffffff"/>
                </a:solidFill>
              </a:uFill>
              <a:latin typeface="Arial"/>
            </a:endParaRPr>
          </a:p>
        </p:txBody>
      </p:sp>
      <p:sp>
        <p:nvSpPr>
          <p:cNvPr id="57" name="CustomShape 11"/>
          <p:cNvSpPr/>
          <p:nvPr/>
        </p:nvSpPr>
        <p:spPr>
          <a:xfrm>
            <a:off x="0" y="0"/>
            <a:ext cx="2998440" cy="2998440"/>
          </a:xfrm>
          <a:prstGeom prst="rect">
            <a:avLst/>
          </a:prstGeom>
          <a:noFill/>
          <a:ln>
            <a:noFill/>
          </a:ln>
        </p:spPr>
        <p:style>
          <a:lnRef idx="0"/>
          <a:fillRef idx="0"/>
          <a:effectRef idx="0"/>
          <a:fontRef idx="minor"/>
        </p:style>
      </p:sp>
      <p:sp>
        <p:nvSpPr>
          <p:cNvPr id="58" name="CustomShape 12"/>
          <p:cNvSpPr/>
          <p:nvPr/>
        </p:nvSpPr>
        <p:spPr>
          <a:xfrm>
            <a:off x="254160" y="38341440"/>
            <a:ext cx="14758200" cy="4151160"/>
          </a:xfrm>
          <a:prstGeom prst="rect">
            <a:avLst/>
          </a:prstGeom>
          <a:solidFill>
            <a:srgbClr val="ffffff"/>
          </a:solidFill>
          <a:ln w="36000">
            <a:solidFill>
              <a:srgbClr val="004586"/>
            </a:solidFill>
            <a:round/>
          </a:ln>
        </p:spPr>
        <p:style>
          <a:lnRef idx="0"/>
          <a:fillRef idx="0"/>
          <a:effectRef idx="0"/>
          <a:fontRef idx="minor"/>
        </p:style>
        <p:txBody>
          <a:bodyPr lIns="180000" rIns="180000" tIns="211680" bIns="180000"/>
          <a:p>
            <a:pPr algn="just">
              <a:lnSpc>
                <a:spcPct val="100000"/>
              </a:lnSpc>
            </a:pPr>
            <a:r>
              <a:rPr b="0" lang="en-US" sz="2700" spc="-1" strike="noStrike">
                <a:solidFill>
                  <a:srgbClr val="000000"/>
                </a:solidFill>
                <a:uFill>
                  <a:solidFill>
                    <a:srgbClr val="ffffff"/>
                  </a:solidFill>
                </a:uFill>
                <a:latin typeface="Arial"/>
                <a:ea typeface="Arial"/>
              </a:rPr>
              <a:t>[1] AC Evans, AL Janke, DL Collins, S Baillet, “Brain templates and atlases”, Neuroimage, 2012. [2] http://fsl.fmrib.ox.ac.uk/fsl/fslwiki/Atlases. </a:t>
            </a:r>
            <a:endParaRPr b="0" lang="en-US" sz="1800" spc="-1" strike="noStrike">
              <a:solidFill>
                <a:srgbClr val="000000"/>
              </a:solidFill>
              <a:uFill>
                <a:solidFill>
                  <a:srgbClr val="ffffff"/>
                </a:solidFill>
              </a:uFill>
              <a:latin typeface="Arial"/>
            </a:endParaRPr>
          </a:p>
          <a:p>
            <a:pPr algn="just">
              <a:lnSpc>
                <a:spcPct val="100000"/>
              </a:lnSpc>
            </a:pPr>
            <a:r>
              <a:rPr b="0" lang="en-US" sz="2700" spc="-1" strike="noStrike">
                <a:solidFill>
                  <a:srgbClr val="000000"/>
                </a:solidFill>
                <a:uFill>
                  <a:solidFill>
                    <a:srgbClr val="ffffff"/>
                  </a:solidFill>
                </a:uFill>
                <a:latin typeface="Arial"/>
                <a:ea typeface="Arial"/>
              </a:rPr>
              <a:t>[3] https://en.wikibooks.org/wiki/SPM/Atlases. </a:t>
            </a:r>
            <a:endParaRPr b="0" lang="en-US" sz="1800" spc="-1" strike="noStrike">
              <a:solidFill>
                <a:srgbClr val="000000"/>
              </a:solidFill>
              <a:uFill>
                <a:solidFill>
                  <a:srgbClr val="ffffff"/>
                </a:solidFill>
              </a:uFill>
              <a:latin typeface="Arial"/>
            </a:endParaRPr>
          </a:p>
          <a:p>
            <a:pPr algn="just">
              <a:lnSpc>
                <a:spcPct val="100000"/>
              </a:lnSpc>
            </a:pPr>
            <a:r>
              <a:rPr b="0" lang="en-US" sz="2700" spc="-1" strike="noStrike">
                <a:solidFill>
                  <a:srgbClr val="000000"/>
                </a:solidFill>
                <a:uFill>
                  <a:solidFill>
                    <a:srgbClr val="ffffff"/>
                  </a:solidFill>
                </a:uFill>
                <a:latin typeface="Arial"/>
                <a:ea typeface="Arial"/>
              </a:rPr>
              <a:t>[4] JT Devlin, RA Poldrack, “In praise of tedious anatomy”, Neuroimage, 2006. </a:t>
            </a:r>
            <a:endParaRPr b="0" lang="en-US" sz="1800" spc="-1" strike="noStrike">
              <a:solidFill>
                <a:srgbClr val="000000"/>
              </a:solidFill>
              <a:uFill>
                <a:solidFill>
                  <a:srgbClr val="ffffff"/>
                </a:solidFill>
              </a:uFill>
              <a:latin typeface="Arial"/>
            </a:endParaRPr>
          </a:p>
          <a:p>
            <a:pPr algn="just">
              <a:lnSpc>
                <a:spcPct val="100000"/>
              </a:lnSpc>
            </a:pPr>
            <a:r>
              <a:rPr b="0" lang="en-US" sz="2700" spc="-1" strike="noStrike">
                <a:solidFill>
                  <a:srgbClr val="000000"/>
                </a:solidFill>
                <a:uFill>
                  <a:solidFill>
                    <a:srgbClr val="ffffff"/>
                  </a:solidFill>
                </a:uFill>
                <a:latin typeface="Arial"/>
                <a:ea typeface="Arial"/>
              </a:rPr>
              <a:t>[5] Amunts, K., Hawrylycz, M.J., Van Essen, D.C. et al. Interoperable atlases of the human brain. Neuroimage 99, 525–532, 2014. </a:t>
            </a:r>
            <a:endParaRPr b="0" lang="en-US" sz="1800" spc="-1" strike="noStrike">
              <a:solidFill>
                <a:srgbClr val="000000"/>
              </a:solidFill>
              <a:uFill>
                <a:solidFill>
                  <a:srgbClr val="ffffff"/>
                </a:solidFill>
              </a:uFill>
              <a:latin typeface="Arial"/>
            </a:endParaRPr>
          </a:p>
          <a:p>
            <a:pPr algn="just">
              <a:lnSpc>
                <a:spcPct val="100000"/>
              </a:lnSpc>
            </a:pPr>
            <a:r>
              <a:rPr b="0" lang="en-US" sz="2700" spc="-1" strike="noStrike">
                <a:solidFill>
                  <a:srgbClr val="000000"/>
                </a:solidFill>
                <a:uFill>
                  <a:solidFill>
                    <a:srgbClr val="ffffff"/>
                  </a:solidFill>
                </a:uFill>
                <a:latin typeface="Arial"/>
                <a:ea typeface="Arial"/>
              </a:rPr>
              <a:t>[6] JW Bohland, H Bokil, CB Allen, PP Mitra, “The Brain Atlas Concordance Problem: Quantitative Comparison of Anatomical Parcellations”, PLOS ONE, 2009. </a:t>
            </a:r>
            <a:endParaRPr b="0" lang="en-US" sz="1800" spc="-1" strike="noStrike">
              <a:solidFill>
                <a:srgbClr val="000000"/>
              </a:solidFill>
              <a:uFill>
                <a:solidFill>
                  <a:srgbClr val="ffffff"/>
                </a:solidFill>
              </a:uFill>
              <a:latin typeface="Arial"/>
            </a:endParaRPr>
          </a:p>
          <a:p>
            <a:pPr algn="just">
              <a:lnSpc>
                <a:spcPct val="100000"/>
              </a:lnSpc>
            </a:pPr>
            <a:r>
              <a:rPr b="0" lang="en-US" sz="2700" spc="-1" strike="noStrike">
                <a:solidFill>
                  <a:srgbClr val="000000"/>
                </a:solidFill>
                <a:uFill>
                  <a:solidFill>
                    <a:srgbClr val="ffffff"/>
                  </a:solidFill>
                </a:uFill>
                <a:latin typeface="Arial"/>
                <a:ea typeface="Arial"/>
              </a:rPr>
              <a:t>[7] J.B. Poline, J. Breeze, S. Ghosh, et al., Frontiers in Neuroinformatics 2012.</a:t>
            </a:r>
            <a:endParaRPr b="0" lang="en-US" sz="1800" spc="-1" strike="noStrike">
              <a:solidFill>
                <a:srgbClr val="000000"/>
              </a:solidFill>
              <a:uFill>
                <a:solidFill>
                  <a:srgbClr val="ffffff"/>
                </a:solidFill>
              </a:uFill>
              <a:latin typeface="Arial"/>
            </a:endParaRPr>
          </a:p>
        </p:txBody>
      </p:sp>
      <p:sp>
        <p:nvSpPr>
          <p:cNvPr id="59" name="CustomShape 13"/>
          <p:cNvSpPr/>
          <p:nvPr/>
        </p:nvSpPr>
        <p:spPr>
          <a:xfrm>
            <a:off x="15432480" y="36508680"/>
            <a:ext cx="14467320" cy="5918400"/>
          </a:xfrm>
          <a:prstGeom prst="rect">
            <a:avLst/>
          </a:prstGeom>
          <a:solidFill>
            <a:srgbClr val="ffffff"/>
          </a:solidFill>
          <a:ln w="36000">
            <a:solidFill>
              <a:srgbClr val="004586"/>
            </a:solidFill>
            <a:round/>
          </a:ln>
        </p:spPr>
        <p:style>
          <a:lnRef idx="0"/>
          <a:fillRef idx="0"/>
          <a:effectRef idx="0"/>
          <a:fontRef idx="minor"/>
        </p:style>
        <p:txBody>
          <a:bodyPr lIns="180000" rIns="180000" tIns="211680" bIns="180000"/>
          <a:p>
            <a:pPr>
              <a:lnSpc>
                <a:spcPct val="100000"/>
              </a:lnSpc>
            </a:pPr>
            <a:r>
              <a:rPr b="0" lang="en-US" sz="3600" spc="-1" strike="noStrike">
                <a:solidFill>
                  <a:srgbClr val="000000"/>
                </a:solidFill>
                <a:uFill>
                  <a:solidFill>
                    <a:srgbClr val="ffffff"/>
                  </a:solidFill>
                </a:uFill>
                <a:latin typeface="Arial"/>
                <a:ea typeface="Arial"/>
              </a:rPr>
              <a:t>* A truly collaborative work made possible by the INCF</a:t>
            </a:r>
            <a:endParaRPr b="0" lang="en-US" sz="1800" spc="-1" strike="noStrike">
              <a:solidFill>
                <a:srgbClr val="000000"/>
              </a:solidFill>
              <a:uFill>
                <a:solidFill>
                  <a:srgbClr val="ffffff"/>
                </a:solidFill>
              </a:uFill>
              <a:latin typeface="Arial"/>
            </a:endParaRPr>
          </a:p>
          <a:p>
            <a:pPr>
              <a:lnSpc>
                <a:spcPct val="100000"/>
              </a:lnSpc>
            </a:pPr>
            <a:r>
              <a:rPr b="0" lang="en-US" sz="3600" spc="-1" strike="noStrike">
                <a:solidFill>
                  <a:srgbClr val="000000"/>
                </a:solidFill>
                <a:uFill>
                  <a:solidFill>
                    <a:srgbClr val="ffffff"/>
                  </a:solidFill>
                </a:uFill>
                <a:latin typeface="Arial"/>
                <a:ea typeface="Arial"/>
              </a:rPr>
              <a:t>* Implementation in progress or envisaged in the most used brain imaging tools: </a:t>
            </a:r>
            <a:r>
              <a:rPr b="1" lang="en-US" sz="3600" spc="-1" strike="noStrike">
                <a:solidFill>
                  <a:srgbClr val="000000"/>
                </a:solidFill>
                <a:uFill>
                  <a:solidFill>
                    <a:srgbClr val="ffffff"/>
                  </a:solidFill>
                </a:uFill>
                <a:latin typeface="Arial"/>
                <a:ea typeface="Arial"/>
              </a:rPr>
              <a:t>SPM, FSL, AFNI, FreeSurfer, Montreal Neurological Institute tools, Allen Brain Atlas tools, and many others.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3600" spc="-1" strike="noStrike">
                <a:solidFill>
                  <a:srgbClr val="000000"/>
                </a:solidFill>
                <a:uFill>
                  <a:solidFill>
                    <a:srgbClr val="ffffff"/>
                  </a:solidFill>
                </a:uFill>
                <a:latin typeface="Arial"/>
                <a:ea typeface="Arial"/>
              </a:rPr>
              <a:t>* This project taught us about the:</a:t>
            </a:r>
            <a:endParaRPr b="0" lang="en-US" sz="1800" spc="-1" strike="noStrike">
              <a:solidFill>
                <a:srgbClr val="000000"/>
              </a:solidFill>
              <a:uFill>
                <a:solidFill>
                  <a:srgbClr val="ffffff"/>
                </a:solidFill>
              </a:uFill>
              <a:latin typeface="Arial"/>
            </a:endParaRPr>
          </a:p>
          <a:p>
            <a:pPr>
              <a:lnSpc>
                <a:spcPct val="100000"/>
              </a:lnSpc>
            </a:pPr>
            <a:r>
              <a:rPr b="0" lang="en-US" sz="3600" spc="-1" strike="noStrike">
                <a:solidFill>
                  <a:srgbClr val="000000"/>
                </a:solidFill>
                <a:uFill>
                  <a:solidFill>
                    <a:srgbClr val="ffffff"/>
                  </a:solidFill>
                </a:uFill>
                <a:latin typeface="Arial"/>
                <a:ea typeface="Arial"/>
              </a:rPr>
              <a:t>	</a:t>
            </a:r>
            <a:r>
              <a:rPr b="0" lang="en-US" sz="3600" spc="-1" strike="noStrike">
                <a:solidFill>
                  <a:srgbClr val="000000"/>
                </a:solidFill>
                <a:uFill>
                  <a:solidFill>
                    <a:srgbClr val="ffffff"/>
                  </a:solidFill>
                </a:uFill>
                <a:latin typeface="Arial"/>
                <a:ea typeface="Arial"/>
              </a:rPr>
              <a:t>- difficulty of the establishment of standards despite their importance</a:t>
            </a:r>
            <a:endParaRPr b="0" lang="en-US" sz="1800" spc="-1" strike="noStrike">
              <a:solidFill>
                <a:srgbClr val="000000"/>
              </a:solidFill>
              <a:uFill>
                <a:solidFill>
                  <a:srgbClr val="ffffff"/>
                </a:solidFill>
              </a:uFill>
              <a:latin typeface="Arial"/>
            </a:endParaRPr>
          </a:p>
          <a:p>
            <a:pPr>
              <a:lnSpc>
                <a:spcPct val="100000"/>
              </a:lnSpc>
            </a:pPr>
            <a:r>
              <a:rPr b="0" lang="en-US" sz="3600" spc="-1" strike="noStrike">
                <a:solidFill>
                  <a:srgbClr val="000000"/>
                </a:solidFill>
                <a:uFill>
                  <a:solidFill>
                    <a:srgbClr val="ffffff"/>
                  </a:solidFill>
                </a:uFill>
                <a:latin typeface="Arial"/>
                <a:ea typeface="Arial"/>
              </a:rPr>
              <a:t>	</a:t>
            </a:r>
            <a:r>
              <a:rPr b="0" lang="en-US" sz="3600" spc="-1" strike="noStrike">
                <a:solidFill>
                  <a:srgbClr val="000000"/>
                </a:solidFill>
                <a:uFill>
                  <a:solidFill>
                    <a:srgbClr val="ffffff"/>
                  </a:solidFill>
                </a:uFill>
                <a:latin typeface="Arial"/>
                <a:ea typeface="Arial"/>
              </a:rPr>
              <a:t>- importance of an appropriate procedure for their establishment</a:t>
            </a:r>
            <a:endParaRPr b="0" lang="en-US" sz="1800" spc="-1" strike="noStrike">
              <a:solidFill>
                <a:srgbClr val="000000"/>
              </a:solidFill>
              <a:uFill>
                <a:solidFill>
                  <a:srgbClr val="ffffff"/>
                </a:solidFill>
              </a:uFill>
              <a:latin typeface="Arial"/>
            </a:endParaRPr>
          </a:p>
          <a:p>
            <a:pPr>
              <a:lnSpc>
                <a:spcPct val="100000"/>
              </a:lnSpc>
            </a:pPr>
            <a:r>
              <a:rPr b="0" lang="en-US" sz="3600" spc="-1" strike="noStrike">
                <a:solidFill>
                  <a:srgbClr val="000000"/>
                </a:solidFill>
                <a:uFill>
                  <a:solidFill>
                    <a:srgbClr val="ffffff"/>
                  </a:solidFill>
                </a:uFill>
                <a:latin typeface="Arial"/>
                <a:ea typeface="Arial"/>
              </a:rPr>
              <a:t>	</a:t>
            </a:r>
            <a:r>
              <a:rPr b="0" lang="en-US" sz="3600" spc="-1" strike="noStrike">
                <a:solidFill>
                  <a:srgbClr val="000000"/>
                </a:solidFill>
                <a:uFill>
                  <a:solidFill>
                    <a:srgbClr val="ffffff"/>
                  </a:solidFill>
                </a:uFill>
                <a:latin typeface="Arial"/>
                <a:ea typeface="Arial"/>
              </a:rPr>
              <a:t>- importance of a parent – non competing - organization as INCF</a:t>
            </a:r>
            <a:endParaRPr b="0" lang="en-US" sz="1800" spc="-1" strike="noStrike">
              <a:solidFill>
                <a:srgbClr val="000000"/>
              </a:solidFill>
              <a:uFill>
                <a:solidFill>
                  <a:srgbClr val="ffffff"/>
                </a:solidFill>
              </a:uFill>
              <a:latin typeface="Arial"/>
            </a:endParaRPr>
          </a:p>
        </p:txBody>
      </p:sp>
      <p:sp>
        <p:nvSpPr>
          <p:cNvPr id="60" name="CustomShape 14"/>
          <p:cNvSpPr/>
          <p:nvPr/>
        </p:nvSpPr>
        <p:spPr>
          <a:xfrm>
            <a:off x="15432480" y="35395920"/>
            <a:ext cx="14504760" cy="1057680"/>
          </a:xfrm>
          <a:prstGeom prst="rect">
            <a:avLst/>
          </a:prstGeom>
          <a:solidFill>
            <a:srgbClr val="004586"/>
          </a:solidFill>
          <a:ln w="36000">
            <a:solidFill>
              <a:srgbClr val="004586"/>
            </a:solidFill>
            <a:round/>
          </a:ln>
        </p:spPr>
        <p:style>
          <a:lnRef idx="0"/>
          <a:fillRef idx="0"/>
          <a:effectRef idx="0"/>
          <a:fontRef idx="minor"/>
        </p:style>
        <p:txBody>
          <a:bodyPr lIns="180000" rIns="180000" tIns="224280" bIns="180000" anchor="ctr" anchorCtr="1"/>
          <a:p>
            <a:pPr algn="ctr">
              <a:lnSpc>
                <a:spcPct val="93000"/>
              </a:lnSpc>
            </a:pPr>
            <a:r>
              <a:rPr b="0" lang="en-US" sz="5000" spc="-1" strike="noStrike">
                <a:solidFill>
                  <a:srgbClr val="ffffff"/>
                </a:solidFill>
                <a:uFill>
                  <a:solidFill>
                    <a:srgbClr val="ffffff"/>
                  </a:solidFill>
                </a:uFill>
                <a:latin typeface="Arial"/>
                <a:ea typeface="Arial"/>
              </a:rPr>
              <a:t>Conclusions and future work</a:t>
            </a:r>
            <a:endParaRPr b="0" lang="en-US" sz="1800" spc="-1" strike="noStrike">
              <a:solidFill>
                <a:srgbClr val="000000"/>
              </a:solidFill>
              <a:uFill>
                <a:solidFill>
                  <a:srgbClr val="ffffff"/>
                </a:solidFill>
              </a:uFill>
              <a:latin typeface="Arial"/>
            </a:endParaRPr>
          </a:p>
        </p:txBody>
      </p:sp>
      <p:sp>
        <p:nvSpPr>
          <p:cNvPr id="61" name="CustomShape 15"/>
          <p:cNvSpPr/>
          <p:nvPr/>
        </p:nvSpPr>
        <p:spPr>
          <a:xfrm>
            <a:off x="254160" y="37613160"/>
            <a:ext cx="14758200" cy="879480"/>
          </a:xfrm>
          <a:prstGeom prst="rect">
            <a:avLst/>
          </a:prstGeom>
          <a:solidFill>
            <a:srgbClr val="004586"/>
          </a:solidFill>
          <a:ln w="36000">
            <a:solidFill>
              <a:srgbClr val="004586"/>
            </a:solidFill>
            <a:round/>
          </a:ln>
        </p:spPr>
        <p:style>
          <a:lnRef idx="0"/>
          <a:fillRef idx="0"/>
          <a:effectRef idx="0"/>
          <a:fontRef idx="minor"/>
        </p:style>
        <p:txBody>
          <a:bodyPr lIns="180000" rIns="180000" tIns="224280" bIns="180000" anchor="ctr"/>
          <a:p>
            <a:pPr algn="ctr">
              <a:lnSpc>
                <a:spcPct val="93000"/>
              </a:lnSpc>
            </a:pPr>
            <a:r>
              <a:rPr b="0" lang="en-US" sz="5000" spc="-1" strike="noStrike">
                <a:solidFill>
                  <a:srgbClr val="ffffff"/>
                </a:solidFill>
                <a:uFill>
                  <a:solidFill>
                    <a:srgbClr val="ffffff"/>
                  </a:solidFill>
                </a:uFill>
                <a:latin typeface="Arial"/>
                <a:ea typeface="Arial"/>
              </a:rPr>
              <a:t>References</a:t>
            </a:r>
            <a:endParaRPr b="0" lang="en-US" sz="1800" spc="-1" strike="noStrike">
              <a:solidFill>
                <a:srgbClr val="000000"/>
              </a:solidFill>
              <a:uFill>
                <a:solidFill>
                  <a:srgbClr val="ffffff"/>
                </a:solidFill>
              </a:uFill>
              <a:latin typeface="Arial"/>
            </a:endParaRPr>
          </a:p>
        </p:txBody>
      </p:sp>
      <p:sp>
        <p:nvSpPr>
          <p:cNvPr id="62" name="CustomShape 16"/>
          <p:cNvSpPr/>
          <p:nvPr/>
        </p:nvSpPr>
        <p:spPr>
          <a:xfrm>
            <a:off x="15453360" y="9875520"/>
            <a:ext cx="14537520" cy="1095840"/>
          </a:xfrm>
          <a:prstGeom prst="rect">
            <a:avLst/>
          </a:prstGeom>
          <a:solidFill>
            <a:srgbClr val="004586"/>
          </a:solidFill>
          <a:ln w="36000">
            <a:solidFill>
              <a:srgbClr val="004586"/>
            </a:solidFill>
            <a:round/>
          </a:ln>
        </p:spPr>
        <p:style>
          <a:lnRef idx="0"/>
          <a:fillRef idx="0"/>
          <a:effectRef idx="0"/>
          <a:fontRef idx="minor"/>
        </p:style>
        <p:txBody>
          <a:bodyPr lIns="180000" rIns="180000" tIns="224280" bIns="180000" anchor="ctr"/>
          <a:p>
            <a:pPr algn="ctr">
              <a:lnSpc>
                <a:spcPct val="93000"/>
              </a:lnSpc>
            </a:pPr>
            <a:r>
              <a:rPr b="0" lang="en-US" sz="5000" spc="-1" strike="noStrike">
                <a:solidFill>
                  <a:srgbClr val="ffffff"/>
                </a:solidFill>
                <a:uFill>
                  <a:solidFill>
                    <a:srgbClr val="ffffff"/>
                  </a:solidFill>
                </a:uFill>
                <a:latin typeface="Arial"/>
                <a:ea typeface="Arial"/>
              </a:rPr>
              <a:t>What did we do</a:t>
            </a:r>
            <a:endParaRPr b="0" lang="en-US" sz="1800" spc="-1" strike="noStrike">
              <a:solidFill>
                <a:srgbClr val="000000"/>
              </a:solidFill>
              <a:uFill>
                <a:solidFill>
                  <a:srgbClr val="ffffff"/>
                </a:solidFill>
              </a:uFill>
              <a:latin typeface="Arial"/>
            </a:endParaRPr>
          </a:p>
        </p:txBody>
      </p:sp>
      <p:sp>
        <p:nvSpPr>
          <p:cNvPr id="63" name="CustomShape 17"/>
          <p:cNvSpPr/>
          <p:nvPr/>
        </p:nvSpPr>
        <p:spPr>
          <a:xfrm>
            <a:off x="15414480" y="20126160"/>
            <a:ext cx="14504760" cy="7810200"/>
          </a:xfrm>
          <a:prstGeom prst="rect">
            <a:avLst/>
          </a:prstGeom>
          <a:solidFill>
            <a:srgbClr val="ffffff"/>
          </a:solidFill>
          <a:ln w="36000">
            <a:solidFill>
              <a:srgbClr val="004586"/>
            </a:solidFill>
            <a:round/>
          </a:ln>
        </p:spPr>
        <p:style>
          <a:lnRef idx="0"/>
          <a:fillRef idx="0"/>
          <a:effectRef idx="0"/>
          <a:fontRef idx="minor"/>
        </p:style>
        <p:txBody>
          <a:bodyPr lIns="198000" rIns="198000" tIns="229680" bIns="198000"/>
          <a:p>
            <a:pPr algn="just">
              <a:lnSpc>
                <a:spcPct val="100000"/>
              </a:lnSpc>
            </a:pPr>
            <a:r>
              <a:rPr b="0" lang="en-US" sz="4000" spc="-1" strike="noStrike">
                <a:solidFill>
                  <a:srgbClr val="000000"/>
                </a:solidFill>
                <a:uFill>
                  <a:solidFill>
                    <a:srgbClr val="ffffff"/>
                  </a:solidFill>
                </a:uFill>
                <a:latin typeface="Arial"/>
                <a:ea typeface="Arial"/>
              </a:rPr>
              <a:t>* Design decisions:</a:t>
            </a:r>
            <a:endParaRPr b="0" lang="en-US" sz="1800" spc="-1" strike="noStrike">
              <a:solidFill>
                <a:srgbClr val="000000"/>
              </a:solidFill>
              <a:uFill>
                <a:solidFill>
                  <a:srgbClr val="ffffff"/>
                </a:solidFill>
              </a:uFill>
              <a:latin typeface="Arial"/>
            </a:endParaRPr>
          </a:p>
          <a:p>
            <a:pPr algn="just">
              <a:lnSpc>
                <a:spcPct val="100000"/>
              </a:lnSpc>
            </a:pPr>
            <a:r>
              <a:rPr b="0" lang="en-US" sz="4000" spc="-1" strike="noStrike">
                <a:solidFill>
                  <a:srgbClr val="000000"/>
                </a:solidFill>
                <a:uFill>
                  <a:solidFill>
                    <a:srgbClr val="ffffff"/>
                  </a:solidFill>
                </a:uFill>
                <a:latin typeface="Arial"/>
                <a:ea typeface="Arial"/>
              </a:rPr>
              <a:t>	</a:t>
            </a:r>
            <a:r>
              <a:rPr b="0" lang="en-US" sz="4000" spc="-1" strike="noStrike">
                <a:solidFill>
                  <a:srgbClr val="000000"/>
                </a:solidFill>
                <a:uFill>
                  <a:solidFill>
                    <a:srgbClr val="ffffff"/>
                  </a:solidFill>
                </a:uFill>
                <a:latin typeface="Arial"/>
                <a:ea typeface="Arial"/>
              </a:rPr>
              <a:t>- json file on the top of backend image format [is not specified – but nifti recommended]</a:t>
            </a:r>
            <a:endParaRPr b="0" lang="en-US" sz="1800" spc="-1" strike="noStrike">
              <a:solidFill>
                <a:srgbClr val="000000"/>
              </a:solidFill>
              <a:uFill>
                <a:solidFill>
                  <a:srgbClr val="ffffff"/>
                </a:solidFill>
              </a:uFill>
              <a:latin typeface="Arial"/>
            </a:endParaRPr>
          </a:p>
          <a:p>
            <a:pPr algn="just">
              <a:lnSpc>
                <a:spcPct val="100000"/>
              </a:lnSpc>
            </a:pPr>
            <a:r>
              <a:rPr b="0" lang="en-US" sz="4000" spc="-1" strike="noStrike">
                <a:solidFill>
                  <a:srgbClr val="000000"/>
                </a:solidFill>
                <a:uFill>
                  <a:solidFill>
                    <a:srgbClr val="ffffff"/>
                  </a:solidFill>
                </a:uFill>
                <a:latin typeface="Arial"/>
                <a:ea typeface="Arial"/>
              </a:rPr>
              <a:t>	</a:t>
            </a:r>
            <a:r>
              <a:rPr b="0" lang="en-US" sz="4000" spc="-1" strike="noStrike">
                <a:solidFill>
                  <a:srgbClr val="000000"/>
                </a:solidFill>
                <a:uFill>
                  <a:solidFill>
                    <a:srgbClr val="ffffff"/>
                  </a:solidFill>
                </a:uFill>
                <a:latin typeface="Arial"/>
                <a:ea typeface="Arial"/>
              </a:rPr>
              <a:t>- tags rather than hierachical structure</a:t>
            </a:r>
            <a:endParaRPr b="0" lang="en-US" sz="1800" spc="-1" strike="noStrike">
              <a:solidFill>
                <a:srgbClr val="000000"/>
              </a:solidFill>
              <a:uFill>
                <a:solidFill>
                  <a:srgbClr val="ffffff"/>
                </a:solidFill>
              </a:uFill>
              <a:latin typeface="Arial"/>
            </a:endParaRPr>
          </a:p>
          <a:p>
            <a:pPr algn="just">
              <a:lnSpc>
                <a:spcPct val="100000"/>
              </a:lnSpc>
            </a:pPr>
            <a:r>
              <a:rPr b="0" lang="en-US" sz="4000" spc="-1" strike="noStrike">
                <a:solidFill>
                  <a:srgbClr val="000000"/>
                </a:solidFill>
                <a:uFill>
                  <a:solidFill>
                    <a:srgbClr val="ffffff"/>
                  </a:solidFill>
                </a:uFill>
                <a:latin typeface="Arial"/>
                <a:ea typeface="Arial"/>
              </a:rPr>
              <a:t>	</a:t>
            </a:r>
            <a:r>
              <a:rPr b="0" lang="en-US" sz="4000" spc="-1" strike="noStrike">
                <a:solidFill>
                  <a:srgbClr val="000000"/>
                </a:solidFill>
                <a:uFill>
                  <a:solidFill>
                    <a:srgbClr val="ffffff"/>
                  </a:solidFill>
                </a:uFill>
                <a:latin typeface="Arial"/>
                <a:ea typeface="Arial"/>
              </a:rPr>
              <a:t>- extensible</a:t>
            </a:r>
            <a:endParaRPr b="0" lang="en-US" sz="1800" spc="-1" strike="noStrike">
              <a:solidFill>
                <a:srgbClr val="000000"/>
              </a:solidFill>
              <a:uFill>
                <a:solidFill>
                  <a:srgbClr val="ffffff"/>
                </a:solidFill>
              </a:uFill>
              <a:latin typeface="Arial"/>
            </a:endParaRPr>
          </a:p>
          <a:p>
            <a:pPr algn="just">
              <a:lnSpc>
                <a:spcPct val="100000"/>
              </a:lnSpc>
            </a:pPr>
            <a:r>
              <a:rPr b="0" lang="en-US" sz="4000" spc="-1" strike="noStrike">
                <a:solidFill>
                  <a:srgbClr val="000000"/>
                </a:solidFill>
                <a:uFill>
                  <a:solidFill>
                    <a:srgbClr val="ffffff"/>
                  </a:solidFill>
                </a:uFill>
                <a:latin typeface="Arial"/>
                <a:ea typeface="Arial"/>
              </a:rPr>
              <a:t>* A first specification : </a:t>
            </a:r>
            <a:r>
              <a:rPr b="1" lang="en-US" sz="3600" spc="-1" strike="noStrike">
                <a:solidFill>
                  <a:srgbClr val="0000cc"/>
                </a:solidFill>
                <a:uFill>
                  <a:solidFill>
                    <a:srgbClr val="ffffff"/>
                  </a:solidFill>
                </a:uFill>
                <a:latin typeface="Arial"/>
                <a:ea typeface="Arial"/>
              </a:rPr>
              <a:t>github.com/INCF/HAWG-examples</a:t>
            </a:r>
            <a:endParaRPr b="0" lang="en-US" sz="1800" spc="-1" strike="noStrike">
              <a:solidFill>
                <a:srgbClr val="000000"/>
              </a:solidFill>
              <a:uFill>
                <a:solidFill>
                  <a:srgbClr val="ffffff"/>
                </a:solidFill>
              </a:uFill>
              <a:latin typeface="Arial"/>
            </a:endParaRPr>
          </a:p>
          <a:p>
            <a:pPr algn="just">
              <a:lnSpc>
                <a:spcPct val="100000"/>
              </a:lnSpc>
            </a:pPr>
            <a:r>
              <a:rPr b="0" lang="en-US" sz="4000" spc="-1" strike="noStrike">
                <a:solidFill>
                  <a:srgbClr val="000000"/>
                </a:solidFill>
                <a:uFill>
                  <a:solidFill>
                    <a:srgbClr val="ffffff"/>
                  </a:solidFill>
                </a:uFill>
                <a:latin typeface="Arial"/>
                <a:ea typeface="Arial"/>
              </a:rPr>
              <a:t>* Five examples of implementation of the standard: Freesurfer, AAL, HO, Mouse and Mouse-development atlases, Neuromorphics.  </a:t>
            </a:r>
            <a:endParaRPr b="0" lang="en-US" sz="1800" spc="-1" strike="noStrike">
              <a:solidFill>
                <a:srgbClr val="000000"/>
              </a:solidFill>
              <a:uFill>
                <a:solidFill>
                  <a:srgbClr val="ffffff"/>
                </a:solidFill>
              </a:uFill>
              <a:latin typeface="Arial"/>
            </a:endParaRPr>
          </a:p>
          <a:p>
            <a:pPr algn="just">
              <a:lnSpc>
                <a:spcPct val="100000"/>
              </a:lnSpc>
            </a:pPr>
            <a:r>
              <a:rPr b="0" lang="en-US" sz="4000" spc="-1" strike="noStrike">
                <a:solidFill>
                  <a:srgbClr val="000000"/>
                </a:solidFill>
                <a:uFill>
                  <a:solidFill>
                    <a:srgbClr val="ffffff"/>
                  </a:solidFill>
                </a:uFill>
                <a:latin typeface="Arial"/>
                <a:ea typeface="Arial"/>
              </a:rPr>
              <a:t>* Github repository for issues, proposals, branches and implementation</a:t>
            </a:r>
            <a:endParaRPr b="0" lang="en-US" sz="1800" spc="-1" strike="noStrike">
              <a:solidFill>
                <a:srgbClr val="000000"/>
              </a:solidFill>
              <a:uFill>
                <a:solidFill>
                  <a:srgbClr val="ffffff"/>
                </a:solidFill>
              </a:uFill>
              <a:latin typeface="Arial"/>
            </a:endParaRPr>
          </a:p>
          <a:p>
            <a:pPr>
              <a:lnSpc>
                <a:spcPct val="100000"/>
              </a:lnSpc>
            </a:pPr>
            <a:r>
              <a:rPr b="0" lang="en-US" sz="4000" spc="-1" strike="noStrike">
                <a:solidFill>
                  <a:srgbClr val="000000"/>
                </a:solidFill>
                <a:uFill>
                  <a:solidFill>
                    <a:srgbClr val="ffffff"/>
                  </a:solidFill>
                </a:uFill>
                <a:latin typeface="Arial"/>
                <a:ea typeface="Arial"/>
              </a:rPr>
              <a:t>* First validation tools </a:t>
            </a:r>
            <a:r>
              <a:rPr b="1" lang="en-US" sz="3600" spc="-1" strike="noStrike">
                <a:solidFill>
                  <a:srgbClr val="3333ff"/>
                </a:solidFill>
                <a:uFill>
                  <a:solidFill>
                    <a:srgbClr val="ffffff"/>
                  </a:solidFill>
                </a:uFill>
                <a:latin typeface="Arial"/>
                <a:ea typeface="Arial"/>
              </a:rPr>
              <a:t>github.com/stity/atlas-schema</a:t>
            </a:r>
            <a:endParaRPr b="0" lang="en-US" sz="1800" spc="-1" strike="noStrike">
              <a:solidFill>
                <a:srgbClr val="000000"/>
              </a:solidFill>
              <a:uFill>
                <a:solidFill>
                  <a:srgbClr val="ffffff"/>
                </a:solidFill>
              </a:uFill>
              <a:latin typeface="Arial"/>
            </a:endParaRPr>
          </a:p>
        </p:txBody>
      </p:sp>
      <p:pic>
        <p:nvPicPr>
          <p:cNvPr id="64" name="Shape 85" descr=""/>
          <p:cNvPicPr/>
          <p:nvPr/>
        </p:nvPicPr>
        <p:blipFill>
          <a:blip r:embed="rId2"/>
          <a:stretch/>
        </p:blipFill>
        <p:spPr>
          <a:xfrm>
            <a:off x="21211200" y="14790600"/>
            <a:ext cx="8686440" cy="4344840"/>
          </a:xfrm>
          <a:prstGeom prst="rect">
            <a:avLst/>
          </a:prstGeom>
          <a:ln w="36720">
            <a:solidFill>
              <a:srgbClr val="3465a4"/>
            </a:solidFill>
            <a:round/>
          </a:ln>
        </p:spPr>
      </p:pic>
      <p:pic>
        <p:nvPicPr>
          <p:cNvPr id="65" name="Shape 88" descr=""/>
          <p:cNvPicPr/>
          <p:nvPr/>
        </p:nvPicPr>
        <p:blipFill>
          <a:blip r:embed="rId3"/>
          <a:stretch/>
        </p:blipFill>
        <p:spPr>
          <a:xfrm>
            <a:off x="15470640" y="28747080"/>
            <a:ext cx="5103000" cy="6595200"/>
          </a:xfrm>
          <a:prstGeom prst="rect">
            <a:avLst/>
          </a:prstGeom>
          <a:ln w="36720">
            <a:solidFill>
              <a:srgbClr val="3465a4"/>
            </a:solidFill>
            <a:round/>
          </a:ln>
        </p:spPr>
      </p:pic>
      <p:pic>
        <p:nvPicPr>
          <p:cNvPr id="66" name="Shape 87" descr=""/>
          <p:cNvPicPr/>
          <p:nvPr/>
        </p:nvPicPr>
        <p:blipFill>
          <a:blip r:embed="rId4"/>
          <a:stretch/>
        </p:blipFill>
        <p:spPr>
          <a:xfrm>
            <a:off x="18562320" y="28299600"/>
            <a:ext cx="6583320" cy="7044480"/>
          </a:xfrm>
          <a:prstGeom prst="rect">
            <a:avLst/>
          </a:prstGeom>
          <a:ln w="36720">
            <a:solidFill>
              <a:srgbClr val="3465a4"/>
            </a:solidFill>
            <a:round/>
          </a:ln>
        </p:spPr>
      </p:pic>
      <p:pic>
        <p:nvPicPr>
          <p:cNvPr id="67" name="Shape 86" descr=""/>
          <p:cNvPicPr/>
          <p:nvPr/>
        </p:nvPicPr>
        <p:blipFill>
          <a:blip r:embed="rId5"/>
          <a:stretch/>
        </p:blipFill>
        <p:spPr>
          <a:xfrm>
            <a:off x="22558320" y="27936720"/>
            <a:ext cx="7340400" cy="7458840"/>
          </a:xfrm>
          <a:prstGeom prst="rect">
            <a:avLst/>
          </a:prstGeom>
          <a:ln w="36720">
            <a:solidFill>
              <a:srgbClr val="3465a4"/>
            </a:solidFill>
            <a:round/>
          </a:ln>
        </p:spPr>
      </p:pic>
      <p:sp>
        <p:nvSpPr>
          <p:cNvPr id="68" name="CustomShape 18"/>
          <p:cNvSpPr/>
          <p:nvPr/>
        </p:nvSpPr>
        <p:spPr>
          <a:xfrm>
            <a:off x="18818280" y="6740640"/>
            <a:ext cx="11066040" cy="2584080"/>
          </a:xfrm>
          <a:prstGeom prst="rect">
            <a:avLst/>
          </a:prstGeom>
          <a:noFill/>
          <a:ln>
            <a:noFill/>
          </a:ln>
        </p:spPr>
        <p:style>
          <a:lnRef idx="0"/>
          <a:fillRef idx="0"/>
          <a:effectRef idx="0"/>
          <a:fontRef idx="minor"/>
        </p:style>
        <p:txBody>
          <a:bodyPr lIns="90000" rIns="90000" tIns="91440" bIns="91440" anchor="ctr"/>
          <a:p>
            <a:pPr>
              <a:lnSpc>
                <a:spcPct val="100000"/>
              </a:lnSpc>
            </a:pPr>
            <a:r>
              <a:rPr b="0" lang="en-US" sz="2800" spc="-1" strike="noStrike" u="sng">
                <a:solidFill>
                  <a:srgbClr val="000000"/>
                </a:solidFill>
                <a:uFill>
                  <a:solidFill>
                    <a:srgbClr val="ffffff"/>
                  </a:solidFill>
                </a:uFill>
                <a:latin typeface="Arial"/>
                <a:ea typeface="Arial"/>
              </a:rPr>
              <a:t>Acknowledgments:</a:t>
            </a:r>
            <a:r>
              <a:rPr b="0" lang="en-US" sz="2800" spc="-1" strike="noStrike">
                <a:solidFill>
                  <a:srgbClr val="000000"/>
                </a:solidFill>
                <a:uFill>
                  <a:solidFill>
                    <a:srgbClr val="ffffff"/>
                  </a:solidFill>
                </a:uFill>
                <a:latin typeface="Arial"/>
                <a:ea typeface="Arial"/>
              </a:rPr>
              <a:t> We would like to acknowledge the work of all the INCF Neuroimaging Data Sharing (NIDASH) task force members as well as of many other colleagues who have helped the task force projects. We are particularly indebted to Mathew Abrams, Linda Lanyon and all the INCF staff for their efficient support.   </a:t>
            </a:r>
            <a:endParaRPr b="0" lang="en-US" sz="1800" spc="-1" strike="noStrike">
              <a:solidFill>
                <a:srgbClr val="000000"/>
              </a:solidFill>
              <a:uFill>
                <a:solidFill>
                  <a:srgbClr val="ffffff"/>
                </a:solidFill>
              </a:uFill>
              <a:latin typeface="Arial"/>
            </a:endParaRPr>
          </a:p>
        </p:txBody>
      </p:sp>
      <p:pic>
        <p:nvPicPr>
          <p:cNvPr id="69" name="" descr=""/>
          <p:cNvPicPr/>
          <p:nvPr/>
        </p:nvPicPr>
        <p:blipFill>
          <a:blip r:embed="rId6"/>
          <a:stretch/>
        </p:blipFill>
        <p:spPr>
          <a:xfrm>
            <a:off x="6400800" y="18682920"/>
            <a:ext cx="8650440" cy="6536160"/>
          </a:xfrm>
          <a:prstGeom prst="rect">
            <a:avLst/>
          </a:prstGeom>
          <a:ln>
            <a:noFill/>
          </a:ln>
        </p:spPr>
      </p:pic>
      <p:sp>
        <p:nvSpPr>
          <p:cNvPr id="70" name="CustomShape 19"/>
          <p:cNvSpPr/>
          <p:nvPr/>
        </p:nvSpPr>
        <p:spPr>
          <a:xfrm>
            <a:off x="258480" y="18689760"/>
            <a:ext cx="6217560" cy="6493320"/>
          </a:xfrm>
          <a:prstGeom prst="rect">
            <a:avLst/>
          </a:prstGeom>
          <a:solidFill>
            <a:srgbClr val="ffffff"/>
          </a:solidFill>
          <a:ln w="36000">
            <a:solidFill>
              <a:srgbClr val="004586"/>
            </a:solidFill>
            <a:round/>
          </a:ln>
        </p:spPr>
        <p:style>
          <a:lnRef idx="0"/>
          <a:fillRef idx="0"/>
          <a:effectRef idx="0"/>
          <a:fontRef idx="minor"/>
        </p:style>
        <p:txBody>
          <a:bodyPr lIns="198000" rIns="198000" tIns="229680" bIns="198000"/>
          <a:p>
            <a:pPr algn="ctr">
              <a:lnSpc>
                <a:spcPct val="100000"/>
              </a:lnSpc>
            </a:pPr>
            <a:r>
              <a:rPr b="0" lang="en-US" sz="4000" spc="-1" strike="noStrike">
                <a:solidFill>
                  <a:srgbClr val="000000"/>
                </a:solidFill>
                <a:uFill>
                  <a:solidFill>
                    <a:srgbClr val="ffffff"/>
                  </a:solidFill>
                </a:uFill>
                <a:latin typeface="Arial"/>
                <a:ea typeface="Arial"/>
              </a:rPr>
              <a:t>Conclusion:</a:t>
            </a:r>
            <a:endParaRPr b="0" lang="en-US" sz="1800" spc="-1" strike="noStrike">
              <a:solidFill>
                <a:srgbClr val="000000"/>
              </a:solidFill>
              <a:uFill>
                <a:solidFill>
                  <a:srgbClr val="ffffff"/>
                </a:solidFill>
              </a:uFill>
              <a:latin typeface="Arial"/>
            </a:endParaRPr>
          </a:p>
          <a:p>
            <a:pPr algn="ctr">
              <a:lnSpc>
                <a:spcPct val="100000"/>
              </a:lnSpc>
            </a:pPr>
            <a:r>
              <a:rPr b="0" lang="en-US" sz="4000" spc="-1" strike="noStrike">
                <a:solidFill>
                  <a:srgbClr val="000000"/>
                </a:solidFill>
                <a:uFill>
                  <a:solidFill>
                    <a:srgbClr val="ffffff"/>
                  </a:solidFill>
                </a:uFill>
                <a:latin typeface="Arial"/>
                <a:ea typeface="Arial"/>
              </a:rPr>
              <a:t>To be </a:t>
            </a:r>
            <a:r>
              <a:rPr b="1" lang="en-US" sz="4000" spc="-1" strike="noStrike">
                <a:solidFill>
                  <a:srgbClr val="000000"/>
                </a:solidFill>
                <a:uFill>
                  <a:solidFill>
                    <a:srgbClr val="ffffff"/>
                  </a:solidFill>
                </a:uFill>
                <a:latin typeface="Arial"/>
                <a:ea typeface="Arial"/>
              </a:rPr>
              <a:t>efficient, avoid errors, and facilitate conceptualization</a:t>
            </a:r>
            <a:r>
              <a:rPr b="0" lang="en-US" sz="4000" spc="-1" strike="noStrike">
                <a:solidFill>
                  <a:srgbClr val="000000"/>
                </a:solidFill>
                <a:uFill>
                  <a:solidFill>
                    <a:srgbClr val="ffffff"/>
                  </a:solidFill>
                </a:uFill>
                <a:latin typeface="Arial"/>
                <a:ea typeface="Arial"/>
              </a:rPr>
              <a:t> of the field, we need a common format and some reference implementation for common software. </a:t>
            </a:r>
            <a:endParaRPr b="0" lang="en-US" sz="1800" spc="-1" strike="noStrike">
              <a:solidFill>
                <a:srgbClr val="000000"/>
              </a:solidFill>
              <a:uFill>
                <a:solidFill>
                  <a:srgbClr val="ffffff"/>
                </a:solidFill>
              </a:uFill>
              <a:latin typeface="Arial"/>
            </a:endParaRPr>
          </a:p>
        </p:txBody>
      </p:sp>
      <p:sp>
        <p:nvSpPr>
          <p:cNvPr id="71" name="CustomShape 20"/>
          <p:cNvSpPr/>
          <p:nvPr/>
        </p:nvSpPr>
        <p:spPr>
          <a:xfrm>
            <a:off x="10257840" y="22513680"/>
            <a:ext cx="1005480" cy="437400"/>
          </a:xfrm>
          <a:prstGeom prst="rect">
            <a:avLst/>
          </a:prstGeom>
          <a:solidFill>
            <a:srgbClr val="ffffff"/>
          </a:solid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uFill>
                  <a:solidFill>
                    <a:srgbClr val="ffffff"/>
                  </a:solidFill>
                </a:uFill>
                <a:latin typeface="Arial"/>
              </a:rPr>
              <a:t>HAWG</a:t>
            </a:r>
            <a:endParaRPr b="0" lang="en-US" sz="1800" spc="-1" strike="noStrike">
              <a:solidFill>
                <a:srgbClr val="000000"/>
              </a:solidFill>
              <a:uFill>
                <a:solidFill>
                  <a:srgbClr val="ffffff"/>
                </a:solidFill>
              </a:uFill>
              <a:latin typeface="Arial"/>
            </a:endParaRPr>
          </a:p>
        </p:txBody>
      </p:sp>
      <p:sp>
        <p:nvSpPr>
          <p:cNvPr id="72" name="CustomShape 21"/>
          <p:cNvSpPr/>
          <p:nvPr/>
        </p:nvSpPr>
        <p:spPr>
          <a:xfrm>
            <a:off x="7989840" y="18769680"/>
            <a:ext cx="826920" cy="345960"/>
          </a:xfrm>
          <a:prstGeom prst="rect">
            <a:avLst/>
          </a:prstGeom>
          <a:solidFill>
            <a:srgbClr val="ffffff"/>
          </a:solid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uFill>
                  <a:solidFill>
                    <a:srgbClr val="ffffff"/>
                  </a:solidFill>
                </a:uFill>
                <a:latin typeface="Arial"/>
              </a:rPr>
              <a:t>HO</a:t>
            </a:r>
            <a:endParaRPr b="0" lang="en-US" sz="1800" spc="-1" strike="noStrike">
              <a:solidFill>
                <a:srgbClr val="000000"/>
              </a:solidFill>
              <a:uFill>
                <a:solidFill>
                  <a:srgbClr val="ffffff"/>
                </a:solidFill>
              </a:uFill>
              <a:latin typeface="Arial"/>
            </a:endParaRPr>
          </a:p>
        </p:txBody>
      </p:sp>
      <p:sp>
        <p:nvSpPr>
          <p:cNvPr id="73" name="CustomShape 22"/>
          <p:cNvSpPr/>
          <p:nvPr/>
        </p:nvSpPr>
        <p:spPr>
          <a:xfrm>
            <a:off x="7773840" y="19057680"/>
            <a:ext cx="826920" cy="437400"/>
          </a:xfrm>
          <a:prstGeom prst="rect">
            <a:avLst/>
          </a:prstGeom>
          <a:solidFill>
            <a:srgbClr val="ffffff"/>
          </a:solid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uFill>
                  <a:solidFill>
                    <a:srgbClr val="ffffff"/>
                  </a:solidFill>
                </a:uFill>
                <a:latin typeface="Arial"/>
              </a:rPr>
              <a:t>AAL</a:t>
            </a:r>
            <a:endParaRPr b="0" lang="en-US" sz="1800" spc="-1" strike="noStrike">
              <a:solidFill>
                <a:srgbClr val="000000"/>
              </a:solidFill>
              <a:uFill>
                <a:solidFill>
                  <a:srgbClr val="ffffff"/>
                </a:solidFill>
              </a:uFill>
              <a:latin typeface="Arial"/>
            </a:endParaRPr>
          </a:p>
        </p:txBody>
      </p:sp>
      <p:sp>
        <p:nvSpPr>
          <p:cNvPr id="74" name="CustomShape 23"/>
          <p:cNvSpPr/>
          <p:nvPr/>
        </p:nvSpPr>
        <p:spPr>
          <a:xfrm>
            <a:off x="12381840" y="18769680"/>
            <a:ext cx="1333800" cy="345960"/>
          </a:xfrm>
          <a:prstGeom prst="rect">
            <a:avLst/>
          </a:prstGeom>
          <a:solidFill>
            <a:srgbClr val="ffffff"/>
          </a:solid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uFill>
                  <a:solidFill>
                    <a:srgbClr val="ffffff"/>
                  </a:solidFill>
                </a:uFill>
                <a:latin typeface="Arial"/>
              </a:rPr>
              <a:t>FreeSurfer</a:t>
            </a:r>
            <a:endParaRPr b="0" lang="en-US" sz="1800" spc="-1" strike="noStrike">
              <a:solidFill>
                <a:srgbClr val="000000"/>
              </a:solidFill>
              <a:uFill>
                <a:solidFill>
                  <a:srgbClr val="ffffff"/>
                </a:solidFill>
              </a:uFill>
              <a:latin typeface="Arial"/>
            </a:endParaRPr>
          </a:p>
        </p:txBody>
      </p:sp>
      <p:sp>
        <p:nvSpPr>
          <p:cNvPr id="75" name="CustomShape 24"/>
          <p:cNvSpPr/>
          <p:nvPr/>
        </p:nvSpPr>
        <p:spPr>
          <a:xfrm>
            <a:off x="6675120" y="19381680"/>
            <a:ext cx="1817640" cy="345960"/>
          </a:xfrm>
          <a:prstGeom prst="rect">
            <a:avLst/>
          </a:prstGeom>
          <a:solidFill>
            <a:srgbClr val="ffffff"/>
          </a:solid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uFill>
                  <a:solidFill>
                    <a:srgbClr val="ffffff"/>
                  </a:solidFill>
                </a:uFill>
                <a:latin typeface="Arial"/>
              </a:rPr>
              <a:t>Neuromorphic</a:t>
            </a:r>
            <a:endParaRPr b="0" lang="en-US" sz="1800" spc="-1" strike="noStrike">
              <a:solidFill>
                <a:srgbClr val="000000"/>
              </a:solidFill>
              <a:uFill>
                <a:solidFill>
                  <a:srgbClr val="ffffff"/>
                </a:solidFill>
              </a:uFill>
              <a:latin typeface="Arial"/>
            </a:endParaRPr>
          </a:p>
        </p:txBody>
      </p:sp>
      <p:sp>
        <p:nvSpPr>
          <p:cNvPr id="76" name="CustomShape 25"/>
          <p:cNvSpPr/>
          <p:nvPr/>
        </p:nvSpPr>
        <p:spPr>
          <a:xfrm>
            <a:off x="7315200" y="19777680"/>
            <a:ext cx="1069560" cy="345960"/>
          </a:xfrm>
          <a:prstGeom prst="rect">
            <a:avLst/>
          </a:prstGeom>
          <a:solidFill>
            <a:srgbClr val="ffffff"/>
          </a:solid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uFill>
                  <a:solidFill>
                    <a:srgbClr val="ffffff"/>
                  </a:solidFill>
                </a:uFill>
                <a:latin typeface="Arial"/>
              </a:rPr>
              <a:t>MNI</a:t>
            </a:r>
            <a:endParaRPr b="0" lang="en-US" sz="1800" spc="-1" strike="noStrike">
              <a:solidFill>
                <a:srgbClr val="000000"/>
              </a:solidFill>
              <a:uFill>
                <a:solidFill>
                  <a:srgbClr val="ffffff"/>
                </a:solidFill>
              </a:uFill>
              <a:latin typeface="Arial"/>
            </a:endParaRPr>
          </a:p>
        </p:txBody>
      </p:sp>
      <p:sp>
        <p:nvSpPr>
          <p:cNvPr id="77" name="CustomShape 26"/>
          <p:cNvSpPr/>
          <p:nvPr/>
        </p:nvSpPr>
        <p:spPr>
          <a:xfrm>
            <a:off x="12561840" y="19093680"/>
            <a:ext cx="1976760" cy="345960"/>
          </a:xfrm>
          <a:prstGeom prst="rect">
            <a:avLst/>
          </a:prstGeom>
          <a:solidFill>
            <a:srgbClr val="ffffff"/>
          </a:solid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uFill>
                  <a:solidFill>
                    <a:srgbClr val="ffffff"/>
                  </a:solidFill>
                </a:uFill>
                <a:latin typeface="Arial"/>
              </a:rPr>
              <a:t>Allen Brain</a:t>
            </a:r>
            <a:endParaRPr b="0" lang="en-US" sz="1800" spc="-1" strike="noStrike">
              <a:solidFill>
                <a:srgbClr val="000000"/>
              </a:solidFill>
              <a:uFill>
                <a:solidFill>
                  <a:srgbClr val="ffffff"/>
                </a:solidFill>
              </a:uFill>
              <a:latin typeface="Arial"/>
            </a:endParaRPr>
          </a:p>
        </p:txBody>
      </p:sp>
      <p:sp>
        <p:nvSpPr>
          <p:cNvPr id="78" name="CustomShape 27"/>
          <p:cNvSpPr/>
          <p:nvPr/>
        </p:nvSpPr>
        <p:spPr>
          <a:xfrm>
            <a:off x="12705840" y="19417680"/>
            <a:ext cx="1780200" cy="601920"/>
          </a:xfrm>
          <a:prstGeom prst="rect">
            <a:avLst/>
          </a:prstGeom>
          <a:solidFill>
            <a:srgbClr val="ffffff"/>
          </a:solid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uFill>
                  <a:solidFill>
                    <a:srgbClr val="ffffff"/>
                  </a:solidFill>
                </a:uFill>
                <a:latin typeface="Arial"/>
              </a:rPr>
              <a:t>Great future atlas</a:t>
            </a:r>
            <a:endParaRPr b="0" lang="en-US" sz="1800" spc="-1" strike="noStrike">
              <a:solidFill>
                <a:srgbClr val="000000"/>
              </a:solidFill>
              <a:uFill>
                <a:solidFill>
                  <a:srgbClr val="ffffff"/>
                </a:solidFill>
              </a:uFill>
              <a:latin typeface="Arial"/>
            </a:endParaRPr>
          </a:p>
        </p:txBody>
      </p:sp>
      <p:sp>
        <p:nvSpPr>
          <p:cNvPr id="79" name="CustomShape 28"/>
          <p:cNvSpPr/>
          <p:nvPr/>
        </p:nvSpPr>
        <p:spPr>
          <a:xfrm>
            <a:off x="7207200" y="20124000"/>
            <a:ext cx="1069560" cy="467640"/>
          </a:xfrm>
          <a:prstGeom prst="rect">
            <a:avLst/>
          </a:prstGeom>
          <a:solidFill>
            <a:srgbClr val="ffffff"/>
          </a:solid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uFill>
                  <a:solidFill>
                    <a:srgbClr val="ffffff"/>
                  </a:solidFill>
                </a:uFill>
                <a:latin typeface="Arial"/>
              </a:rPr>
              <a:t>Pediatric</a:t>
            </a:r>
            <a:endParaRPr b="0" lang="en-US" sz="1800" spc="-1" strike="noStrike">
              <a:solidFill>
                <a:srgbClr val="000000"/>
              </a:solidFill>
              <a:uFill>
                <a:solidFill>
                  <a:srgbClr val="ffffff"/>
                </a:solidFill>
              </a:uFill>
              <a:latin typeface="Arial"/>
            </a:endParaRPr>
          </a:p>
        </p:txBody>
      </p:sp>
      <p:sp>
        <p:nvSpPr>
          <p:cNvPr id="80" name="CustomShape 29"/>
          <p:cNvSpPr/>
          <p:nvPr/>
        </p:nvSpPr>
        <p:spPr>
          <a:xfrm>
            <a:off x="7243200" y="20533680"/>
            <a:ext cx="1069560" cy="857880"/>
          </a:xfrm>
          <a:prstGeom prst="rect">
            <a:avLst/>
          </a:prstGeom>
          <a:solidFill>
            <a:srgbClr val="ffffff"/>
          </a:solid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uFill>
                  <a:solidFill>
                    <a:srgbClr val="ffffff"/>
                  </a:solidFill>
                </a:uFill>
                <a:latin typeface="Arial"/>
              </a:rPr>
              <a:t>Atlas version 3.14</a:t>
            </a:r>
            <a:endParaRPr b="0" lang="en-US" sz="1800" spc="-1" strike="noStrike">
              <a:solidFill>
                <a:srgbClr val="000000"/>
              </a:solidFill>
              <a:uFill>
                <a:solidFill>
                  <a:srgbClr val="ffffff"/>
                </a:solidFill>
              </a:uFill>
              <a:latin typeface="Arial"/>
            </a:endParaRPr>
          </a:p>
        </p:txBody>
      </p:sp>
      <p:sp>
        <p:nvSpPr>
          <p:cNvPr id="81" name="CustomShape 30"/>
          <p:cNvSpPr/>
          <p:nvPr/>
        </p:nvSpPr>
        <p:spPr>
          <a:xfrm>
            <a:off x="7040880" y="21361680"/>
            <a:ext cx="1235880" cy="601920"/>
          </a:xfrm>
          <a:prstGeom prst="rect">
            <a:avLst/>
          </a:prstGeom>
          <a:solidFill>
            <a:srgbClr val="ffffff"/>
          </a:solid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uFill>
                  <a:solidFill>
                    <a:srgbClr val="ffffff"/>
                  </a:solidFill>
                </a:uFill>
                <a:latin typeface="Arial"/>
              </a:rPr>
              <a:t>pygmy marmoset</a:t>
            </a:r>
            <a:endParaRPr b="0" lang="en-US" sz="1800" spc="-1" strike="noStrike">
              <a:solidFill>
                <a:srgbClr val="000000"/>
              </a:solidFill>
              <a:uFill>
                <a:solidFill>
                  <a:srgbClr val="ffffff"/>
                </a:solidFill>
              </a:uFill>
              <a:latin typeface="Arial"/>
            </a:endParaRPr>
          </a:p>
        </p:txBody>
      </p:sp>
      <p:sp>
        <p:nvSpPr>
          <p:cNvPr id="82" name="CustomShape 31"/>
          <p:cNvSpPr/>
          <p:nvPr/>
        </p:nvSpPr>
        <p:spPr>
          <a:xfrm>
            <a:off x="13167360" y="23413680"/>
            <a:ext cx="1825560" cy="601920"/>
          </a:xfrm>
          <a:prstGeom prst="rect">
            <a:avLst/>
          </a:prstGeom>
          <a:solidFill>
            <a:srgbClr val="ffffff"/>
          </a:solid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uFill>
                  <a:solidFill>
                    <a:srgbClr val="ffffff"/>
                  </a:solidFill>
                </a:uFill>
                <a:latin typeface="Arial"/>
              </a:rPr>
              <a:t>Simplest Atlas</a:t>
            </a:r>
            <a:endParaRPr b="0" lang="en-US" sz="1800" spc="-1" strike="noStrike">
              <a:solidFill>
                <a:srgbClr val="000000"/>
              </a:solidFill>
              <a:uFill>
                <a:solidFill>
                  <a:srgbClr val="ffffff"/>
                </a:solidFill>
              </a:uFill>
              <a:latin typeface="Arial"/>
            </a:endParaRPr>
          </a:p>
          <a:p>
            <a:pPr algn="ctr">
              <a:lnSpc>
                <a:spcPct val="100000"/>
              </a:lnSpc>
            </a:pPr>
            <a:r>
              <a:rPr b="0" lang="en-US" sz="1800" spc="-1" strike="noStrike">
                <a:solidFill>
                  <a:srgbClr val="000000"/>
                </a:solidFill>
                <a:uFill>
                  <a:solidFill>
                    <a:srgbClr val="ffffff"/>
                  </a:solidFill>
                </a:uFill>
                <a:latin typeface="Arial"/>
              </a:rPr>
              <a:t>ever</a:t>
            </a:r>
            <a:endParaRPr b="0" lang="en-US" sz="1800" spc="-1" strike="noStrike">
              <a:solidFill>
                <a:srgbClr val="000000"/>
              </a:solidFill>
              <a:uFill>
                <a:solidFill>
                  <a:srgbClr val="ffffff"/>
                </a:solidFill>
              </a:uFill>
              <a:latin typeface="Arial"/>
            </a:endParaRPr>
          </a:p>
        </p:txBody>
      </p:sp>
      <p:sp>
        <p:nvSpPr>
          <p:cNvPr id="83" name="CustomShape 32"/>
          <p:cNvSpPr/>
          <p:nvPr/>
        </p:nvSpPr>
        <p:spPr>
          <a:xfrm>
            <a:off x="6711120" y="21974040"/>
            <a:ext cx="1601640" cy="356400"/>
          </a:xfrm>
          <a:prstGeom prst="rect">
            <a:avLst/>
          </a:prstGeom>
          <a:solidFill>
            <a:srgbClr val="ffffff"/>
          </a:solid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uFill>
                  <a:solidFill>
                    <a:srgbClr val="ffffff"/>
                  </a:solidFill>
                </a:uFill>
                <a:latin typeface="Arial"/>
              </a:rPr>
              <a:t>Neanderthal</a:t>
            </a:r>
            <a:endParaRPr b="0" lang="en-US" sz="1800" spc="-1" strike="noStrike">
              <a:solidFill>
                <a:srgbClr val="000000"/>
              </a:solidFill>
              <a:uFill>
                <a:solidFill>
                  <a:srgbClr val="ffffff"/>
                </a:solidFill>
              </a:uFill>
              <a:latin typeface="Arial"/>
            </a:endParaRPr>
          </a:p>
        </p:txBody>
      </p:sp>
      <p:sp>
        <p:nvSpPr>
          <p:cNvPr id="84" name="CustomShape 33"/>
          <p:cNvSpPr/>
          <p:nvPr/>
        </p:nvSpPr>
        <p:spPr>
          <a:xfrm>
            <a:off x="6675120" y="22370400"/>
            <a:ext cx="1709640" cy="1881720"/>
          </a:xfrm>
          <a:prstGeom prst="rect">
            <a:avLst/>
          </a:prstGeom>
          <a:solidFill>
            <a:srgbClr val="ffffff"/>
          </a:solid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uFill>
                  <a:solidFill>
                    <a:srgbClr val="ffffff"/>
                  </a:solidFill>
                </a:uFill>
                <a:latin typeface="Arial"/>
              </a:rPr>
              <a:t>Atlas of 3  boys 7.77-year old with no compulsive desire for chocolate</a:t>
            </a:r>
            <a:endParaRPr b="0" lang="en-US" sz="1800" spc="-1" strike="noStrike">
              <a:solidFill>
                <a:srgbClr val="000000"/>
              </a:solidFill>
              <a:uFill>
                <a:solidFill>
                  <a:srgbClr val="ffffff"/>
                </a:solidFill>
              </a:uFill>
              <a:latin typeface="Arial"/>
            </a:endParaRPr>
          </a:p>
        </p:txBody>
      </p:sp>
      <p:sp>
        <p:nvSpPr>
          <p:cNvPr id="85" name="CustomShape 34"/>
          <p:cNvSpPr/>
          <p:nvPr/>
        </p:nvSpPr>
        <p:spPr>
          <a:xfrm>
            <a:off x="13239360" y="24325920"/>
            <a:ext cx="1753560" cy="767160"/>
          </a:xfrm>
          <a:prstGeom prst="rect">
            <a:avLst/>
          </a:prstGeom>
          <a:solidFill>
            <a:srgbClr val="ffffff"/>
          </a:solidFill>
          <a:ln>
            <a:noFill/>
          </a:ln>
        </p:spPr>
        <p:style>
          <a:lnRef idx="0"/>
          <a:fillRef idx="0"/>
          <a:effectRef idx="0"/>
          <a:fontRef idx="minor"/>
        </p:style>
        <p:txBody>
          <a:bodyPr lIns="90000" rIns="90000" tIns="45000" bIns="45000"/>
          <a:p>
            <a:pPr algn="ctr">
              <a:lnSpc>
                <a:spcPct val="100000"/>
              </a:lnSpc>
            </a:pPr>
            <a:r>
              <a:rPr b="0" lang="en-US" sz="1600" spc="-1" strike="noStrike">
                <a:solidFill>
                  <a:srgbClr val="000000"/>
                </a:solidFill>
                <a:uFill>
                  <a:solidFill>
                    <a:srgbClr val="ffffff"/>
                  </a:solidFill>
                </a:uFill>
                <a:latin typeface="Arial"/>
              </a:rPr>
              <a:t>Big brain inflammable atlas</a:t>
            </a:r>
            <a:endParaRPr b="0" lang="en-US" sz="1800" spc="-1" strike="noStrike">
              <a:solidFill>
                <a:srgbClr val="000000"/>
              </a:solidFill>
              <a:uFill>
                <a:solidFill>
                  <a:srgbClr val="ffffff"/>
                </a:solidFill>
              </a:uFill>
              <a:latin typeface="Arial"/>
            </a:endParaRPr>
          </a:p>
        </p:txBody>
      </p:sp>
      <p:sp>
        <p:nvSpPr>
          <p:cNvPr id="86" name="CustomShape 35"/>
          <p:cNvSpPr/>
          <p:nvPr/>
        </p:nvSpPr>
        <p:spPr>
          <a:xfrm>
            <a:off x="13186800" y="20030400"/>
            <a:ext cx="1641960" cy="3417480"/>
          </a:xfrm>
          <a:prstGeom prst="rect">
            <a:avLst/>
          </a:prstGeom>
          <a:solidFill>
            <a:srgbClr val="ffffff"/>
          </a:solid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uFill>
                  <a:solidFill>
                    <a:srgbClr val="ffffff"/>
                  </a:solidFill>
                </a:uFill>
                <a:latin typeface="Arial"/>
              </a:rPr>
              <a:t>Connectivity atlases: As many as there are interpretations of the brain networks times the number of parcellations times the number of laboratories</a:t>
            </a:r>
            <a:endParaRPr b="0" lang="en-US" sz="1800" spc="-1" strike="noStrike">
              <a:solidFill>
                <a:srgbClr val="000000"/>
              </a:solidFill>
              <a:uFill>
                <a:solidFill>
                  <a:srgbClr val="ffffff"/>
                </a:solidFill>
              </a:uFill>
              <a:latin typeface="Arial"/>
            </a:endParaRPr>
          </a:p>
        </p:txBody>
      </p:sp>
      <p:sp>
        <p:nvSpPr>
          <p:cNvPr id="87" name="CustomShape 36"/>
          <p:cNvSpPr/>
          <p:nvPr/>
        </p:nvSpPr>
        <p:spPr>
          <a:xfrm>
            <a:off x="6611040" y="24048720"/>
            <a:ext cx="2075400" cy="365400"/>
          </a:xfrm>
          <a:prstGeom prst="rect">
            <a:avLst/>
          </a:prstGeom>
          <a:solidFill>
            <a:srgbClr val="ffffff"/>
          </a:solid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uFill>
                  <a:solidFill>
                    <a:srgbClr val="ffffff"/>
                  </a:solidFill>
                </a:uFill>
                <a:latin typeface="Arial"/>
              </a:rPr>
              <a:t>Atlas version exp.</a:t>
            </a:r>
            <a:endParaRPr b="0" lang="en-US" sz="1800" spc="-1" strike="noStrike">
              <a:solidFill>
                <a:srgbClr val="000000"/>
              </a:solidFill>
              <a:uFill>
                <a:solidFill>
                  <a:srgbClr val="ffffff"/>
                </a:solidFill>
              </a:uFill>
              <a:latin typeface="Arial"/>
            </a:endParaRPr>
          </a:p>
        </p:txBody>
      </p:sp>
      <p:sp>
        <p:nvSpPr>
          <p:cNvPr id="88" name="CustomShape 37"/>
          <p:cNvSpPr/>
          <p:nvPr/>
        </p:nvSpPr>
        <p:spPr>
          <a:xfrm>
            <a:off x="6583680" y="24414480"/>
            <a:ext cx="2246760" cy="611640"/>
          </a:xfrm>
          <a:prstGeom prst="rect">
            <a:avLst/>
          </a:prstGeom>
          <a:solidFill>
            <a:srgbClr val="ffffff"/>
          </a:solid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uFill>
                  <a:solidFill>
                    <a:srgbClr val="ffffff"/>
                  </a:solidFill>
                </a:uFill>
                <a:latin typeface="Arial"/>
              </a:rPr>
              <a:t>Who knows what this one is ?</a:t>
            </a:r>
            <a:endParaRPr b="0" lang="en-US"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48</TotalTime>
  <Application>LibreOffice/5.1.3.2$Linux_X86_64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2016-06-16T16:04:12Z</dcterms:modified>
  <cp:revision>18</cp:revision>
  <dc:subject/>
  <dc:title/>
</cp:coreProperties>
</file>