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40287" cy="427672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2"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43"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4399200" y="9555480"/>
            <a:ext cx="3372840" cy="502560"/>
          </a:xfrm>
          <a:prstGeom prst="rect">
            <a:avLst/>
          </a:prstGeom>
        </p:spPr>
        <p:txBody>
          <a:bodyPr lIns="0" rIns="0" tIns="0" bIns="0" anchor="b"/>
          <a:p>
            <a:pPr algn="r"/>
            <a:fld id="{25219E7E-A771-4588-8CFA-E8620DEBB92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4280040" y="10156680"/>
            <a:ext cx="3277440" cy="532800"/>
          </a:xfrm>
          <a:prstGeom prst="rect">
            <a:avLst/>
          </a:prstGeom>
          <a:noFill/>
          <a:ln>
            <a:noFill/>
          </a:ln>
        </p:spPr>
        <p:style>
          <a:lnRef idx="0"/>
          <a:fillRef idx="0"/>
          <a:effectRef idx="0"/>
          <a:fontRef idx="minor"/>
        </p:style>
        <p:txBody>
          <a:bodyPr lIns="0" rIns="0" tIns="0" bIns="0" anchor="b"/>
          <a:p>
            <a:pPr algn="r">
              <a:lnSpc>
                <a:spcPct val="100000"/>
              </a:lnSpc>
            </a:pPr>
            <a:r>
              <a:rPr b="0" lang="en-US" sz="18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71" name="CustomShape 2"/>
          <p:cNvSpPr/>
          <p:nvPr/>
        </p:nvSpPr>
        <p:spPr>
          <a:xfrm>
            <a:off x="755640" y="5078520"/>
            <a:ext cx="6047640" cy="4811040"/>
          </a:xfrm>
          <a:prstGeom prst="rect">
            <a:avLst/>
          </a:prstGeom>
          <a:noFill/>
          <a:ln>
            <a:noFill/>
          </a:ln>
        </p:spPr>
        <p:style>
          <a:lnRef idx="0"/>
          <a:fillRef idx="0"/>
          <a:effectRef idx="0"/>
          <a:fontRef idx="minor"/>
        </p:style>
      </p:sp>
      <p:sp>
        <p:nvSpPr>
          <p:cNvPr id="72" name="PlaceHolder 3"/>
          <p:cNvSpPr>
            <a:spLocks noGrp="1"/>
          </p:cNvSpPr>
          <p:nvPr>
            <p:ph type="body"/>
          </p:nvPr>
        </p:nvSpPr>
        <p:spPr>
          <a:xfrm>
            <a:off x="756000" y="5078520"/>
            <a:ext cx="6046920" cy="4810680"/>
          </a:xfrm>
          <a:prstGeom prst="rect">
            <a:avLst/>
          </a:prstGeom>
        </p:spPr>
        <p:txBody>
          <a:bodyPr lIns="0" rIns="0" tIns="91440" bIns="91440" anchor="ctr"/>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1512000" y="10007280"/>
            <a:ext cx="2721564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1512000" y="22962960"/>
            <a:ext cx="2721564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2000" y="1000728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457680" y="1000728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15457680" y="2296296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1512000" y="2296296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1512000" y="10007280"/>
            <a:ext cx="27215640" cy="248043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1512000" y="10007280"/>
            <a:ext cx="27215640" cy="248043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1511640" y="11552040"/>
            <a:ext cx="27215640" cy="21714480"/>
          </a:xfrm>
          <a:prstGeom prst="rect">
            <a:avLst/>
          </a:prstGeom>
          <a:ln>
            <a:noFill/>
          </a:ln>
        </p:spPr>
      </p:pic>
      <p:pic>
        <p:nvPicPr>
          <p:cNvPr id="40" name="" descr=""/>
          <p:cNvPicPr/>
          <p:nvPr/>
        </p:nvPicPr>
        <p:blipFill>
          <a:blip r:embed="rId3"/>
          <a:stretch/>
        </p:blipFill>
        <p:spPr>
          <a:xfrm>
            <a:off x="1511640" y="11552040"/>
            <a:ext cx="27215640" cy="217144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1512000" y="10007280"/>
            <a:ext cx="27215640" cy="24804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1512000" y="10007280"/>
            <a:ext cx="27215640" cy="248043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2000" y="10007280"/>
            <a:ext cx="13281120" cy="248043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457680" y="10007280"/>
            <a:ext cx="13281120" cy="248043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512000" y="1706400"/>
            <a:ext cx="27215640" cy="33105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1512000" y="1000728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1512000" y="2296296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15457680" y="10007280"/>
            <a:ext cx="13281120" cy="248043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1512000" y="10007280"/>
            <a:ext cx="13281120" cy="248043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15457680" y="1000728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15457680" y="2296296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2000" y="1706400"/>
            <a:ext cx="27215640" cy="71416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1512000" y="1000728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15457680" y="10007280"/>
            <a:ext cx="1328112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1512000" y="22962960"/>
            <a:ext cx="2721564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6e6e6"/>
        </a:solidFill>
      </p:bgPr>
    </p:bg>
    <p:spTree>
      <p:nvGrpSpPr>
        <p:cNvPr id="1" name=""/>
        <p:cNvGrpSpPr/>
        <p:nvPr/>
      </p:nvGrpSpPr>
      <p:grpSpPr>
        <a:xfrm>
          <a:off x="0" y="0"/>
          <a:ext cx="0" cy="0"/>
          <a:chOff x="0" y="0"/>
          <a:chExt cx="0" cy="0"/>
        </a:xfrm>
      </p:grpSpPr>
      <p:sp>
        <p:nvSpPr>
          <p:cNvPr id="0" name="CustomShape 1"/>
          <p:cNvSpPr/>
          <p:nvPr/>
        </p:nvSpPr>
        <p:spPr>
          <a:xfrm>
            <a:off x="1509840" y="1701720"/>
            <a:ext cx="27212040" cy="7138440"/>
          </a:xfrm>
          <a:prstGeom prst="rect">
            <a:avLst/>
          </a:prstGeom>
          <a:noFill/>
          <a:ln>
            <a:noFill/>
          </a:ln>
        </p:spPr>
        <p:style>
          <a:lnRef idx="0"/>
          <a:fillRef idx="0"/>
          <a:effectRef idx="0"/>
          <a:fontRef idx="minor"/>
        </p:style>
      </p:sp>
      <p:sp>
        <p:nvSpPr>
          <p:cNvPr id="1" name="CustomShape 2"/>
          <p:cNvSpPr/>
          <p:nvPr/>
        </p:nvSpPr>
        <p:spPr>
          <a:xfrm>
            <a:off x="1509840" y="10007640"/>
            <a:ext cx="27212040" cy="28225080"/>
          </a:xfrm>
          <a:prstGeom prst="rect">
            <a:avLst/>
          </a:prstGeom>
          <a:noFill/>
          <a:ln>
            <a:noFill/>
          </a:ln>
        </p:spPr>
        <p:style>
          <a:lnRef idx="0"/>
          <a:fillRef idx="0"/>
          <a:effectRef idx="0"/>
          <a:fontRef idx="minor"/>
        </p:style>
      </p:sp>
      <p:sp>
        <p:nvSpPr>
          <p:cNvPr id="2" name="CustomShape 3"/>
          <p:cNvSpPr/>
          <p:nvPr/>
        </p:nvSpPr>
        <p:spPr>
          <a:xfrm>
            <a:off x="1509840" y="38958840"/>
            <a:ext cx="7043040" cy="2947320"/>
          </a:xfrm>
          <a:prstGeom prst="rect">
            <a:avLst/>
          </a:prstGeom>
          <a:noFill/>
          <a:ln>
            <a:noFill/>
          </a:ln>
        </p:spPr>
        <p:style>
          <a:lnRef idx="0"/>
          <a:fillRef idx="0"/>
          <a:effectRef idx="0"/>
          <a:fontRef idx="minor"/>
        </p:style>
      </p:sp>
      <p:sp>
        <p:nvSpPr>
          <p:cNvPr id="3" name="CustomShape 4"/>
          <p:cNvSpPr/>
          <p:nvPr/>
        </p:nvSpPr>
        <p:spPr>
          <a:xfrm>
            <a:off x="10341000" y="38958840"/>
            <a:ext cx="9582840" cy="2947320"/>
          </a:xfrm>
          <a:prstGeom prst="rect">
            <a:avLst/>
          </a:prstGeom>
          <a:noFill/>
          <a:ln>
            <a:noFill/>
          </a:ln>
        </p:spPr>
        <p:style>
          <a:lnRef idx="0"/>
          <a:fillRef idx="0"/>
          <a:effectRef idx="0"/>
          <a:fontRef idx="minor"/>
        </p:style>
      </p:sp>
      <p:sp>
        <p:nvSpPr>
          <p:cNvPr id="4" name="CustomShape 5"/>
          <p:cNvSpPr/>
          <p:nvPr/>
        </p:nvSpPr>
        <p:spPr>
          <a:xfrm>
            <a:off x="21680640" y="38958840"/>
            <a:ext cx="7043040" cy="2947320"/>
          </a:xfrm>
          <a:prstGeom prst="rect">
            <a:avLst/>
          </a:prstGeom>
          <a:noFill/>
          <a:ln>
            <a:noFill/>
          </a:ln>
        </p:spPr>
        <p:style>
          <a:lnRef idx="0"/>
          <a:fillRef idx="0"/>
          <a:effectRef idx="0"/>
          <a:fontRef idx="minor"/>
        </p:style>
      </p:sp>
      <p:sp>
        <p:nvSpPr>
          <p:cNvPr id="5" name="PlaceHolder 6"/>
          <p:cNvSpPr>
            <a:spLocks noGrp="1"/>
          </p:cNvSpPr>
          <p:nvPr>
            <p:ph type="title"/>
          </p:nvPr>
        </p:nvSpPr>
        <p:spPr>
          <a:xfrm>
            <a:off x="1512000" y="1706400"/>
            <a:ext cx="27215640" cy="714168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6" name="PlaceHolder 7"/>
          <p:cNvSpPr>
            <a:spLocks noGrp="1"/>
          </p:cNvSpPr>
          <p:nvPr>
            <p:ph type="body"/>
          </p:nvPr>
        </p:nvSpPr>
        <p:spPr>
          <a:xfrm>
            <a:off x="1512000" y="10007280"/>
            <a:ext cx="27215640" cy="248043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15432480" y="10972800"/>
            <a:ext cx="14505840" cy="9966600"/>
          </a:xfrm>
          <a:prstGeom prst="rect">
            <a:avLst/>
          </a:prstGeom>
          <a:solidFill>
            <a:srgbClr val="ffffff"/>
          </a:solidFill>
          <a:ln w="36000">
            <a:solidFill>
              <a:srgbClr val="004586"/>
            </a:solidFill>
            <a:round/>
          </a:ln>
        </p:spPr>
        <p:style>
          <a:lnRef idx="0"/>
          <a:fillRef idx="0"/>
          <a:effectRef idx="0"/>
          <a:fontRef idx="minor"/>
        </p:style>
        <p:txBody>
          <a:bodyPr lIns="198000" rIns="198000" tIns="229680" bIns="198000"/>
          <a:p>
            <a:pPr algn="just">
              <a:lnSpc>
                <a:spcPct val="100000"/>
              </a:lnSpc>
            </a:pPr>
            <a:r>
              <a:rPr b="0" lang="en-US" sz="4000" spc="-1" strike="noStrike">
                <a:solidFill>
                  <a:srgbClr val="000000"/>
                </a:solidFill>
                <a:uFill>
                  <a:solidFill>
                    <a:srgbClr val="ffffff"/>
                  </a:solidFill>
                </a:uFill>
                <a:latin typeface="Arial"/>
                <a:ea typeface="Arial"/>
              </a:rPr>
              <a:t>* Contacted many laboratories with experience and interest in the development of formats and atlases under the auspices of the International Neuroinformatics Coordinating Facility (INCF)</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Met twice in person (MNI, Montreal, MIT, Boston) and (mostly) agreed on the scope and ambition of the project, and some first specifications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Collaborative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Research tools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Github / Git</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Google docs</a:t>
            </a:r>
            <a:endParaRPr b="0" lang="en-US" sz="1800" spc="-1" strike="noStrike">
              <a:solidFill>
                <a:srgbClr val="000000"/>
              </a:solidFill>
              <a:uFill>
                <a:solidFill>
                  <a:srgbClr val="ffffff"/>
                </a:solidFill>
              </a:uFill>
              <a:latin typeface="Arial"/>
            </a:endParaRPr>
          </a:p>
        </p:txBody>
      </p:sp>
      <p:sp>
        <p:nvSpPr>
          <p:cNvPr id="47" name="CustomShape 2"/>
          <p:cNvSpPr/>
          <p:nvPr/>
        </p:nvSpPr>
        <p:spPr>
          <a:xfrm>
            <a:off x="0" y="365760"/>
            <a:ext cx="30239640" cy="9269640"/>
          </a:xfrm>
          <a:prstGeom prst="rect">
            <a:avLst/>
          </a:prstGeom>
          <a:solidFill>
            <a:srgbClr val="ffffff"/>
          </a:solidFill>
          <a:ln>
            <a:noFill/>
          </a:ln>
        </p:spPr>
        <p:style>
          <a:lnRef idx="0"/>
          <a:fillRef idx="0"/>
          <a:effectRef idx="0"/>
          <a:fontRef idx="minor"/>
        </p:style>
      </p:sp>
      <p:sp>
        <p:nvSpPr>
          <p:cNvPr id="48" name="CustomShape 3"/>
          <p:cNvSpPr/>
          <p:nvPr/>
        </p:nvSpPr>
        <p:spPr>
          <a:xfrm>
            <a:off x="0" y="-76320"/>
            <a:ext cx="30239640" cy="3060000"/>
          </a:xfrm>
          <a:prstGeom prst="rect">
            <a:avLst/>
          </a:prstGeom>
          <a:solidFill>
            <a:srgbClr val="e6e6ff"/>
          </a:solidFill>
          <a:ln>
            <a:noFill/>
          </a:ln>
        </p:spPr>
        <p:style>
          <a:lnRef idx="0"/>
          <a:fillRef idx="0"/>
          <a:effectRef idx="0"/>
          <a:fontRef idx="minor"/>
        </p:style>
        <p:txBody>
          <a:bodyPr lIns="216000" rIns="216000" tIns="254880" bIns="180000" anchor="ctr" anchorCtr="1"/>
          <a:p>
            <a:pPr marL="216000" indent="-215640">
              <a:lnSpc>
                <a:spcPct val="100000"/>
              </a:lnSpc>
              <a:buClr>
                <a:srgbClr val="000000"/>
              </a:buClr>
              <a:buSzPct val="45000"/>
              <a:buFont typeface="Wingdings" charset="2"/>
              <a:buChar char=""/>
            </a:pPr>
            <a:r>
              <a:rPr b="1" lang="en-US" sz="8500" spc="-1" strike="noStrike">
                <a:solidFill>
                  <a:srgbClr val="004586"/>
                </a:solidFill>
                <a:uFill>
                  <a:solidFill>
                    <a:srgbClr val="ffffff"/>
                  </a:solidFill>
                </a:uFill>
                <a:latin typeface="Arial"/>
                <a:ea typeface="Arial"/>
              </a:rPr>
              <a:t>Standardizing neuroimaging atlases formats</a:t>
            </a:r>
            <a:endParaRPr b="0" lang="en-US" sz="1800" spc="-1" strike="noStrike">
              <a:solidFill>
                <a:srgbClr val="000000"/>
              </a:solidFill>
              <a:uFill>
                <a:solidFill>
                  <a:srgbClr val="ffffff"/>
                </a:solidFill>
              </a:uFill>
              <a:latin typeface="Arial"/>
            </a:endParaRPr>
          </a:p>
        </p:txBody>
      </p:sp>
      <p:sp>
        <p:nvSpPr>
          <p:cNvPr id="49" name="CustomShape 4"/>
          <p:cNvSpPr/>
          <p:nvPr/>
        </p:nvSpPr>
        <p:spPr>
          <a:xfrm>
            <a:off x="152280" y="3067200"/>
            <a:ext cx="29604960" cy="2046960"/>
          </a:xfrm>
          <a:prstGeom prst="rect">
            <a:avLst/>
          </a:prstGeom>
          <a:noFill/>
          <a:ln>
            <a:noFill/>
          </a:ln>
        </p:spPr>
        <p:style>
          <a:lnRef idx="0"/>
          <a:fillRef idx="0"/>
          <a:effectRef idx="0"/>
          <a:fontRef idx="minor"/>
        </p:style>
        <p:txBody>
          <a:bodyPr lIns="180000" rIns="180000" tIns="222480" bIns="180000" anchor="ctr"/>
          <a:p>
            <a:pPr algn="just">
              <a:lnSpc>
                <a:spcPct val="93000"/>
              </a:lnSpc>
            </a:pPr>
            <a:r>
              <a:rPr b="1" lang="en-US" sz="3600" spc="-1" strike="noStrike">
                <a:solidFill>
                  <a:srgbClr val="000000"/>
                </a:solidFill>
                <a:uFill>
                  <a:solidFill>
                    <a:srgbClr val="ffffff"/>
                  </a:solidFill>
                </a:uFill>
                <a:latin typeface="Arial"/>
                <a:ea typeface="Arial"/>
              </a:rPr>
              <a:t>Jean-Baptiste Poline</a:t>
            </a:r>
            <a:r>
              <a:rPr b="1" lang="en-US" sz="3600" spc="-1" strike="noStrike" baseline="30000">
                <a:solidFill>
                  <a:srgbClr val="000000"/>
                </a:solidFill>
                <a:uFill>
                  <a:solidFill>
                    <a:srgbClr val="ffffff"/>
                  </a:solidFill>
                </a:uFill>
                <a:latin typeface="Arial"/>
                <a:ea typeface="Arial"/>
              </a:rPr>
              <a:t>1</a:t>
            </a:r>
            <a:r>
              <a:rPr b="1" lang="en-US" sz="3600" spc="-1" strike="noStrike">
                <a:solidFill>
                  <a:srgbClr val="000000"/>
                </a:solidFill>
                <a:uFill>
                  <a:solidFill>
                    <a:srgbClr val="ffffff"/>
                  </a:solidFill>
                </a:uFill>
                <a:latin typeface="Arial"/>
                <a:ea typeface="Arial"/>
              </a:rPr>
              <a:t>, Jason Bohland</a:t>
            </a:r>
            <a:r>
              <a:rPr b="1" lang="en-US" sz="3600" spc="-1" strike="noStrike" baseline="30000">
                <a:solidFill>
                  <a:srgbClr val="000000"/>
                </a:solidFill>
                <a:uFill>
                  <a:solidFill>
                    <a:srgbClr val="ffffff"/>
                  </a:solidFill>
                </a:uFill>
                <a:latin typeface="Arial"/>
                <a:ea typeface="Arial"/>
              </a:rPr>
              <a:t>2</a:t>
            </a:r>
            <a:r>
              <a:rPr b="1" lang="en-US" sz="3600" spc="-1" strike="noStrike">
                <a:solidFill>
                  <a:srgbClr val="000000"/>
                </a:solidFill>
                <a:uFill>
                  <a:solidFill>
                    <a:srgbClr val="ffffff"/>
                  </a:solidFill>
                </a:uFill>
                <a:latin typeface="Arial"/>
                <a:ea typeface="Arial"/>
              </a:rPr>
              <a:t>, Alan Evans</a:t>
            </a:r>
            <a:r>
              <a:rPr b="1" lang="en-US" sz="3600" spc="-1" strike="noStrike" baseline="30000">
                <a:solidFill>
                  <a:srgbClr val="000000"/>
                </a:solidFill>
                <a:uFill>
                  <a:solidFill>
                    <a:srgbClr val="ffffff"/>
                  </a:solidFill>
                </a:uFill>
                <a:latin typeface="Arial"/>
                <a:ea typeface="Arial"/>
              </a:rPr>
              <a:t>3</a:t>
            </a:r>
            <a:r>
              <a:rPr b="1" lang="en-US" sz="3600" spc="-1" strike="noStrike">
                <a:solidFill>
                  <a:srgbClr val="000000"/>
                </a:solidFill>
                <a:uFill>
                  <a:solidFill>
                    <a:srgbClr val="ffffff"/>
                  </a:solidFill>
                </a:uFill>
                <a:latin typeface="Arial"/>
                <a:ea typeface="Arial"/>
              </a:rPr>
              <a:t>,  Davind Feng</a:t>
            </a:r>
            <a:r>
              <a:rPr b="1" lang="en-US" sz="3600" spc="-1" strike="noStrike" baseline="30000">
                <a:solidFill>
                  <a:srgbClr val="000000"/>
                </a:solidFill>
                <a:uFill>
                  <a:solidFill>
                    <a:srgbClr val="ffffff"/>
                  </a:solidFill>
                </a:uFill>
                <a:latin typeface="Arial"/>
                <a:ea typeface="Arial"/>
              </a:rPr>
              <a:t>4</a:t>
            </a:r>
            <a:r>
              <a:rPr b="1" lang="en-US" sz="3600" spc="-1" strike="noStrike">
                <a:solidFill>
                  <a:srgbClr val="000000"/>
                </a:solidFill>
                <a:uFill>
                  <a:solidFill>
                    <a:srgbClr val="ffffff"/>
                  </a:solidFill>
                </a:uFill>
                <a:latin typeface="Arial"/>
                <a:ea typeface="Arial"/>
              </a:rPr>
              <a:t>, Guillaume Flandin</a:t>
            </a:r>
            <a:r>
              <a:rPr b="1" lang="en-US" sz="3600" spc="-1" strike="noStrike" baseline="30000">
                <a:solidFill>
                  <a:srgbClr val="000000"/>
                </a:solidFill>
                <a:uFill>
                  <a:solidFill>
                    <a:srgbClr val="ffffff"/>
                  </a:solidFill>
                </a:uFill>
                <a:latin typeface="Arial"/>
                <a:ea typeface="Arial"/>
              </a:rPr>
              <a:t>5</a:t>
            </a:r>
            <a:r>
              <a:rPr b="1" lang="en-US" sz="3600" spc="-1" strike="noStrike">
                <a:solidFill>
                  <a:srgbClr val="000000"/>
                </a:solidFill>
                <a:uFill>
                  <a:solidFill>
                    <a:srgbClr val="ffffff"/>
                  </a:solidFill>
                </a:uFill>
                <a:latin typeface="Arial"/>
                <a:ea typeface="Arial"/>
              </a:rPr>
              <a:t>, Vladimir Fonov</a:t>
            </a:r>
            <a:r>
              <a:rPr b="1" lang="en-US" sz="3600" spc="-1" strike="noStrike" baseline="30000">
                <a:solidFill>
                  <a:srgbClr val="000000"/>
                </a:solidFill>
                <a:uFill>
                  <a:solidFill>
                    <a:srgbClr val="ffffff"/>
                  </a:solidFill>
                </a:uFill>
                <a:latin typeface="Arial"/>
                <a:ea typeface="Arial"/>
              </a:rPr>
              <a:t>6</a:t>
            </a:r>
            <a:r>
              <a:rPr b="1" lang="en-US" sz="3600" spc="-1" strike="noStrike">
                <a:solidFill>
                  <a:srgbClr val="000000"/>
                </a:solidFill>
                <a:uFill>
                  <a:solidFill>
                    <a:srgbClr val="ffffff"/>
                  </a:solidFill>
                </a:uFill>
                <a:latin typeface="Arial"/>
                <a:ea typeface="Arial"/>
              </a:rPr>
              <a:t>, Satra Ghosh</a:t>
            </a:r>
            <a:r>
              <a:rPr b="1" lang="en-US" sz="3600" spc="-1" strike="noStrike" baseline="30000">
                <a:solidFill>
                  <a:srgbClr val="000000"/>
                </a:solidFill>
                <a:uFill>
                  <a:solidFill>
                    <a:srgbClr val="ffffff"/>
                  </a:solidFill>
                </a:uFill>
                <a:latin typeface="Arial"/>
                <a:ea typeface="Arial"/>
              </a:rPr>
              <a:t>7</a:t>
            </a:r>
            <a:r>
              <a:rPr b="1" lang="en-US" sz="3600" spc="-1" strike="noStrike">
                <a:solidFill>
                  <a:srgbClr val="000000"/>
                </a:solidFill>
                <a:uFill>
                  <a:solidFill>
                    <a:srgbClr val="ffffff"/>
                  </a:solidFill>
                </a:uFill>
                <a:latin typeface="Arial"/>
                <a:ea typeface="Arial"/>
              </a:rPr>
              <a:t>, Andrew Janke</a:t>
            </a:r>
            <a:r>
              <a:rPr b="1" lang="en-US" sz="3600" spc="-1" strike="noStrike" baseline="30000">
                <a:solidFill>
                  <a:srgbClr val="000000"/>
                </a:solidFill>
                <a:uFill>
                  <a:solidFill>
                    <a:srgbClr val="ffffff"/>
                  </a:solidFill>
                </a:uFill>
                <a:latin typeface="Arial"/>
                <a:ea typeface="Arial"/>
              </a:rPr>
              <a:t>8</a:t>
            </a:r>
            <a:r>
              <a:rPr b="1" lang="en-US" sz="3600" spc="-1" strike="noStrike">
                <a:solidFill>
                  <a:srgbClr val="000000"/>
                </a:solidFill>
                <a:uFill>
                  <a:solidFill>
                    <a:srgbClr val="ffffff"/>
                  </a:solidFill>
                </a:uFill>
                <a:latin typeface="Arial"/>
                <a:ea typeface="Arial"/>
              </a:rPr>
              <a:t>, Mark Jenkinson</a:t>
            </a:r>
            <a:r>
              <a:rPr b="1" lang="en-US" sz="3600" spc="-1" strike="noStrike" baseline="30000">
                <a:solidFill>
                  <a:srgbClr val="000000"/>
                </a:solidFill>
                <a:uFill>
                  <a:solidFill>
                    <a:srgbClr val="ffffff"/>
                  </a:solidFill>
                </a:uFill>
                <a:latin typeface="Arial"/>
                <a:ea typeface="Arial"/>
              </a:rPr>
              <a:t>9</a:t>
            </a:r>
            <a:r>
              <a:rPr b="1" lang="en-US" sz="3600" spc="-1" strike="noStrike">
                <a:solidFill>
                  <a:srgbClr val="000000"/>
                </a:solidFill>
                <a:uFill>
                  <a:solidFill>
                    <a:srgbClr val="ffffff"/>
                  </a:solidFill>
                </a:uFill>
                <a:latin typeface="Arial"/>
                <a:ea typeface="Arial"/>
              </a:rPr>
              <a:t>, David Kennedy</a:t>
            </a:r>
            <a:r>
              <a:rPr b="1" lang="en-US" sz="3600" spc="-1" strike="noStrike" baseline="30000">
                <a:solidFill>
                  <a:srgbClr val="000000"/>
                </a:solidFill>
                <a:uFill>
                  <a:solidFill>
                    <a:srgbClr val="ffffff"/>
                  </a:solidFill>
                </a:uFill>
                <a:latin typeface="Arial"/>
                <a:ea typeface="Arial"/>
              </a:rPr>
              <a:t>10</a:t>
            </a:r>
            <a:r>
              <a:rPr b="1" lang="en-US" sz="3600" spc="-1" strike="noStrike">
                <a:solidFill>
                  <a:srgbClr val="000000"/>
                </a:solidFill>
                <a:uFill>
                  <a:solidFill>
                    <a:srgbClr val="ffffff"/>
                  </a:solidFill>
                </a:uFill>
                <a:latin typeface="Arial"/>
                <a:ea typeface="Arial"/>
              </a:rPr>
              <a:t>, Jason Lerch</a:t>
            </a:r>
            <a:r>
              <a:rPr b="1" lang="en-US" sz="3600" spc="-1" strike="noStrike" baseline="30000">
                <a:solidFill>
                  <a:srgbClr val="000000"/>
                </a:solidFill>
                <a:uFill>
                  <a:solidFill>
                    <a:srgbClr val="ffffff"/>
                  </a:solidFill>
                </a:uFill>
                <a:latin typeface="Arial"/>
                <a:ea typeface="Arial"/>
              </a:rPr>
              <a:t>11</a:t>
            </a:r>
            <a:r>
              <a:rPr b="1" lang="en-US" sz="3600" spc="-1" strike="noStrike">
                <a:solidFill>
                  <a:srgbClr val="000000"/>
                </a:solidFill>
                <a:uFill>
                  <a:solidFill>
                    <a:srgbClr val="ffffff"/>
                  </a:solidFill>
                </a:uFill>
                <a:latin typeface="Arial"/>
                <a:ea typeface="Arial"/>
              </a:rPr>
              <a:t>, Lydia Ng</a:t>
            </a:r>
            <a:r>
              <a:rPr b="1" lang="en-US" sz="3600" spc="-1" strike="noStrike" baseline="30000">
                <a:solidFill>
                  <a:srgbClr val="000000"/>
                </a:solidFill>
                <a:uFill>
                  <a:solidFill>
                    <a:srgbClr val="ffffff"/>
                  </a:solidFill>
                </a:uFill>
                <a:latin typeface="Arial"/>
                <a:ea typeface="Arial"/>
              </a:rPr>
              <a:t>4</a:t>
            </a:r>
            <a:r>
              <a:rPr b="1" lang="en-US" sz="3600" spc="-1" strike="noStrike">
                <a:solidFill>
                  <a:srgbClr val="000000"/>
                </a:solidFill>
                <a:uFill>
                  <a:solidFill>
                    <a:srgbClr val="ffffff"/>
                  </a:solidFill>
                </a:uFill>
                <a:latin typeface="Arial"/>
                <a:ea typeface="Arial"/>
              </a:rPr>
              <a:t>, Jason Tourville</a:t>
            </a:r>
            <a:r>
              <a:rPr b="1" lang="en-US" sz="3600" spc="-1" strike="noStrike" baseline="30000">
                <a:solidFill>
                  <a:srgbClr val="000000"/>
                </a:solidFill>
                <a:uFill>
                  <a:solidFill>
                    <a:srgbClr val="ffffff"/>
                  </a:solidFill>
                </a:uFill>
                <a:latin typeface="Arial"/>
                <a:ea typeface="Arial"/>
              </a:rPr>
              <a:t>12</a:t>
            </a:r>
            <a:r>
              <a:rPr b="1" lang="en-US" sz="3600" spc="-1" strike="noStrike">
                <a:solidFill>
                  <a:srgbClr val="000000"/>
                </a:solidFill>
                <a:uFill>
                  <a:solidFill>
                    <a:srgbClr val="ffffff"/>
                  </a:solidFill>
                </a:uFill>
                <a:latin typeface="Arial"/>
                <a:ea typeface="Arial"/>
              </a:rPr>
              <a:t>, Robert Vincent</a:t>
            </a:r>
            <a:r>
              <a:rPr b="1" lang="en-US" sz="3600" spc="-1" strike="noStrike" baseline="30000">
                <a:solidFill>
                  <a:srgbClr val="000000"/>
                </a:solidFill>
                <a:uFill>
                  <a:solidFill>
                    <a:srgbClr val="ffffff"/>
                  </a:solidFill>
                </a:uFill>
                <a:latin typeface="Arial"/>
                <a:ea typeface="Arial"/>
              </a:rPr>
              <a:t>13</a:t>
            </a:r>
            <a:r>
              <a:rPr b="1" lang="en-US" sz="3600" spc="-1" strike="noStrike">
                <a:solidFill>
                  <a:srgbClr val="000000"/>
                </a:solidFill>
                <a:uFill>
                  <a:solidFill>
                    <a:srgbClr val="ffffff"/>
                  </a:solidFill>
                </a:uFill>
                <a:latin typeface="Arial"/>
                <a:ea typeface="Arial"/>
              </a:rPr>
              <a:t>, Lilla Zollei</a:t>
            </a:r>
            <a:r>
              <a:rPr b="1" lang="en-US" sz="3600" spc="-1" strike="noStrike" baseline="30000">
                <a:solidFill>
                  <a:srgbClr val="000000"/>
                </a:solidFill>
                <a:uFill>
                  <a:solidFill>
                    <a:srgbClr val="ffffff"/>
                  </a:solidFill>
                </a:uFill>
                <a:latin typeface="Arial"/>
                <a:ea typeface="Arial"/>
              </a:rPr>
              <a:t>14</a:t>
            </a:r>
            <a:endParaRPr b="0" lang="en-US" sz="1800" spc="-1" strike="noStrike">
              <a:solidFill>
                <a:srgbClr val="000000"/>
              </a:solidFill>
              <a:uFill>
                <a:solidFill>
                  <a:srgbClr val="ffffff"/>
                </a:solidFill>
              </a:uFill>
              <a:latin typeface="Arial"/>
            </a:endParaRPr>
          </a:p>
        </p:txBody>
      </p:sp>
      <p:sp>
        <p:nvSpPr>
          <p:cNvPr id="50" name="CustomShape 5"/>
          <p:cNvSpPr/>
          <p:nvPr/>
        </p:nvSpPr>
        <p:spPr>
          <a:xfrm>
            <a:off x="364320" y="4969800"/>
            <a:ext cx="18111960" cy="4453920"/>
          </a:xfrm>
          <a:prstGeom prst="rect">
            <a:avLst/>
          </a:prstGeom>
          <a:noFill/>
          <a:ln>
            <a:noFill/>
          </a:ln>
        </p:spPr>
        <p:style>
          <a:lnRef idx="0"/>
          <a:fillRef idx="0"/>
          <a:effectRef idx="0"/>
          <a:fontRef idx="minor"/>
        </p:style>
        <p:txBody>
          <a:bodyPr lIns="0" rIns="0" tIns="28080" bIns="0"/>
          <a:p>
            <a:pPr algn="just">
              <a:lnSpc>
                <a:spcPct val="93000"/>
              </a:lnSpc>
            </a:pPr>
            <a:r>
              <a:rPr b="1" lang="en-US" sz="3200" spc="-1" strike="noStrike">
                <a:solidFill>
                  <a:srgbClr val="000000"/>
                </a:solidFill>
                <a:uFill>
                  <a:solidFill>
                    <a:srgbClr val="ffffff"/>
                  </a:solidFill>
                </a:uFill>
                <a:latin typeface="Times New Roman"/>
                <a:ea typeface="Times New Roman"/>
              </a:rPr>
              <a:t>1</a:t>
            </a:r>
            <a:r>
              <a:rPr b="0" lang="en-US" sz="3200" spc="-1" strike="noStrike">
                <a:solidFill>
                  <a:srgbClr val="000000"/>
                </a:solidFill>
                <a:uFill>
                  <a:solidFill>
                    <a:srgbClr val="ffffff"/>
                  </a:solidFill>
                </a:uFill>
                <a:latin typeface="Times New Roman"/>
                <a:ea typeface="Times New Roman"/>
              </a:rPr>
              <a:t>. University of California, Berkeley, Berkeley, CA, </a:t>
            </a:r>
            <a:r>
              <a:rPr b="1" lang="en-US" sz="3200" spc="-1" strike="noStrike">
                <a:solidFill>
                  <a:srgbClr val="000000"/>
                </a:solidFill>
                <a:uFill>
                  <a:solidFill>
                    <a:srgbClr val="ffffff"/>
                  </a:solidFill>
                </a:uFill>
                <a:latin typeface="Times New Roman"/>
                <a:ea typeface="Times New Roman"/>
              </a:rPr>
              <a:t>2.</a:t>
            </a:r>
            <a:r>
              <a:rPr b="0" lang="en-US" sz="3200" spc="-1" strike="noStrike">
                <a:solidFill>
                  <a:srgbClr val="000000"/>
                </a:solidFill>
                <a:uFill>
                  <a:solidFill>
                    <a:srgbClr val="ffffff"/>
                  </a:solidFill>
                </a:uFill>
                <a:latin typeface="Times New Roman"/>
                <a:ea typeface="Times New Roman"/>
              </a:rPr>
              <a:t> Department of Health Sciences, Boston University, Boston, MA, </a:t>
            </a:r>
            <a:r>
              <a:rPr b="1" lang="en-US" sz="3200" spc="-1" strike="noStrike">
                <a:solidFill>
                  <a:srgbClr val="000000"/>
                </a:solidFill>
                <a:uFill>
                  <a:solidFill>
                    <a:srgbClr val="ffffff"/>
                  </a:solidFill>
                </a:uFill>
                <a:latin typeface="Times New Roman"/>
                <a:ea typeface="Times New Roman"/>
              </a:rPr>
              <a:t>3.</a:t>
            </a:r>
            <a:r>
              <a:rPr b="0" lang="en-US" sz="3200" spc="-1" strike="noStrike">
                <a:solidFill>
                  <a:srgbClr val="000000"/>
                </a:solidFill>
                <a:uFill>
                  <a:solidFill>
                    <a:srgbClr val="ffffff"/>
                  </a:solidFill>
                </a:uFill>
                <a:latin typeface="Times New Roman"/>
                <a:ea typeface="Times New Roman"/>
              </a:rPr>
              <a:t> McGill Centre for Integrative Neuroscience, Montreal Neurological Institute, McGill University, Montreal, QC, </a:t>
            </a:r>
            <a:r>
              <a:rPr b="1" lang="en-US" sz="3200" spc="-1" strike="noStrike">
                <a:solidFill>
                  <a:srgbClr val="000000"/>
                </a:solidFill>
                <a:uFill>
                  <a:solidFill>
                    <a:srgbClr val="ffffff"/>
                  </a:solidFill>
                </a:uFill>
                <a:latin typeface="Times New Roman"/>
                <a:ea typeface="Times New Roman"/>
              </a:rPr>
              <a:t>4.</a:t>
            </a:r>
            <a:r>
              <a:rPr b="0" lang="en-US" sz="3200" spc="-1" strike="noStrike">
                <a:solidFill>
                  <a:srgbClr val="000000"/>
                </a:solidFill>
                <a:uFill>
                  <a:solidFill>
                    <a:srgbClr val="ffffff"/>
                  </a:solidFill>
                </a:uFill>
                <a:latin typeface="Times New Roman"/>
                <a:ea typeface="Times New Roman"/>
              </a:rPr>
              <a:t> Allen Institute for Brain Science, Seattle, WA, </a:t>
            </a:r>
            <a:r>
              <a:rPr b="1" lang="en-US" sz="3200" spc="-1" strike="noStrike">
                <a:solidFill>
                  <a:srgbClr val="000000"/>
                </a:solidFill>
                <a:uFill>
                  <a:solidFill>
                    <a:srgbClr val="ffffff"/>
                  </a:solidFill>
                </a:uFill>
                <a:latin typeface="Times New Roman"/>
                <a:ea typeface="Times New Roman"/>
              </a:rPr>
              <a:t>5.</a:t>
            </a:r>
            <a:r>
              <a:rPr b="0" lang="en-US" sz="3200" spc="-1" strike="noStrike">
                <a:solidFill>
                  <a:srgbClr val="000000"/>
                </a:solidFill>
                <a:uFill>
                  <a:solidFill>
                    <a:srgbClr val="ffffff"/>
                  </a:solidFill>
                </a:uFill>
                <a:latin typeface="Times New Roman"/>
                <a:ea typeface="Times New Roman"/>
              </a:rPr>
              <a:t> Wellcome Trust Centre for Neuroimaging, London, United Kingdom, </a:t>
            </a:r>
            <a:r>
              <a:rPr b="1" lang="en-US" sz="3200" spc="-1" strike="noStrike">
                <a:solidFill>
                  <a:srgbClr val="000000"/>
                </a:solidFill>
                <a:uFill>
                  <a:solidFill>
                    <a:srgbClr val="ffffff"/>
                  </a:solidFill>
                </a:uFill>
                <a:latin typeface="Times New Roman"/>
                <a:ea typeface="Times New Roman"/>
              </a:rPr>
              <a:t>6.</a:t>
            </a:r>
            <a:r>
              <a:rPr b="0" lang="en-US" sz="3200" spc="-1" strike="noStrike">
                <a:solidFill>
                  <a:srgbClr val="000000"/>
                </a:solidFill>
                <a:uFill>
                  <a:solidFill>
                    <a:srgbClr val="ffffff"/>
                  </a:solidFill>
                </a:uFill>
                <a:latin typeface="Times New Roman"/>
                <a:ea typeface="Times New Roman"/>
              </a:rPr>
              <a:t> Montreal Neurological Institute, McGill University, Montreal, Quebec, </a:t>
            </a:r>
            <a:r>
              <a:rPr b="1" lang="en-US" sz="3200" spc="-1" strike="noStrike">
                <a:solidFill>
                  <a:srgbClr val="000000"/>
                </a:solidFill>
                <a:uFill>
                  <a:solidFill>
                    <a:srgbClr val="ffffff"/>
                  </a:solidFill>
                </a:uFill>
                <a:latin typeface="Times New Roman"/>
                <a:ea typeface="Times New Roman"/>
              </a:rPr>
              <a:t>7.</a:t>
            </a:r>
            <a:r>
              <a:rPr b="0" lang="en-US" sz="3200" spc="-1" strike="noStrike">
                <a:solidFill>
                  <a:srgbClr val="000000"/>
                </a:solidFill>
                <a:uFill>
                  <a:solidFill>
                    <a:srgbClr val="ffffff"/>
                  </a:solidFill>
                </a:uFill>
                <a:latin typeface="Times New Roman"/>
                <a:ea typeface="Times New Roman"/>
              </a:rPr>
              <a:t> MIT, Cambridge, United States, </a:t>
            </a:r>
            <a:r>
              <a:rPr b="1" lang="en-US" sz="3200" spc="-1" strike="noStrike">
                <a:solidFill>
                  <a:srgbClr val="000000"/>
                </a:solidFill>
                <a:uFill>
                  <a:solidFill>
                    <a:srgbClr val="ffffff"/>
                  </a:solidFill>
                </a:uFill>
                <a:latin typeface="Times New Roman"/>
                <a:ea typeface="Times New Roman"/>
              </a:rPr>
              <a:t>8.</a:t>
            </a:r>
            <a:r>
              <a:rPr b="0" lang="en-US" sz="3200" spc="-1" strike="noStrike">
                <a:solidFill>
                  <a:srgbClr val="000000"/>
                </a:solidFill>
                <a:uFill>
                  <a:solidFill>
                    <a:srgbClr val="ffffff"/>
                  </a:solidFill>
                </a:uFill>
                <a:latin typeface="Times New Roman"/>
                <a:ea typeface="Times New Roman"/>
              </a:rPr>
              <a:t> Centre for Advanced Imaging, University of Queensland, Brisbane, Australia, </a:t>
            </a:r>
            <a:r>
              <a:rPr b="1" lang="en-US" sz="3200" spc="-1" strike="noStrike">
                <a:solidFill>
                  <a:srgbClr val="000000"/>
                </a:solidFill>
                <a:uFill>
                  <a:solidFill>
                    <a:srgbClr val="ffffff"/>
                  </a:solidFill>
                </a:uFill>
                <a:latin typeface="Times New Roman"/>
                <a:ea typeface="Times New Roman"/>
              </a:rPr>
              <a:t>9.</a:t>
            </a:r>
            <a:r>
              <a:rPr b="0" lang="en-US" sz="3200" spc="-1" strike="noStrike">
                <a:solidFill>
                  <a:srgbClr val="000000"/>
                </a:solidFill>
                <a:uFill>
                  <a:solidFill>
                    <a:srgbClr val="ffffff"/>
                  </a:solidFill>
                </a:uFill>
                <a:latin typeface="Times New Roman"/>
                <a:ea typeface="Times New Roman"/>
              </a:rPr>
              <a:t> Oxford University, Oxford, United Kingdom, </a:t>
            </a:r>
            <a:r>
              <a:rPr b="1" lang="en-US" sz="3200" spc="-1" strike="noStrike">
                <a:solidFill>
                  <a:srgbClr val="000000"/>
                </a:solidFill>
                <a:uFill>
                  <a:solidFill>
                    <a:srgbClr val="ffffff"/>
                  </a:solidFill>
                </a:uFill>
                <a:latin typeface="Times New Roman"/>
                <a:ea typeface="Times New Roman"/>
              </a:rPr>
              <a:t>10.</a:t>
            </a:r>
            <a:r>
              <a:rPr b="0" lang="en-US" sz="3200" spc="-1" strike="noStrike">
                <a:solidFill>
                  <a:srgbClr val="000000"/>
                </a:solidFill>
                <a:uFill>
                  <a:solidFill>
                    <a:srgbClr val="ffffff"/>
                  </a:solidFill>
                </a:uFill>
                <a:latin typeface="Times New Roman"/>
                <a:ea typeface="Times New Roman"/>
              </a:rPr>
              <a:t> University of Massachusetts Medical School, Worcester, MA, </a:t>
            </a:r>
            <a:r>
              <a:rPr b="1" lang="en-US" sz="3200" spc="-1" strike="noStrike">
                <a:solidFill>
                  <a:srgbClr val="000000"/>
                </a:solidFill>
                <a:uFill>
                  <a:solidFill>
                    <a:srgbClr val="ffffff"/>
                  </a:solidFill>
                </a:uFill>
                <a:latin typeface="Times New Roman"/>
                <a:ea typeface="Times New Roman"/>
              </a:rPr>
              <a:t>11.</a:t>
            </a:r>
            <a:r>
              <a:rPr b="0" lang="en-US" sz="3200" spc="-1" strike="noStrike">
                <a:solidFill>
                  <a:srgbClr val="000000"/>
                </a:solidFill>
                <a:uFill>
                  <a:solidFill>
                    <a:srgbClr val="ffffff"/>
                  </a:solidFill>
                </a:uFill>
                <a:latin typeface="Times New Roman"/>
                <a:ea typeface="Times New Roman"/>
              </a:rPr>
              <a:t> University of Toronto/Hospital for Sick Children, Toronto, Ontario, </a:t>
            </a:r>
            <a:r>
              <a:rPr b="1" lang="en-US" sz="3200" spc="-1" strike="noStrike">
                <a:solidFill>
                  <a:srgbClr val="000000"/>
                </a:solidFill>
                <a:uFill>
                  <a:solidFill>
                    <a:srgbClr val="ffffff"/>
                  </a:solidFill>
                </a:uFill>
                <a:latin typeface="Times New Roman"/>
                <a:ea typeface="Times New Roman"/>
              </a:rPr>
              <a:t>12.</a:t>
            </a:r>
            <a:r>
              <a:rPr b="0" lang="en-US" sz="3200" spc="-1" strike="noStrike">
                <a:solidFill>
                  <a:srgbClr val="000000"/>
                </a:solidFill>
                <a:uFill>
                  <a:solidFill>
                    <a:srgbClr val="ffffff"/>
                  </a:solidFill>
                </a:uFill>
                <a:latin typeface="Times New Roman"/>
                <a:ea typeface="Times New Roman"/>
              </a:rPr>
              <a:t> Department of Speech, Language, &amp; Hearing Sciences, Boston University, Boston, MA, </a:t>
            </a:r>
            <a:r>
              <a:rPr b="1" lang="en-US" sz="3200" spc="-1" strike="noStrike">
                <a:solidFill>
                  <a:srgbClr val="000000"/>
                </a:solidFill>
                <a:uFill>
                  <a:solidFill>
                    <a:srgbClr val="ffffff"/>
                  </a:solidFill>
                </a:uFill>
                <a:latin typeface="Times New Roman"/>
                <a:ea typeface="Times New Roman"/>
              </a:rPr>
              <a:t>13.</a:t>
            </a:r>
            <a:r>
              <a:rPr b="0" lang="en-US" sz="3200" spc="-1" strike="noStrike">
                <a:solidFill>
                  <a:srgbClr val="000000"/>
                </a:solidFill>
                <a:uFill>
                  <a:solidFill>
                    <a:srgbClr val="ffffff"/>
                  </a:solidFill>
                </a:uFill>
                <a:latin typeface="Times New Roman"/>
                <a:ea typeface="Times New Roman"/>
              </a:rPr>
              <a:t> McGill Centre for Integrative Neuroscience, Montreal Neurological Institute, McGill University, Montreal, Canada, </a:t>
            </a:r>
            <a:r>
              <a:rPr b="1" lang="en-US" sz="3200" spc="-1" strike="noStrike">
                <a:solidFill>
                  <a:srgbClr val="000000"/>
                </a:solidFill>
                <a:uFill>
                  <a:solidFill>
                    <a:srgbClr val="ffffff"/>
                  </a:solidFill>
                </a:uFill>
                <a:latin typeface="Times New Roman"/>
                <a:ea typeface="Times New Roman"/>
              </a:rPr>
              <a:t>14.</a:t>
            </a:r>
            <a:r>
              <a:rPr b="0" lang="en-US" sz="3200" spc="-1" strike="noStrike">
                <a:solidFill>
                  <a:srgbClr val="000000"/>
                </a:solidFill>
                <a:uFill>
                  <a:solidFill>
                    <a:srgbClr val="ffffff"/>
                  </a:solidFill>
                </a:uFill>
                <a:latin typeface="Times New Roman"/>
                <a:ea typeface="Times New Roman"/>
              </a:rPr>
              <a:t> Massachusetts General Hospital, Boston, United States.</a:t>
            </a:r>
            <a:endParaRPr b="0" lang="en-US" sz="1800" spc="-1" strike="noStrike">
              <a:solidFill>
                <a:srgbClr val="000000"/>
              </a:solidFill>
              <a:uFill>
                <a:solidFill>
                  <a:srgbClr val="ffffff"/>
                </a:solidFill>
              </a:uFill>
              <a:latin typeface="Arial"/>
            </a:endParaRPr>
          </a:p>
        </p:txBody>
      </p:sp>
      <p:pic>
        <p:nvPicPr>
          <p:cNvPr id="51" name="Shape 54" descr=""/>
          <p:cNvPicPr/>
          <p:nvPr/>
        </p:nvPicPr>
        <p:blipFill>
          <a:blip r:embed="rId1"/>
          <a:stretch/>
        </p:blipFill>
        <p:spPr>
          <a:xfrm>
            <a:off x="18719640" y="4809960"/>
            <a:ext cx="10848240" cy="1875960"/>
          </a:xfrm>
          <a:prstGeom prst="rect">
            <a:avLst/>
          </a:prstGeom>
          <a:ln>
            <a:noFill/>
          </a:ln>
        </p:spPr>
      </p:pic>
      <p:sp>
        <p:nvSpPr>
          <p:cNvPr id="52" name="CustomShape 6"/>
          <p:cNvSpPr/>
          <p:nvPr/>
        </p:nvSpPr>
        <p:spPr>
          <a:xfrm>
            <a:off x="254160" y="11064240"/>
            <a:ext cx="14741640" cy="11886840"/>
          </a:xfrm>
          <a:prstGeom prst="rect">
            <a:avLst/>
          </a:prstGeom>
          <a:solidFill>
            <a:srgbClr val="ffffff"/>
          </a:solidFill>
          <a:ln w="36000">
            <a:solidFill>
              <a:srgbClr val="004586"/>
            </a:solidFill>
            <a:round/>
          </a:ln>
        </p:spPr>
        <p:style>
          <a:lnRef idx="0"/>
          <a:fillRef idx="0"/>
          <a:effectRef idx="0"/>
          <a:fontRef idx="minor"/>
        </p:style>
        <p:txBody>
          <a:bodyPr lIns="198000" rIns="198000" tIns="229680" bIns="198000"/>
          <a:p>
            <a:pPr algn="just">
              <a:lnSpc>
                <a:spcPct val="100000"/>
              </a:lnSpc>
            </a:pPr>
            <a:r>
              <a:rPr b="0" lang="en-US" sz="4000" spc="-1" strike="noStrike">
                <a:solidFill>
                  <a:srgbClr val="000000"/>
                </a:solidFill>
                <a:uFill>
                  <a:solidFill>
                    <a:srgbClr val="ffffff"/>
                  </a:solidFill>
                </a:uFill>
                <a:latin typeface="Arial"/>
                <a:ea typeface="Arial"/>
              </a:rPr>
              <a:t>* We (almost) </a:t>
            </a:r>
            <a:r>
              <a:rPr b="1" lang="en-US" sz="4000" spc="-1" strike="noStrike">
                <a:solidFill>
                  <a:srgbClr val="000000"/>
                </a:solidFill>
                <a:uFill>
                  <a:solidFill>
                    <a:srgbClr val="ffffff"/>
                  </a:solidFill>
                </a:uFill>
                <a:latin typeface="Arial"/>
                <a:ea typeface="Arial"/>
              </a:rPr>
              <a:t>all</a:t>
            </a:r>
            <a:r>
              <a:rPr b="0" lang="en-US" sz="4000" spc="-1" strike="noStrike">
                <a:solidFill>
                  <a:srgbClr val="000000"/>
                </a:solidFill>
                <a:uFill>
                  <a:solidFill>
                    <a:srgbClr val="ffffff"/>
                  </a:solidFill>
                </a:uFill>
                <a:latin typeface="Arial"/>
                <a:ea typeface="Arial"/>
              </a:rPr>
              <a:t> use brain atlases.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1" lang="en-US" sz="4000" spc="-1" strike="noStrike">
                <a:solidFill>
                  <a:srgbClr val="000000"/>
                </a:solidFill>
                <a:uFill>
                  <a:solidFill>
                    <a:srgbClr val="ffffff"/>
                  </a:solidFill>
                </a:uFill>
                <a:latin typeface="Arial"/>
                <a:ea typeface="Arial"/>
              </a:rPr>
              <a:t>There are many atlases</a:t>
            </a:r>
            <a:r>
              <a:rPr b="0" lang="en-US" sz="4000" spc="-1" strike="noStrike">
                <a:solidFill>
                  <a:srgbClr val="000000"/>
                </a:solidFill>
                <a:uFill>
                  <a:solidFill>
                    <a:srgbClr val="ffffff"/>
                  </a:solidFill>
                </a:uFill>
                <a:latin typeface="Arial"/>
                <a:ea typeface="Arial"/>
              </a:rPr>
              <a:t>: AAL, Harvard-Oxford, FreeSurfer labels, JuBrain Cytoarchitectonic atlas, etc.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1" lang="en-US" sz="4000" spc="-1" strike="noStrike">
                <a:solidFill>
                  <a:srgbClr val="000000"/>
                </a:solidFill>
                <a:uFill>
                  <a:solidFill>
                    <a:srgbClr val="ffffff"/>
                  </a:solidFill>
                </a:uFill>
                <a:latin typeface="Arial"/>
                <a:ea typeface="Arial"/>
              </a:rPr>
              <a:t>This number is growing</a:t>
            </a:r>
            <a:r>
              <a:rPr b="0" lang="en-US" sz="4000" spc="-1" strike="noStrike">
                <a:solidFill>
                  <a:srgbClr val="000000"/>
                </a:solidFill>
                <a:uFill>
                  <a:solidFill>
                    <a:srgbClr val="ffffff"/>
                  </a:solidFill>
                </a:uFill>
                <a:latin typeface="Arial"/>
                <a:ea typeface="Arial"/>
              </a:rPr>
              <a:t>, and atlases represent more and more diverse information, for example: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anatomical-T1,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anatomical-diffusion,</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anatomical-functional-Bold,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functional-connectivity,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genetic (eg  Allen-brain), and many more.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We often need to investigate </a:t>
            </a:r>
            <a:r>
              <a:rPr b="1" lang="en-US" sz="4000" spc="-1" strike="noStrike">
                <a:solidFill>
                  <a:srgbClr val="000000"/>
                </a:solidFill>
                <a:uFill>
                  <a:solidFill>
                    <a:srgbClr val="ffffff"/>
                  </a:solidFill>
                </a:uFill>
                <a:latin typeface="Arial"/>
                <a:ea typeface="Arial"/>
              </a:rPr>
              <a:t>the correspondence between several atlases</a:t>
            </a:r>
            <a:r>
              <a:rPr b="0" lang="en-US" sz="40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However, the </a:t>
            </a:r>
            <a:r>
              <a:rPr b="1" lang="en-US" sz="4000" spc="-1" strike="noStrike">
                <a:solidFill>
                  <a:srgbClr val="000000"/>
                </a:solidFill>
                <a:uFill>
                  <a:solidFill>
                    <a:srgbClr val="ffffff"/>
                  </a:solidFill>
                </a:uFill>
                <a:latin typeface="Arial"/>
                <a:ea typeface="Arial"/>
              </a:rPr>
              <a:t>meta data of atlases are formated in many ways</a:t>
            </a:r>
            <a:r>
              <a:rPr b="0" lang="en-US" sz="4000" spc="-1" strike="noStrike">
                <a:solidFill>
                  <a:srgbClr val="000000"/>
                </a:solidFill>
                <a:uFill>
                  <a:solidFill>
                    <a:srgbClr val="ffffff"/>
                  </a:solidFill>
                </a:uFill>
                <a:latin typeface="Arial"/>
                <a:ea typeface="Arial"/>
              </a:rPr>
              <a:t>. Format are associated with specific tools.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Conclusion: if we want to be </a:t>
            </a:r>
            <a:r>
              <a:rPr b="1" lang="en-US" sz="4000" spc="-1" strike="noStrike">
                <a:solidFill>
                  <a:srgbClr val="000000"/>
                </a:solidFill>
                <a:uFill>
                  <a:solidFill>
                    <a:srgbClr val="ffffff"/>
                  </a:solidFill>
                </a:uFill>
                <a:latin typeface="Arial"/>
                <a:ea typeface="Arial"/>
              </a:rPr>
              <a:t>efficient, avoid errors, and facilitate conceptualization</a:t>
            </a:r>
            <a:r>
              <a:rPr b="0" lang="en-US" sz="4000" spc="-1" strike="noStrike">
                <a:solidFill>
                  <a:srgbClr val="000000"/>
                </a:solidFill>
                <a:uFill>
                  <a:solidFill>
                    <a:srgbClr val="ffffff"/>
                  </a:solidFill>
                </a:uFill>
                <a:latin typeface="Arial"/>
                <a:ea typeface="Arial"/>
              </a:rPr>
              <a:t> of the field of atlasing, we would need a common format and some reference implementation to read and write atlases in this format. </a:t>
            </a:r>
            <a:endParaRPr b="0" lang="en-US" sz="1800" spc="-1" strike="noStrike">
              <a:solidFill>
                <a:srgbClr val="000000"/>
              </a:solidFill>
              <a:uFill>
                <a:solidFill>
                  <a:srgbClr val="ffffff"/>
                </a:solidFill>
              </a:uFill>
              <a:latin typeface="Arial"/>
            </a:endParaRPr>
          </a:p>
        </p:txBody>
      </p:sp>
      <p:sp>
        <p:nvSpPr>
          <p:cNvPr id="53" name="CustomShape 7"/>
          <p:cNvSpPr/>
          <p:nvPr/>
        </p:nvSpPr>
        <p:spPr>
          <a:xfrm>
            <a:off x="254160" y="9864720"/>
            <a:ext cx="14759280" cy="119916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Motivation and goal</a:t>
            </a:r>
            <a:endParaRPr b="0" lang="en-US" sz="1800" spc="-1" strike="noStrike">
              <a:solidFill>
                <a:srgbClr val="000000"/>
              </a:solidFill>
              <a:uFill>
                <a:solidFill>
                  <a:srgbClr val="ffffff"/>
                </a:solidFill>
              </a:uFill>
              <a:latin typeface="Arial"/>
            </a:endParaRPr>
          </a:p>
        </p:txBody>
      </p:sp>
      <p:sp>
        <p:nvSpPr>
          <p:cNvPr id="54" name="CustomShape 8"/>
          <p:cNvSpPr/>
          <p:nvPr/>
        </p:nvSpPr>
        <p:spPr>
          <a:xfrm>
            <a:off x="236520" y="23275440"/>
            <a:ext cx="14759280" cy="88128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Problems to be solved</a:t>
            </a:r>
            <a:endParaRPr b="0" lang="en-US" sz="1800" spc="-1" strike="noStrike">
              <a:solidFill>
                <a:srgbClr val="000000"/>
              </a:solidFill>
              <a:uFill>
                <a:solidFill>
                  <a:srgbClr val="ffffff"/>
                </a:solidFill>
              </a:uFill>
              <a:latin typeface="Arial"/>
            </a:endParaRPr>
          </a:p>
        </p:txBody>
      </p:sp>
      <p:sp>
        <p:nvSpPr>
          <p:cNvPr id="55" name="CustomShape 9"/>
          <p:cNvSpPr/>
          <p:nvPr/>
        </p:nvSpPr>
        <p:spPr>
          <a:xfrm>
            <a:off x="254160" y="24231600"/>
            <a:ext cx="14759280" cy="13178520"/>
          </a:xfrm>
          <a:prstGeom prst="rect">
            <a:avLst/>
          </a:prstGeom>
          <a:solidFill>
            <a:srgbClr val="ffffff"/>
          </a:solidFill>
          <a:ln w="36000">
            <a:solidFill>
              <a:srgbClr val="004586"/>
            </a:solidFill>
            <a:round/>
          </a:ln>
        </p:spPr>
        <p:style>
          <a:lnRef idx="0"/>
          <a:fillRef idx="0"/>
          <a:effectRef idx="0"/>
          <a:fontRef idx="minor"/>
        </p:style>
        <p:txBody>
          <a:bodyPr lIns="180000" rIns="180000" tIns="211680" bIns="180000"/>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#1: </a:t>
            </a:r>
            <a:r>
              <a:rPr b="1" lang="en-US" sz="4000" spc="-1" strike="noStrike">
                <a:solidFill>
                  <a:srgbClr val="000000"/>
                </a:solidFill>
                <a:uFill>
                  <a:solidFill>
                    <a:srgbClr val="ffffff"/>
                  </a:solidFill>
                </a:uFill>
                <a:latin typeface="Arial"/>
                <a:ea typeface="Arial"/>
              </a:rPr>
              <a:t>Motivation</a:t>
            </a:r>
            <a:r>
              <a:rPr b="0" lang="en-US" sz="4000" spc="-1" strike="noStrike">
                <a:solidFill>
                  <a:srgbClr val="000000"/>
                </a:solidFill>
                <a:uFill>
                  <a:solidFill>
                    <a:srgbClr val="ffffff"/>
                  </a:solidFill>
                </a:uFill>
                <a:latin typeface="Arial"/>
                <a:ea typeface="Arial"/>
              </a:rPr>
              <a:t>. This is not a priority in most laboratories. Priority is put on novel publishable studies, optimizing research output at the level of the researcher or the lab, not making research efficient across the brain imaging community.</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#2: </a:t>
            </a:r>
            <a:r>
              <a:rPr b="1" lang="en-US" sz="4000" spc="-1" strike="noStrike">
                <a:solidFill>
                  <a:srgbClr val="000000"/>
                </a:solidFill>
                <a:uFill>
                  <a:solidFill>
                    <a:srgbClr val="ffffff"/>
                  </a:solidFill>
                </a:uFill>
                <a:latin typeface="Arial"/>
                <a:ea typeface="Arial"/>
              </a:rPr>
              <a:t>Sociological</a:t>
            </a:r>
            <a:r>
              <a:rPr b="0" lang="en-US" sz="4000" spc="-1" strike="noStrike">
                <a:solidFill>
                  <a:srgbClr val="000000"/>
                </a:solidFill>
                <a:uFill>
                  <a:solidFill>
                    <a:srgbClr val="ffffff"/>
                  </a:solidFill>
                </a:uFill>
                <a:latin typeface="Arial"/>
                <a:ea typeface="Arial"/>
              </a:rPr>
              <a:t>. creating a new format is hard: it requires to bring in the same room a number of researchers with different use cases, background and perspectives. Often, had hoc solutions have been developed locally, time has been invested and are hard to give up.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#3: </a:t>
            </a:r>
            <a:r>
              <a:rPr b="1" lang="en-US" sz="4000" spc="-1" strike="noStrike">
                <a:solidFill>
                  <a:srgbClr val="000000"/>
                </a:solidFill>
                <a:uFill>
                  <a:solidFill>
                    <a:srgbClr val="ffffff"/>
                  </a:solidFill>
                </a:uFill>
                <a:latin typeface="Arial"/>
                <a:ea typeface="Arial"/>
              </a:rPr>
              <a:t>Scope definition</a:t>
            </a:r>
            <a:r>
              <a:rPr b="0" lang="en-US" sz="4000" spc="-1" strike="noStrike">
                <a:solidFill>
                  <a:srgbClr val="000000"/>
                </a:solidFill>
                <a:uFill>
                  <a:solidFill>
                    <a:srgbClr val="ffffff"/>
                  </a:solidFill>
                </a:uFill>
                <a:latin typeface="Arial"/>
                <a:ea typeface="Arial"/>
              </a:rPr>
              <a:t>. The scope of such a standardization can vary greatly given the numerous modalities, species, dimensions (including temporal, cohorts, etc)</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#4: </a:t>
            </a:r>
            <a:r>
              <a:rPr b="1" lang="en-US" sz="4000" spc="-1" strike="noStrike">
                <a:solidFill>
                  <a:srgbClr val="000000"/>
                </a:solidFill>
                <a:uFill>
                  <a:solidFill>
                    <a:srgbClr val="ffffff"/>
                  </a:solidFill>
                </a:uFill>
                <a:latin typeface="Arial"/>
                <a:ea typeface="Arial"/>
              </a:rPr>
              <a:t>Technical</a:t>
            </a:r>
            <a:r>
              <a:rPr b="0" lang="en-US" sz="4000" spc="-1" strike="noStrike">
                <a:solidFill>
                  <a:srgbClr val="000000"/>
                </a:solidFill>
                <a:uFill>
                  <a:solidFill>
                    <a:srgbClr val="ffffff"/>
                  </a:solidFill>
                </a:uFill>
                <a:latin typeface="Arial"/>
                <a:ea typeface="Arial"/>
              </a:rPr>
              <a:t>. Once problems 1-3 are resolved, the technical difficulties have to be tackled.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#5. </a:t>
            </a:r>
            <a:r>
              <a:rPr b="1" lang="en-US" sz="4000" spc="-1" strike="noStrike">
                <a:solidFill>
                  <a:srgbClr val="000000"/>
                </a:solidFill>
                <a:uFill>
                  <a:solidFill>
                    <a:srgbClr val="ffffff"/>
                  </a:solidFill>
                </a:uFill>
                <a:latin typeface="Arial"/>
                <a:ea typeface="Arial"/>
              </a:rPr>
              <a:t>There are interactions between problems 1-4</a:t>
            </a:r>
            <a:r>
              <a:rPr b="0" lang="en-US" sz="40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56" name="CustomShape 10"/>
          <p:cNvSpPr/>
          <p:nvPr/>
        </p:nvSpPr>
        <p:spPr>
          <a:xfrm>
            <a:off x="15425280" y="21115800"/>
            <a:ext cx="14505840" cy="88200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What we have now : </a:t>
            </a:r>
            <a:endParaRPr b="0" lang="en-US" sz="1800" spc="-1" strike="noStrike">
              <a:solidFill>
                <a:srgbClr val="000000"/>
              </a:solidFill>
              <a:uFill>
                <a:solidFill>
                  <a:srgbClr val="ffffff"/>
                </a:solidFill>
              </a:uFill>
              <a:latin typeface="Arial"/>
            </a:endParaRPr>
          </a:p>
        </p:txBody>
      </p:sp>
      <p:sp>
        <p:nvSpPr>
          <p:cNvPr id="57" name="CustomShape 11"/>
          <p:cNvSpPr/>
          <p:nvPr/>
        </p:nvSpPr>
        <p:spPr>
          <a:xfrm>
            <a:off x="0" y="0"/>
            <a:ext cx="2999520" cy="2999520"/>
          </a:xfrm>
          <a:prstGeom prst="rect">
            <a:avLst/>
          </a:prstGeom>
          <a:noFill/>
          <a:ln>
            <a:noFill/>
          </a:ln>
        </p:spPr>
        <p:style>
          <a:lnRef idx="0"/>
          <a:fillRef idx="0"/>
          <a:effectRef idx="0"/>
          <a:fontRef idx="minor"/>
        </p:style>
      </p:sp>
      <p:sp>
        <p:nvSpPr>
          <p:cNvPr id="58" name="CustomShape 12"/>
          <p:cNvSpPr/>
          <p:nvPr/>
        </p:nvSpPr>
        <p:spPr>
          <a:xfrm>
            <a:off x="254160" y="38341440"/>
            <a:ext cx="14759280" cy="4152240"/>
          </a:xfrm>
          <a:prstGeom prst="rect">
            <a:avLst/>
          </a:prstGeom>
          <a:solidFill>
            <a:srgbClr val="ffffff"/>
          </a:solidFill>
          <a:ln w="36000">
            <a:solidFill>
              <a:srgbClr val="004586"/>
            </a:solidFill>
            <a:round/>
          </a:ln>
        </p:spPr>
        <p:style>
          <a:lnRef idx="0"/>
          <a:fillRef idx="0"/>
          <a:effectRef idx="0"/>
          <a:fontRef idx="minor"/>
        </p:style>
        <p:txBody>
          <a:bodyPr lIns="180000" rIns="180000" tIns="211680" bIns="180000"/>
          <a:p>
            <a:pPr algn="just">
              <a:lnSpc>
                <a:spcPct val="100000"/>
              </a:lnSpc>
            </a:pPr>
            <a:r>
              <a:rPr b="0" lang="en-US" sz="2700" spc="-1" strike="noStrike">
                <a:solidFill>
                  <a:srgbClr val="000000"/>
                </a:solidFill>
                <a:uFill>
                  <a:solidFill>
                    <a:srgbClr val="ffffff"/>
                  </a:solidFill>
                </a:uFill>
                <a:latin typeface="Arial"/>
                <a:ea typeface="Arial"/>
              </a:rPr>
              <a:t>[0] J.B. Poline, J. Breeze, S. Ghosh, et al., Frontiers in Neuroinformatics (2012). [1] AC Evans, AL Janke, DL Collins, S Baillet, “Brain templates and atlases”, Neuroimage, 2012. [2] http://fsl.fmrib.ox.ac.uk/fsl/fslwiki/Atlases. [3] https://en.wikibooks.org/wiki/SPM/Atlases. [4] JT Devlin, RA Poldrack, “In praise of tedious anatomy”, Neuroimage, 2006. [5] Amunts, K., Hawrylycz, M.J., Van Essen, D.C. et al. (2014). Interoperable atlases of the human brain. Neuroimage 99, 525–532. [6] JW Bohland, H Bokil, CB Allen, PP Mitra, “The Brain Atlas Concordance Problem: Quantitative Comparison of Anatomical Parcellations”, PLOS ONE, 2009. </a:t>
            </a:r>
            <a:endParaRPr b="0" lang="en-US" sz="1800" spc="-1" strike="noStrike">
              <a:solidFill>
                <a:srgbClr val="000000"/>
              </a:solidFill>
              <a:uFill>
                <a:solidFill>
                  <a:srgbClr val="ffffff"/>
                </a:solidFill>
              </a:uFill>
              <a:latin typeface="Arial"/>
            </a:endParaRPr>
          </a:p>
        </p:txBody>
      </p:sp>
      <p:sp>
        <p:nvSpPr>
          <p:cNvPr id="59" name="CustomShape 13"/>
          <p:cNvSpPr/>
          <p:nvPr/>
        </p:nvSpPr>
        <p:spPr>
          <a:xfrm>
            <a:off x="15432480" y="36508680"/>
            <a:ext cx="14468400" cy="5919480"/>
          </a:xfrm>
          <a:prstGeom prst="rect">
            <a:avLst/>
          </a:prstGeom>
          <a:solidFill>
            <a:srgbClr val="ffffff"/>
          </a:solidFill>
          <a:ln w="36000">
            <a:solidFill>
              <a:srgbClr val="004586"/>
            </a:solidFill>
            <a:round/>
          </a:ln>
        </p:spPr>
        <p:style>
          <a:lnRef idx="0"/>
          <a:fillRef idx="0"/>
          <a:effectRef idx="0"/>
          <a:fontRef idx="minor"/>
        </p:style>
        <p:txBody>
          <a:bodyPr lIns="180000" rIns="180000" tIns="211680" bIns="180000"/>
          <a:p>
            <a:pPr>
              <a:lnSpc>
                <a:spcPct val="100000"/>
              </a:lnSpc>
            </a:pPr>
            <a:r>
              <a:rPr b="0" lang="en-US" sz="3600" spc="-1" strike="noStrike">
                <a:solidFill>
                  <a:srgbClr val="000000"/>
                </a:solidFill>
                <a:uFill>
                  <a:solidFill>
                    <a:srgbClr val="ffffff"/>
                  </a:solidFill>
                </a:uFill>
                <a:latin typeface="Arial"/>
                <a:ea typeface="Arial"/>
              </a:rPr>
              <a:t>* A truly collaborative work made possible by the INCF</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Implementation in progress or envisaged in the most used brain imaging tools: </a:t>
            </a:r>
            <a:r>
              <a:rPr b="1" lang="en-US" sz="3600" spc="-1" strike="noStrike">
                <a:solidFill>
                  <a:srgbClr val="000000"/>
                </a:solidFill>
                <a:uFill>
                  <a:solidFill>
                    <a:srgbClr val="ffffff"/>
                  </a:solidFill>
                </a:uFill>
                <a:latin typeface="Arial"/>
                <a:ea typeface="Arial"/>
              </a:rPr>
              <a:t>SPM, FSL, AFNI, FreeSurfer, Montreal Neurological Institute tools, Allen Brain Atlas tools, etc.</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This project taught us about the:</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a:t>
            </a:r>
            <a:r>
              <a:rPr b="0" lang="en-US" sz="3600" spc="-1" strike="noStrike">
                <a:solidFill>
                  <a:srgbClr val="000000"/>
                </a:solidFill>
                <a:uFill>
                  <a:solidFill>
                    <a:srgbClr val="ffffff"/>
                  </a:solidFill>
                </a:uFill>
                <a:latin typeface="Arial"/>
                <a:ea typeface="Arial"/>
              </a:rPr>
              <a:t>- difficulty of the establishment of standards despite their importance</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a:t>
            </a:r>
            <a:r>
              <a:rPr b="0" lang="en-US" sz="3600" spc="-1" strike="noStrike">
                <a:solidFill>
                  <a:srgbClr val="000000"/>
                </a:solidFill>
                <a:uFill>
                  <a:solidFill>
                    <a:srgbClr val="ffffff"/>
                  </a:solidFill>
                </a:uFill>
                <a:latin typeface="Arial"/>
                <a:ea typeface="Arial"/>
              </a:rPr>
              <a:t>- importance of an appropriate procedure for their establishment</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a:t>
            </a:r>
            <a:r>
              <a:rPr b="0" lang="en-US" sz="3600" spc="-1" strike="noStrike">
                <a:solidFill>
                  <a:srgbClr val="000000"/>
                </a:solidFill>
                <a:uFill>
                  <a:solidFill>
                    <a:srgbClr val="ffffff"/>
                  </a:solidFill>
                </a:uFill>
                <a:latin typeface="Arial"/>
                <a:ea typeface="Arial"/>
              </a:rPr>
              <a:t>- importance of a parent – non competing - organization as INCF</a:t>
            </a:r>
            <a:endParaRPr b="0" lang="en-US" sz="1800" spc="-1" strike="noStrike">
              <a:solidFill>
                <a:srgbClr val="000000"/>
              </a:solidFill>
              <a:uFill>
                <a:solidFill>
                  <a:srgbClr val="ffffff"/>
                </a:solidFill>
              </a:uFill>
              <a:latin typeface="Arial"/>
            </a:endParaRPr>
          </a:p>
        </p:txBody>
      </p:sp>
      <p:sp>
        <p:nvSpPr>
          <p:cNvPr id="60" name="CustomShape 14"/>
          <p:cNvSpPr/>
          <p:nvPr/>
        </p:nvSpPr>
        <p:spPr>
          <a:xfrm>
            <a:off x="15432480" y="35395920"/>
            <a:ext cx="14505840" cy="105876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nchorCtr="1"/>
          <a:p>
            <a:pPr algn="ctr">
              <a:lnSpc>
                <a:spcPct val="93000"/>
              </a:lnSpc>
            </a:pPr>
            <a:r>
              <a:rPr b="0" lang="en-US" sz="5000" spc="-1" strike="noStrike">
                <a:solidFill>
                  <a:srgbClr val="ffffff"/>
                </a:solidFill>
                <a:uFill>
                  <a:solidFill>
                    <a:srgbClr val="ffffff"/>
                  </a:solidFill>
                </a:uFill>
                <a:latin typeface="Arial"/>
                <a:ea typeface="Arial"/>
              </a:rPr>
              <a:t>Conclusions and future work</a:t>
            </a:r>
            <a:endParaRPr b="0" lang="en-US" sz="1800" spc="-1" strike="noStrike">
              <a:solidFill>
                <a:srgbClr val="000000"/>
              </a:solidFill>
              <a:uFill>
                <a:solidFill>
                  <a:srgbClr val="ffffff"/>
                </a:solidFill>
              </a:uFill>
              <a:latin typeface="Arial"/>
            </a:endParaRPr>
          </a:p>
        </p:txBody>
      </p:sp>
      <p:sp>
        <p:nvSpPr>
          <p:cNvPr id="61" name="CustomShape 15"/>
          <p:cNvSpPr/>
          <p:nvPr/>
        </p:nvSpPr>
        <p:spPr>
          <a:xfrm>
            <a:off x="18818280" y="6740640"/>
            <a:ext cx="11067120" cy="258516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2400" spc="-1" strike="noStrike" u="sng">
                <a:solidFill>
                  <a:srgbClr val="000000"/>
                </a:solidFill>
                <a:uFill>
                  <a:solidFill>
                    <a:srgbClr val="ffffff"/>
                  </a:solidFill>
                </a:uFill>
                <a:latin typeface="Arial"/>
                <a:ea typeface="Arial"/>
              </a:rPr>
              <a:t>Acknowledgments:</a:t>
            </a:r>
            <a:r>
              <a:rPr b="0" lang="en-US" sz="2400" spc="-1" strike="noStrike">
                <a:solidFill>
                  <a:srgbClr val="000000"/>
                </a:solidFill>
                <a:uFill>
                  <a:solidFill>
                    <a:srgbClr val="ffffff"/>
                  </a:solidFill>
                </a:uFill>
                <a:latin typeface="Arial"/>
                <a:ea typeface="Arial"/>
              </a:rPr>
              <a:t> We would like to acknowledge the work of all the INCF task force members as well as of many other colleagues who have helped the task force. We are particularly indebted to Mathew Abrams, Linda Lanyon, Roman Valls Guimera and Sean Hill for their support at the INCF.   </a:t>
            </a:r>
            <a:endParaRPr b="0" lang="en-US" sz="1800" spc="-1" strike="noStrike">
              <a:solidFill>
                <a:srgbClr val="000000"/>
              </a:solidFill>
              <a:uFill>
                <a:solidFill>
                  <a:srgbClr val="ffffff"/>
                </a:solidFill>
              </a:uFill>
              <a:latin typeface="Arial"/>
            </a:endParaRPr>
          </a:p>
        </p:txBody>
      </p:sp>
      <p:sp>
        <p:nvSpPr>
          <p:cNvPr id="62" name="CustomShape 16"/>
          <p:cNvSpPr/>
          <p:nvPr/>
        </p:nvSpPr>
        <p:spPr>
          <a:xfrm>
            <a:off x="254160" y="37613160"/>
            <a:ext cx="14759280" cy="88056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References</a:t>
            </a:r>
            <a:endParaRPr b="0" lang="en-US" sz="1800" spc="-1" strike="noStrike">
              <a:solidFill>
                <a:srgbClr val="000000"/>
              </a:solidFill>
              <a:uFill>
                <a:solidFill>
                  <a:srgbClr val="ffffff"/>
                </a:solidFill>
              </a:uFill>
              <a:latin typeface="Arial"/>
            </a:endParaRPr>
          </a:p>
        </p:txBody>
      </p:sp>
      <p:sp>
        <p:nvSpPr>
          <p:cNvPr id="63" name="CustomShape 17"/>
          <p:cNvSpPr/>
          <p:nvPr/>
        </p:nvSpPr>
        <p:spPr>
          <a:xfrm>
            <a:off x="15453360" y="9875520"/>
            <a:ext cx="14538600" cy="109692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What did we do</a:t>
            </a:r>
            <a:endParaRPr b="0" lang="en-US" sz="1800" spc="-1" strike="noStrike">
              <a:solidFill>
                <a:srgbClr val="000000"/>
              </a:solidFill>
              <a:uFill>
                <a:solidFill>
                  <a:srgbClr val="ffffff"/>
                </a:solidFill>
              </a:uFill>
              <a:latin typeface="Arial"/>
            </a:endParaRPr>
          </a:p>
        </p:txBody>
      </p:sp>
      <p:sp>
        <p:nvSpPr>
          <p:cNvPr id="64" name="CustomShape 18"/>
          <p:cNvSpPr/>
          <p:nvPr/>
        </p:nvSpPr>
        <p:spPr>
          <a:xfrm>
            <a:off x="15394680" y="29951280"/>
            <a:ext cx="14505840" cy="5320080"/>
          </a:xfrm>
          <a:prstGeom prst="rect">
            <a:avLst/>
          </a:prstGeom>
          <a:solidFill>
            <a:srgbClr val="ffffff"/>
          </a:solidFill>
          <a:ln w="36000">
            <a:solidFill>
              <a:srgbClr val="004586"/>
            </a:solidFill>
            <a:round/>
          </a:ln>
        </p:spPr>
        <p:style>
          <a:lnRef idx="0"/>
          <a:fillRef idx="0"/>
          <a:effectRef idx="0"/>
          <a:fontRef idx="minor"/>
        </p:style>
        <p:txBody>
          <a:bodyPr lIns="198000" rIns="198000" tIns="229680" bIns="198000"/>
          <a:p>
            <a:pPr>
              <a:lnSpc>
                <a:spcPct val="100000"/>
              </a:lnSpc>
            </a:pPr>
            <a:r>
              <a:rPr b="0" lang="en-US" sz="40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65" name="CustomShape 19"/>
          <p:cNvSpPr/>
          <p:nvPr/>
        </p:nvSpPr>
        <p:spPr>
          <a:xfrm>
            <a:off x="15414480" y="21998160"/>
            <a:ext cx="14505840" cy="7811280"/>
          </a:xfrm>
          <a:prstGeom prst="rect">
            <a:avLst/>
          </a:prstGeom>
          <a:solidFill>
            <a:srgbClr val="ffffff"/>
          </a:solidFill>
          <a:ln w="36000">
            <a:solidFill>
              <a:srgbClr val="004586"/>
            </a:solidFill>
            <a:round/>
          </a:ln>
        </p:spPr>
        <p:style>
          <a:lnRef idx="0"/>
          <a:fillRef idx="0"/>
          <a:effectRef idx="0"/>
          <a:fontRef idx="minor"/>
        </p:style>
        <p:txBody>
          <a:bodyPr lIns="198000" rIns="198000" tIns="229680" bIns="198000"/>
          <a:p>
            <a:pPr algn="just">
              <a:lnSpc>
                <a:spcPct val="100000"/>
              </a:lnSpc>
            </a:pPr>
            <a:r>
              <a:rPr b="0" lang="en-US" sz="4000" spc="-1" strike="noStrike">
                <a:solidFill>
                  <a:srgbClr val="000000"/>
                </a:solidFill>
                <a:uFill>
                  <a:solidFill>
                    <a:srgbClr val="ffffff"/>
                  </a:solidFill>
                </a:uFill>
                <a:latin typeface="Arial"/>
                <a:ea typeface="Arial"/>
              </a:rPr>
              <a:t>* Design decisions:</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json file on the top of backend image format [is not specified – but nifti recommended]</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tags rather than hierachical structure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extensible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 first specification : </a:t>
            </a:r>
            <a:r>
              <a:rPr b="1" lang="en-US" sz="4000" spc="-1" strike="noStrike">
                <a:solidFill>
                  <a:srgbClr val="ff9900"/>
                </a:solidFill>
                <a:uFill>
                  <a:solidFill>
                    <a:srgbClr val="ffffff"/>
                  </a:solidFill>
                </a:uFill>
                <a:latin typeface="Arial"/>
                <a:ea typeface="Arial"/>
              </a:rPr>
              <a:t>github.com/INCF/HAWG-examples</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Five examples of implementation of the standard: Freesurfer, AAL, HO, Mouse and Mouse-development atlases, Neuromorphics.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DejaVu Sans"/>
              </a:rPr>
              <a:t>* Github repository for issues, proposals, branches and implementation</a:t>
            </a:r>
            <a:endParaRPr b="0" lang="en-US" sz="1800" spc="-1" strike="noStrike">
              <a:solidFill>
                <a:srgbClr val="000000"/>
              </a:solidFill>
              <a:uFill>
                <a:solidFill>
                  <a:srgbClr val="ffffff"/>
                </a:solidFill>
              </a:uFill>
              <a:latin typeface="Arial"/>
            </a:endParaRPr>
          </a:p>
          <a:p>
            <a:r>
              <a:rPr b="0" lang="en-US" sz="4000" spc="-1" strike="noStrike">
                <a:solidFill>
                  <a:srgbClr val="000000"/>
                </a:solidFill>
                <a:uFill>
                  <a:solidFill>
                    <a:srgbClr val="ffffff"/>
                  </a:solidFill>
                </a:uFill>
                <a:latin typeface="Arial"/>
                <a:ea typeface="DejaVu Sans"/>
              </a:rPr>
              <a:t>* First validation tools </a:t>
            </a:r>
            <a:r>
              <a:rPr b="0" lang="en-US" sz="4000" spc="-1" strike="noStrike">
                <a:solidFill>
                  <a:srgbClr val="000000"/>
                </a:solidFill>
                <a:uFill>
                  <a:solidFill>
                    <a:srgbClr val="ffffff"/>
                  </a:solidFill>
                </a:uFill>
                <a:latin typeface="Arial"/>
                <a:ea typeface="DejaVu Sans"/>
              </a:rPr>
              <a:t>https://github.com/stity/atlas-schema</a:t>
            </a:r>
            <a:endParaRPr b="0" lang="en-US" sz="1800" spc="-1" strike="noStrike">
              <a:solidFill>
                <a:srgbClr val="000000"/>
              </a:solidFill>
              <a:uFill>
                <a:solidFill>
                  <a:srgbClr val="ffffff"/>
                </a:solidFill>
              </a:uFill>
              <a:latin typeface="Arial"/>
            </a:endParaRPr>
          </a:p>
        </p:txBody>
      </p:sp>
      <p:pic>
        <p:nvPicPr>
          <p:cNvPr id="66" name="" descr=""/>
          <p:cNvPicPr/>
          <p:nvPr/>
        </p:nvPicPr>
        <p:blipFill>
          <a:blip r:embed="rId2"/>
          <a:stretch/>
        </p:blipFill>
        <p:spPr>
          <a:xfrm>
            <a:off x="19698480" y="15819840"/>
            <a:ext cx="10177920" cy="5091840"/>
          </a:xfrm>
          <a:prstGeom prst="rect">
            <a:avLst/>
          </a:prstGeom>
          <a:ln w="36720">
            <a:solidFill>
              <a:srgbClr val="3465a4"/>
            </a:solidFill>
            <a:round/>
          </a:ln>
        </p:spPr>
      </p:pic>
      <p:pic>
        <p:nvPicPr>
          <p:cNvPr id="67" name="" descr=""/>
          <p:cNvPicPr/>
          <p:nvPr/>
        </p:nvPicPr>
        <p:blipFill>
          <a:blip r:embed="rId3"/>
          <a:stretch/>
        </p:blipFill>
        <p:spPr>
          <a:xfrm>
            <a:off x="24730560" y="29879280"/>
            <a:ext cx="5169960" cy="5253120"/>
          </a:xfrm>
          <a:prstGeom prst="rect">
            <a:avLst/>
          </a:prstGeom>
          <a:ln w="36720">
            <a:solidFill>
              <a:srgbClr val="3465a4"/>
            </a:solidFill>
            <a:round/>
          </a:ln>
        </p:spPr>
      </p:pic>
      <p:pic>
        <p:nvPicPr>
          <p:cNvPr id="68" name="" descr=""/>
          <p:cNvPicPr/>
          <p:nvPr/>
        </p:nvPicPr>
        <p:blipFill>
          <a:blip r:embed="rId4"/>
          <a:stretch/>
        </p:blipFill>
        <p:spPr>
          <a:xfrm>
            <a:off x="19728360" y="29879280"/>
            <a:ext cx="5005440" cy="5356080"/>
          </a:xfrm>
          <a:prstGeom prst="rect">
            <a:avLst/>
          </a:prstGeom>
          <a:ln w="36720">
            <a:solidFill>
              <a:srgbClr val="3465a4"/>
            </a:solidFill>
            <a:round/>
          </a:ln>
        </p:spPr>
      </p:pic>
      <p:pic>
        <p:nvPicPr>
          <p:cNvPr id="69" name="" descr=""/>
          <p:cNvPicPr/>
          <p:nvPr/>
        </p:nvPicPr>
        <p:blipFill>
          <a:blip r:embed="rId5"/>
          <a:stretch/>
        </p:blipFill>
        <p:spPr>
          <a:xfrm>
            <a:off x="15470640" y="29884320"/>
            <a:ext cx="4168440" cy="5387040"/>
          </a:xfrm>
          <a:prstGeom prst="rect">
            <a:avLst/>
          </a:prstGeom>
          <a:ln w="36720">
            <a:solidFill>
              <a:srgbClr val="3465a4"/>
            </a:solidFill>
            <a:round/>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TotalTime>
  <Application>LibreOffice/5.1.3.2$Linux_X86_64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2016-06-09T20:00:55Z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