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61"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06" autoAdjust="0"/>
  </p:normalViewPr>
  <p:slideViewPr>
    <p:cSldViewPr snapToGrid="0">
      <p:cViewPr varScale="1">
        <p:scale>
          <a:sx n="84" d="100"/>
          <a:sy n="84" d="100"/>
        </p:scale>
        <p:origin x="658" y="149"/>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3/28/2024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3294520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3/28/2024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3/28/2024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3/28/2024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3/28/2024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3/28/2024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3/28/2024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3/28/2024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3/28/2024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3/28/2024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Eco-Steam Kitchen</a:t>
            </a:r>
          </a:p>
        </p:txBody>
      </p:sp>
      <p:sp>
        <p:nvSpPr>
          <p:cNvPr id="3" name="Subtitle 2"/>
          <p:cNvSpPr>
            <a:spLocks noGrp="1"/>
          </p:cNvSpPr>
          <p:nvPr>
            <p:ph type="subTitle" idx="1"/>
          </p:nvPr>
        </p:nvSpPr>
        <p:spPr/>
        <p:txBody>
          <a:bodyPr/>
          <a:lstStyle/>
          <a:p>
            <a:pPr marL="382905" marR="229235">
              <a:lnSpc>
                <a:spcPct val="130000"/>
              </a:lnSpc>
              <a:spcBef>
                <a:spcPts val="1720"/>
              </a:spcBef>
              <a:spcAft>
                <a:spcPts val="0"/>
              </a:spcAft>
            </a:pPr>
            <a:r>
              <a:rPr lang="en-US" sz="1800" b="1" dirty="0">
                <a:effectLst/>
                <a:latin typeface="Times New Roman" panose="02020603050405020304" pitchFamily="18" charset="0"/>
                <a:ea typeface="Times New Roman" panose="02020603050405020304" pitchFamily="18" charset="0"/>
              </a:rPr>
              <a:t>IT VENTURE MANAGEMENT</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3814-0C3B-4496-4C91-7E48FF1E75BE}"/>
              </a:ext>
            </a:extLst>
          </p:cNvPr>
          <p:cNvSpPr>
            <a:spLocks noGrp="1"/>
          </p:cNvSpPr>
          <p:nvPr>
            <p:ph type="title"/>
          </p:nvPr>
        </p:nvSpPr>
        <p:spPr>
          <a:xfrm>
            <a:off x="1295400" y="366693"/>
            <a:ext cx="9601200" cy="501987"/>
          </a:xfrm>
        </p:spPr>
        <p:txBody>
          <a:bodyPr>
            <a:normAutofit fontScale="90000"/>
          </a:bodyPr>
          <a:lstStyle/>
          <a:p>
            <a:r>
              <a:rPr lang="en-US" dirty="0"/>
              <a:t>Long and Short-Term Corporate Objectives</a:t>
            </a:r>
            <a:endParaRPr lang="en-IN" dirty="0"/>
          </a:p>
        </p:txBody>
      </p:sp>
      <p:sp>
        <p:nvSpPr>
          <p:cNvPr id="3" name="Content Placeholder 2">
            <a:extLst>
              <a:ext uri="{FF2B5EF4-FFF2-40B4-BE49-F238E27FC236}">
                <a16:creationId xmlns:a16="http://schemas.microsoft.com/office/drawing/2014/main" id="{175AD6F1-B64F-9674-42FB-8803B1D966EC}"/>
              </a:ext>
            </a:extLst>
          </p:cNvPr>
          <p:cNvSpPr>
            <a:spLocks noGrp="1"/>
          </p:cNvSpPr>
          <p:nvPr>
            <p:ph idx="1"/>
          </p:nvPr>
        </p:nvSpPr>
        <p:spPr>
          <a:xfrm>
            <a:off x="1295400" y="1042417"/>
            <a:ext cx="9601200" cy="4748784"/>
          </a:xfrm>
        </p:spPr>
        <p:txBody>
          <a:bodyPr>
            <a:normAutofit fontScale="55000" lnSpcReduction="20000"/>
          </a:bodyPr>
          <a:lstStyle/>
          <a:p>
            <a:pPr marL="0" indent="0">
              <a:buNone/>
            </a:pPr>
            <a:r>
              <a:rPr lang="en-IN" sz="1800" b="1" dirty="0">
                <a:effectLst/>
                <a:latin typeface="Times New Roman" panose="02020603050405020304" pitchFamily="18" charset="0"/>
                <a:ea typeface="Times New Roman" panose="02020603050405020304" pitchFamily="18" charset="0"/>
              </a:rPr>
              <a:t>Long-Term Corporate Objectives:</a:t>
            </a:r>
          </a:p>
          <a:p>
            <a:pPr algn="l">
              <a:buFont typeface="Arial" panose="020B0604020202020204" pitchFamily="34" charset="0"/>
              <a:buChar char="•"/>
            </a:pPr>
            <a:r>
              <a:rPr lang="en-US" b="1" i="0" dirty="0">
                <a:effectLst/>
                <a:latin typeface="Söhne"/>
              </a:rPr>
              <a:t>Sustainability Leadership:</a:t>
            </a:r>
          </a:p>
          <a:p>
            <a:pPr marL="742950" lvl="1" indent="-285750" algn="l">
              <a:buFont typeface="Arial" panose="020B0604020202020204" pitchFamily="34" charset="0"/>
              <a:buChar char="•"/>
            </a:pPr>
            <a:r>
              <a:rPr lang="en-US" b="0" i="0" dirty="0">
                <a:effectLst/>
                <a:latin typeface="Söhne"/>
              </a:rPr>
              <a:t>Establish the company as a leader in sustainable energy solutions.</a:t>
            </a:r>
          </a:p>
          <a:p>
            <a:pPr marL="742950" lvl="1" indent="-285750" algn="l">
              <a:buFont typeface="Arial" panose="020B0604020202020204" pitchFamily="34" charset="0"/>
              <a:buChar char="•"/>
            </a:pPr>
            <a:r>
              <a:rPr lang="en-US" b="0" i="0" dirty="0">
                <a:effectLst/>
                <a:latin typeface="Söhne"/>
              </a:rPr>
              <a:t>Focus on innovation, reliability, and environmental stewardship.</a:t>
            </a:r>
          </a:p>
          <a:p>
            <a:pPr algn="l">
              <a:buFont typeface="Arial" panose="020B0604020202020204" pitchFamily="34" charset="0"/>
              <a:buChar char="•"/>
            </a:pPr>
            <a:r>
              <a:rPr lang="en-US" b="1" i="0" dirty="0">
                <a:effectLst/>
                <a:latin typeface="Söhne"/>
              </a:rPr>
              <a:t>Market Penetration:</a:t>
            </a:r>
          </a:p>
          <a:p>
            <a:pPr marL="742950" lvl="1" indent="-285750" algn="l">
              <a:buFont typeface="Arial" panose="020B0604020202020204" pitchFamily="34" charset="0"/>
              <a:buChar char="•"/>
            </a:pPr>
            <a:r>
              <a:rPr lang="en-US" b="0" i="0" dirty="0">
                <a:effectLst/>
                <a:latin typeface="Söhne"/>
              </a:rPr>
              <a:t>Expand market presence through partnerships and collaborations.</a:t>
            </a:r>
          </a:p>
          <a:p>
            <a:pPr marL="742950" lvl="1" indent="-285750" algn="l">
              <a:buFont typeface="Arial" panose="020B0604020202020204" pitchFamily="34" charset="0"/>
              <a:buChar char="•"/>
            </a:pPr>
            <a:r>
              <a:rPr lang="en-US" b="0" i="0" dirty="0">
                <a:effectLst/>
                <a:latin typeface="Söhne"/>
              </a:rPr>
              <a:t>Target restaurant chains, hospitality groups, and industry stakeholders.</a:t>
            </a:r>
          </a:p>
          <a:p>
            <a:pPr algn="l">
              <a:buFont typeface="Arial" panose="020B0604020202020204" pitchFamily="34" charset="0"/>
              <a:buChar char="•"/>
            </a:pPr>
            <a:r>
              <a:rPr lang="en-US" b="1" i="0" dirty="0">
                <a:effectLst/>
                <a:latin typeface="Söhne"/>
              </a:rPr>
              <a:t>Revenue Growth:</a:t>
            </a:r>
          </a:p>
          <a:p>
            <a:pPr marL="742950" lvl="1" indent="-285750" algn="l">
              <a:buFont typeface="Arial" panose="020B0604020202020204" pitchFamily="34" charset="0"/>
              <a:buChar char="•"/>
            </a:pPr>
            <a:r>
              <a:rPr lang="en-US" b="0" i="0" dirty="0">
                <a:effectLst/>
                <a:latin typeface="Söhne"/>
              </a:rPr>
              <a:t>Achieve sustainable revenue growth via sale and leasing of Eco-Steam systems.</a:t>
            </a:r>
          </a:p>
          <a:p>
            <a:pPr marL="742950" lvl="1" indent="-285750" algn="l">
              <a:buFont typeface="Arial" panose="020B0604020202020204" pitchFamily="34" charset="0"/>
              <a:buChar char="•"/>
            </a:pPr>
            <a:r>
              <a:rPr lang="en-US" b="0" i="0" dirty="0">
                <a:effectLst/>
                <a:latin typeface="Söhne"/>
              </a:rPr>
              <a:t>Offer value-added services like maintenance contracts and energy consulting.</a:t>
            </a:r>
          </a:p>
          <a:p>
            <a:pPr algn="l">
              <a:buFont typeface="Arial" panose="020B0604020202020204" pitchFamily="34" charset="0"/>
              <a:buChar char="•"/>
            </a:pPr>
            <a:r>
              <a:rPr lang="en-US" b="1" i="0" dirty="0">
                <a:effectLst/>
                <a:latin typeface="Söhne"/>
              </a:rPr>
              <a:t>Brand Reputation:</a:t>
            </a:r>
          </a:p>
          <a:p>
            <a:pPr marL="742950" lvl="1" indent="-285750" algn="l">
              <a:buFont typeface="Arial" panose="020B0604020202020204" pitchFamily="34" charset="0"/>
              <a:buChar char="•"/>
            </a:pPr>
            <a:r>
              <a:rPr lang="en-US" b="0" i="0" dirty="0">
                <a:effectLst/>
                <a:latin typeface="Söhne"/>
              </a:rPr>
              <a:t>Enhance brand reputation by delivering measurable environmental and economic benefits.</a:t>
            </a:r>
          </a:p>
          <a:p>
            <a:pPr marL="742950" lvl="1" indent="-285750" algn="l">
              <a:buFont typeface="Arial" panose="020B0604020202020204" pitchFamily="34" charset="0"/>
              <a:buChar char="•"/>
            </a:pPr>
            <a:r>
              <a:rPr lang="en-US" b="0" i="0" dirty="0">
                <a:effectLst/>
                <a:latin typeface="Söhne"/>
              </a:rPr>
              <a:t>Collect positive feedback, testimonials, and endorsements from satisfied users.</a:t>
            </a:r>
          </a:p>
          <a:p>
            <a:pPr algn="l">
              <a:buFont typeface="Arial" panose="020B0604020202020204" pitchFamily="34" charset="0"/>
              <a:buChar char="•"/>
            </a:pPr>
            <a:r>
              <a:rPr lang="en-US" b="1" i="0" dirty="0">
                <a:effectLst/>
                <a:latin typeface="Söhne"/>
              </a:rPr>
              <a:t>Regulatory Compliance:</a:t>
            </a:r>
          </a:p>
          <a:p>
            <a:pPr marL="742950" lvl="1" indent="-285750" algn="l">
              <a:buFont typeface="Arial" panose="020B0604020202020204" pitchFamily="34" charset="0"/>
              <a:buChar char="•"/>
            </a:pPr>
            <a:r>
              <a:rPr lang="en-US" b="0" i="0" dirty="0">
                <a:effectLst/>
                <a:latin typeface="Söhne"/>
              </a:rPr>
              <a:t>Ensure compliance with environmental regulations and standards.</a:t>
            </a:r>
          </a:p>
          <a:p>
            <a:pPr marL="742950" lvl="1" indent="-285750" algn="l">
              <a:buFont typeface="Arial" panose="020B0604020202020204" pitchFamily="34" charset="0"/>
              <a:buChar char="•"/>
            </a:pPr>
            <a:r>
              <a:rPr lang="en-US" b="0" i="0" dirty="0">
                <a:effectLst/>
                <a:latin typeface="Söhne"/>
              </a:rPr>
              <a:t>Position the company as a responsible corporate citizen.</a:t>
            </a:r>
          </a:p>
        </p:txBody>
      </p:sp>
    </p:spTree>
    <p:extLst>
      <p:ext uri="{BB962C8B-B14F-4D97-AF65-F5344CB8AC3E}">
        <p14:creationId xmlns:p14="http://schemas.microsoft.com/office/powerpoint/2010/main" val="1958667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1C6FAE-EDB2-C1FA-4230-E8A4B5789664}"/>
              </a:ext>
            </a:extLst>
          </p:cNvPr>
          <p:cNvSpPr>
            <a:spLocks noGrp="1"/>
          </p:cNvSpPr>
          <p:nvPr>
            <p:ph idx="1"/>
          </p:nvPr>
        </p:nvSpPr>
        <p:spPr>
          <a:xfrm>
            <a:off x="1295400" y="338329"/>
            <a:ext cx="9601200" cy="5452872"/>
          </a:xfrm>
        </p:spPr>
        <p:txBody>
          <a:bodyPr>
            <a:normAutofit/>
          </a:bodyPr>
          <a:lstStyle/>
          <a:p>
            <a:pPr marL="0" indent="0">
              <a:buNone/>
            </a:pPr>
            <a:r>
              <a:rPr lang="en-IN" sz="1800" b="1" dirty="0">
                <a:effectLst/>
                <a:latin typeface="Times New Roman" panose="02020603050405020304" pitchFamily="18" charset="0"/>
                <a:ea typeface="Times New Roman" panose="02020603050405020304" pitchFamily="18" charset="0"/>
              </a:rPr>
              <a:t>Short-Term Corporate Objectives:</a:t>
            </a:r>
            <a:br>
              <a:rPr lang="en-IN" sz="1800" b="1" dirty="0">
                <a:effectLst/>
                <a:latin typeface="Times New Roman" panose="02020603050405020304" pitchFamily="18" charset="0"/>
                <a:ea typeface="Times New Roman" panose="02020603050405020304" pitchFamily="18" charset="0"/>
              </a:rPr>
            </a:br>
            <a:br>
              <a:rPr lang="en-IN" sz="1800" b="1" dirty="0">
                <a:effectLst/>
                <a:latin typeface="Times New Roman" panose="02020603050405020304" pitchFamily="18" charset="0"/>
                <a:ea typeface="Times New Roman" panose="02020603050405020304" pitchFamily="18" charset="0"/>
              </a:rPr>
            </a:br>
            <a:endParaRPr lang="en-IN" sz="1800" b="1" dirty="0">
              <a:effectLst/>
              <a:latin typeface="Times New Roman" panose="02020603050405020304" pitchFamily="18" charset="0"/>
              <a:ea typeface="Times New Roman" panose="02020603050405020304" pitchFamily="18" charset="0"/>
            </a:endParaRPr>
          </a:p>
          <a:p>
            <a:pPr marL="342900" lvl="0" indent="-342900" algn="just">
              <a:spcAft>
                <a:spcPts val="1200"/>
              </a:spcAft>
              <a:tabLst>
                <a:tab pos="457200" algn="l"/>
              </a:tabLst>
            </a:pPr>
            <a:r>
              <a:rPr lang="en-US" sz="1800" b="1" dirty="0">
                <a:effectLst/>
                <a:latin typeface="Times New Roman" panose="02020603050405020304" pitchFamily="18" charset="0"/>
                <a:ea typeface="Times New Roman" panose="02020603050405020304" pitchFamily="18" charset="0"/>
              </a:rPr>
              <a:t>Product Development:</a:t>
            </a:r>
            <a:r>
              <a:rPr lang="en-US" sz="1800" dirty="0">
                <a:effectLst/>
                <a:latin typeface="Times New Roman" panose="02020603050405020304" pitchFamily="18" charset="0"/>
                <a:ea typeface="Times New Roman" panose="02020603050405020304" pitchFamily="18" charset="0"/>
              </a:rPr>
              <a:t> Complete Eco-Steam prototype testing and refinement.</a:t>
            </a:r>
          </a:p>
          <a:p>
            <a:pPr marL="342900" lvl="0" indent="-342900" algn="just">
              <a:spcAft>
                <a:spcPts val="1200"/>
              </a:spcAft>
              <a:tabLst>
                <a:tab pos="457200" algn="l"/>
              </a:tabLst>
            </a:pPr>
            <a:r>
              <a:rPr lang="en-US" sz="1800" b="1" dirty="0">
                <a:effectLst/>
                <a:latin typeface="Times New Roman" panose="02020603050405020304" pitchFamily="18" charset="0"/>
                <a:ea typeface="Times New Roman" panose="02020603050405020304" pitchFamily="18" charset="0"/>
              </a:rPr>
              <a:t>Market Validation: </a:t>
            </a:r>
            <a:r>
              <a:rPr lang="en-US" sz="1800" dirty="0">
                <a:effectLst/>
                <a:latin typeface="Times New Roman" panose="02020603050405020304" pitchFamily="18" charset="0"/>
                <a:ea typeface="Times New Roman" panose="02020603050405020304" pitchFamily="18" charset="0"/>
              </a:rPr>
              <a:t>Conduct pilot projects with restaurant partners for feedback.</a:t>
            </a:r>
          </a:p>
          <a:p>
            <a:pPr marL="342900" lvl="0" indent="-342900" algn="just">
              <a:spcAft>
                <a:spcPts val="1200"/>
              </a:spcAft>
              <a:tabLst>
                <a:tab pos="457200" algn="l"/>
              </a:tabLst>
            </a:pPr>
            <a:r>
              <a:rPr lang="en-US" sz="1800" b="1" dirty="0">
                <a:effectLst/>
                <a:latin typeface="Times New Roman" panose="02020603050405020304" pitchFamily="18" charset="0"/>
                <a:ea typeface="Times New Roman" panose="02020603050405020304" pitchFamily="18" charset="0"/>
              </a:rPr>
              <a:t>Strategic Partnerships: </a:t>
            </a:r>
            <a:r>
              <a:rPr lang="en-US" sz="1800" dirty="0">
                <a:effectLst/>
                <a:latin typeface="Times New Roman" panose="02020603050405020304" pitchFamily="18" charset="0"/>
                <a:ea typeface="Times New Roman" panose="02020603050405020304" pitchFamily="18" charset="0"/>
              </a:rPr>
              <a:t>Form alliances for resources and expertise.</a:t>
            </a:r>
          </a:p>
          <a:p>
            <a:pPr marL="342900" lvl="0" indent="-342900" algn="just">
              <a:spcAft>
                <a:spcPts val="1200"/>
              </a:spcAft>
              <a:tabLst>
                <a:tab pos="457200" algn="l"/>
              </a:tabLst>
            </a:pPr>
            <a:r>
              <a:rPr lang="en-US" sz="1800" b="1" dirty="0">
                <a:effectLst/>
                <a:latin typeface="Times New Roman" panose="02020603050405020304" pitchFamily="18" charset="0"/>
                <a:ea typeface="Times New Roman" panose="02020603050405020304" pitchFamily="18" charset="0"/>
              </a:rPr>
              <a:t>Marketing and Sales: </a:t>
            </a:r>
            <a:r>
              <a:rPr lang="en-US" sz="1800" dirty="0">
                <a:effectLst/>
                <a:latin typeface="Times New Roman" panose="02020603050405020304" pitchFamily="18" charset="0"/>
                <a:ea typeface="Times New Roman" panose="02020603050405020304" pitchFamily="18" charset="0"/>
              </a:rPr>
              <a:t>Develop campaigns emphasizing value proposition.</a:t>
            </a:r>
          </a:p>
          <a:p>
            <a:pPr marL="342900" lvl="0" indent="-342900" algn="just">
              <a:spcAft>
                <a:spcPts val="1200"/>
              </a:spcAft>
              <a:tabLst>
                <a:tab pos="457200" algn="l"/>
              </a:tabLst>
            </a:pPr>
            <a:r>
              <a:rPr lang="en-US" sz="1800" b="1" dirty="0">
                <a:effectLst/>
                <a:latin typeface="Times New Roman" panose="02020603050405020304" pitchFamily="18" charset="0"/>
                <a:ea typeface="Times New Roman" panose="02020603050405020304" pitchFamily="18" charset="0"/>
              </a:rPr>
              <a:t>Talent Acquisition: </a:t>
            </a:r>
            <a:r>
              <a:rPr lang="en-US" sz="1800" dirty="0">
                <a:effectLst/>
                <a:latin typeface="Times New Roman" panose="02020603050405020304" pitchFamily="18" charset="0"/>
                <a:ea typeface="Times New Roman" panose="02020603050405020304" pitchFamily="18" charset="0"/>
              </a:rPr>
              <a:t>Recruit skilled professionals for growth.</a:t>
            </a:r>
            <a:endParaRPr lang="en-IN" dirty="0"/>
          </a:p>
        </p:txBody>
      </p:sp>
    </p:spTree>
    <p:extLst>
      <p:ext uri="{BB962C8B-B14F-4D97-AF65-F5344CB8AC3E}">
        <p14:creationId xmlns:p14="http://schemas.microsoft.com/office/powerpoint/2010/main" val="4875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9BDDD-33AB-BBF9-5BC8-2C0DDB6704E4}"/>
              </a:ext>
            </a:extLst>
          </p:cNvPr>
          <p:cNvSpPr>
            <a:spLocks noGrp="1"/>
          </p:cNvSpPr>
          <p:nvPr>
            <p:ph type="title"/>
          </p:nvPr>
        </p:nvSpPr>
        <p:spPr/>
        <p:txBody>
          <a:bodyPr/>
          <a:lstStyle/>
          <a:p>
            <a:r>
              <a:rPr lang="en-IN" dirty="0"/>
              <a:t>Market Analysis</a:t>
            </a:r>
          </a:p>
        </p:txBody>
      </p:sp>
      <p:sp>
        <p:nvSpPr>
          <p:cNvPr id="3" name="Content Placeholder 2">
            <a:extLst>
              <a:ext uri="{FF2B5EF4-FFF2-40B4-BE49-F238E27FC236}">
                <a16:creationId xmlns:a16="http://schemas.microsoft.com/office/drawing/2014/main" id="{DCCA8B58-9EE4-DFB4-FA17-0BE7CACA0C0C}"/>
              </a:ext>
            </a:extLst>
          </p:cNvPr>
          <p:cNvSpPr>
            <a:spLocks noGrp="1"/>
          </p:cNvSpPr>
          <p:nvPr>
            <p:ph idx="1"/>
          </p:nvPr>
        </p:nvSpPr>
        <p:spPr/>
        <p:txBody>
          <a:bodyPr/>
          <a:lstStyle/>
          <a:p>
            <a:r>
              <a:rPr lang="en-US" dirty="0"/>
              <a:t>- The restaurant industry is shifting towards sustainability due to consumer demand and regulations.</a:t>
            </a:r>
          </a:p>
          <a:p>
            <a:r>
              <a:rPr lang="en-US" dirty="0"/>
              <a:t>- Key trends include the adoption of sustainable practices, focus on indoor air quality, and the rise of renewable energy solutions.</a:t>
            </a:r>
          </a:p>
          <a:p>
            <a:r>
              <a:rPr lang="en-US" dirty="0"/>
              <a:t>- Eco-Steam targets high-energy consumption segments like full-service and quick-service restaurants.</a:t>
            </a:r>
          </a:p>
          <a:p>
            <a:r>
              <a:rPr lang="en-US" dirty="0"/>
              <a:t>- It offers scalable solutions to mitigate kitchen emissions and reduce energy costs.</a:t>
            </a:r>
          </a:p>
          <a:p>
            <a:r>
              <a:rPr lang="en-US" dirty="0"/>
              <a:t>- Despite competition, barriers to entry and potential cost savings create substantial market opportunities for Eco-Steam.</a:t>
            </a:r>
            <a:endParaRPr lang="en-IN" dirty="0"/>
          </a:p>
        </p:txBody>
      </p:sp>
    </p:spTree>
    <p:extLst>
      <p:ext uri="{BB962C8B-B14F-4D97-AF65-F5344CB8AC3E}">
        <p14:creationId xmlns:p14="http://schemas.microsoft.com/office/powerpoint/2010/main" val="298574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50000-9238-3DE5-D732-742DEA816479}"/>
              </a:ext>
            </a:extLst>
          </p:cNvPr>
          <p:cNvSpPr>
            <a:spLocks noGrp="1"/>
          </p:cNvSpPr>
          <p:nvPr>
            <p:ph type="title"/>
          </p:nvPr>
        </p:nvSpPr>
        <p:spPr>
          <a:xfrm>
            <a:off x="1295400" y="503853"/>
            <a:ext cx="9601200" cy="474555"/>
          </a:xfrm>
        </p:spPr>
        <p:txBody>
          <a:bodyPr>
            <a:normAutofit fontScale="90000"/>
          </a:bodyPr>
          <a:lstStyle/>
          <a:p>
            <a:r>
              <a:rPr lang="en-IN" dirty="0"/>
              <a:t>Financial Assessment</a:t>
            </a:r>
          </a:p>
        </p:txBody>
      </p:sp>
      <p:sp>
        <p:nvSpPr>
          <p:cNvPr id="3" name="Content Placeholder 2">
            <a:extLst>
              <a:ext uri="{FF2B5EF4-FFF2-40B4-BE49-F238E27FC236}">
                <a16:creationId xmlns:a16="http://schemas.microsoft.com/office/drawing/2014/main" id="{334EE6F8-6347-F742-B8B8-5D9F6C73B199}"/>
              </a:ext>
            </a:extLst>
          </p:cNvPr>
          <p:cNvSpPr>
            <a:spLocks noGrp="1"/>
          </p:cNvSpPr>
          <p:nvPr>
            <p:ph idx="1"/>
          </p:nvPr>
        </p:nvSpPr>
        <p:spPr>
          <a:xfrm>
            <a:off x="1490472" y="1088136"/>
            <a:ext cx="9406128" cy="5102351"/>
          </a:xfrm>
        </p:spPr>
        <p:txBody>
          <a:bodyPr>
            <a:normAutofit fontScale="62500" lnSpcReduction="20000"/>
          </a:bodyPr>
          <a:lstStyle/>
          <a:p>
            <a:pPr marL="342900" lvl="0" indent="-342900" algn="just">
              <a:tabLst>
                <a:tab pos="457200" algn="l"/>
              </a:tabLst>
            </a:pPr>
            <a:r>
              <a:rPr lang="en-IN" sz="1500" b="1" dirty="0">
                <a:effectLst/>
                <a:latin typeface="Times New Roman" panose="02020603050405020304" pitchFamily="18" charset="0"/>
                <a:ea typeface="Times New Roman" panose="02020603050405020304" pitchFamily="18" charset="0"/>
              </a:rPr>
              <a:t>Gross Profit Margin:</a:t>
            </a:r>
          </a:p>
          <a:p>
            <a:pPr marL="742950" lvl="1" indent="-285750" algn="just">
              <a:buSzPts val="1000"/>
              <a:buFont typeface="Symbol" panose="05050102010706020507" pitchFamily="18" charset="2"/>
              <a:buChar char=""/>
              <a:tabLst>
                <a:tab pos="914400" algn="l"/>
              </a:tabLst>
            </a:pPr>
            <a:r>
              <a:rPr lang="en-IN" sz="1500" b="1" dirty="0">
                <a:effectLst/>
                <a:latin typeface="Times New Roman" panose="02020603050405020304" pitchFamily="18" charset="0"/>
                <a:ea typeface="Times New Roman" panose="02020603050405020304" pitchFamily="18" charset="0"/>
              </a:rPr>
              <a:t>Total Revenue: ₹50,00,000</a:t>
            </a:r>
          </a:p>
          <a:p>
            <a:pPr marL="742950" lvl="1" indent="-285750" algn="just">
              <a:buSzPts val="1000"/>
              <a:buFont typeface="Symbol" panose="05050102010706020507" pitchFamily="18" charset="2"/>
              <a:buChar char=""/>
              <a:tabLst>
                <a:tab pos="914400" algn="l"/>
              </a:tabLst>
            </a:pPr>
            <a:r>
              <a:rPr lang="en-IN" sz="1500" b="1" dirty="0">
                <a:effectLst/>
                <a:latin typeface="Times New Roman" panose="02020603050405020304" pitchFamily="18" charset="0"/>
                <a:ea typeface="Times New Roman" panose="02020603050405020304" pitchFamily="18" charset="0"/>
              </a:rPr>
              <a:t>Total Cost of Goods Sold (COGS): (35% of Total Revenue) = ₹17,50,000</a:t>
            </a:r>
          </a:p>
          <a:p>
            <a:pPr marL="742950" lvl="1" indent="-285750" algn="just">
              <a:buSzPts val="1000"/>
              <a:buFont typeface="Symbol" panose="05050102010706020507" pitchFamily="18" charset="2"/>
              <a:buChar char=""/>
              <a:tabLst>
                <a:tab pos="914400" algn="l"/>
              </a:tabLst>
            </a:pPr>
            <a:r>
              <a:rPr lang="en-IN" sz="1500" b="1" dirty="0">
                <a:effectLst/>
                <a:latin typeface="Times New Roman" panose="02020603050405020304" pitchFamily="18" charset="0"/>
                <a:ea typeface="Times New Roman" panose="02020603050405020304" pitchFamily="18" charset="0"/>
              </a:rPr>
              <a:t>Gross Profit: Total Revenue - COGS = ₹32,50,000</a:t>
            </a:r>
          </a:p>
          <a:p>
            <a:pPr marL="742950" lvl="1" indent="-285750" algn="just">
              <a:buSzPts val="1000"/>
              <a:buFont typeface="Symbol" panose="05050102010706020507" pitchFamily="18" charset="2"/>
              <a:buChar char=""/>
              <a:tabLst>
                <a:tab pos="914400" algn="l"/>
              </a:tabLst>
            </a:pPr>
            <a:r>
              <a:rPr lang="en-IN" sz="1500" b="1" dirty="0">
                <a:effectLst/>
                <a:latin typeface="Times New Roman" panose="02020603050405020304" pitchFamily="18" charset="0"/>
                <a:ea typeface="Times New Roman" panose="02020603050405020304" pitchFamily="18" charset="0"/>
              </a:rPr>
              <a:t>Gross Profit Margin: (Gross Profit / Total Revenue) * 100 = (₹32,50,000 / ₹50,00,000) * 100 = 65%</a:t>
            </a:r>
          </a:p>
          <a:p>
            <a:pPr marL="342900" lvl="0" indent="-342900" algn="just">
              <a:tabLst>
                <a:tab pos="457200" algn="l"/>
              </a:tabLst>
            </a:pPr>
            <a:r>
              <a:rPr lang="en-IN" sz="1500" b="1" dirty="0">
                <a:effectLst/>
                <a:latin typeface="Times New Roman" panose="02020603050405020304" pitchFamily="18" charset="0"/>
                <a:ea typeface="Times New Roman" panose="02020603050405020304" pitchFamily="18" charset="0"/>
              </a:rPr>
              <a:t>Operating Expenses:</a:t>
            </a:r>
          </a:p>
          <a:p>
            <a:pPr marL="742950" lvl="1" indent="-285750" algn="just">
              <a:buSzPts val="1000"/>
              <a:buFont typeface="Symbol" panose="05050102010706020507" pitchFamily="18" charset="2"/>
              <a:buChar char=""/>
              <a:tabLst>
                <a:tab pos="914400" algn="l"/>
              </a:tabLst>
            </a:pPr>
            <a:r>
              <a:rPr lang="en-IN" sz="1500" b="1" dirty="0">
                <a:effectLst/>
                <a:latin typeface="Times New Roman" panose="02020603050405020304" pitchFamily="18" charset="0"/>
                <a:ea typeface="Times New Roman" panose="02020603050405020304" pitchFamily="18" charset="0"/>
              </a:rPr>
              <a:t>Total Operating Expenses: ₹32,50,000</a:t>
            </a:r>
          </a:p>
          <a:p>
            <a:pPr marL="742950" lvl="1" indent="-285750" algn="just">
              <a:buSzPts val="1000"/>
              <a:buFont typeface="Symbol" panose="05050102010706020507" pitchFamily="18" charset="2"/>
              <a:buChar char=""/>
              <a:tabLst>
                <a:tab pos="914400" algn="l"/>
              </a:tabLst>
            </a:pPr>
            <a:r>
              <a:rPr lang="en-IN" sz="1500" b="1" dirty="0">
                <a:effectLst/>
                <a:latin typeface="Times New Roman" panose="02020603050405020304" pitchFamily="18" charset="0"/>
                <a:ea typeface="Times New Roman" panose="02020603050405020304" pitchFamily="18" charset="0"/>
              </a:rPr>
              <a:t>Net Profit: Gross Profit - Operating Expenses = ₹32,50,000 - ₹32,50,000 = ₹0</a:t>
            </a:r>
          </a:p>
          <a:p>
            <a:pPr marL="342900" lvl="0" indent="-342900" algn="just">
              <a:tabLst>
                <a:tab pos="457200" algn="l"/>
              </a:tabLst>
            </a:pPr>
            <a:r>
              <a:rPr lang="en-IN" sz="1500" b="1" dirty="0">
                <a:effectLst/>
                <a:latin typeface="Times New Roman" panose="02020603050405020304" pitchFamily="18" charset="0"/>
                <a:ea typeface="Times New Roman" panose="02020603050405020304" pitchFamily="18" charset="0"/>
              </a:rPr>
              <a:t>Return on Investment (ROI):</a:t>
            </a:r>
          </a:p>
          <a:p>
            <a:pPr marL="742950" lvl="1" indent="-285750" algn="just">
              <a:buSzPts val="1000"/>
              <a:buFont typeface="Symbol" panose="05050102010706020507" pitchFamily="18" charset="2"/>
              <a:buChar char=""/>
              <a:tabLst>
                <a:tab pos="914400" algn="l"/>
              </a:tabLst>
            </a:pPr>
            <a:r>
              <a:rPr lang="en-IN" sz="1500" b="1" dirty="0">
                <a:effectLst/>
                <a:latin typeface="Times New Roman" panose="02020603050405020304" pitchFamily="18" charset="0"/>
                <a:ea typeface="Times New Roman" panose="02020603050405020304" pitchFamily="18" charset="0"/>
              </a:rPr>
              <a:t>Initial Investment: ₹40,00,000</a:t>
            </a:r>
          </a:p>
          <a:p>
            <a:pPr marL="742950" lvl="1" indent="-285750" algn="just">
              <a:buSzPts val="1000"/>
              <a:buFont typeface="Symbol" panose="05050102010706020507" pitchFamily="18" charset="2"/>
              <a:buChar char=""/>
              <a:tabLst>
                <a:tab pos="914400" algn="l"/>
              </a:tabLst>
            </a:pPr>
            <a:r>
              <a:rPr lang="en-IN" sz="1500" b="1" dirty="0">
                <a:effectLst/>
                <a:latin typeface="Times New Roman" panose="02020603050405020304" pitchFamily="18" charset="0"/>
                <a:ea typeface="Times New Roman" panose="02020603050405020304" pitchFamily="18" charset="0"/>
              </a:rPr>
              <a:t>ROI: (Net Profit / Initial Investment) * 100 = (₹0 / ₹40,00,000) * 100 = 0%</a:t>
            </a:r>
          </a:p>
          <a:p>
            <a:pPr marL="342900" lvl="0" indent="-342900" algn="just">
              <a:tabLst>
                <a:tab pos="457200" algn="l"/>
              </a:tabLst>
            </a:pPr>
            <a:r>
              <a:rPr lang="en-IN" sz="1500" b="1" dirty="0">
                <a:effectLst/>
                <a:latin typeface="Times New Roman" panose="02020603050405020304" pitchFamily="18" charset="0"/>
                <a:ea typeface="Times New Roman" panose="02020603050405020304" pitchFamily="18" charset="0"/>
              </a:rPr>
              <a:t>Break-Even Analysis:</a:t>
            </a:r>
          </a:p>
          <a:p>
            <a:pPr marL="742950" lvl="1" indent="-285750" algn="just">
              <a:buSzPts val="1000"/>
              <a:buFont typeface="Symbol" panose="05050102010706020507" pitchFamily="18" charset="2"/>
              <a:buChar char=""/>
              <a:tabLst>
                <a:tab pos="914400" algn="l"/>
              </a:tabLst>
            </a:pPr>
            <a:r>
              <a:rPr lang="en-IN" sz="1500" b="1" dirty="0">
                <a:effectLst/>
                <a:latin typeface="Times New Roman" panose="02020603050405020304" pitchFamily="18" charset="0"/>
                <a:ea typeface="Times New Roman" panose="02020603050405020304" pitchFamily="18" charset="0"/>
              </a:rPr>
              <a:t>Fixed Costs: ₹32,50,000 (Total Operating Expenses)</a:t>
            </a:r>
          </a:p>
          <a:p>
            <a:pPr marL="742950" lvl="1" indent="-285750" algn="just">
              <a:buSzPts val="1000"/>
              <a:buFont typeface="Symbol" panose="05050102010706020507" pitchFamily="18" charset="2"/>
              <a:buChar char=""/>
              <a:tabLst>
                <a:tab pos="914400" algn="l"/>
              </a:tabLst>
            </a:pPr>
            <a:r>
              <a:rPr lang="en-IN" sz="1500" b="1" dirty="0">
                <a:effectLst/>
                <a:latin typeface="Times New Roman" panose="02020603050405020304" pitchFamily="18" charset="0"/>
                <a:ea typeface="Times New Roman" panose="02020603050405020304" pitchFamily="18" charset="0"/>
              </a:rPr>
              <a:t>Revenue per unit: Total Revenue / Total number of units sold = ₹50,00,000 / (Total number of units sold)</a:t>
            </a:r>
          </a:p>
          <a:p>
            <a:pPr marL="742950" lvl="1" indent="-285750" algn="just">
              <a:buSzPts val="1000"/>
              <a:buFont typeface="Symbol" panose="05050102010706020507" pitchFamily="18" charset="2"/>
              <a:buChar char=""/>
              <a:tabLst>
                <a:tab pos="914400" algn="l"/>
              </a:tabLst>
            </a:pPr>
            <a:r>
              <a:rPr lang="en-IN" sz="1500" b="1" dirty="0">
                <a:effectLst/>
                <a:latin typeface="Times New Roman" panose="02020603050405020304" pitchFamily="18" charset="0"/>
                <a:ea typeface="Times New Roman" panose="02020603050405020304" pitchFamily="18" charset="0"/>
              </a:rPr>
              <a:t>Variable Costs per unit: Total Variable Costs / Total number of units sold</a:t>
            </a:r>
          </a:p>
          <a:p>
            <a:pPr marL="742950" lvl="1" indent="-285750" algn="just">
              <a:buSzPts val="1000"/>
              <a:buFont typeface="Symbol" panose="05050102010706020507" pitchFamily="18" charset="2"/>
              <a:buChar char=""/>
              <a:tabLst>
                <a:tab pos="914400" algn="l"/>
              </a:tabLst>
            </a:pPr>
            <a:r>
              <a:rPr lang="en-IN" sz="1500" b="1" dirty="0">
                <a:effectLst/>
                <a:latin typeface="Times New Roman" panose="02020603050405020304" pitchFamily="18" charset="0"/>
                <a:ea typeface="Times New Roman" panose="02020603050405020304" pitchFamily="18" charset="0"/>
              </a:rPr>
              <a:t>Break-Even Point: Fixed Costs / (Revenue per unit - Variable Costs per unit)</a:t>
            </a:r>
          </a:p>
          <a:p>
            <a:pPr marL="342900" lvl="0" indent="-342900" algn="just">
              <a:tabLst>
                <a:tab pos="457200" algn="l"/>
              </a:tabLst>
            </a:pPr>
            <a:r>
              <a:rPr lang="en-IN" sz="1500" b="1" dirty="0">
                <a:effectLst/>
                <a:latin typeface="Times New Roman" panose="02020603050405020304" pitchFamily="18" charset="0"/>
                <a:ea typeface="Times New Roman" panose="02020603050405020304" pitchFamily="18" charset="0"/>
              </a:rPr>
              <a:t>Cash Flow Analysis:</a:t>
            </a:r>
          </a:p>
          <a:p>
            <a:pPr marL="742950" lvl="1" indent="-285750" algn="just">
              <a:buSzPts val="1000"/>
              <a:buFont typeface="Symbol" panose="05050102010706020507" pitchFamily="18" charset="2"/>
              <a:buChar char=""/>
              <a:tabLst>
                <a:tab pos="914400" algn="l"/>
              </a:tabLst>
            </a:pPr>
            <a:r>
              <a:rPr lang="en-IN" sz="1500" b="1" dirty="0">
                <a:effectLst/>
                <a:latin typeface="Times New Roman" panose="02020603050405020304" pitchFamily="18" charset="0"/>
                <a:ea typeface="Times New Roman" panose="02020603050405020304" pitchFamily="18" charset="0"/>
              </a:rPr>
              <a:t>Monthly Cash Flow: Total Revenue - Total Monthly Expenses</a:t>
            </a:r>
          </a:p>
          <a:p>
            <a:pPr marL="742950" lvl="1" indent="-285750" algn="just">
              <a:buSzPts val="1000"/>
              <a:buFont typeface="Symbol" panose="05050102010706020507" pitchFamily="18" charset="2"/>
              <a:buChar char=""/>
              <a:tabLst>
                <a:tab pos="914400" algn="l"/>
              </a:tabLst>
            </a:pPr>
            <a:r>
              <a:rPr lang="en-IN" sz="1500" b="1" dirty="0">
                <a:effectLst/>
                <a:latin typeface="Times New Roman" panose="02020603050405020304" pitchFamily="18" charset="0"/>
                <a:ea typeface="Times New Roman" panose="02020603050405020304" pitchFamily="18" charset="0"/>
              </a:rPr>
              <a:t>Determine cash flow trends over time to ensure consistent positive cash flow and liquidity.</a:t>
            </a:r>
          </a:p>
          <a:p>
            <a:endParaRPr lang="en-IN" dirty="0"/>
          </a:p>
        </p:txBody>
      </p:sp>
    </p:spTree>
    <p:extLst>
      <p:ext uri="{BB962C8B-B14F-4D97-AF65-F5344CB8AC3E}">
        <p14:creationId xmlns:p14="http://schemas.microsoft.com/office/powerpoint/2010/main" val="36564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BEE0-7C0F-5D76-F99A-969D0D74AC29}"/>
              </a:ext>
            </a:extLst>
          </p:cNvPr>
          <p:cNvSpPr>
            <a:spLocks noGrp="1"/>
          </p:cNvSpPr>
          <p:nvPr>
            <p:ph type="title"/>
          </p:nvPr>
        </p:nvSpPr>
        <p:spPr/>
        <p:txBody>
          <a:bodyPr/>
          <a:lstStyle/>
          <a:p>
            <a:r>
              <a:rPr lang="en-IN" dirty="0"/>
              <a:t>Result and Future Work</a:t>
            </a:r>
          </a:p>
        </p:txBody>
      </p:sp>
      <p:sp>
        <p:nvSpPr>
          <p:cNvPr id="3" name="Content Placeholder 2">
            <a:extLst>
              <a:ext uri="{FF2B5EF4-FFF2-40B4-BE49-F238E27FC236}">
                <a16:creationId xmlns:a16="http://schemas.microsoft.com/office/drawing/2014/main" id="{614282DF-7A31-9FAE-3D2C-70AC55CA0CF9}"/>
              </a:ext>
            </a:extLst>
          </p:cNvPr>
          <p:cNvSpPr>
            <a:spLocks noGrp="1"/>
          </p:cNvSpPr>
          <p:nvPr>
            <p:ph idx="1"/>
          </p:nvPr>
        </p:nvSpPr>
        <p:spPr/>
        <p:txBody>
          <a:bodyPr/>
          <a:lstStyle/>
          <a:p>
            <a:r>
              <a:rPr lang="en-IN" sz="1800" b="1" dirty="0">
                <a:effectLst/>
                <a:latin typeface="Times New Roman" panose="02020603050405020304" pitchFamily="18" charset="0"/>
                <a:ea typeface="Times New Roman" panose="02020603050405020304" pitchFamily="18" charset="0"/>
              </a:rPr>
              <a:t>Results:</a:t>
            </a:r>
          </a:p>
          <a:p>
            <a:pPr marL="742950" lvl="1" indent="-285750" algn="just">
              <a:buSzPts val="1000"/>
              <a:buFont typeface="Symbol" panose="05050102010706020507" pitchFamily="18" charset="2"/>
              <a:buChar char=""/>
              <a:tabLst>
                <a:tab pos="914400" algn="l"/>
              </a:tabLst>
            </a:pPr>
            <a:r>
              <a:rPr lang="en-US" sz="1800" dirty="0">
                <a:latin typeface="Times New Roman" panose="02020603050405020304" pitchFamily="18" charset="0"/>
                <a:ea typeface="Times New Roman" panose="02020603050405020304" pitchFamily="18" charset="0"/>
              </a:rPr>
              <a:t>Successful Development: Eco-Steam has implemented its innovative technology, converting kitchen steam into clean electricity.</a:t>
            </a:r>
          </a:p>
          <a:p>
            <a:pPr marL="742950" lvl="1" indent="-285750" algn="just">
              <a:buSzPts val="1000"/>
              <a:buFont typeface="Symbol" panose="05050102010706020507" pitchFamily="18" charset="2"/>
              <a:buChar char=""/>
              <a:tabLst>
                <a:tab pos="914400" algn="l"/>
              </a:tabLst>
            </a:pPr>
            <a:r>
              <a:rPr lang="en-US" sz="1800" dirty="0">
                <a:latin typeface="Times New Roman" panose="02020603050405020304" pitchFamily="18" charset="0"/>
                <a:ea typeface="Times New Roman" panose="02020603050405020304" pitchFamily="18" charset="0"/>
              </a:rPr>
              <a:t>Market Penetration: Eco-Steam systems are installed in numerous restaurants across diverse regions.</a:t>
            </a:r>
          </a:p>
          <a:p>
            <a:pPr marL="742950" lvl="1" indent="-285750" algn="just">
              <a:buSzPts val="1000"/>
              <a:buFont typeface="Symbol" panose="05050102010706020507" pitchFamily="18" charset="2"/>
              <a:buChar char=""/>
              <a:tabLst>
                <a:tab pos="914400" algn="l"/>
              </a:tabLst>
            </a:pPr>
            <a:r>
              <a:rPr lang="en-US" sz="1800" dirty="0">
                <a:latin typeface="Times New Roman" panose="02020603050405020304" pitchFamily="18" charset="0"/>
                <a:ea typeface="Times New Roman" panose="02020603050405020304" pitchFamily="18" charset="0"/>
              </a:rPr>
              <a:t>Positive Feedback: Customers praise Eco-Steam's performance, reliability, and environmental benefits.</a:t>
            </a:r>
          </a:p>
          <a:p>
            <a:pPr marL="742950" lvl="1" indent="-285750" algn="just">
              <a:buSzPts val="1000"/>
              <a:buFont typeface="Symbol" panose="05050102010706020507" pitchFamily="18" charset="2"/>
              <a:buChar char=""/>
              <a:tabLst>
                <a:tab pos="914400" algn="l"/>
              </a:tabLst>
            </a:pPr>
            <a:r>
              <a:rPr lang="en-US" sz="1800" dirty="0">
                <a:latin typeface="Times New Roman" panose="02020603050405020304" pitchFamily="18" charset="0"/>
                <a:ea typeface="Times New Roman" panose="02020603050405020304" pitchFamily="18" charset="0"/>
              </a:rPr>
              <a:t>Financial Performance: Eco-Steam exhibits strong financial performance, meeting or exceeding revenue and profit expectations.</a:t>
            </a:r>
            <a:r>
              <a:rPr lang="en-IN" sz="1800" dirty="0">
                <a:effectLst/>
                <a:latin typeface="Times New Roman" panose="02020603050405020304" pitchFamily="18" charset="0"/>
                <a:ea typeface="Times New Roman" panose="02020603050405020304" pitchFamily="18" charset="0"/>
              </a:rPr>
              <a:t>.</a:t>
            </a:r>
          </a:p>
          <a:p>
            <a:pPr marL="0" indent="0">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5456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448407-EB7A-E491-5D29-CD8D4538A5B3}"/>
              </a:ext>
            </a:extLst>
          </p:cNvPr>
          <p:cNvSpPr>
            <a:spLocks noGrp="1"/>
          </p:cNvSpPr>
          <p:nvPr>
            <p:ph idx="1"/>
          </p:nvPr>
        </p:nvSpPr>
        <p:spPr>
          <a:xfrm>
            <a:off x="1295400" y="402337"/>
            <a:ext cx="9601200" cy="5388864"/>
          </a:xfrm>
        </p:spPr>
        <p:txBody>
          <a:bodyPr>
            <a:normAutofit/>
          </a:bodyPr>
          <a:lstStyle/>
          <a:p>
            <a:r>
              <a:rPr lang="en-IN" sz="1800" b="1" dirty="0">
                <a:effectLst/>
                <a:latin typeface="Times New Roman" panose="02020603050405020304" pitchFamily="18" charset="0"/>
                <a:ea typeface="Times New Roman" panose="02020603050405020304" pitchFamily="18" charset="0"/>
              </a:rPr>
              <a:t>Future Work:</a:t>
            </a:r>
          </a:p>
          <a:p>
            <a:pPr marL="742950" lvl="1" indent="-285750" algn="just">
              <a:buSzPts val="1000"/>
              <a:buFont typeface="Symbol" panose="05050102010706020507" pitchFamily="18" charset="2"/>
              <a:buChar char=""/>
              <a:tabLst>
                <a:tab pos="914400" algn="l"/>
              </a:tabLst>
            </a:pPr>
            <a:r>
              <a:rPr lang="en-US" sz="1800" dirty="0">
                <a:latin typeface="Times New Roman" panose="02020603050405020304" pitchFamily="18" charset="0"/>
                <a:ea typeface="Times New Roman" panose="02020603050405020304" pitchFamily="18" charset="0"/>
              </a:rPr>
              <a:t>- Product Enhancement: Innovate and improve Eco-Steam technology for efficiency, reliability, and scalability.</a:t>
            </a:r>
          </a:p>
          <a:p>
            <a:pPr marL="742950" lvl="1" indent="-285750" algn="just">
              <a:buSzPts val="1000"/>
              <a:buFont typeface="Symbol" panose="05050102010706020507" pitchFamily="18" charset="2"/>
              <a:buChar char=""/>
              <a:tabLst>
                <a:tab pos="914400" algn="l"/>
              </a:tabLst>
            </a:pPr>
            <a:r>
              <a:rPr lang="en-US" sz="1800" dirty="0">
                <a:latin typeface="Times New Roman" panose="02020603050405020304" pitchFamily="18" charset="0"/>
                <a:ea typeface="Times New Roman" panose="02020603050405020304" pitchFamily="18" charset="0"/>
              </a:rPr>
              <a:t>- Market Expansion: Target new customer segments and geographic markets beyond restaurants.</a:t>
            </a:r>
          </a:p>
          <a:p>
            <a:pPr marL="742950" lvl="1" indent="-285750" algn="just">
              <a:buSzPts val="1000"/>
              <a:buFont typeface="Symbol" panose="05050102010706020507" pitchFamily="18" charset="2"/>
              <a:buChar char=""/>
              <a:tabLst>
                <a:tab pos="914400" algn="l"/>
              </a:tabLst>
            </a:pPr>
            <a:r>
              <a:rPr lang="en-US" sz="1800" dirty="0">
                <a:latin typeface="Times New Roman" panose="02020603050405020304" pitchFamily="18" charset="0"/>
                <a:ea typeface="Times New Roman" panose="02020603050405020304" pitchFamily="18" charset="0"/>
              </a:rPr>
              <a:t>- Partnerships: Collaborate with technology providers, utilities, and government agencies.</a:t>
            </a:r>
          </a:p>
          <a:p>
            <a:pPr marL="742950" lvl="1" indent="-285750" algn="just">
              <a:buSzPts val="1000"/>
              <a:buFont typeface="Symbol" panose="05050102010706020507" pitchFamily="18" charset="2"/>
              <a:buChar char=""/>
              <a:tabLst>
                <a:tab pos="914400" algn="l"/>
              </a:tabLst>
            </a:pPr>
            <a:r>
              <a:rPr lang="en-US" sz="1800" dirty="0">
                <a:latin typeface="Times New Roman" panose="02020603050405020304" pitchFamily="18" charset="0"/>
                <a:ea typeface="Times New Roman" panose="02020603050405020304" pitchFamily="18" charset="0"/>
              </a:rPr>
              <a:t>- Research and Development: Invest in exploring new applications and advancements.</a:t>
            </a:r>
          </a:p>
          <a:p>
            <a:pPr marL="742950" lvl="1" indent="-285750" algn="just">
              <a:buSzPts val="1000"/>
              <a:buFont typeface="Symbol" panose="05050102010706020507" pitchFamily="18" charset="2"/>
              <a:buChar char=""/>
              <a:tabLst>
                <a:tab pos="914400" algn="l"/>
              </a:tabLst>
            </a:pPr>
            <a:r>
              <a:rPr lang="en-US" sz="1800" dirty="0">
                <a:latin typeface="Times New Roman" panose="02020603050405020304" pitchFamily="18" charset="0"/>
                <a:ea typeface="Times New Roman" panose="02020603050405020304" pitchFamily="18" charset="0"/>
              </a:rPr>
              <a:t>- Regulatory Compliance: Stay updated on energy and environmental regulations.</a:t>
            </a:r>
          </a:p>
          <a:p>
            <a:pPr marL="742950" lvl="1" indent="-285750" algn="just">
              <a:buSzPts val="1000"/>
              <a:buFont typeface="Symbol" panose="05050102010706020507" pitchFamily="18" charset="2"/>
              <a:buChar char=""/>
              <a:tabLst>
                <a:tab pos="914400" algn="l"/>
              </a:tabLst>
            </a:pPr>
            <a:r>
              <a:rPr lang="en-US" sz="1800" dirty="0">
                <a:latin typeface="Times New Roman" panose="02020603050405020304" pitchFamily="18" charset="0"/>
                <a:ea typeface="Times New Roman" panose="02020603050405020304" pitchFamily="18" charset="0"/>
              </a:rPr>
              <a:t>- Customer Engagement: Provide comprehensive support for customer satisfaction and success.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3185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132C-5430-40AF-F007-92E88372E28B}"/>
              </a:ext>
            </a:extLst>
          </p:cNvPr>
          <p:cNvSpPr>
            <a:spLocks noGrp="1"/>
          </p:cNvSpPr>
          <p:nvPr>
            <p:ph type="title"/>
          </p:nvPr>
        </p:nvSpPr>
        <p:spPr/>
        <p:txBody>
          <a:bodyPr/>
          <a:lstStyle/>
          <a:p>
            <a:r>
              <a:rPr lang="en-IN" dirty="0"/>
              <a:t>Team members </a:t>
            </a:r>
          </a:p>
        </p:txBody>
      </p:sp>
      <p:sp>
        <p:nvSpPr>
          <p:cNvPr id="3" name="Content Placeholder 2">
            <a:extLst>
              <a:ext uri="{FF2B5EF4-FFF2-40B4-BE49-F238E27FC236}">
                <a16:creationId xmlns:a16="http://schemas.microsoft.com/office/drawing/2014/main" id="{1D34305E-1B48-19D1-B378-864B32CCEA4B}"/>
              </a:ext>
            </a:extLst>
          </p:cNvPr>
          <p:cNvSpPr>
            <a:spLocks noGrp="1"/>
          </p:cNvSpPr>
          <p:nvPr>
            <p:ph idx="1"/>
          </p:nvPr>
        </p:nvSpPr>
        <p:spPr/>
        <p:txBody>
          <a:bodyPr/>
          <a:lstStyle/>
          <a:p>
            <a:r>
              <a:rPr lang="en-IN" sz="2500" dirty="0"/>
              <a:t>2110030019 – I N Chiranjeevi</a:t>
            </a:r>
          </a:p>
          <a:p>
            <a:r>
              <a:rPr lang="en-IN" sz="2500" dirty="0"/>
              <a:t>2110030100 – E </a:t>
            </a:r>
            <a:r>
              <a:rPr lang="en-IN" sz="2500" dirty="0" err="1"/>
              <a:t>Srivardhan</a:t>
            </a:r>
            <a:r>
              <a:rPr lang="en-IN" sz="2500" dirty="0"/>
              <a:t> Reddy </a:t>
            </a:r>
          </a:p>
          <a:p>
            <a:r>
              <a:rPr lang="en-IN" sz="2500" dirty="0"/>
              <a:t>2110030110 – J Laasya Kruthi</a:t>
            </a:r>
          </a:p>
          <a:p>
            <a:endParaRPr lang="en-IN" dirty="0"/>
          </a:p>
        </p:txBody>
      </p:sp>
    </p:spTree>
    <p:extLst>
      <p:ext uri="{BB962C8B-B14F-4D97-AF65-F5344CB8AC3E}">
        <p14:creationId xmlns:p14="http://schemas.microsoft.com/office/powerpoint/2010/main" val="278426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404-DC20-1983-55A9-A90C6402CCE4}"/>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F3EBE511-8B14-4FE9-2BA9-CCC6D2DEB884}"/>
              </a:ext>
            </a:extLst>
          </p:cNvPr>
          <p:cNvSpPr>
            <a:spLocks noGrp="1"/>
          </p:cNvSpPr>
          <p:nvPr>
            <p:ph idx="1"/>
          </p:nvPr>
        </p:nvSpPr>
        <p:spPr/>
        <p:txBody>
          <a:bodyPr/>
          <a:lstStyle/>
          <a:p>
            <a:endParaRPr lang="en-US" dirty="0"/>
          </a:p>
          <a:p>
            <a:r>
              <a:rPr lang="en-US" dirty="0"/>
              <a:t>In response to concerns over kitchen emissions and indoor air quality, Eco-Steam presents a pioneering solution for the restaurant sector. Leveraging wind turbine technology, Eco-Steam converts kitchen steam into clean electricity, addressing both environmental and economic challenges. This innovative initiative redefines kitchen emissions as a valuable resource, demonstrating the transformative potential of sustainable energy practices. Eco-Steam exemplifies a model for integrating environmental responsibility with economic viability, paving the way for a greener, healthier future.</a:t>
            </a:r>
            <a:endParaRPr lang="en-IN" dirty="0"/>
          </a:p>
        </p:txBody>
      </p:sp>
    </p:spTree>
    <p:extLst>
      <p:ext uri="{BB962C8B-B14F-4D97-AF65-F5344CB8AC3E}">
        <p14:creationId xmlns:p14="http://schemas.microsoft.com/office/powerpoint/2010/main" val="395189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CCF90-459E-4A43-6CFE-E4B06122CCE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A12FE1F8-233D-2F06-5C1E-406ADC54F3CD}"/>
              </a:ext>
            </a:extLst>
          </p:cNvPr>
          <p:cNvSpPr>
            <a:spLocks noGrp="1"/>
          </p:cNvSpPr>
          <p:nvPr>
            <p:ph idx="1"/>
          </p:nvPr>
        </p:nvSpPr>
        <p:spPr/>
        <p:txBody>
          <a:bodyPr/>
          <a:lstStyle/>
          <a:p>
            <a:r>
              <a:rPr lang="en-IN" sz="2600" dirty="0">
                <a:effectLst/>
                <a:latin typeface="Times New Roman" panose="02020603050405020304" pitchFamily="18" charset="0"/>
                <a:ea typeface="Times New Roman" panose="02020603050405020304" pitchFamily="18" charset="0"/>
              </a:rPr>
              <a:t>The combustion of non-renewable energy sources in restaurant kitchens leads to the emission of harmful pollutants such as carbon monoxide, nitrogen dioxide, particulate matter, and volatile organic compounds. These emissions pose significant threats to indoor air quality, affecting both human health and the broader environment. Addressing this issue is crucial for promoting sustainable practices in the restaurant sector.</a:t>
            </a:r>
          </a:p>
          <a:p>
            <a:endParaRPr lang="en-IN" dirty="0"/>
          </a:p>
        </p:txBody>
      </p:sp>
    </p:spTree>
    <p:extLst>
      <p:ext uri="{BB962C8B-B14F-4D97-AF65-F5344CB8AC3E}">
        <p14:creationId xmlns:p14="http://schemas.microsoft.com/office/powerpoint/2010/main" val="65847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78E3-C95F-8507-AC80-EDE79912CDCE}"/>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FC76BE74-469C-BE52-4764-7E95790EA019}"/>
              </a:ext>
            </a:extLst>
          </p:cNvPr>
          <p:cNvSpPr>
            <a:spLocks noGrp="1"/>
          </p:cNvSpPr>
          <p:nvPr>
            <p:ph idx="1"/>
          </p:nvPr>
        </p:nvSpPr>
        <p:spPr/>
        <p:txBody>
          <a:bodyPr>
            <a:normAutofit/>
          </a:bodyPr>
          <a:lstStyle/>
          <a:p>
            <a:pPr marL="0" indent="0" algn="just">
              <a:buNone/>
            </a:pPr>
            <a:r>
              <a:rPr lang="en-IN" sz="1800" b="1" dirty="0">
                <a:effectLst/>
                <a:latin typeface="Times New Roman" panose="02020603050405020304" pitchFamily="18" charset="0"/>
                <a:ea typeface="Times New Roman" panose="02020603050405020304" pitchFamily="18" charset="0"/>
              </a:rPr>
              <a:t>The primary objective of this project is to develop and implement Eco-Steam, an innovative solution that converts kitchen steam into clean electricity using wind turbine technology. The specific objectives include:</a:t>
            </a:r>
          </a:p>
          <a:p>
            <a:pPr marL="342900" lvl="0" indent="-342900" algn="jus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 Designing and engineering efficient kitchen steam capture system</a:t>
            </a:r>
          </a:p>
          <a:p>
            <a:pPr marL="342900" lvl="0" indent="-342900" algn="jus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 Integrating wind turbine technology for steam-to-electricity conversion</a:t>
            </a:r>
          </a:p>
          <a:p>
            <a:pPr marL="342900" lvl="0" indent="-342900" algn="jus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 Conducting feasibility studies for economic viability and environmental benefits assessment</a:t>
            </a:r>
          </a:p>
          <a:p>
            <a:pPr marL="342900" lvl="0" indent="-342900" algn="jus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 Implementing Eco-Steam in select restaurant settings for effectiveness demonstration</a:t>
            </a:r>
          </a:p>
          <a:p>
            <a:pPr marL="342900" lvl="0" indent="-342900" algn="jus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 Providing scaling guidelines for broader adoption in the restaurant industry</a:t>
            </a:r>
            <a:endParaRPr lang="en-IN" dirty="0"/>
          </a:p>
        </p:txBody>
      </p:sp>
    </p:spTree>
    <p:extLst>
      <p:ext uri="{BB962C8B-B14F-4D97-AF65-F5344CB8AC3E}">
        <p14:creationId xmlns:p14="http://schemas.microsoft.com/office/powerpoint/2010/main" val="198692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6272-6D0E-B60E-759C-D29FE68CE586}"/>
              </a:ext>
            </a:extLst>
          </p:cNvPr>
          <p:cNvSpPr>
            <a:spLocks noGrp="1"/>
          </p:cNvSpPr>
          <p:nvPr>
            <p:ph type="title"/>
          </p:nvPr>
        </p:nvSpPr>
        <p:spPr>
          <a:xfrm>
            <a:off x="1295400" y="503853"/>
            <a:ext cx="9601200" cy="657435"/>
          </a:xfrm>
        </p:spPr>
        <p:txBody>
          <a:bodyPr/>
          <a:lstStyle/>
          <a:p>
            <a:r>
              <a:rPr lang="en-IN" dirty="0"/>
              <a:t>Scope of the project</a:t>
            </a:r>
          </a:p>
        </p:txBody>
      </p:sp>
      <p:sp>
        <p:nvSpPr>
          <p:cNvPr id="3" name="Content Placeholder 2">
            <a:extLst>
              <a:ext uri="{FF2B5EF4-FFF2-40B4-BE49-F238E27FC236}">
                <a16:creationId xmlns:a16="http://schemas.microsoft.com/office/drawing/2014/main" id="{87053C3C-8895-B02C-3506-4CE07E06C3BF}"/>
              </a:ext>
            </a:extLst>
          </p:cNvPr>
          <p:cNvSpPr>
            <a:spLocks noGrp="1"/>
          </p:cNvSpPr>
          <p:nvPr>
            <p:ph idx="1"/>
          </p:nvPr>
        </p:nvSpPr>
        <p:spPr>
          <a:xfrm>
            <a:off x="1295400" y="1646239"/>
            <a:ext cx="9601200" cy="4144962"/>
          </a:xfrm>
        </p:spPr>
        <p:txBody>
          <a:bodyPr>
            <a:normAutofit/>
          </a:bodyPr>
          <a:lstStyle/>
          <a:p>
            <a:pPr algn="just"/>
            <a:r>
              <a:rPr lang="en-IN" sz="1800" b="1" dirty="0">
                <a:effectLst/>
                <a:latin typeface="Times New Roman" panose="02020603050405020304" pitchFamily="18" charset="0"/>
                <a:ea typeface="Times New Roman" panose="02020603050405020304" pitchFamily="18" charset="0"/>
              </a:rPr>
              <a:t>The scope of the project encompasses the following key aspects:</a:t>
            </a:r>
          </a:p>
          <a:p>
            <a:pPr marL="571500" lvl="1" indent="-342900" algn="just">
              <a:buSzPts val="1000"/>
              <a:buFont typeface="Symbol" panose="05050102010706020507" pitchFamily="18" charset="2"/>
              <a:buChar char=""/>
              <a:tabLst>
                <a:tab pos="457200" algn="l"/>
              </a:tabLst>
            </a:pPr>
            <a:r>
              <a:rPr lang="en-IN" dirty="0">
                <a:effectLst/>
                <a:latin typeface="Times New Roman" panose="02020603050405020304" pitchFamily="18" charset="0"/>
                <a:ea typeface="Times New Roman" panose="02020603050405020304" pitchFamily="18" charset="0"/>
              </a:rPr>
              <a:t>Research and development</a:t>
            </a:r>
          </a:p>
          <a:p>
            <a:pPr marL="571500" lvl="1" indent="-342900" algn="just">
              <a:buSzPts val="1000"/>
              <a:buFont typeface="Symbol" panose="05050102010706020507" pitchFamily="18" charset="2"/>
              <a:buChar char=""/>
              <a:tabLst>
                <a:tab pos="457200" algn="l"/>
              </a:tabLst>
            </a:pPr>
            <a:r>
              <a:rPr lang="en-IN" dirty="0">
                <a:effectLst/>
                <a:latin typeface="Times New Roman" panose="02020603050405020304" pitchFamily="18" charset="0"/>
                <a:ea typeface="Times New Roman" panose="02020603050405020304" pitchFamily="18" charset="0"/>
              </a:rPr>
              <a:t>Feasibility studies</a:t>
            </a:r>
          </a:p>
          <a:p>
            <a:pPr marL="571500" lvl="1" indent="-342900" algn="just">
              <a:buSzPts val="1000"/>
              <a:buFont typeface="Symbol" panose="05050102010706020507" pitchFamily="18" charset="2"/>
              <a:buChar char=""/>
              <a:tabLst>
                <a:tab pos="457200" algn="l"/>
              </a:tabLst>
            </a:pPr>
            <a:r>
              <a:rPr lang="en-IN" dirty="0">
                <a:effectLst/>
                <a:latin typeface="Times New Roman" panose="02020603050405020304" pitchFamily="18" charset="0"/>
                <a:ea typeface="Times New Roman" panose="02020603050405020304" pitchFamily="18" charset="0"/>
              </a:rPr>
              <a:t>Implementation and demonstration</a:t>
            </a:r>
          </a:p>
          <a:p>
            <a:pPr marL="571500" lvl="1" indent="-342900" algn="just">
              <a:buSzPts val="1000"/>
              <a:buFont typeface="Symbol" panose="05050102010706020507" pitchFamily="18" charset="2"/>
              <a:buChar char=""/>
              <a:tabLst>
                <a:tab pos="457200" algn="l"/>
              </a:tabLst>
            </a:pPr>
            <a:r>
              <a:rPr lang="en-IN" dirty="0">
                <a:effectLst/>
                <a:latin typeface="Times New Roman" panose="02020603050405020304" pitchFamily="18" charset="0"/>
                <a:ea typeface="Times New Roman" panose="02020603050405020304" pitchFamily="18" charset="0"/>
              </a:rPr>
              <a:t>Documentation and dissemination</a:t>
            </a:r>
          </a:p>
          <a:p>
            <a:pPr marL="342900" lvl="0" indent="-342900" algn="just">
              <a:buSzPts val="1000"/>
              <a:buFont typeface="Symbol" panose="05050102010706020507" pitchFamily="18" charset="2"/>
              <a:buChar char=""/>
              <a:tabLst>
                <a:tab pos="457200" algn="l"/>
              </a:tabLs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2294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E276-0D9C-6F35-31CE-2BAE60850AAA}"/>
              </a:ext>
            </a:extLst>
          </p:cNvPr>
          <p:cNvSpPr>
            <a:spLocks noGrp="1"/>
          </p:cNvSpPr>
          <p:nvPr>
            <p:ph type="title"/>
          </p:nvPr>
        </p:nvSpPr>
        <p:spPr/>
        <p:txBody>
          <a:bodyPr/>
          <a:lstStyle/>
          <a:p>
            <a:r>
              <a:rPr lang="en-IN" dirty="0"/>
              <a:t>Customer’s profile</a:t>
            </a:r>
          </a:p>
        </p:txBody>
      </p:sp>
      <p:sp>
        <p:nvSpPr>
          <p:cNvPr id="3" name="Content Placeholder 2">
            <a:extLst>
              <a:ext uri="{FF2B5EF4-FFF2-40B4-BE49-F238E27FC236}">
                <a16:creationId xmlns:a16="http://schemas.microsoft.com/office/drawing/2014/main" id="{E44F9090-2E74-7641-8447-EE7F1F4BEC3F}"/>
              </a:ext>
            </a:extLst>
          </p:cNvPr>
          <p:cNvSpPr>
            <a:spLocks noGrp="1"/>
          </p:cNvSpPr>
          <p:nvPr>
            <p:ph idx="1"/>
          </p:nvPr>
        </p:nvSpPr>
        <p:spPr/>
        <p:txBody>
          <a:bodyPr>
            <a:normAutofit/>
          </a:bodyPr>
          <a:lstStyle/>
          <a:p>
            <a:pPr marL="304165" indent="0">
              <a:spcBef>
                <a:spcPts val="900"/>
              </a:spcBef>
              <a:buNone/>
            </a:pPr>
            <a:r>
              <a:rPr lang="en-US" sz="1800" b="0" dirty="0">
                <a:effectLst/>
                <a:latin typeface="Tw Cen MT Condensed Extra Bold" panose="020B0803020202020204" pitchFamily="34" charset="0"/>
                <a:ea typeface="Times New Roman" panose="02020603050405020304" pitchFamily="18" charset="0"/>
              </a:rPr>
              <a:t>Understanding the profile of potential customers is essential for effectively marketing and implementing Eco-Steam within the restaurant sector. The customer profile encompasses various stakeholders involved in restaurant operations, including owners, managers, chefs, and sustainability coordinators.</a:t>
            </a:r>
            <a:endParaRPr lang="en-IN" sz="1800" b="1" dirty="0">
              <a:effectLst/>
              <a:latin typeface="Tw Cen MT Condensed Extra Bold" panose="020B0803020202020204" pitchFamily="34"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Restaurant Owners</a:t>
            </a:r>
          </a:p>
          <a:p>
            <a:r>
              <a:rPr lang="en-IN" sz="1800" dirty="0">
                <a:effectLst/>
                <a:latin typeface="Times New Roman" panose="02020603050405020304" pitchFamily="18" charset="0"/>
                <a:ea typeface="Times New Roman" panose="02020603050405020304" pitchFamily="18" charset="0"/>
              </a:rPr>
              <a:t>Restaurant owners are key decision-makers responsible for overseeing business operations, including energy management and sustainability initiatives. They are concerned with reducing operational costs, enhancing brand reputation, and meeting regulatory compliance requirements. Owners are interested in solutions that offer tangible benefits, such as cost savings and environmental stewardship, while aligning with their overall business objectives</a:t>
            </a:r>
            <a:br>
              <a:rPr lang="en-IN" sz="1800" b="1" dirty="0">
                <a:effectLst/>
                <a:latin typeface="Times New Roman" panose="02020603050405020304" pitchFamily="18" charset="0"/>
                <a:ea typeface="Times New Roman" panose="02020603050405020304" pitchFamily="18" charset="0"/>
              </a:rPr>
            </a:br>
            <a:endParaRPr lang="en-IN" sz="1800" b="1"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9776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A950A7-C728-DF05-DDB8-400DDA0311C7}"/>
              </a:ext>
            </a:extLst>
          </p:cNvPr>
          <p:cNvSpPr>
            <a:spLocks noGrp="1"/>
          </p:cNvSpPr>
          <p:nvPr>
            <p:ph idx="1"/>
          </p:nvPr>
        </p:nvSpPr>
        <p:spPr>
          <a:xfrm>
            <a:off x="1295400" y="219457"/>
            <a:ext cx="9601200" cy="5751576"/>
          </a:xfrm>
        </p:spPr>
        <p:txBody>
          <a:bodyPr>
            <a:normAutofit lnSpcReduction="10000"/>
          </a:bodyPr>
          <a:lstStyle/>
          <a:p>
            <a:pPr marL="0" indent="0">
              <a:buNone/>
            </a:pPr>
            <a:r>
              <a:rPr lang="en-IN" sz="1800" b="1" dirty="0">
                <a:effectLst/>
                <a:latin typeface="Times New Roman" panose="02020603050405020304" pitchFamily="18" charset="0"/>
                <a:ea typeface="Times New Roman" panose="02020603050405020304" pitchFamily="18" charset="0"/>
              </a:rPr>
              <a:t>Restaurant Managers</a:t>
            </a:r>
          </a:p>
          <a:p>
            <a:pPr marL="0" indent="0">
              <a:buNone/>
            </a:pPr>
            <a:r>
              <a:rPr lang="en-IN" sz="1800" b="1"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Restaurant managers play a crucial role in day-to-day operations, including kitchen 	management, resource allocation, and budgeting. They are responsible for implementing and 	monitoring energy-saving measures to optimize operational efficiency. Managers seek 	solutions that streamline processes, improve productivity, and contribute to sustainable 	practices without compromising food quality or customer satisfaction.</a:t>
            </a:r>
          </a:p>
          <a:p>
            <a:pPr marL="0" indent="0">
              <a:buNone/>
            </a:pPr>
            <a:r>
              <a:rPr lang="en-IN" sz="1800" b="1" dirty="0">
                <a:effectLst/>
                <a:latin typeface="Times New Roman" panose="02020603050405020304" pitchFamily="18" charset="0"/>
                <a:ea typeface="Times New Roman" panose="02020603050405020304" pitchFamily="18" charset="0"/>
              </a:rPr>
              <a:t>Chefs and Kitchen Staff</a:t>
            </a:r>
          </a:p>
          <a:p>
            <a:pPr marL="0" indent="0">
              <a:buNone/>
            </a:pPr>
            <a:r>
              <a:rPr lang="en-IN" sz="1800" b="1"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Chefs and kitchen staff are directly involved in cooking activities and are most affected by 	kitchen emissions. They prioritize working in a clean and healthy environment while 	maintaining high standards of food preparation. Chefs are interested in technologies that 	enhance kitchen safety, reduce pollutant exposure, and minimize energy consumption 	without impeding workflow or culinary creativity.</a:t>
            </a:r>
          </a:p>
          <a:p>
            <a:pPr marL="0" indent="0">
              <a:buNone/>
            </a:pPr>
            <a:r>
              <a:rPr lang="en-IN" sz="1800" b="1" dirty="0">
                <a:effectLst/>
                <a:latin typeface="Times New Roman" panose="02020603050405020304" pitchFamily="18" charset="0"/>
                <a:ea typeface="Times New Roman" panose="02020603050405020304" pitchFamily="18" charset="0"/>
              </a:rPr>
              <a:t>Sustainability Coordinators</a:t>
            </a:r>
          </a:p>
          <a:p>
            <a:pPr marL="0" indent="0">
              <a:buNone/>
            </a:pPr>
            <a:r>
              <a:rPr lang="en-IN" sz="1800" dirty="0">
                <a:effectLst/>
                <a:latin typeface="Times New Roman" panose="02020603050405020304" pitchFamily="18" charset="0"/>
                <a:ea typeface="Times New Roman" panose="02020603050405020304" pitchFamily="18" charset="0"/>
              </a:rPr>
              <a:t>	Many larger restaurant chains and establishments employ sustainability coordinators or 	environmental managers tasked with implementing sustainability initiatives and monitoring 	environmental performance. These professionals are advocates for adopting eco-friendly 	practices, reducing carbon footprint, and achieving sustainability targets. They seek 	innovative solutions like Eco-Steam that contribute to greenhouse gas reduction goals, 	enhance corporate social responsibility, and differentiate their brand in the marketplace.</a:t>
            </a:r>
          </a:p>
          <a:p>
            <a:pPr marL="0" indent="0">
              <a:buNone/>
            </a:pP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5476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35BE3-FBD3-F14B-ACF9-7CC13C89C5D2}"/>
              </a:ext>
            </a:extLst>
          </p:cNvPr>
          <p:cNvSpPr>
            <a:spLocks noGrp="1"/>
          </p:cNvSpPr>
          <p:nvPr>
            <p:ph idx="1"/>
          </p:nvPr>
        </p:nvSpPr>
        <p:spPr>
          <a:xfrm>
            <a:off x="1295400" y="832103"/>
            <a:ext cx="9601200" cy="4959097"/>
          </a:xfrm>
        </p:spPr>
        <p:txBody>
          <a:bodyPr/>
          <a:lstStyle/>
          <a:p>
            <a:r>
              <a:rPr lang="en-IN" sz="1800" b="1" dirty="0">
                <a:effectLst/>
                <a:latin typeface="Times New Roman" panose="02020603050405020304" pitchFamily="18" charset="0"/>
                <a:ea typeface="Times New Roman" panose="02020603050405020304" pitchFamily="18" charset="0"/>
              </a:rPr>
              <a:t>Regulatory Agencies and Industry Associations</a:t>
            </a:r>
          </a:p>
          <a:p>
            <a:pPr marL="0" indent="0">
              <a:buNone/>
            </a:pPr>
            <a:r>
              <a:rPr lang="en-IN" dirty="0">
                <a:effectLst/>
                <a:latin typeface="Times New Roman" panose="02020603050405020304" pitchFamily="18" charset="0"/>
                <a:ea typeface="Times New Roman" panose="02020603050405020304" pitchFamily="18" charset="0"/>
              </a:rPr>
              <a:t>	Regulatory agencies and industry associations play a role in shaping policies and 	standards related to environmental protection and energy efficiency in the 	restaurant sector. They provide guidance, incentives, and certifications to 	encourage the adoption of sustainable practices and technologies. Engaging with 	these stakeholders can help validate the credibility of Eco-Steam and facilitate 	regulatory compliance for restaurant operators.</a:t>
            </a:r>
          </a:p>
          <a:p>
            <a:pPr marL="0" indent="0">
              <a:buNone/>
            </a:pPr>
            <a:r>
              <a:rPr lang="en-IN" sz="1800" b="1" dirty="0">
                <a:effectLst/>
                <a:latin typeface="Times New Roman" panose="02020603050405020304" pitchFamily="18" charset="0"/>
                <a:ea typeface="Times New Roman" panose="02020603050405020304" pitchFamily="18" charset="0"/>
              </a:rPr>
              <a:t>Sustainability Coordinators</a:t>
            </a:r>
          </a:p>
          <a:p>
            <a:pPr marL="0" indent="0">
              <a:buNone/>
            </a:pPr>
            <a:r>
              <a:rPr lang="en-IN" sz="1800" dirty="0">
                <a:effectLst/>
                <a:latin typeface="Times New Roman" panose="02020603050405020304" pitchFamily="18" charset="0"/>
                <a:ea typeface="Times New Roman" panose="02020603050405020304" pitchFamily="18" charset="0"/>
              </a:rPr>
              <a:t>	Many larger restaurant chains and establishments employ sustainability coordinators or 	environmental managers tasked with implementing sustainability initiatives and monitoring 	environmental performance. These professionals are advocates for adopting eco-friendly 	practices, reducing carbon footprint, and achieving sustainability targets. They seek 	innovative solutions like Eco-Steam that contribute to greenhouse gas reduction goals, 	enhance corporate social responsibility, and differentiate their brand in the marketplace.</a:t>
            </a:r>
          </a:p>
          <a:p>
            <a:pPr marL="0" indent="0">
              <a:buNone/>
            </a:pPr>
            <a:endParaRPr lang="en-IN" sz="1800" b="1" dirty="0">
              <a:effectLst/>
              <a:latin typeface="Times New Roman" panose="02020603050405020304" pitchFamily="18" charset="0"/>
              <a:ea typeface="Times New Roman" panose="02020603050405020304" pitchFamily="18" charset="0"/>
            </a:endParaRPr>
          </a:p>
          <a:p>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5365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25</TotalTime>
  <Words>1392</Words>
  <Application>Microsoft Office PowerPoint</Application>
  <PresentationFormat>Widescreen</PresentationFormat>
  <Paragraphs>101</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Söhne</vt:lpstr>
      <vt:lpstr>Symbol</vt:lpstr>
      <vt:lpstr>Times New Roman</vt:lpstr>
      <vt:lpstr>Tw Cen MT Condensed Extra Bold</vt:lpstr>
      <vt:lpstr>Diamond Grid 16x9</vt:lpstr>
      <vt:lpstr>Eco-Steam Kitchen</vt:lpstr>
      <vt:lpstr>Team members </vt:lpstr>
      <vt:lpstr>Abstract</vt:lpstr>
      <vt:lpstr>Problem Statement</vt:lpstr>
      <vt:lpstr>Objectives</vt:lpstr>
      <vt:lpstr>Scope of the project</vt:lpstr>
      <vt:lpstr>Customer’s profile</vt:lpstr>
      <vt:lpstr>PowerPoint Presentation</vt:lpstr>
      <vt:lpstr>PowerPoint Presentation</vt:lpstr>
      <vt:lpstr>Long and Short-Term Corporate Objectives</vt:lpstr>
      <vt:lpstr>PowerPoint Presentation</vt:lpstr>
      <vt:lpstr>Market Analysis</vt:lpstr>
      <vt:lpstr>Financial Assessment</vt:lpstr>
      <vt:lpstr>Result and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Eco-Steam Kitchen</dc:title>
  <dc:creator>I N Chiranjeevi .</dc:creator>
  <cp:lastModifiedBy>I N Chiranjeevi .</cp:lastModifiedBy>
  <cp:revision>2</cp:revision>
  <dcterms:created xsi:type="dcterms:W3CDTF">2024-03-28T11:47:29Z</dcterms:created>
  <dcterms:modified xsi:type="dcterms:W3CDTF">2024-03-28T12:15:29Z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