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3254-703F-4FAA-B524-D165631AC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9F6E6-1B94-4A57-BA8D-76634A340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C5861-4742-4AD5-B862-80439F97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18F6-02BA-44D3-91D8-0C96C8EC40E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C92B9-A8DE-4F3A-96A8-71661BF2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0A06-8EE4-4E59-A952-DB487A49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1AE9-E35F-48D1-AC0F-9605288F1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84005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7792-35A0-4328-B0FF-0A97C16F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7838F-D6A3-4364-8DA2-3DB6545F8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A70CC-346A-4F4D-B160-9E449375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18F6-02BA-44D3-91D8-0C96C8EC40E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E192A-58C0-4CA2-9E6F-F0D994E3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49015-7749-4DEF-9EA4-D9720000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1AE9-E35F-48D1-AC0F-9605288F1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473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E10B8-2960-49AF-B83B-47D7C4A09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CEECB-AE5B-4271-90CB-585648492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BF33E-4A5C-46E9-B187-8C944192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18F6-02BA-44D3-91D8-0C96C8EC40E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55E77-71D3-458C-9672-4F98C006A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CCDDD-9D87-46A1-A385-71CEBCED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1AE9-E35F-48D1-AC0F-9605288F1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407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BD73-964B-4309-9848-349EAD19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C9EB6-E5C2-428E-868B-2834B459C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562FD-62A6-4D69-82B0-51E773B9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18F6-02BA-44D3-91D8-0C96C8EC40E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1E68-404C-4E0F-A10E-1626506D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9A423-167A-40C4-AB9D-6A52BDDD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1AE9-E35F-48D1-AC0F-9605288F1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05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D5C3-6A4A-4F29-9278-94756FA7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814DB-DEE4-4247-A433-D6DF62DB1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5086A-5F2B-436D-A513-B9121372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18F6-02BA-44D3-91D8-0C96C8EC40E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52250-1DEE-415A-8866-FE3F42F3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1BCAD-277C-4B64-ABC9-A43E26C5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1AE9-E35F-48D1-AC0F-9605288F1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7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DE2B-4982-433C-BFA9-AF972EA8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626D2-0C53-446B-AD61-2676CA007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649B7-46F4-49BA-9DC6-1BAAE2626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E9DBF-8FCA-4816-A0DA-693E4FD5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18F6-02BA-44D3-91D8-0C96C8EC40E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1265A-EFC7-4E1E-A235-E0CC936E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0FC68-E7C5-4C91-AF20-29443C39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1AE9-E35F-48D1-AC0F-9605288F1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14812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680B-34EB-4DC1-BCB0-BB32CC00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94059-B52B-4F20-9756-4EC6671A5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0D2B3-0CC5-4611-BFFC-EE0085D60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DFEDF-7583-4A28-9CFA-7D98A1B4C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E170A-60FE-48AF-A0BD-14102C882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B1E69-0690-4930-B4BC-67756353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18F6-02BA-44D3-91D8-0C96C8EC40E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7653F0-6ACA-4D61-879A-3C525828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1E22D-8883-4F72-8134-A00B7D8A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1AE9-E35F-48D1-AC0F-9605288F1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5232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D5E9-CCE8-4EA9-96C0-CC53A84F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C5547-DCA7-4868-AD8B-D39433FC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18F6-02BA-44D3-91D8-0C96C8EC40E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4AE7B-B627-4A9F-8178-D0094E80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79296-D01C-4C05-B9BC-9A822B36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1AE9-E35F-48D1-AC0F-9605288F1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092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2F881-D96B-416D-A621-0A78DA45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18F6-02BA-44D3-91D8-0C96C8EC40E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8BBEB-85AB-448E-9CE6-B28B0BBF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52CDE-F746-46E3-A40C-93F55F3C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1AE9-E35F-48D1-AC0F-9605288F1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0975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D9C7-0E32-4175-807E-CBD9C2CB5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A90BA-7DD6-4E15-A020-477E93917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8E3B3-CA64-452B-A267-A76B32203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CB166-512E-4172-8BD9-67CBEE8E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18F6-02BA-44D3-91D8-0C96C8EC40E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1B7C5-9079-4025-BA7B-D67F7A15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27169-7350-4F3A-9026-534A7362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1AE9-E35F-48D1-AC0F-9605288F1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6750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4342-FB7B-4CE9-8950-5453430E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C6A87-7FC5-4D54-A24E-5B7C3F9E6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E6CF4-398C-4588-A78F-79D579C49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FC884-F8F8-4E53-998C-A39F79AC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18F6-02BA-44D3-91D8-0C96C8EC40E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7BD1B-8A1E-492C-AB57-822750C8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57519-2DA3-4F64-B63B-F930BAF2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1AE9-E35F-48D1-AC0F-9605288F1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78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389B2-845D-4FF1-B4BB-0FAD1BC02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51DEA-D980-4287-A8BB-CA4E890D7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4C18D-62A3-4F81-BE38-A04088A95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E18F6-02BA-44D3-91D8-0C96C8EC40E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28F87-3D68-4807-A5A7-B7D24F496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EDC13-0F4F-4D80-B6FF-4FD5EC747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1AE9-E35F-48D1-AC0F-9605288F1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758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486F-3DAA-4514-976B-E032E0390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IND5003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CB787-3F0A-4183-A18B-00B8FAE86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Sentiment analysis from </a:t>
            </a:r>
            <a:r>
              <a:rPr lang="en-US" dirty="0" err="1"/>
              <a:t>stocktiwks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44416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0E43-D760-40B1-8D3A-1DA748EE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0722F-872C-4D4F-9B64-444D4B0D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Updating Vader Lexicon with external sources/lexicons such as the Loughran-McDonald Financial Sentiment Word Lists, to make the SA more robust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966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4F5D-DCC4-447C-96C7-BF0E1342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Sentiment analysis?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B05C7-25E9-4882-8823-DD1752611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that it is part of NLP but is not covered in our NLP lecture.</a:t>
            </a:r>
          </a:p>
          <a:p>
            <a:r>
              <a:rPr lang="en-US" dirty="0"/>
              <a:t>Explain the common usage of SA</a:t>
            </a:r>
          </a:p>
          <a:p>
            <a:r>
              <a:rPr lang="en-US" dirty="0"/>
              <a:t>And their usefulness – business, politics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And explains that there are some journals about people exploring tweets from Twitter to determine stock movement, and we want to evaluate the usefulness of it ourselves</a:t>
            </a:r>
          </a:p>
          <a:p>
            <a:r>
              <a:rPr lang="en-US" dirty="0"/>
              <a:t>But using different platform.. </a:t>
            </a:r>
            <a:r>
              <a:rPr lang="en-US" dirty="0" err="1"/>
              <a:t>StockTwits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8225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A37A-71A5-48B1-9CBC-16149D2D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Stocktwit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C9482-80A8-40D6-BFA3-8D616F67F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StockTwits</a:t>
            </a:r>
            <a:r>
              <a:rPr lang="en-GB" dirty="0"/>
              <a:t> is a Twitter-like social media platform designed for sharing ideas between investors, traders, and entrepreneurs.</a:t>
            </a:r>
          </a:p>
          <a:p>
            <a:r>
              <a:rPr lang="en-GB" dirty="0"/>
              <a:t>We are using the comments in </a:t>
            </a:r>
            <a:r>
              <a:rPr lang="en-GB" dirty="0" err="1"/>
              <a:t>StockTwits</a:t>
            </a:r>
            <a:r>
              <a:rPr lang="en-GB" dirty="0"/>
              <a:t> to determine the sentiments towards Apple Inc.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5504B-22A3-441B-8FE7-1BBCF4E68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187" y="3261447"/>
            <a:ext cx="6291263" cy="3163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80F78F-6C39-479F-B5AC-B094F207B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912" y="365125"/>
            <a:ext cx="3395663" cy="1183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51FDC9-E1FA-4D04-91A8-63218A98FC6D}"/>
              </a:ext>
            </a:extLst>
          </p:cNvPr>
          <p:cNvSpPr txBox="1"/>
          <p:nvPr/>
        </p:nvSpPr>
        <p:spPr>
          <a:xfrm>
            <a:off x="1238248" y="3658223"/>
            <a:ext cx="38528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explain that just by reading the comments, we cant really tell about their sentiment strength per comments. </a:t>
            </a:r>
          </a:p>
          <a:p>
            <a:r>
              <a:rPr lang="en-US" dirty="0"/>
              <a:t>We can quantify each comments using Sentiment Analysis and then generate an aggregate sentiment of the day/hour. </a:t>
            </a:r>
          </a:p>
          <a:p>
            <a:r>
              <a:rPr lang="en-US" dirty="0"/>
              <a:t>We will also run several ML model to predict future price movement from the SA</a:t>
            </a:r>
            <a:endParaRPr lang="en-SG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7CA37B7-193C-4BB4-AB56-9FAAEC19DEB6}"/>
              </a:ext>
            </a:extLst>
          </p:cNvPr>
          <p:cNvSpPr/>
          <p:nvPr/>
        </p:nvSpPr>
        <p:spPr>
          <a:xfrm rot="10800000">
            <a:off x="5091111" y="4948634"/>
            <a:ext cx="542925" cy="56197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DC34970-F950-44C0-828F-0E36B6ADA758}"/>
              </a:ext>
            </a:extLst>
          </p:cNvPr>
          <p:cNvSpPr/>
          <p:nvPr/>
        </p:nvSpPr>
        <p:spPr>
          <a:xfrm>
            <a:off x="5091110" y="3655120"/>
            <a:ext cx="542925" cy="5619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486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5948-E074-4F36-A621-E7F6AFA6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data was extracted?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6772-7B96-4B15-A015-9F5934BD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here and the codes used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5023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2D8A-367A-4F2E-8C30-87A2CAF2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FEA74-1EBF-46A5-8587-BE9CEF520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963"/>
            <a:ext cx="10515600" cy="4351338"/>
          </a:xfrm>
        </p:spPr>
        <p:txBody>
          <a:bodyPr/>
          <a:lstStyle/>
          <a:p>
            <a:r>
              <a:rPr lang="en-US" dirty="0"/>
              <a:t>As we all know social media posts can be very messy – weird usage of symbols, spelling errors, etc.</a:t>
            </a:r>
          </a:p>
          <a:p>
            <a:r>
              <a:rPr lang="en-US" dirty="0"/>
              <a:t>Hence a lot of cleaning was required</a:t>
            </a:r>
          </a:p>
          <a:p>
            <a:r>
              <a:rPr lang="en-US" dirty="0"/>
              <a:t>But its almost to make correct everything into proper sentences</a:t>
            </a:r>
          </a:p>
          <a:p>
            <a:r>
              <a:rPr lang="en-US" dirty="0"/>
              <a:t>Example of the raw data:</a:t>
            </a:r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CFC2B4-3DE3-4B98-9F57-3D6C615F6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74927"/>
              </p:ext>
            </p:extLst>
          </p:nvPr>
        </p:nvGraphicFramePr>
        <p:xfrm>
          <a:off x="0" y="4352925"/>
          <a:ext cx="12192001" cy="2505075"/>
        </p:xfrm>
        <a:graphic>
          <a:graphicData uri="http://schemas.openxmlformats.org/drawingml/2006/table">
            <a:tbl>
              <a:tblPr/>
              <a:tblGrid>
                <a:gridCol w="490824">
                  <a:extLst>
                    <a:ext uri="{9D8B030D-6E8A-4147-A177-3AD203B41FA5}">
                      <a16:colId xmlns:a16="http://schemas.microsoft.com/office/drawing/2014/main" val="1570395189"/>
                    </a:ext>
                  </a:extLst>
                </a:gridCol>
                <a:gridCol w="792417">
                  <a:extLst>
                    <a:ext uri="{9D8B030D-6E8A-4147-A177-3AD203B41FA5}">
                      <a16:colId xmlns:a16="http://schemas.microsoft.com/office/drawing/2014/main" val="293187258"/>
                    </a:ext>
                  </a:extLst>
                </a:gridCol>
                <a:gridCol w="1738589">
                  <a:extLst>
                    <a:ext uri="{9D8B030D-6E8A-4147-A177-3AD203B41FA5}">
                      <a16:colId xmlns:a16="http://schemas.microsoft.com/office/drawing/2014/main" val="4033114951"/>
                    </a:ext>
                  </a:extLst>
                </a:gridCol>
                <a:gridCol w="1549893">
                  <a:extLst>
                    <a:ext uri="{9D8B030D-6E8A-4147-A177-3AD203B41FA5}">
                      <a16:colId xmlns:a16="http://schemas.microsoft.com/office/drawing/2014/main" val="3369906841"/>
                    </a:ext>
                  </a:extLst>
                </a:gridCol>
                <a:gridCol w="2295802">
                  <a:extLst>
                    <a:ext uri="{9D8B030D-6E8A-4147-A177-3AD203B41FA5}">
                      <a16:colId xmlns:a16="http://schemas.microsoft.com/office/drawing/2014/main" val="1084554837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301633948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145469205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70172270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118282121"/>
                    </a:ext>
                  </a:extLst>
                </a:gridCol>
                <a:gridCol w="946726">
                  <a:extLst>
                    <a:ext uri="{9D8B030D-6E8A-4147-A177-3AD203B41FA5}">
                      <a16:colId xmlns:a16="http://schemas.microsoft.com/office/drawing/2014/main" val="1825700117"/>
                    </a:ext>
                  </a:extLst>
                </a:gridCol>
                <a:gridCol w="415350">
                  <a:extLst>
                    <a:ext uri="{9D8B030D-6E8A-4147-A177-3AD203B41FA5}">
                      <a16:colId xmlns:a16="http://schemas.microsoft.com/office/drawing/2014/main" val="1120726912"/>
                    </a:ext>
                  </a:extLst>
                </a:gridCol>
              </a:tblGrid>
              <a:tr h="192697">
                <a:tc>
                  <a:txBody>
                    <a:bodyPr/>
                    <a:lstStyle/>
                    <a:p>
                      <a:pPr algn="ctr" fontAlgn="ctr"/>
                      <a:endParaRPr lang="en-SG" sz="900" b="1" dirty="0">
                        <a:effectLst/>
                      </a:endParaRP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b="1" dirty="0">
                          <a:effectLst/>
                        </a:rPr>
                        <a:t>Title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b="1">
                          <a:effectLst/>
                        </a:rPr>
                        <a:t>Title_link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b="1">
                          <a:effectLst/>
                        </a:rPr>
                        <a:t>st_2jbUWIi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b="1">
                          <a:effectLst/>
                        </a:rPr>
                        <a:t>st_3SL2gug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b="1">
                          <a:effectLst/>
                        </a:rPr>
                        <a:t>st_1NNeqUz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b="1">
                          <a:effectLst/>
                        </a:rPr>
                        <a:t>st_28bQfzV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b="1">
                          <a:effectLst/>
                        </a:rPr>
                        <a:t>st_1NNeqUz1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b="1">
                          <a:effectLst/>
                        </a:rPr>
                        <a:t>st_3xRimaf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b="1">
                          <a:effectLst/>
                        </a:rPr>
                        <a:t>lib_XwnOHoV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b="1">
                          <a:effectLst/>
                        </a:rPr>
                        <a:t>likes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804661"/>
                  </a:ext>
                </a:extLst>
              </a:tr>
              <a:tr h="93596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b="1" dirty="0">
                          <a:effectLst/>
                        </a:rPr>
                        <a:t>0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dirty="0" err="1">
                          <a:effectLst/>
                        </a:rPr>
                        <a:t>jekoz</a:t>
                      </a:r>
                      <a:endParaRPr lang="en-SG" sz="900" dirty="0">
                        <a:effectLst/>
                      </a:endParaRP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dirty="0">
                          <a:effectLst/>
                        </a:rPr>
                        <a:t>https://stocktwits.com/jekoz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dirty="0">
                          <a:effectLst/>
                        </a:rPr>
                        <a:t>https://s3.amazonaws.com/</a:t>
                      </a:r>
                      <a:r>
                        <a:rPr lang="en-SG" sz="900" dirty="0" err="1">
                          <a:effectLst/>
                        </a:rPr>
                        <a:t>st</a:t>
                      </a:r>
                      <a:r>
                        <a:rPr lang="en-SG" sz="900" dirty="0">
                          <a:effectLst/>
                        </a:rPr>
                        <a:t>-avatars/images/def...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b="0" i="0" u="none" strike="noStrike" dirty="0">
                          <a:effectLst/>
                          <a:latin typeface="STIXMathJax_Normal-italic"/>
                        </a:rPr>
                        <a:t>𝐷𝐼𝑆𝑛𝑜𝑡ℎ𝑖𝑛𝑔𝑐𝑎𝑛𝑔𝑒𝑡𝑡ℎ𝑖𝑠𝑜𝑣𝑒𝑟</a:t>
                      </a:r>
                      <a:r>
                        <a:rPr lang="en-SG" sz="900" b="0" i="0" u="none" strike="noStrike" dirty="0">
                          <a:effectLst/>
                          <a:latin typeface="STIXMathJax_Main"/>
                        </a:rPr>
                        <a:t>140.</a:t>
                      </a:r>
                      <a:r>
                        <a:rPr lang="en-SG" sz="900" b="0" i="0" u="none" strike="noStrike" dirty="0">
                          <a:effectLst/>
                          <a:latin typeface="STIXMathJax_Normal-italic"/>
                        </a:rPr>
                        <a:t>𝑀𝑎𝑦𝑏𝑒</a:t>
                      </a:r>
                      <a:r>
                        <a:rPr lang="en-SG" sz="900" b="0" i="0" u="none" strike="noStrike" dirty="0">
                          <a:effectLst/>
                        </a:rPr>
                        <a:t>DISnothingcangetthisover140.Maybe</a:t>
                      </a:r>
                      <a:r>
                        <a:rPr lang="en-SG" sz="900" dirty="0">
                          <a:effectLst/>
                        </a:rPr>
                        <a:t>AAP...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dirty="0">
                          <a:effectLst/>
                        </a:rPr>
                        <a:t>$DIS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>
                          <a:effectLst/>
                        </a:rPr>
                        <a:t>Sep 17th, 8:40 am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>
                          <a:effectLst/>
                        </a:rPr>
                        <a:t>$AAPL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dirty="0" err="1">
                          <a:effectLst/>
                        </a:rPr>
                        <a:t>NaN</a:t>
                      </a:r>
                      <a:endParaRPr lang="en-SG" sz="900" dirty="0">
                        <a:effectLst/>
                      </a:endParaRP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>
                          <a:effectLst/>
                        </a:rPr>
                        <a:t>NaN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>
                          <a:effectLst/>
                        </a:rPr>
                        <a:t>NaN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139643"/>
                  </a:ext>
                </a:extLst>
              </a:tr>
              <a:tr h="77079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b="1" dirty="0">
                          <a:effectLst/>
                        </a:rPr>
                        <a:t>1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>
                          <a:effectLst/>
                        </a:rPr>
                        <a:t>sleekOptions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dirty="0">
                          <a:effectLst/>
                        </a:rPr>
                        <a:t>https://stocktwits.com/sleekOptions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dirty="0">
                          <a:effectLst/>
                        </a:rPr>
                        <a:t>https://avatars.stocktwits.com/production/1442...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dirty="0">
                          <a:effectLst/>
                        </a:rPr>
                        <a:t>$AAPL [Aug-30 210 Calls] up +30.43 % Alerted ...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dirty="0">
                          <a:effectLst/>
                        </a:rPr>
                        <a:t>$AAPL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dirty="0">
                          <a:effectLst/>
                        </a:rPr>
                        <a:t>Sep 17th, 8:28 am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dirty="0" err="1">
                          <a:effectLst/>
                        </a:rPr>
                        <a:t>NaN</a:t>
                      </a:r>
                      <a:endParaRPr lang="en-SG" sz="900" dirty="0">
                        <a:effectLst/>
                      </a:endParaRP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dirty="0" err="1">
                          <a:effectLst/>
                        </a:rPr>
                        <a:t>NaN</a:t>
                      </a:r>
                      <a:endParaRPr lang="en-SG" sz="900" dirty="0">
                        <a:effectLst/>
                      </a:endParaRP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>
                          <a:effectLst/>
                        </a:rPr>
                        <a:t>NaN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>
                          <a:effectLst/>
                        </a:rPr>
                        <a:t>NaN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708083"/>
                  </a:ext>
                </a:extLst>
              </a:tr>
              <a:tr h="605624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b="1">
                          <a:effectLst/>
                        </a:rPr>
                        <a:t>2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dirty="0" err="1">
                          <a:effectLst/>
                        </a:rPr>
                        <a:t>sleekOptions</a:t>
                      </a:r>
                      <a:endParaRPr lang="en-SG" sz="900" dirty="0">
                        <a:effectLst/>
                      </a:endParaRP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>
                          <a:effectLst/>
                        </a:rPr>
                        <a:t>https://stocktwits.com/sleekOptions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dirty="0">
                          <a:effectLst/>
                        </a:rPr>
                        <a:t>https://avatars.stocktwits.com/production/1442...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dirty="0">
                          <a:effectLst/>
                        </a:rPr>
                        <a:t>Peak profit for the last 6 expired option </a:t>
                      </a:r>
                      <a:r>
                        <a:rPr lang="en-GB" sz="900" dirty="0" err="1">
                          <a:effectLst/>
                        </a:rPr>
                        <a:t>aler</a:t>
                      </a:r>
                      <a:r>
                        <a:rPr lang="en-GB" sz="900" dirty="0">
                          <a:effectLst/>
                        </a:rPr>
                        <a:t>...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dirty="0">
                          <a:effectLst/>
                        </a:rPr>
                        <a:t>$AAPL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dirty="0">
                          <a:effectLst/>
                        </a:rPr>
                        <a:t>Sep 17th, 8:26 am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>
                          <a:effectLst/>
                        </a:rPr>
                        <a:t>NaN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>
                          <a:effectLst/>
                        </a:rPr>
                        <a:t>NaN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dirty="0" err="1">
                          <a:effectLst/>
                        </a:rPr>
                        <a:t>NaN</a:t>
                      </a:r>
                      <a:endParaRPr lang="en-SG" sz="900" dirty="0">
                        <a:effectLst/>
                      </a:endParaRP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dirty="0" err="1">
                          <a:effectLst/>
                        </a:rPr>
                        <a:t>NaN</a:t>
                      </a:r>
                      <a:endParaRPr lang="en-SG" sz="900" dirty="0">
                        <a:effectLst/>
                      </a:endParaRP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366139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2D0BE4-143B-4B50-A400-0D47B34E413C}"/>
              </a:ext>
            </a:extLst>
          </p:cNvPr>
          <p:cNvSpPr/>
          <p:nvPr/>
        </p:nvSpPr>
        <p:spPr>
          <a:xfrm>
            <a:off x="4610100" y="4114800"/>
            <a:ext cx="2266950" cy="2743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E64FEA-189A-4CA3-A8D8-AF8B35499790}"/>
              </a:ext>
            </a:extLst>
          </p:cNvPr>
          <p:cNvSpPr/>
          <p:nvPr/>
        </p:nvSpPr>
        <p:spPr>
          <a:xfrm>
            <a:off x="7715250" y="4114800"/>
            <a:ext cx="1104900" cy="2743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77BE89-08EE-4AD1-8378-B7B83BFCEE50}"/>
              </a:ext>
            </a:extLst>
          </p:cNvPr>
          <p:cNvSpPr/>
          <p:nvPr/>
        </p:nvSpPr>
        <p:spPr>
          <a:xfrm>
            <a:off x="11763375" y="4114800"/>
            <a:ext cx="428626" cy="2743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95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7047-E798-48BE-ADBA-9ADED1F5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Cleaned data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2637B-C849-4B26-9329-B087662D6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r>
              <a:rPr lang="en-US" dirty="0"/>
              <a:t>Created a time-series as well</a:t>
            </a:r>
          </a:p>
          <a:p>
            <a:r>
              <a:rPr lang="en-US" dirty="0"/>
              <a:t>But its almost impossible to correct everything into proper sentences, correct all the spellings and syntax</a:t>
            </a:r>
          </a:p>
          <a:p>
            <a:r>
              <a:rPr lang="en-US" dirty="0"/>
              <a:t>Hence, a suitable model for SA was used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B6A94-BAE7-409A-AD89-E109B55C0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3429000"/>
            <a:ext cx="7848600" cy="338137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499E079-858A-48FA-B5AA-E9D9B4D2D904}"/>
              </a:ext>
            </a:extLst>
          </p:cNvPr>
          <p:cNvSpPr/>
          <p:nvPr/>
        </p:nvSpPr>
        <p:spPr>
          <a:xfrm>
            <a:off x="4610100" y="4876800"/>
            <a:ext cx="742950" cy="2952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BFC953-7302-4B6B-B0C5-D4FE19AF44F1}"/>
              </a:ext>
            </a:extLst>
          </p:cNvPr>
          <p:cNvSpPr/>
          <p:nvPr/>
        </p:nvSpPr>
        <p:spPr>
          <a:xfrm>
            <a:off x="5248275" y="5607844"/>
            <a:ext cx="847725" cy="2952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863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0EE162-EC4A-46F2-9D88-400802D18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230" y="4352925"/>
            <a:ext cx="5007769" cy="2600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7DB03C-7861-4BE2-AEF7-871AC2BE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VADER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05F76-7B6E-43C7-8970-F306FC08D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1625"/>
            <a:ext cx="12191999" cy="509587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Valence Aware Dictionary for </a:t>
            </a:r>
            <a:r>
              <a:rPr lang="en-GB" dirty="0" err="1"/>
              <a:t>sEntiment</a:t>
            </a:r>
            <a:r>
              <a:rPr lang="en-GB" dirty="0"/>
              <a:t> Reasoning (VADER) </a:t>
            </a:r>
          </a:p>
          <a:p>
            <a:r>
              <a:rPr lang="en-GB" dirty="0"/>
              <a:t>A pre-built SA model included in the NLTK package.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Return the </a:t>
            </a:r>
            <a:r>
              <a:rPr lang="en-GB" dirty="0">
                <a:solidFill>
                  <a:schemeClr val="accent6"/>
                </a:solidFill>
              </a:rPr>
              <a:t>polarity</a:t>
            </a:r>
            <a:r>
              <a:rPr lang="en-GB" b="1" dirty="0">
                <a:solidFill>
                  <a:schemeClr val="accent6"/>
                </a:solidFill>
              </a:rPr>
              <a:t> (+</a:t>
            </a:r>
            <a:r>
              <a:rPr lang="en-GB" b="1" dirty="0" err="1">
                <a:solidFill>
                  <a:schemeClr val="accent6"/>
                </a:solidFill>
              </a:rPr>
              <a:t>ve</a:t>
            </a:r>
            <a:r>
              <a:rPr lang="en-GB" b="1" dirty="0">
                <a:solidFill>
                  <a:schemeClr val="accent6"/>
                </a:solidFill>
              </a:rPr>
              <a:t> or –</a:t>
            </a:r>
            <a:r>
              <a:rPr lang="en-GB" b="1" dirty="0" err="1">
                <a:solidFill>
                  <a:schemeClr val="accent6"/>
                </a:solidFill>
              </a:rPr>
              <a:t>ve</a:t>
            </a:r>
            <a:r>
              <a:rPr lang="en-GB" b="1" dirty="0">
                <a:solidFill>
                  <a:schemeClr val="accent6"/>
                </a:solidFill>
              </a:rPr>
              <a:t>)</a:t>
            </a:r>
            <a:r>
              <a:rPr lang="en-GB" dirty="0"/>
              <a:t> as well as the strength of the </a:t>
            </a:r>
            <a:r>
              <a:rPr lang="en-GB" dirty="0">
                <a:solidFill>
                  <a:schemeClr val="accent2"/>
                </a:solidFill>
              </a:rPr>
              <a:t>emotion</a:t>
            </a:r>
            <a:r>
              <a:rPr lang="en-GB" dirty="0"/>
              <a:t> </a:t>
            </a:r>
            <a:r>
              <a:rPr lang="en-GB" b="1" dirty="0">
                <a:solidFill>
                  <a:schemeClr val="accent2"/>
                </a:solidFill>
              </a:rPr>
              <a:t>(intensity)</a:t>
            </a:r>
            <a:r>
              <a:rPr lang="en-GB" dirty="0"/>
              <a:t> of a text.</a:t>
            </a:r>
          </a:p>
          <a:p>
            <a:pPr lvl="1"/>
            <a:r>
              <a:rPr lang="en-SG" dirty="0" err="1"/>
              <a:t>Eg</a:t>
            </a:r>
            <a:r>
              <a:rPr lang="en-SG" dirty="0">
                <a:solidFill>
                  <a:schemeClr val="accent6"/>
                </a:solidFill>
              </a:rPr>
              <a:t> </a:t>
            </a:r>
            <a:r>
              <a:rPr lang="en-SG" b="1" dirty="0">
                <a:solidFill>
                  <a:schemeClr val="accent6"/>
                </a:solidFill>
              </a:rPr>
              <a:t>–</a:t>
            </a:r>
            <a:r>
              <a:rPr lang="en-SG" dirty="0">
                <a:solidFill>
                  <a:schemeClr val="accent6"/>
                </a:solidFill>
              </a:rPr>
              <a:t> </a:t>
            </a:r>
            <a:r>
              <a:rPr lang="en-SG" dirty="0">
                <a:solidFill>
                  <a:schemeClr val="accent2"/>
                </a:solidFill>
              </a:rPr>
              <a:t>0.6875</a:t>
            </a:r>
          </a:p>
          <a:p>
            <a:pPr lvl="1"/>
            <a:endParaRPr lang="en-SG" dirty="0">
              <a:solidFill>
                <a:schemeClr val="accent2"/>
              </a:solidFill>
            </a:endParaRPr>
          </a:p>
          <a:p>
            <a:r>
              <a:rPr lang="en-GB" dirty="0"/>
              <a:t>The outputs ranges from -1 to 1, with 0 being neutral</a:t>
            </a:r>
          </a:p>
          <a:p>
            <a:pPr lvl="1"/>
            <a:r>
              <a:rPr lang="en-GB" dirty="0"/>
              <a:t>Score of exactly 0.0000 usually is just useless text, </a:t>
            </a:r>
          </a:p>
          <a:p>
            <a:pPr lvl="1"/>
            <a:r>
              <a:rPr lang="en-GB" dirty="0"/>
              <a:t>and was removed</a:t>
            </a:r>
          </a:p>
          <a:p>
            <a:endParaRPr lang="en-SG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841A2-60D7-4FFF-BC3A-AB9D268D0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2557462"/>
            <a:ext cx="67532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4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D6FE-C168-469D-AEF0-194684CC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VADER explained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A88B-8C36-472C-BC23-E97650245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690688"/>
            <a:ext cx="11306175" cy="5032375"/>
          </a:xfrm>
        </p:spPr>
        <p:txBody>
          <a:bodyPr>
            <a:normAutofit fontScale="92500"/>
          </a:bodyPr>
          <a:lstStyle/>
          <a:p>
            <a:r>
              <a:rPr lang="en-GB" dirty="0"/>
              <a:t>VADER is rule-based and relies heavily on humans rating texts via </a:t>
            </a:r>
            <a:r>
              <a:rPr lang="en-GB" b="1" dirty="0">
                <a:solidFill>
                  <a:srgbClr val="00B050"/>
                </a:solidFill>
              </a:rPr>
              <a:t>Amazon Mechanical Turk</a:t>
            </a:r>
            <a:r>
              <a:rPr lang="en-GB" dirty="0"/>
              <a:t> — a crowd-sourcing e-platform which utilizes human intelligence to perform tasks that computers are currently unable to do</a:t>
            </a:r>
          </a:p>
          <a:p>
            <a:r>
              <a:rPr lang="en-GB" dirty="0">
                <a:solidFill>
                  <a:srgbClr val="00B0F0"/>
                </a:solidFill>
              </a:rPr>
              <a:t>Focused on social media </a:t>
            </a:r>
            <a:r>
              <a:rPr lang="en-GB" dirty="0"/>
              <a:t>and short texts, unlike Financial News which are almost the opposite.</a:t>
            </a:r>
          </a:p>
          <a:p>
            <a:r>
              <a:rPr lang="en-GB" dirty="0"/>
              <a:t>The human </a:t>
            </a:r>
            <a:r>
              <a:rPr lang="en-GB" dirty="0" err="1"/>
              <a:t>raters</a:t>
            </a:r>
            <a:r>
              <a:rPr lang="en-GB" dirty="0"/>
              <a:t> of Vader used </a:t>
            </a:r>
            <a:r>
              <a:rPr lang="en-GB" b="1" dirty="0">
                <a:solidFill>
                  <a:srgbClr val="FFC000"/>
                </a:solidFill>
              </a:rPr>
              <a:t>5 heuristics </a:t>
            </a:r>
            <a:r>
              <a:rPr lang="en-GB" dirty="0"/>
              <a:t>to analyse the sentiment: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1" dirty="0"/>
              <a:t>Punctuation</a:t>
            </a:r>
            <a:r>
              <a:rPr lang="en-GB" dirty="0"/>
              <a:t> — I love pizza vs I love pizza</a:t>
            </a:r>
            <a:r>
              <a:rPr lang="en-GB" dirty="0">
                <a:solidFill>
                  <a:schemeClr val="accent4"/>
                </a:solidFill>
              </a:rPr>
              <a:t>!!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1" dirty="0"/>
              <a:t>Capitalization</a:t>
            </a:r>
            <a:r>
              <a:rPr lang="en-GB" dirty="0"/>
              <a:t> — I’m hungry!! vs </a:t>
            </a:r>
            <a:r>
              <a:rPr lang="en-GB" dirty="0">
                <a:solidFill>
                  <a:schemeClr val="accent4"/>
                </a:solidFill>
              </a:rPr>
              <a:t>I’M HUNGRY</a:t>
            </a:r>
            <a:r>
              <a:rPr lang="en-GB" dirty="0"/>
              <a:t>!!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1" dirty="0"/>
              <a:t>Degree modifiers</a:t>
            </a:r>
            <a:r>
              <a:rPr lang="en-GB" dirty="0"/>
              <a:t> (use of intensifiers)— I WANT TO EAT!! VS I </a:t>
            </a:r>
            <a:r>
              <a:rPr lang="en-GB" dirty="0">
                <a:solidFill>
                  <a:schemeClr val="accent4"/>
                </a:solidFill>
              </a:rPr>
              <a:t>REALLY</a:t>
            </a:r>
            <a:r>
              <a:rPr lang="en-GB" dirty="0"/>
              <a:t> WANT TO EAT!!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1" dirty="0"/>
              <a:t>Conjunctions</a:t>
            </a:r>
            <a:r>
              <a:rPr lang="en-GB" dirty="0"/>
              <a:t> (shift in sentiment polarity, with later dictating polarity) — I love pizza, </a:t>
            </a:r>
            <a:r>
              <a:rPr lang="en-GB" dirty="0">
                <a:solidFill>
                  <a:schemeClr val="accent4"/>
                </a:solidFill>
              </a:rPr>
              <a:t>but I really hate Pizza Hut</a:t>
            </a:r>
            <a:r>
              <a:rPr lang="en-GB" dirty="0"/>
              <a:t> (bad review)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1" dirty="0"/>
              <a:t>Preceding Tri-gram</a:t>
            </a:r>
            <a:r>
              <a:rPr lang="en-GB" dirty="0"/>
              <a:t> (identifying reverse polarity by examining the tri-gram before the lexical feature— Canadian Pizza is </a:t>
            </a:r>
            <a:r>
              <a:rPr lang="en-GB" dirty="0">
                <a:solidFill>
                  <a:schemeClr val="accent4"/>
                </a:solidFill>
              </a:rPr>
              <a:t>not</a:t>
            </a:r>
            <a:r>
              <a:rPr lang="en-GB" dirty="0"/>
              <a:t> really all that great.</a:t>
            </a:r>
          </a:p>
        </p:txBody>
      </p:sp>
    </p:spTree>
    <p:extLst>
      <p:ext uri="{BB962C8B-B14F-4D97-AF65-F5344CB8AC3E}">
        <p14:creationId xmlns:p14="http://schemas.microsoft.com/office/powerpoint/2010/main" val="130232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2FF0-A3D9-4A80-8F27-4412C0B7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VADER used?</a:t>
            </a:r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ABD6FE-3DBD-4EBD-9845-609A86B8F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712" y="1520031"/>
            <a:ext cx="6753225" cy="138112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99FD62A-6D43-47C5-BB16-8F5F54FC95D7}"/>
              </a:ext>
            </a:extLst>
          </p:cNvPr>
          <p:cNvGrpSpPr/>
          <p:nvPr/>
        </p:nvGrpSpPr>
        <p:grpSpPr>
          <a:xfrm>
            <a:off x="0" y="3085396"/>
            <a:ext cx="12192000" cy="1742898"/>
            <a:chOff x="38099" y="2796244"/>
            <a:chExt cx="12192000" cy="174289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CFF5F6F-0D97-440E-AE2E-DA5C5D114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99" y="2796244"/>
              <a:ext cx="12192000" cy="1628148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04C4FB-DA85-4A58-BCEE-9A15A3328FFB}"/>
                </a:ext>
              </a:extLst>
            </p:cNvPr>
            <p:cNvSpPr/>
            <p:nvPr/>
          </p:nvSpPr>
          <p:spPr>
            <a:xfrm>
              <a:off x="5553075" y="4006712"/>
              <a:ext cx="800101" cy="53243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73C234-378D-44E6-B3DA-6C7CF587E937}"/>
              </a:ext>
            </a:extLst>
          </p:cNvPr>
          <p:cNvSpPr/>
          <p:nvPr/>
        </p:nvSpPr>
        <p:spPr>
          <a:xfrm>
            <a:off x="3829050" y="3429000"/>
            <a:ext cx="1143000" cy="35242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A665E9-E5ED-4D5C-BAE1-88145A69C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95887"/>
            <a:ext cx="8315325" cy="1095375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6F65D54-6AF4-4345-8149-0993F4ABFA48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4995862" y="3605212"/>
            <a:ext cx="4157663" cy="2138363"/>
          </a:xfrm>
          <a:prstGeom prst="bentConnector3">
            <a:avLst>
              <a:gd name="adj1" fmla="val 11099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07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531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STIXMathJax_Main</vt:lpstr>
      <vt:lpstr>STIXMathJax_Normal-italic</vt:lpstr>
      <vt:lpstr>Arial</vt:lpstr>
      <vt:lpstr>Calibri</vt:lpstr>
      <vt:lpstr>Calibri Light</vt:lpstr>
      <vt:lpstr>Office Theme</vt:lpstr>
      <vt:lpstr>IND5003</vt:lpstr>
      <vt:lpstr>What is Sentiment analysis?</vt:lpstr>
      <vt:lpstr>Stocktwit</vt:lpstr>
      <vt:lpstr>How the data was extracted?</vt:lpstr>
      <vt:lpstr>Pre-processing</vt:lpstr>
      <vt:lpstr>Cleaned data </vt:lpstr>
      <vt:lpstr>VADER</vt:lpstr>
      <vt:lpstr>VADER explained</vt:lpstr>
      <vt:lpstr>How is VADER used?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IND5003</dc:title>
  <dc:creator>yanming tan</dc:creator>
  <cp:lastModifiedBy>yanming tan</cp:lastModifiedBy>
  <cp:revision>17</cp:revision>
  <dcterms:created xsi:type="dcterms:W3CDTF">2019-09-29T04:38:41Z</dcterms:created>
  <dcterms:modified xsi:type="dcterms:W3CDTF">2019-09-29T09:01:19Z</dcterms:modified>
</cp:coreProperties>
</file>