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8" r:id="rId3"/>
    <p:sldId id="269" r:id="rId4"/>
    <p:sldId id="270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svg" /><Relationship Id="rId1" Type="http://schemas.openxmlformats.org/officeDocument/2006/relationships/image" Target="../media/image2.png" /><Relationship Id="rId6" Type="http://schemas.openxmlformats.org/officeDocument/2006/relationships/image" Target="../media/image7.svg" /><Relationship Id="rId5" Type="http://schemas.openxmlformats.org/officeDocument/2006/relationships/image" Target="../media/image6.png" /><Relationship Id="rId4" Type="http://schemas.openxmlformats.org/officeDocument/2006/relationships/image" Target="../media/image5.svg" 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svg" /><Relationship Id="rId1" Type="http://schemas.openxmlformats.org/officeDocument/2006/relationships/image" Target="../media/image9.png" /><Relationship Id="rId6" Type="http://schemas.openxmlformats.org/officeDocument/2006/relationships/image" Target="../media/image14.svg" /><Relationship Id="rId5" Type="http://schemas.openxmlformats.org/officeDocument/2006/relationships/image" Target="../media/image13.png" /><Relationship Id="rId4" Type="http://schemas.openxmlformats.org/officeDocument/2006/relationships/image" Target="../media/image12.svg" 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svg" /><Relationship Id="rId1" Type="http://schemas.openxmlformats.org/officeDocument/2006/relationships/image" Target="../media/image2.png" /><Relationship Id="rId6" Type="http://schemas.openxmlformats.org/officeDocument/2006/relationships/image" Target="../media/image7.svg" /><Relationship Id="rId5" Type="http://schemas.openxmlformats.org/officeDocument/2006/relationships/image" Target="../media/image6.png" /><Relationship Id="rId4" Type="http://schemas.openxmlformats.org/officeDocument/2006/relationships/image" Target="../media/image5.svg" 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svg" /><Relationship Id="rId1" Type="http://schemas.openxmlformats.org/officeDocument/2006/relationships/image" Target="../media/image9.png" /><Relationship Id="rId6" Type="http://schemas.openxmlformats.org/officeDocument/2006/relationships/image" Target="../media/image14.svg" /><Relationship Id="rId5" Type="http://schemas.openxmlformats.org/officeDocument/2006/relationships/image" Target="../media/image13.png" /><Relationship Id="rId4" Type="http://schemas.openxmlformats.org/officeDocument/2006/relationships/image" Target="../media/image12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DA2734-9D4B-4759-BA28-5F48310CBB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188F76-9F59-488D-ABCF-61FBEE75BC2C}">
      <dgm:prSet/>
      <dgm:spPr/>
      <dgm:t>
        <a:bodyPr/>
        <a:lstStyle/>
        <a:p>
          <a:r>
            <a:rPr lang="en-US"/>
            <a:t>A solar farm in California experienced frequent inventer failures,leading to a 15% reduction in power output during peak hours .</a:t>
          </a:r>
        </a:p>
      </dgm:t>
    </dgm:pt>
    <dgm:pt modelId="{3BF41A60-12E9-4D6A-911F-8773DB54B428}" type="parTrans" cxnId="{5C91D249-D9D7-46AD-9373-75C490EC1D14}">
      <dgm:prSet/>
      <dgm:spPr/>
      <dgm:t>
        <a:bodyPr/>
        <a:lstStyle/>
        <a:p>
          <a:endParaRPr lang="en-US"/>
        </a:p>
      </dgm:t>
    </dgm:pt>
    <dgm:pt modelId="{FA61E081-60AC-4DC8-911D-41D28DC49111}" type="sibTrans" cxnId="{5C91D249-D9D7-46AD-9373-75C490EC1D14}">
      <dgm:prSet/>
      <dgm:spPr/>
      <dgm:t>
        <a:bodyPr/>
        <a:lstStyle/>
        <a:p>
          <a:endParaRPr lang="en-US"/>
        </a:p>
      </dgm:t>
    </dgm:pt>
    <dgm:pt modelId="{1AC057DF-B92A-461E-B302-A2A31BEA5D75}">
      <dgm:prSet/>
      <dgm:spPr/>
      <dgm:t>
        <a:bodyPr/>
        <a:lstStyle/>
        <a:p>
          <a:r>
            <a:rPr lang="en-US"/>
            <a:t>By integrating machine learning algorithms, the company was able to predict inventer failures by analysing historical data from sensors,and energy output.</a:t>
          </a:r>
        </a:p>
      </dgm:t>
    </dgm:pt>
    <dgm:pt modelId="{AD4C814F-522C-4BF8-BAAE-59BF2C044CBC}" type="parTrans" cxnId="{EDB98E0D-457F-4D9C-B711-888383FBBC65}">
      <dgm:prSet/>
      <dgm:spPr/>
      <dgm:t>
        <a:bodyPr/>
        <a:lstStyle/>
        <a:p>
          <a:endParaRPr lang="en-US"/>
        </a:p>
      </dgm:t>
    </dgm:pt>
    <dgm:pt modelId="{7D063744-397A-462E-80AB-BEFA9147341F}" type="sibTrans" cxnId="{EDB98E0D-457F-4D9C-B711-888383FBBC65}">
      <dgm:prSet/>
      <dgm:spPr/>
      <dgm:t>
        <a:bodyPr/>
        <a:lstStyle/>
        <a:p>
          <a:endParaRPr lang="en-US"/>
        </a:p>
      </dgm:t>
    </dgm:pt>
    <dgm:pt modelId="{7684E235-A98C-42F3-A615-05722EB0DD89}">
      <dgm:prSet/>
      <dgm:spPr/>
      <dgm:t>
        <a:bodyPr/>
        <a:lstStyle/>
        <a:p>
          <a:r>
            <a:rPr lang="en-US"/>
            <a:t>The predictive model reduced downtime by 30%, increased energy production,and lowered maintenance costs.</a:t>
          </a:r>
        </a:p>
      </dgm:t>
    </dgm:pt>
    <dgm:pt modelId="{95A13923-4AE6-4FC2-ADC3-5B2564D3CB69}" type="parTrans" cxnId="{2DEC0C9B-253E-4D5B-8548-66B2D7599E99}">
      <dgm:prSet/>
      <dgm:spPr/>
      <dgm:t>
        <a:bodyPr/>
        <a:lstStyle/>
        <a:p>
          <a:endParaRPr lang="en-US"/>
        </a:p>
      </dgm:t>
    </dgm:pt>
    <dgm:pt modelId="{4F22ABA9-184A-4096-BF74-E95B75273753}" type="sibTrans" cxnId="{2DEC0C9B-253E-4D5B-8548-66B2D7599E99}">
      <dgm:prSet/>
      <dgm:spPr/>
      <dgm:t>
        <a:bodyPr/>
        <a:lstStyle/>
        <a:p>
          <a:endParaRPr lang="en-US"/>
        </a:p>
      </dgm:t>
    </dgm:pt>
    <dgm:pt modelId="{4C0F324C-9E52-449C-8359-A7AB4A443476}" type="pres">
      <dgm:prSet presAssocID="{63DA2734-9D4B-4759-BA28-5F48310CBB97}" presName="root" presStyleCnt="0">
        <dgm:presLayoutVars>
          <dgm:dir/>
          <dgm:resizeHandles val="exact"/>
        </dgm:presLayoutVars>
      </dgm:prSet>
      <dgm:spPr/>
    </dgm:pt>
    <dgm:pt modelId="{8B6F5A30-87A1-4B78-8573-976423107C12}" type="pres">
      <dgm:prSet presAssocID="{86188F76-9F59-488D-ABCF-61FBEE75BC2C}" presName="compNode" presStyleCnt="0"/>
      <dgm:spPr/>
    </dgm:pt>
    <dgm:pt modelId="{20EE2E7A-825A-4A2A-86C6-1CA616AA846F}" type="pres">
      <dgm:prSet presAssocID="{86188F76-9F59-488D-ABCF-61FBEE75BC2C}" presName="bgRect" presStyleLbl="bgShp" presStyleIdx="0" presStyleCnt="3"/>
      <dgm:spPr/>
    </dgm:pt>
    <dgm:pt modelId="{4F963703-85A3-4A4B-8A63-38773C03E120}" type="pres">
      <dgm:prSet presAssocID="{86188F76-9F59-488D-ABCF-61FBEE75BC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set scene"/>
        </a:ext>
      </dgm:extLst>
    </dgm:pt>
    <dgm:pt modelId="{BAB4AF31-D01E-4489-80F9-E9CC9E130B35}" type="pres">
      <dgm:prSet presAssocID="{86188F76-9F59-488D-ABCF-61FBEE75BC2C}" presName="spaceRect" presStyleCnt="0"/>
      <dgm:spPr/>
    </dgm:pt>
    <dgm:pt modelId="{FCD54C9B-7676-4A2E-9331-200D33FE9CEF}" type="pres">
      <dgm:prSet presAssocID="{86188F76-9F59-488D-ABCF-61FBEE75BC2C}" presName="parTx" presStyleLbl="revTx" presStyleIdx="0" presStyleCnt="3">
        <dgm:presLayoutVars>
          <dgm:chMax val="0"/>
          <dgm:chPref val="0"/>
        </dgm:presLayoutVars>
      </dgm:prSet>
      <dgm:spPr/>
    </dgm:pt>
    <dgm:pt modelId="{9CDC014F-FD9B-495B-8E85-157E9B1EEF89}" type="pres">
      <dgm:prSet presAssocID="{FA61E081-60AC-4DC8-911D-41D28DC49111}" presName="sibTrans" presStyleCnt="0"/>
      <dgm:spPr/>
    </dgm:pt>
    <dgm:pt modelId="{8D80F9B4-2DB4-4815-982C-B26022595CCF}" type="pres">
      <dgm:prSet presAssocID="{1AC057DF-B92A-461E-B302-A2A31BEA5D75}" presName="compNode" presStyleCnt="0"/>
      <dgm:spPr/>
    </dgm:pt>
    <dgm:pt modelId="{1458251C-4532-442A-A54D-10DE3FD24D79}" type="pres">
      <dgm:prSet presAssocID="{1AC057DF-B92A-461E-B302-A2A31BEA5D75}" presName="bgRect" presStyleLbl="bgShp" presStyleIdx="1" presStyleCnt="3"/>
      <dgm:spPr/>
    </dgm:pt>
    <dgm:pt modelId="{C024DFD8-CFFD-4746-8992-FE8ACCB94289}" type="pres">
      <dgm:prSet presAssocID="{1AC057DF-B92A-461E-B302-A2A31BEA5D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912A951-7923-4D56-ADC2-06A9273DBE35}" type="pres">
      <dgm:prSet presAssocID="{1AC057DF-B92A-461E-B302-A2A31BEA5D75}" presName="spaceRect" presStyleCnt="0"/>
      <dgm:spPr/>
    </dgm:pt>
    <dgm:pt modelId="{4E8F23E7-2984-4F5A-A6FE-2577D8067B79}" type="pres">
      <dgm:prSet presAssocID="{1AC057DF-B92A-461E-B302-A2A31BEA5D75}" presName="parTx" presStyleLbl="revTx" presStyleIdx="1" presStyleCnt="3">
        <dgm:presLayoutVars>
          <dgm:chMax val="0"/>
          <dgm:chPref val="0"/>
        </dgm:presLayoutVars>
      </dgm:prSet>
      <dgm:spPr/>
    </dgm:pt>
    <dgm:pt modelId="{C23CCCF8-C8A6-4C8C-8EEF-DC647AC42681}" type="pres">
      <dgm:prSet presAssocID="{7D063744-397A-462E-80AB-BEFA9147341F}" presName="sibTrans" presStyleCnt="0"/>
      <dgm:spPr/>
    </dgm:pt>
    <dgm:pt modelId="{30DE19E5-357E-4543-A8FC-231D9663A72A}" type="pres">
      <dgm:prSet presAssocID="{7684E235-A98C-42F3-A615-05722EB0DD89}" presName="compNode" presStyleCnt="0"/>
      <dgm:spPr/>
    </dgm:pt>
    <dgm:pt modelId="{658A871F-417E-43B7-9353-B53D1DA49785}" type="pres">
      <dgm:prSet presAssocID="{7684E235-A98C-42F3-A615-05722EB0DD89}" presName="bgRect" presStyleLbl="bgShp" presStyleIdx="2" presStyleCnt="3"/>
      <dgm:spPr/>
    </dgm:pt>
    <dgm:pt modelId="{90EBE435-5891-4355-8305-F800E5907B3A}" type="pres">
      <dgm:prSet presAssocID="{7684E235-A98C-42F3-A615-05722EB0DD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B888E56E-7F69-4B5A-8BB4-65890C613966}" type="pres">
      <dgm:prSet presAssocID="{7684E235-A98C-42F3-A615-05722EB0DD89}" presName="spaceRect" presStyleCnt="0"/>
      <dgm:spPr/>
    </dgm:pt>
    <dgm:pt modelId="{08A64110-9DAC-45E1-8432-95E93DDF0010}" type="pres">
      <dgm:prSet presAssocID="{7684E235-A98C-42F3-A615-05722EB0DD8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DB98E0D-457F-4D9C-B711-888383FBBC65}" srcId="{63DA2734-9D4B-4759-BA28-5F48310CBB97}" destId="{1AC057DF-B92A-461E-B302-A2A31BEA5D75}" srcOrd="1" destOrd="0" parTransId="{AD4C814F-522C-4BF8-BAAE-59BF2C044CBC}" sibTransId="{7D063744-397A-462E-80AB-BEFA9147341F}"/>
    <dgm:cxn modelId="{586B7F1C-0A80-4307-AB63-D4920BCECB2D}" type="presOf" srcId="{7684E235-A98C-42F3-A615-05722EB0DD89}" destId="{08A64110-9DAC-45E1-8432-95E93DDF0010}" srcOrd="0" destOrd="0" presId="urn:microsoft.com/office/officeart/2018/2/layout/IconVerticalSolidList"/>
    <dgm:cxn modelId="{DB93F52E-0B01-46E3-891B-3A9E5653954D}" type="presOf" srcId="{86188F76-9F59-488D-ABCF-61FBEE75BC2C}" destId="{FCD54C9B-7676-4A2E-9331-200D33FE9CEF}" srcOrd="0" destOrd="0" presId="urn:microsoft.com/office/officeart/2018/2/layout/IconVerticalSolidList"/>
    <dgm:cxn modelId="{5C91D249-D9D7-46AD-9373-75C490EC1D14}" srcId="{63DA2734-9D4B-4759-BA28-5F48310CBB97}" destId="{86188F76-9F59-488D-ABCF-61FBEE75BC2C}" srcOrd="0" destOrd="0" parTransId="{3BF41A60-12E9-4D6A-911F-8773DB54B428}" sibTransId="{FA61E081-60AC-4DC8-911D-41D28DC49111}"/>
    <dgm:cxn modelId="{7F017651-195A-40E6-9E3A-BBC47030E696}" type="presOf" srcId="{63DA2734-9D4B-4759-BA28-5F48310CBB97}" destId="{4C0F324C-9E52-449C-8359-A7AB4A443476}" srcOrd="0" destOrd="0" presId="urn:microsoft.com/office/officeart/2018/2/layout/IconVerticalSolidList"/>
    <dgm:cxn modelId="{CEDD9277-94A1-4FD4-839B-0AA4AA66C712}" type="presOf" srcId="{1AC057DF-B92A-461E-B302-A2A31BEA5D75}" destId="{4E8F23E7-2984-4F5A-A6FE-2577D8067B79}" srcOrd="0" destOrd="0" presId="urn:microsoft.com/office/officeart/2018/2/layout/IconVerticalSolidList"/>
    <dgm:cxn modelId="{2DEC0C9B-253E-4D5B-8548-66B2D7599E99}" srcId="{63DA2734-9D4B-4759-BA28-5F48310CBB97}" destId="{7684E235-A98C-42F3-A615-05722EB0DD89}" srcOrd="2" destOrd="0" parTransId="{95A13923-4AE6-4FC2-ADC3-5B2564D3CB69}" sibTransId="{4F22ABA9-184A-4096-BF74-E95B75273753}"/>
    <dgm:cxn modelId="{F88433A6-B838-4728-A36B-07CF5A82A2EB}" type="presParOf" srcId="{4C0F324C-9E52-449C-8359-A7AB4A443476}" destId="{8B6F5A30-87A1-4B78-8573-976423107C12}" srcOrd="0" destOrd="0" presId="urn:microsoft.com/office/officeart/2018/2/layout/IconVerticalSolidList"/>
    <dgm:cxn modelId="{73C5FAB1-EA24-4846-8EC4-19B1FFEEF530}" type="presParOf" srcId="{8B6F5A30-87A1-4B78-8573-976423107C12}" destId="{20EE2E7A-825A-4A2A-86C6-1CA616AA846F}" srcOrd="0" destOrd="0" presId="urn:microsoft.com/office/officeart/2018/2/layout/IconVerticalSolidList"/>
    <dgm:cxn modelId="{215B537F-F796-4539-B7D4-80670623B166}" type="presParOf" srcId="{8B6F5A30-87A1-4B78-8573-976423107C12}" destId="{4F963703-85A3-4A4B-8A63-38773C03E120}" srcOrd="1" destOrd="0" presId="urn:microsoft.com/office/officeart/2018/2/layout/IconVerticalSolidList"/>
    <dgm:cxn modelId="{3AC839FC-B654-4AF1-95D7-6DEB6F7404B4}" type="presParOf" srcId="{8B6F5A30-87A1-4B78-8573-976423107C12}" destId="{BAB4AF31-D01E-4489-80F9-E9CC9E130B35}" srcOrd="2" destOrd="0" presId="urn:microsoft.com/office/officeart/2018/2/layout/IconVerticalSolidList"/>
    <dgm:cxn modelId="{7AE6D4EA-62CE-4788-A5C2-370CFB795865}" type="presParOf" srcId="{8B6F5A30-87A1-4B78-8573-976423107C12}" destId="{FCD54C9B-7676-4A2E-9331-200D33FE9CEF}" srcOrd="3" destOrd="0" presId="urn:microsoft.com/office/officeart/2018/2/layout/IconVerticalSolidList"/>
    <dgm:cxn modelId="{8BAF374D-80C9-441B-88A9-B8E9A02AF879}" type="presParOf" srcId="{4C0F324C-9E52-449C-8359-A7AB4A443476}" destId="{9CDC014F-FD9B-495B-8E85-157E9B1EEF89}" srcOrd="1" destOrd="0" presId="urn:microsoft.com/office/officeart/2018/2/layout/IconVerticalSolidList"/>
    <dgm:cxn modelId="{5083D167-5AF8-40E2-A7C5-131C136144D4}" type="presParOf" srcId="{4C0F324C-9E52-449C-8359-A7AB4A443476}" destId="{8D80F9B4-2DB4-4815-982C-B26022595CCF}" srcOrd="2" destOrd="0" presId="urn:microsoft.com/office/officeart/2018/2/layout/IconVerticalSolidList"/>
    <dgm:cxn modelId="{1C64866E-CB8A-4451-A987-5735410D1508}" type="presParOf" srcId="{8D80F9B4-2DB4-4815-982C-B26022595CCF}" destId="{1458251C-4532-442A-A54D-10DE3FD24D79}" srcOrd="0" destOrd="0" presId="urn:microsoft.com/office/officeart/2018/2/layout/IconVerticalSolidList"/>
    <dgm:cxn modelId="{3E9013EC-80D7-4B01-8C7C-2C60366368FB}" type="presParOf" srcId="{8D80F9B4-2DB4-4815-982C-B26022595CCF}" destId="{C024DFD8-CFFD-4746-8992-FE8ACCB94289}" srcOrd="1" destOrd="0" presId="urn:microsoft.com/office/officeart/2018/2/layout/IconVerticalSolidList"/>
    <dgm:cxn modelId="{CD938C65-FF0F-49EE-9EED-028966354832}" type="presParOf" srcId="{8D80F9B4-2DB4-4815-982C-B26022595CCF}" destId="{C912A951-7923-4D56-ADC2-06A9273DBE35}" srcOrd="2" destOrd="0" presId="urn:microsoft.com/office/officeart/2018/2/layout/IconVerticalSolidList"/>
    <dgm:cxn modelId="{9BA04D35-5D1C-4A14-98F4-A7ADC6EE18FD}" type="presParOf" srcId="{8D80F9B4-2DB4-4815-982C-B26022595CCF}" destId="{4E8F23E7-2984-4F5A-A6FE-2577D8067B79}" srcOrd="3" destOrd="0" presId="urn:microsoft.com/office/officeart/2018/2/layout/IconVerticalSolidList"/>
    <dgm:cxn modelId="{DFB78417-8448-419F-8E67-66585CB5C689}" type="presParOf" srcId="{4C0F324C-9E52-449C-8359-A7AB4A443476}" destId="{C23CCCF8-C8A6-4C8C-8EEF-DC647AC42681}" srcOrd="3" destOrd="0" presId="urn:microsoft.com/office/officeart/2018/2/layout/IconVerticalSolidList"/>
    <dgm:cxn modelId="{13BD432C-9FC3-4432-ACAA-04DDFFBB425F}" type="presParOf" srcId="{4C0F324C-9E52-449C-8359-A7AB4A443476}" destId="{30DE19E5-357E-4543-A8FC-231D9663A72A}" srcOrd="4" destOrd="0" presId="urn:microsoft.com/office/officeart/2018/2/layout/IconVerticalSolidList"/>
    <dgm:cxn modelId="{296AD870-B12D-432B-9553-6C6DDC924A80}" type="presParOf" srcId="{30DE19E5-357E-4543-A8FC-231D9663A72A}" destId="{658A871F-417E-43B7-9353-B53D1DA49785}" srcOrd="0" destOrd="0" presId="urn:microsoft.com/office/officeart/2018/2/layout/IconVerticalSolidList"/>
    <dgm:cxn modelId="{957B8B2F-14DB-4A38-AD7B-E19924AD6944}" type="presParOf" srcId="{30DE19E5-357E-4543-A8FC-231D9663A72A}" destId="{90EBE435-5891-4355-8305-F800E5907B3A}" srcOrd="1" destOrd="0" presId="urn:microsoft.com/office/officeart/2018/2/layout/IconVerticalSolidList"/>
    <dgm:cxn modelId="{A001D178-AFFD-4B7A-95D2-13BDEE91C440}" type="presParOf" srcId="{30DE19E5-357E-4543-A8FC-231D9663A72A}" destId="{B888E56E-7F69-4B5A-8BB4-65890C613966}" srcOrd="2" destOrd="0" presId="urn:microsoft.com/office/officeart/2018/2/layout/IconVerticalSolidList"/>
    <dgm:cxn modelId="{2F1B73AC-A1E7-40D3-A30E-30BC192C7C9F}" type="presParOf" srcId="{30DE19E5-357E-4543-A8FC-231D9663A72A}" destId="{08A64110-9DAC-45E1-8432-95E93DDF00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9D3D97-C579-4BE7-9038-196255B87AF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E833507-19C3-4A2E-8C25-FA5CD42567FC}">
      <dgm:prSet/>
      <dgm:spPr/>
      <dgm:t>
        <a:bodyPr/>
        <a:lstStyle/>
        <a:p>
          <a:r>
            <a:rPr lang="en-US"/>
            <a:t>PROBLEM STATEMENT </a:t>
          </a:r>
        </a:p>
      </dgm:t>
    </dgm:pt>
    <dgm:pt modelId="{5864ADD6-E3CB-441C-930A-3D95287A52C4}" type="parTrans" cxnId="{1488A4B5-A845-41E1-B9A0-2C2E1BC8B86C}">
      <dgm:prSet/>
      <dgm:spPr/>
      <dgm:t>
        <a:bodyPr/>
        <a:lstStyle/>
        <a:p>
          <a:endParaRPr lang="en-US"/>
        </a:p>
      </dgm:t>
    </dgm:pt>
    <dgm:pt modelId="{64C86080-10F9-4005-BFB4-51F0DE2ECBF7}" type="sibTrans" cxnId="{1488A4B5-A845-41E1-B9A0-2C2E1BC8B86C}">
      <dgm:prSet/>
      <dgm:spPr/>
      <dgm:t>
        <a:bodyPr/>
        <a:lstStyle/>
        <a:p>
          <a:endParaRPr lang="en-US"/>
        </a:p>
      </dgm:t>
    </dgm:pt>
    <dgm:pt modelId="{82A8CDAF-135B-4263-99C7-5D1BB361CBC9}">
      <dgm:prSet/>
      <dgm:spPr/>
      <dgm:t>
        <a:bodyPr/>
        <a:lstStyle/>
        <a:p>
          <a:r>
            <a:rPr lang="en-US"/>
            <a:t>Buildings account for nearly 40% of global energy consumption.</a:t>
          </a:r>
        </a:p>
      </dgm:t>
    </dgm:pt>
    <dgm:pt modelId="{D7BF2E04-A328-46A9-8D9C-5F74BEF2DF5F}" type="parTrans" cxnId="{1EC49F16-A9E8-4765-9DFF-522531157D4C}">
      <dgm:prSet/>
      <dgm:spPr/>
      <dgm:t>
        <a:bodyPr/>
        <a:lstStyle/>
        <a:p>
          <a:endParaRPr lang="en-US"/>
        </a:p>
      </dgm:t>
    </dgm:pt>
    <dgm:pt modelId="{E4798EE9-5ADA-4F51-B569-59BF28C84683}" type="sibTrans" cxnId="{1EC49F16-A9E8-4765-9DFF-522531157D4C}">
      <dgm:prSet/>
      <dgm:spPr/>
      <dgm:t>
        <a:bodyPr/>
        <a:lstStyle/>
        <a:p>
          <a:endParaRPr lang="en-US"/>
        </a:p>
      </dgm:t>
    </dgm:pt>
    <dgm:pt modelId="{8A815873-D7C7-4F92-9DE0-A930524DDD9D}">
      <dgm:prSet/>
      <dgm:spPr/>
      <dgm:t>
        <a:bodyPr/>
        <a:lstStyle/>
        <a:p>
          <a:r>
            <a:rPr lang="en-US"/>
            <a:t>Improving energy efficiency in buildings is essential for meeting sustainability targets.</a:t>
          </a:r>
        </a:p>
      </dgm:t>
    </dgm:pt>
    <dgm:pt modelId="{38B3D0C8-807F-425E-B1B9-BEBDF252C5CB}" type="parTrans" cxnId="{4A2D14EF-3CD9-4BC3-856B-45FA59DF14A7}">
      <dgm:prSet/>
      <dgm:spPr/>
      <dgm:t>
        <a:bodyPr/>
        <a:lstStyle/>
        <a:p>
          <a:endParaRPr lang="en-US"/>
        </a:p>
      </dgm:t>
    </dgm:pt>
    <dgm:pt modelId="{A1577703-9853-4D43-A273-FF1F513C0E07}" type="sibTrans" cxnId="{4A2D14EF-3CD9-4BC3-856B-45FA59DF14A7}">
      <dgm:prSet/>
      <dgm:spPr/>
      <dgm:t>
        <a:bodyPr/>
        <a:lstStyle/>
        <a:p>
          <a:endParaRPr lang="en-US"/>
        </a:p>
      </dgm:t>
    </dgm:pt>
    <dgm:pt modelId="{BDBA7D12-D325-4A74-A153-5998FD639E97}">
      <dgm:prSet/>
      <dgm:spPr/>
      <dgm:t>
        <a:bodyPr/>
        <a:lstStyle/>
        <a:p>
          <a:r>
            <a:rPr lang="en-US"/>
            <a:t>REAL – LIFE EXAMPLE:</a:t>
          </a:r>
        </a:p>
      </dgm:t>
    </dgm:pt>
    <dgm:pt modelId="{0309CAC3-7A2F-48FB-AF3C-7C68AB71EA37}" type="parTrans" cxnId="{3E359EF7-AC03-4450-AF32-74D10368FA21}">
      <dgm:prSet/>
      <dgm:spPr/>
      <dgm:t>
        <a:bodyPr/>
        <a:lstStyle/>
        <a:p>
          <a:endParaRPr lang="en-US"/>
        </a:p>
      </dgm:t>
    </dgm:pt>
    <dgm:pt modelId="{17573194-26D0-49E4-927F-A0DF45699861}" type="sibTrans" cxnId="{3E359EF7-AC03-4450-AF32-74D10368FA21}">
      <dgm:prSet/>
      <dgm:spPr/>
      <dgm:t>
        <a:bodyPr/>
        <a:lstStyle/>
        <a:p>
          <a:endParaRPr lang="en-US"/>
        </a:p>
      </dgm:t>
    </dgm:pt>
    <dgm:pt modelId="{C8446A9F-CAEE-4579-8908-35AFB2F75A0B}">
      <dgm:prSet/>
      <dgm:spPr/>
      <dgm:t>
        <a:bodyPr/>
        <a:lstStyle/>
        <a:p>
          <a:r>
            <a:rPr lang="en-US"/>
            <a:t>A smart office building in Singapore implemented an AI- based energy management system to optimize it’s HVAC ( heating, ventilation,and air conditioning) system.</a:t>
          </a:r>
        </a:p>
      </dgm:t>
    </dgm:pt>
    <dgm:pt modelId="{4B177ABE-F397-4C3A-AB86-6840D5F6EC7F}" type="parTrans" cxnId="{02F23B32-EA19-408F-BACE-20C3ADE8D65B}">
      <dgm:prSet/>
      <dgm:spPr/>
      <dgm:t>
        <a:bodyPr/>
        <a:lstStyle/>
        <a:p>
          <a:endParaRPr lang="en-US"/>
        </a:p>
      </dgm:t>
    </dgm:pt>
    <dgm:pt modelId="{50CB6BBE-0ACD-4B09-8885-1A2BB50F8BD2}" type="sibTrans" cxnId="{02F23B32-EA19-408F-BACE-20C3ADE8D65B}">
      <dgm:prSet/>
      <dgm:spPr/>
      <dgm:t>
        <a:bodyPr/>
        <a:lstStyle/>
        <a:p>
          <a:endParaRPr lang="en-US"/>
        </a:p>
      </dgm:t>
    </dgm:pt>
    <dgm:pt modelId="{4CCF10CC-E97A-4270-B051-CF7D6576AC1A}">
      <dgm:prSet/>
      <dgm:spPr/>
      <dgm:t>
        <a:bodyPr/>
        <a:lstStyle/>
        <a:p>
          <a:r>
            <a:rPr lang="en-US"/>
            <a:t>By analysing real- time occupancy data, Weather forecasts,and historical energy consumption,the system automatically adjusted temperatures and airflow.</a:t>
          </a:r>
        </a:p>
      </dgm:t>
    </dgm:pt>
    <dgm:pt modelId="{5DB214F1-2B8E-4331-ADFF-F64E12C23ACA}" type="parTrans" cxnId="{8D31EBA0-D429-4F28-94ED-F939A9C2A931}">
      <dgm:prSet/>
      <dgm:spPr/>
      <dgm:t>
        <a:bodyPr/>
        <a:lstStyle/>
        <a:p>
          <a:endParaRPr lang="en-US"/>
        </a:p>
      </dgm:t>
    </dgm:pt>
    <dgm:pt modelId="{140192F5-1F93-4E11-90F1-9C048DECA1F9}" type="sibTrans" cxnId="{8D31EBA0-D429-4F28-94ED-F939A9C2A931}">
      <dgm:prSet/>
      <dgm:spPr/>
      <dgm:t>
        <a:bodyPr/>
        <a:lstStyle/>
        <a:p>
          <a:endParaRPr lang="en-US"/>
        </a:p>
      </dgm:t>
    </dgm:pt>
    <dgm:pt modelId="{7F4A4CA7-7677-4B02-AE74-A1DB761F52E1}">
      <dgm:prSet/>
      <dgm:spPr/>
      <dgm:t>
        <a:bodyPr/>
        <a:lstStyle/>
        <a:p>
          <a:r>
            <a:rPr lang="en-US"/>
            <a:t>DATASET:</a:t>
          </a:r>
        </a:p>
      </dgm:t>
    </dgm:pt>
    <dgm:pt modelId="{6EF324E0-33F6-4CF5-8B2B-15D25226FEBF}" type="parTrans" cxnId="{DB768F50-1F63-4637-9151-9F6A75982A4D}">
      <dgm:prSet/>
      <dgm:spPr/>
      <dgm:t>
        <a:bodyPr/>
        <a:lstStyle/>
        <a:p>
          <a:endParaRPr lang="en-US"/>
        </a:p>
      </dgm:t>
    </dgm:pt>
    <dgm:pt modelId="{1BA2B76A-3BF9-4F03-93EF-92D810E595CC}" type="sibTrans" cxnId="{DB768F50-1F63-4637-9151-9F6A75982A4D}">
      <dgm:prSet/>
      <dgm:spPr/>
      <dgm:t>
        <a:bodyPr/>
        <a:lstStyle/>
        <a:p>
          <a:endParaRPr lang="en-US"/>
        </a:p>
      </dgm:t>
    </dgm:pt>
    <dgm:pt modelId="{4D2E036B-6D4A-487A-9A53-36CC2D83B245}">
      <dgm:prSet/>
      <dgm:spPr/>
      <dgm:t>
        <a:bodyPr/>
        <a:lstStyle/>
        <a:p>
          <a:r>
            <a:rPr lang="en-US"/>
            <a:t>You are provided with building energy usage data, occupancy data, and weather conditions over a two – year period </a:t>
          </a:r>
        </a:p>
      </dgm:t>
    </dgm:pt>
    <dgm:pt modelId="{D394EA11-68A9-470D-8E7E-DE3CE42A1EED}" type="parTrans" cxnId="{D4856EFD-4503-4BCB-84A7-D2CFBCAAD1AF}">
      <dgm:prSet/>
      <dgm:spPr/>
      <dgm:t>
        <a:bodyPr/>
        <a:lstStyle/>
        <a:p>
          <a:endParaRPr lang="en-US"/>
        </a:p>
      </dgm:t>
    </dgm:pt>
    <dgm:pt modelId="{FE563FB4-4615-4614-95F9-9AD435EEB1EC}" type="sibTrans" cxnId="{D4856EFD-4503-4BCB-84A7-D2CFBCAAD1AF}">
      <dgm:prSet/>
      <dgm:spPr/>
      <dgm:t>
        <a:bodyPr/>
        <a:lstStyle/>
        <a:p>
          <a:endParaRPr lang="en-US"/>
        </a:p>
      </dgm:t>
    </dgm:pt>
    <dgm:pt modelId="{E09F4392-BFA1-4868-96DB-F7FA757F2BEE}" type="pres">
      <dgm:prSet presAssocID="{DB9D3D97-C579-4BE7-9038-196255B87AF3}" presName="root" presStyleCnt="0">
        <dgm:presLayoutVars>
          <dgm:dir/>
          <dgm:resizeHandles val="exact"/>
        </dgm:presLayoutVars>
      </dgm:prSet>
      <dgm:spPr/>
    </dgm:pt>
    <dgm:pt modelId="{E8D59782-08C7-4DEB-B414-EE227B7D6C77}" type="pres">
      <dgm:prSet presAssocID="{AE833507-19C3-4A2E-8C25-FA5CD42567FC}" presName="compNode" presStyleCnt="0"/>
      <dgm:spPr/>
    </dgm:pt>
    <dgm:pt modelId="{22FA3A5A-BD3B-409E-B8EC-40609FAECA7C}" type="pres">
      <dgm:prSet presAssocID="{AE833507-19C3-4A2E-8C25-FA5CD42567FC}" presName="bgRect" presStyleLbl="bgShp" presStyleIdx="0" presStyleCnt="3"/>
      <dgm:spPr/>
    </dgm:pt>
    <dgm:pt modelId="{2F16E6EA-4245-4588-B24E-FB248FF9799D}" type="pres">
      <dgm:prSet presAssocID="{AE833507-19C3-4A2E-8C25-FA5CD42567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6BAEA804-C19B-4B80-89A6-E910ADCF94A9}" type="pres">
      <dgm:prSet presAssocID="{AE833507-19C3-4A2E-8C25-FA5CD42567FC}" presName="spaceRect" presStyleCnt="0"/>
      <dgm:spPr/>
    </dgm:pt>
    <dgm:pt modelId="{AFCD6BE0-A093-437E-A12D-5AAD72477754}" type="pres">
      <dgm:prSet presAssocID="{AE833507-19C3-4A2E-8C25-FA5CD42567FC}" presName="parTx" presStyleLbl="revTx" presStyleIdx="0" presStyleCnt="6">
        <dgm:presLayoutVars>
          <dgm:chMax val="0"/>
          <dgm:chPref val="0"/>
        </dgm:presLayoutVars>
      </dgm:prSet>
      <dgm:spPr/>
    </dgm:pt>
    <dgm:pt modelId="{5E7237D1-E397-4694-811C-953134548783}" type="pres">
      <dgm:prSet presAssocID="{AE833507-19C3-4A2E-8C25-FA5CD42567FC}" presName="desTx" presStyleLbl="revTx" presStyleIdx="1" presStyleCnt="6">
        <dgm:presLayoutVars/>
      </dgm:prSet>
      <dgm:spPr/>
    </dgm:pt>
    <dgm:pt modelId="{8B0E8CE4-6405-4652-92EC-B17AE7C15A3A}" type="pres">
      <dgm:prSet presAssocID="{64C86080-10F9-4005-BFB4-51F0DE2ECBF7}" presName="sibTrans" presStyleCnt="0"/>
      <dgm:spPr/>
    </dgm:pt>
    <dgm:pt modelId="{4BD84020-9854-4A77-81F6-B5457BF20DB2}" type="pres">
      <dgm:prSet presAssocID="{BDBA7D12-D325-4A74-A153-5998FD639E97}" presName="compNode" presStyleCnt="0"/>
      <dgm:spPr/>
    </dgm:pt>
    <dgm:pt modelId="{ED2B5F68-9102-45E8-B323-A129119DB91F}" type="pres">
      <dgm:prSet presAssocID="{BDBA7D12-D325-4A74-A153-5998FD639E97}" presName="bgRect" presStyleLbl="bgShp" presStyleIdx="1" presStyleCnt="3"/>
      <dgm:spPr/>
    </dgm:pt>
    <dgm:pt modelId="{5A0FB190-E6F7-412D-94C7-0FAFE567AFE5}" type="pres">
      <dgm:prSet presAssocID="{BDBA7D12-D325-4A74-A153-5998FD639E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DCC00C4-A5D1-4D9B-8397-266F1872B253}" type="pres">
      <dgm:prSet presAssocID="{BDBA7D12-D325-4A74-A153-5998FD639E97}" presName="spaceRect" presStyleCnt="0"/>
      <dgm:spPr/>
    </dgm:pt>
    <dgm:pt modelId="{E9467763-044E-482B-9635-D65D64965C06}" type="pres">
      <dgm:prSet presAssocID="{BDBA7D12-D325-4A74-A153-5998FD639E97}" presName="parTx" presStyleLbl="revTx" presStyleIdx="2" presStyleCnt="6">
        <dgm:presLayoutVars>
          <dgm:chMax val="0"/>
          <dgm:chPref val="0"/>
        </dgm:presLayoutVars>
      </dgm:prSet>
      <dgm:spPr/>
    </dgm:pt>
    <dgm:pt modelId="{A5CE0D6D-618B-4FC5-9CC7-9E6DDDD6E608}" type="pres">
      <dgm:prSet presAssocID="{BDBA7D12-D325-4A74-A153-5998FD639E97}" presName="desTx" presStyleLbl="revTx" presStyleIdx="3" presStyleCnt="6">
        <dgm:presLayoutVars/>
      </dgm:prSet>
      <dgm:spPr/>
    </dgm:pt>
    <dgm:pt modelId="{02557F4A-C2D4-4A05-967B-AC5078CA422B}" type="pres">
      <dgm:prSet presAssocID="{17573194-26D0-49E4-927F-A0DF45699861}" presName="sibTrans" presStyleCnt="0"/>
      <dgm:spPr/>
    </dgm:pt>
    <dgm:pt modelId="{C6BF32A1-1DEF-4D1B-A161-3A8C2059B698}" type="pres">
      <dgm:prSet presAssocID="{7F4A4CA7-7677-4B02-AE74-A1DB761F52E1}" presName="compNode" presStyleCnt="0"/>
      <dgm:spPr/>
    </dgm:pt>
    <dgm:pt modelId="{56E964AB-26EA-466C-8650-69D4C07E2ACA}" type="pres">
      <dgm:prSet presAssocID="{7F4A4CA7-7677-4B02-AE74-A1DB761F52E1}" presName="bgRect" presStyleLbl="bgShp" presStyleIdx="2" presStyleCnt="3"/>
      <dgm:spPr/>
    </dgm:pt>
    <dgm:pt modelId="{FDB9F068-9F25-480D-934E-0E5169BB22CC}" type="pres">
      <dgm:prSet presAssocID="{7F4A4CA7-7677-4B02-AE74-A1DB761F52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B7771FD-C365-41F3-8F79-BC80E4BA6B09}" type="pres">
      <dgm:prSet presAssocID="{7F4A4CA7-7677-4B02-AE74-A1DB761F52E1}" presName="spaceRect" presStyleCnt="0"/>
      <dgm:spPr/>
    </dgm:pt>
    <dgm:pt modelId="{C36683A4-084F-4ECE-92FE-6DF8B0FD9D46}" type="pres">
      <dgm:prSet presAssocID="{7F4A4CA7-7677-4B02-AE74-A1DB761F52E1}" presName="parTx" presStyleLbl="revTx" presStyleIdx="4" presStyleCnt="6">
        <dgm:presLayoutVars>
          <dgm:chMax val="0"/>
          <dgm:chPref val="0"/>
        </dgm:presLayoutVars>
      </dgm:prSet>
      <dgm:spPr/>
    </dgm:pt>
    <dgm:pt modelId="{8E1E0297-8530-4EC6-BA06-F43802923A62}" type="pres">
      <dgm:prSet presAssocID="{7F4A4CA7-7677-4B02-AE74-A1DB761F52E1}" presName="desTx" presStyleLbl="revTx" presStyleIdx="5" presStyleCnt="6">
        <dgm:presLayoutVars/>
      </dgm:prSet>
      <dgm:spPr/>
    </dgm:pt>
  </dgm:ptLst>
  <dgm:cxnLst>
    <dgm:cxn modelId="{21FA3502-0094-4BF4-82AD-72B054202C61}" type="presOf" srcId="{4D2E036B-6D4A-487A-9A53-36CC2D83B245}" destId="{8E1E0297-8530-4EC6-BA06-F43802923A62}" srcOrd="0" destOrd="0" presId="urn:microsoft.com/office/officeart/2018/2/layout/IconVerticalSolidList"/>
    <dgm:cxn modelId="{1EC49F16-A9E8-4765-9DFF-522531157D4C}" srcId="{AE833507-19C3-4A2E-8C25-FA5CD42567FC}" destId="{82A8CDAF-135B-4263-99C7-5D1BB361CBC9}" srcOrd="0" destOrd="0" parTransId="{D7BF2E04-A328-46A9-8D9C-5F74BEF2DF5F}" sibTransId="{E4798EE9-5ADA-4F51-B569-59BF28C84683}"/>
    <dgm:cxn modelId="{02F23B32-EA19-408F-BACE-20C3ADE8D65B}" srcId="{BDBA7D12-D325-4A74-A153-5998FD639E97}" destId="{C8446A9F-CAEE-4579-8908-35AFB2F75A0B}" srcOrd="0" destOrd="0" parTransId="{4B177ABE-F397-4C3A-AB86-6840D5F6EC7F}" sibTransId="{50CB6BBE-0ACD-4B09-8885-1A2BB50F8BD2}"/>
    <dgm:cxn modelId="{978CBD66-B6C9-4BE9-8272-E20DC5325048}" type="presOf" srcId="{7F4A4CA7-7677-4B02-AE74-A1DB761F52E1}" destId="{C36683A4-084F-4ECE-92FE-6DF8B0FD9D46}" srcOrd="0" destOrd="0" presId="urn:microsoft.com/office/officeart/2018/2/layout/IconVerticalSolidList"/>
    <dgm:cxn modelId="{DB768F50-1F63-4637-9151-9F6A75982A4D}" srcId="{DB9D3D97-C579-4BE7-9038-196255B87AF3}" destId="{7F4A4CA7-7677-4B02-AE74-A1DB761F52E1}" srcOrd="2" destOrd="0" parTransId="{6EF324E0-33F6-4CF5-8B2B-15D25226FEBF}" sibTransId="{1BA2B76A-3BF9-4F03-93EF-92D810E595CC}"/>
    <dgm:cxn modelId="{2DD21B75-AA50-4AC1-BEB2-0D96F675D07D}" type="presOf" srcId="{8A815873-D7C7-4F92-9DE0-A930524DDD9D}" destId="{5E7237D1-E397-4694-811C-953134548783}" srcOrd="0" destOrd="1" presId="urn:microsoft.com/office/officeart/2018/2/layout/IconVerticalSolidList"/>
    <dgm:cxn modelId="{FF88868A-0AF2-41D7-8990-AF2AB031837F}" type="presOf" srcId="{BDBA7D12-D325-4A74-A153-5998FD639E97}" destId="{E9467763-044E-482B-9635-D65D64965C06}" srcOrd="0" destOrd="0" presId="urn:microsoft.com/office/officeart/2018/2/layout/IconVerticalSolidList"/>
    <dgm:cxn modelId="{D6363F9E-0D31-4548-B5E7-4E8C2EBC01FE}" type="presOf" srcId="{C8446A9F-CAEE-4579-8908-35AFB2F75A0B}" destId="{A5CE0D6D-618B-4FC5-9CC7-9E6DDDD6E608}" srcOrd="0" destOrd="0" presId="urn:microsoft.com/office/officeart/2018/2/layout/IconVerticalSolidList"/>
    <dgm:cxn modelId="{8D31EBA0-D429-4F28-94ED-F939A9C2A931}" srcId="{BDBA7D12-D325-4A74-A153-5998FD639E97}" destId="{4CCF10CC-E97A-4270-B051-CF7D6576AC1A}" srcOrd="1" destOrd="0" parTransId="{5DB214F1-2B8E-4331-ADFF-F64E12C23ACA}" sibTransId="{140192F5-1F93-4E11-90F1-9C048DECA1F9}"/>
    <dgm:cxn modelId="{67190AA1-ED74-40E9-8893-BB34808524CE}" type="presOf" srcId="{4CCF10CC-E97A-4270-B051-CF7D6576AC1A}" destId="{A5CE0D6D-618B-4FC5-9CC7-9E6DDDD6E608}" srcOrd="0" destOrd="1" presId="urn:microsoft.com/office/officeart/2018/2/layout/IconVerticalSolidList"/>
    <dgm:cxn modelId="{90AFEBA3-3BFB-4EFE-8D68-D24FDC059062}" type="presOf" srcId="{AE833507-19C3-4A2E-8C25-FA5CD42567FC}" destId="{AFCD6BE0-A093-437E-A12D-5AAD72477754}" srcOrd="0" destOrd="0" presId="urn:microsoft.com/office/officeart/2018/2/layout/IconVerticalSolidList"/>
    <dgm:cxn modelId="{1488A4B5-A845-41E1-B9A0-2C2E1BC8B86C}" srcId="{DB9D3D97-C579-4BE7-9038-196255B87AF3}" destId="{AE833507-19C3-4A2E-8C25-FA5CD42567FC}" srcOrd="0" destOrd="0" parTransId="{5864ADD6-E3CB-441C-930A-3D95287A52C4}" sibTransId="{64C86080-10F9-4005-BFB4-51F0DE2ECBF7}"/>
    <dgm:cxn modelId="{D64F1EBC-E122-4ED8-B010-0D8F6FB9C756}" type="presOf" srcId="{DB9D3D97-C579-4BE7-9038-196255B87AF3}" destId="{E09F4392-BFA1-4868-96DB-F7FA757F2BEE}" srcOrd="0" destOrd="0" presId="urn:microsoft.com/office/officeart/2018/2/layout/IconVerticalSolidList"/>
    <dgm:cxn modelId="{7EEBD7EB-2BAB-4C88-BB85-CED1FC46C0A6}" type="presOf" srcId="{82A8CDAF-135B-4263-99C7-5D1BB361CBC9}" destId="{5E7237D1-E397-4694-811C-953134548783}" srcOrd="0" destOrd="0" presId="urn:microsoft.com/office/officeart/2018/2/layout/IconVerticalSolidList"/>
    <dgm:cxn modelId="{4A2D14EF-3CD9-4BC3-856B-45FA59DF14A7}" srcId="{AE833507-19C3-4A2E-8C25-FA5CD42567FC}" destId="{8A815873-D7C7-4F92-9DE0-A930524DDD9D}" srcOrd="1" destOrd="0" parTransId="{38B3D0C8-807F-425E-B1B9-BEBDF252C5CB}" sibTransId="{A1577703-9853-4D43-A273-FF1F513C0E07}"/>
    <dgm:cxn modelId="{3E359EF7-AC03-4450-AF32-74D10368FA21}" srcId="{DB9D3D97-C579-4BE7-9038-196255B87AF3}" destId="{BDBA7D12-D325-4A74-A153-5998FD639E97}" srcOrd="1" destOrd="0" parTransId="{0309CAC3-7A2F-48FB-AF3C-7C68AB71EA37}" sibTransId="{17573194-26D0-49E4-927F-A0DF45699861}"/>
    <dgm:cxn modelId="{D4856EFD-4503-4BCB-84A7-D2CFBCAAD1AF}" srcId="{7F4A4CA7-7677-4B02-AE74-A1DB761F52E1}" destId="{4D2E036B-6D4A-487A-9A53-36CC2D83B245}" srcOrd="0" destOrd="0" parTransId="{D394EA11-68A9-470D-8E7E-DE3CE42A1EED}" sibTransId="{FE563FB4-4615-4614-95F9-9AD435EEB1EC}"/>
    <dgm:cxn modelId="{3F325226-E6C8-4734-B8A0-041475D7E3DE}" type="presParOf" srcId="{E09F4392-BFA1-4868-96DB-F7FA757F2BEE}" destId="{E8D59782-08C7-4DEB-B414-EE227B7D6C77}" srcOrd="0" destOrd="0" presId="urn:microsoft.com/office/officeart/2018/2/layout/IconVerticalSolidList"/>
    <dgm:cxn modelId="{EBC56B37-E609-468A-AD2D-C8CB107BB586}" type="presParOf" srcId="{E8D59782-08C7-4DEB-B414-EE227B7D6C77}" destId="{22FA3A5A-BD3B-409E-B8EC-40609FAECA7C}" srcOrd="0" destOrd="0" presId="urn:microsoft.com/office/officeart/2018/2/layout/IconVerticalSolidList"/>
    <dgm:cxn modelId="{29432591-6B6E-4D64-9354-31F0BB9754F1}" type="presParOf" srcId="{E8D59782-08C7-4DEB-B414-EE227B7D6C77}" destId="{2F16E6EA-4245-4588-B24E-FB248FF9799D}" srcOrd="1" destOrd="0" presId="urn:microsoft.com/office/officeart/2018/2/layout/IconVerticalSolidList"/>
    <dgm:cxn modelId="{4BC59F02-F630-42FF-9A3B-DF38DCB6B78B}" type="presParOf" srcId="{E8D59782-08C7-4DEB-B414-EE227B7D6C77}" destId="{6BAEA804-C19B-4B80-89A6-E910ADCF94A9}" srcOrd="2" destOrd="0" presId="urn:microsoft.com/office/officeart/2018/2/layout/IconVerticalSolidList"/>
    <dgm:cxn modelId="{8B2355EB-B927-474E-B05E-3B686E58F50C}" type="presParOf" srcId="{E8D59782-08C7-4DEB-B414-EE227B7D6C77}" destId="{AFCD6BE0-A093-437E-A12D-5AAD72477754}" srcOrd="3" destOrd="0" presId="urn:microsoft.com/office/officeart/2018/2/layout/IconVerticalSolidList"/>
    <dgm:cxn modelId="{85130B17-F25E-4C78-A48B-998F4935B0F6}" type="presParOf" srcId="{E8D59782-08C7-4DEB-B414-EE227B7D6C77}" destId="{5E7237D1-E397-4694-811C-953134548783}" srcOrd="4" destOrd="0" presId="urn:microsoft.com/office/officeart/2018/2/layout/IconVerticalSolidList"/>
    <dgm:cxn modelId="{E76BD027-2646-4AA8-99A3-5710B19CEC62}" type="presParOf" srcId="{E09F4392-BFA1-4868-96DB-F7FA757F2BEE}" destId="{8B0E8CE4-6405-4652-92EC-B17AE7C15A3A}" srcOrd="1" destOrd="0" presId="urn:microsoft.com/office/officeart/2018/2/layout/IconVerticalSolidList"/>
    <dgm:cxn modelId="{4FAC8707-0730-4A2C-A47E-7101C7701417}" type="presParOf" srcId="{E09F4392-BFA1-4868-96DB-F7FA757F2BEE}" destId="{4BD84020-9854-4A77-81F6-B5457BF20DB2}" srcOrd="2" destOrd="0" presId="urn:microsoft.com/office/officeart/2018/2/layout/IconVerticalSolidList"/>
    <dgm:cxn modelId="{5CDCFDAF-B18F-40F1-A5F1-05E8C84DF2FC}" type="presParOf" srcId="{4BD84020-9854-4A77-81F6-B5457BF20DB2}" destId="{ED2B5F68-9102-45E8-B323-A129119DB91F}" srcOrd="0" destOrd="0" presId="urn:microsoft.com/office/officeart/2018/2/layout/IconVerticalSolidList"/>
    <dgm:cxn modelId="{30ED0030-576B-462C-B480-DFB3131AC628}" type="presParOf" srcId="{4BD84020-9854-4A77-81F6-B5457BF20DB2}" destId="{5A0FB190-E6F7-412D-94C7-0FAFE567AFE5}" srcOrd="1" destOrd="0" presId="urn:microsoft.com/office/officeart/2018/2/layout/IconVerticalSolidList"/>
    <dgm:cxn modelId="{23BB6346-8799-406C-AA47-A7AB7EE1A8FA}" type="presParOf" srcId="{4BD84020-9854-4A77-81F6-B5457BF20DB2}" destId="{EDCC00C4-A5D1-4D9B-8397-266F1872B253}" srcOrd="2" destOrd="0" presId="urn:microsoft.com/office/officeart/2018/2/layout/IconVerticalSolidList"/>
    <dgm:cxn modelId="{CE52F2C0-0D1A-4F1B-A332-20B09957B8C2}" type="presParOf" srcId="{4BD84020-9854-4A77-81F6-B5457BF20DB2}" destId="{E9467763-044E-482B-9635-D65D64965C06}" srcOrd="3" destOrd="0" presId="urn:microsoft.com/office/officeart/2018/2/layout/IconVerticalSolidList"/>
    <dgm:cxn modelId="{4FB290D6-35F6-41A2-8D89-F9634EDED725}" type="presParOf" srcId="{4BD84020-9854-4A77-81F6-B5457BF20DB2}" destId="{A5CE0D6D-618B-4FC5-9CC7-9E6DDDD6E608}" srcOrd="4" destOrd="0" presId="urn:microsoft.com/office/officeart/2018/2/layout/IconVerticalSolidList"/>
    <dgm:cxn modelId="{767D8F7B-E18F-4342-94FE-7E6EE31EE2E0}" type="presParOf" srcId="{E09F4392-BFA1-4868-96DB-F7FA757F2BEE}" destId="{02557F4A-C2D4-4A05-967B-AC5078CA422B}" srcOrd="3" destOrd="0" presId="urn:microsoft.com/office/officeart/2018/2/layout/IconVerticalSolidList"/>
    <dgm:cxn modelId="{811FBBA2-FEEC-4993-B444-2CC88C257120}" type="presParOf" srcId="{E09F4392-BFA1-4868-96DB-F7FA757F2BEE}" destId="{C6BF32A1-1DEF-4D1B-A161-3A8C2059B698}" srcOrd="4" destOrd="0" presId="urn:microsoft.com/office/officeart/2018/2/layout/IconVerticalSolidList"/>
    <dgm:cxn modelId="{81B9F583-1AA3-47A3-9C78-85CE27206BD2}" type="presParOf" srcId="{C6BF32A1-1DEF-4D1B-A161-3A8C2059B698}" destId="{56E964AB-26EA-466C-8650-69D4C07E2ACA}" srcOrd="0" destOrd="0" presId="urn:microsoft.com/office/officeart/2018/2/layout/IconVerticalSolidList"/>
    <dgm:cxn modelId="{0277108E-B055-4804-A834-8DE3A25E5D90}" type="presParOf" srcId="{C6BF32A1-1DEF-4D1B-A161-3A8C2059B698}" destId="{FDB9F068-9F25-480D-934E-0E5169BB22CC}" srcOrd="1" destOrd="0" presId="urn:microsoft.com/office/officeart/2018/2/layout/IconVerticalSolidList"/>
    <dgm:cxn modelId="{A48C4FDB-19D3-43C0-B3AB-6CF89B7019BB}" type="presParOf" srcId="{C6BF32A1-1DEF-4D1B-A161-3A8C2059B698}" destId="{8B7771FD-C365-41F3-8F79-BC80E4BA6B09}" srcOrd="2" destOrd="0" presId="urn:microsoft.com/office/officeart/2018/2/layout/IconVerticalSolidList"/>
    <dgm:cxn modelId="{C8A95EB7-A2D0-477B-B11C-4AC8256FB605}" type="presParOf" srcId="{C6BF32A1-1DEF-4D1B-A161-3A8C2059B698}" destId="{C36683A4-084F-4ECE-92FE-6DF8B0FD9D46}" srcOrd="3" destOrd="0" presId="urn:microsoft.com/office/officeart/2018/2/layout/IconVerticalSolidList"/>
    <dgm:cxn modelId="{7A2A5DDB-C712-4BBB-BECD-B30D05477F8F}" type="presParOf" srcId="{C6BF32A1-1DEF-4D1B-A161-3A8C2059B698}" destId="{8E1E0297-8530-4EC6-BA06-F43802923A6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E2E7A-825A-4A2A-86C6-1CA616AA846F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63703-85A3-4A4B-8A63-38773C03E120}">
      <dsp:nvSpPr>
        <dsp:cNvPr id="0" name=""/>
        <dsp:cNvSpPr/>
      </dsp:nvSpPr>
      <dsp:spPr>
        <a:xfrm>
          <a:off x="500008" y="372613"/>
          <a:ext cx="909106" cy="909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D54C9B-7676-4A2E-9331-200D33FE9CEF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solar farm in California experienced frequent inventer failures,leading to a 15% reduction in power output during peak hours .</a:t>
          </a:r>
        </a:p>
      </dsp:txBody>
      <dsp:txXfrm>
        <a:off x="1909124" y="706"/>
        <a:ext cx="5040315" cy="1652921"/>
      </dsp:txXfrm>
    </dsp:sp>
    <dsp:sp modelId="{1458251C-4532-442A-A54D-10DE3FD24D79}">
      <dsp:nvSpPr>
        <dsp:cNvPr id="0" name=""/>
        <dsp:cNvSpPr/>
      </dsp:nvSpPr>
      <dsp:spPr>
        <a:xfrm>
          <a:off x="0" y="2066857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4DFD8-CFFD-4746-8992-FE8ACCB94289}">
      <dsp:nvSpPr>
        <dsp:cNvPr id="0" name=""/>
        <dsp:cNvSpPr/>
      </dsp:nvSpPr>
      <dsp:spPr>
        <a:xfrm>
          <a:off x="500008" y="2438765"/>
          <a:ext cx="909106" cy="909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F23E7-2984-4F5A-A6FE-2577D8067B79}">
      <dsp:nvSpPr>
        <dsp:cNvPr id="0" name=""/>
        <dsp:cNvSpPr/>
      </dsp:nvSpPr>
      <dsp:spPr>
        <a:xfrm>
          <a:off x="1909124" y="2066857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By integrating machine learning algorithms, the company was able to predict inventer failures by analysing historical data from sensors,and energy output.</a:t>
          </a:r>
        </a:p>
      </dsp:txBody>
      <dsp:txXfrm>
        <a:off x="1909124" y="2066857"/>
        <a:ext cx="5040315" cy="1652921"/>
      </dsp:txXfrm>
    </dsp:sp>
    <dsp:sp modelId="{658A871F-417E-43B7-9353-B53D1DA49785}">
      <dsp:nvSpPr>
        <dsp:cNvPr id="0" name=""/>
        <dsp:cNvSpPr/>
      </dsp:nvSpPr>
      <dsp:spPr>
        <a:xfrm>
          <a:off x="0" y="4133009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EBE435-5891-4355-8305-F800E5907B3A}">
      <dsp:nvSpPr>
        <dsp:cNvPr id="0" name=""/>
        <dsp:cNvSpPr/>
      </dsp:nvSpPr>
      <dsp:spPr>
        <a:xfrm>
          <a:off x="500008" y="4504916"/>
          <a:ext cx="909106" cy="909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64110-9DAC-45E1-8432-95E93DDF0010}">
      <dsp:nvSpPr>
        <dsp:cNvPr id="0" name=""/>
        <dsp:cNvSpPr/>
      </dsp:nvSpPr>
      <dsp:spPr>
        <a:xfrm>
          <a:off x="1909124" y="4133009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predictive model reduced downtime by 30%, increased energy production,and lowered maintenance costs.</a:t>
          </a:r>
        </a:p>
      </dsp:txBody>
      <dsp:txXfrm>
        <a:off x="1909124" y="4133009"/>
        <a:ext cx="5040315" cy="1652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A3A5A-BD3B-409E-B8EC-40609FAECA7C}">
      <dsp:nvSpPr>
        <dsp:cNvPr id="0" name=""/>
        <dsp:cNvSpPr/>
      </dsp:nvSpPr>
      <dsp:spPr>
        <a:xfrm>
          <a:off x="0" y="3531"/>
          <a:ext cx="6949440" cy="1651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6E6EA-4245-4588-B24E-FB248FF9799D}">
      <dsp:nvSpPr>
        <dsp:cNvPr id="0" name=""/>
        <dsp:cNvSpPr/>
      </dsp:nvSpPr>
      <dsp:spPr>
        <a:xfrm>
          <a:off x="499520" y="375075"/>
          <a:ext cx="908218" cy="908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D6BE0-A093-437E-A12D-5AAD72477754}">
      <dsp:nvSpPr>
        <dsp:cNvPr id="0" name=""/>
        <dsp:cNvSpPr/>
      </dsp:nvSpPr>
      <dsp:spPr>
        <a:xfrm>
          <a:off x="1907259" y="3531"/>
          <a:ext cx="3127248" cy="1651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63" tIns="174763" rIns="174763" bIns="1747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PROBLEM STATEMENT </a:t>
          </a:r>
        </a:p>
      </dsp:txBody>
      <dsp:txXfrm>
        <a:off x="1907259" y="3531"/>
        <a:ext cx="3127248" cy="1651307"/>
      </dsp:txXfrm>
    </dsp:sp>
    <dsp:sp modelId="{5E7237D1-E397-4694-811C-953134548783}">
      <dsp:nvSpPr>
        <dsp:cNvPr id="0" name=""/>
        <dsp:cNvSpPr/>
      </dsp:nvSpPr>
      <dsp:spPr>
        <a:xfrm>
          <a:off x="5034507" y="3531"/>
          <a:ext cx="1913067" cy="1651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63" tIns="174763" rIns="174763" bIns="17476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Buildings account for nearly 40% of global energy consumption.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Improving energy efficiency in buildings is essential for meeting sustainability targets.</a:t>
          </a:r>
        </a:p>
      </dsp:txBody>
      <dsp:txXfrm>
        <a:off x="5034507" y="3531"/>
        <a:ext cx="1913067" cy="1651307"/>
      </dsp:txXfrm>
    </dsp:sp>
    <dsp:sp modelId="{ED2B5F68-9102-45E8-B323-A129119DB91F}">
      <dsp:nvSpPr>
        <dsp:cNvPr id="0" name=""/>
        <dsp:cNvSpPr/>
      </dsp:nvSpPr>
      <dsp:spPr>
        <a:xfrm>
          <a:off x="0" y="2067664"/>
          <a:ext cx="6949440" cy="1651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FB190-E6F7-412D-94C7-0FAFE567AFE5}">
      <dsp:nvSpPr>
        <dsp:cNvPr id="0" name=""/>
        <dsp:cNvSpPr/>
      </dsp:nvSpPr>
      <dsp:spPr>
        <a:xfrm>
          <a:off x="499520" y="2439209"/>
          <a:ext cx="908218" cy="908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467763-044E-482B-9635-D65D64965C06}">
      <dsp:nvSpPr>
        <dsp:cNvPr id="0" name=""/>
        <dsp:cNvSpPr/>
      </dsp:nvSpPr>
      <dsp:spPr>
        <a:xfrm>
          <a:off x="1907259" y="2067664"/>
          <a:ext cx="3127248" cy="1651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63" tIns="174763" rIns="174763" bIns="1747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REAL – LIFE EXAMPLE:</a:t>
          </a:r>
        </a:p>
      </dsp:txBody>
      <dsp:txXfrm>
        <a:off x="1907259" y="2067664"/>
        <a:ext cx="3127248" cy="1651307"/>
      </dsp:txXfrm>
    </dsp:sp>
    <dsp:sp modelId="{A5CE0D6D-618B-4FC5-9CC7-9E6DDDD6E608}">
      <dsp:nvSpPr>
        <dsp:cNvPr id="0" name=""/>
        <dsp:cNvSpPr/>
      </dsp:nvSpPr>
      <dsp:spPr>
        <a:xfrm>
          <a:off x="5034507" y="2067664"/>
          <a:ext cx="1913067" cy="1651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63" tIns="174763" rIns="174763" bIns="17476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smart office building in Singapore implemented an AI- based energy management system to optimize it’s HVAC ( heating, ventilation,and air conditioning) system.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By analysing real- time occupancy data, Weather forecasts,and historical energy consumption,the system automatically adjusted temperatures and airflow.</a:t>
          </a:r>
        </a:p>
      </dsp:txBody>
      <dsp:txXfrm>
        <a:off x="5034507" y="2067664"/>
        <a:ext cx="1913067" cy="1651307"/>
      </dsp:txXfrm>
    </dsp:sp>
    <dsp:sp modelId="{56E964AB-26EA-466C-8650-69D4C07E2ACA}">
      <dsp:nvSpPr>
        <dsp:cNvPr id="0" name=""/>
        <dsp:cNvSpPr/>
      </dsp:nvSpPr>
      <dsp:spPr>
        <a:xfrm>
          <a:off x="0" y="4131798"/>
          <a:ext cx="6949440" cy="1651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9F068-9F25-480D-934E-0E5169BB22CC}">
      <dsp:nvSpPr>
        <dsp:cNvPr id="0" name=""/>
        <dsp:cNvSpPr/>
      </dsp:nvSpPr>
      <dsp:spPr>
        <a:xfrm>
          <a:off x="499520" y="4503342"/>
          <a:ext cx="908218" cy="9082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683A4-084F-4ECE-92FE-6DF8B0FD9D46}">
      <dsp:nvSpPr>
        <dsp:cNvPr id="0" name=""/>
        <dsp:cNvSpPr/>
      </dsp:nvSpPr>
      <dsp:spPr>
        <a:xfrm>
          <a:off x="1907259" y="4131798"/>
          <a:ext cx="3127248" cy="1651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63" tIns="174763" rIns="174763" bIns="17476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DATASET:</a:t>
          </a:r>
        </a:p>
      </dsp:txBody>
      <dsp:txXfrm>
        <a:off x="1907259" y="4131798"/>
        <a:ext cx="3127248" cy="1651307"/>
      </dsp:txXfrm>
    </dsp:sp>
    <dsp:sp modelId="{8E1E0297-8530-4EC6-BA06-F43802923A62}">
      <dsp:nvSpPr>
        <dsp:cNvPr id="0" name=""/>
        <dsp:cNvSpPr/>
      </dsp:nvSpPr>
      <dsp:spPr>
        <a:xfrm>
          <a:off x="5034507" y="4131798"/>
          <a:ext cx="1913067" cy="1651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763" tIns="174763" rIns="174763" bIns="17476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You are provided with building energy usage data, occupancy data, and weather conditions over a two – year period </a:t>
          </a:r>
        </a:p>
      </dsp:txBody>
      <dsp:txXfrm>
        <a:off x="5034507" y="4131798"/>
        <a:ext cx="1913067" cy="1651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293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160">
          <p15:clr>
            <a:srgbClr val="FBAE40"/>
          </p15:clr>
        </p15:guide>
        <p15:guide id="8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5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2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0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3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8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80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2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2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1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39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160">
          <p15:clr>
            <a:srgbClr val="F26B43"/>
          </p15:clr>
        </p15:guide>
        <p15:guide id="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olar panel farm">
            <a:extLst>
              <a:ext uri="{FF2B5EF4-FFF2-40B4-BE49-F238E27FC236}">
                <a16:creationId xmlns:a16="http://schemas.microsoft.com/office/drawing/2014/main" id="{78690A6D-4C6B-8944-E249-413A90DB82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044" r="-2" b="-2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2E6422CA-FB12-1939-D678-7251102FD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669" y="188534"/>
            <a:ext cx="11825699" cy="3747549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24506" y="3991500"/>
            <a:ext cx="8837546" cy="1870483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 SOLAR POWER SYSTEMS 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24506" y="5917399"/>
            <a:ext cx="8837546" cy="644789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1300">
                <a:solidFill>
                  <a:srgbClr val="FFFFFF"/>
                </a:solidFill>
              </a:rPr>
              <a:t>PREDICTIVE MAINTENANCE 
</a:t>
            </a:r>
          </a:p>
        </p:txBody>
      </p:sp>
    </p:spTree>
    <p:extLst>
      <p:ext uri="{BB962C8B-B14F-4D97-AF65-F5344CB8AC3E}">
        <p14:creationId xmlns:p14="http://schemas.microsoft.com/office/powerpoint/2010/main" val="1228884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0E7A827-4DD7-8A5A-4519-32BDA5CDB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75348D-3376-10BB-E89D-A72720D88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4678" y="548640"/>
            <a:ext cx="7098627" cy="1325236"/>
          </a:xfrm>
        </p:spPr>
        <p:txBody>
          <a:bodyPr anchor="t">
            <a:normAutofit/>
          </a:bodyPr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432424" y="1899631"/>
            <a:ext cx="7333128" cy="4011769"/>
          </a:xfrm>
        </p:spPr>
        <p:txBody>
          <a:bodyPr anchor="ctr">
            <a:normAutofit/>
          </a:bodyPr>
          <a:lstStyle/>
          <a:p>
            <a:pPr lvl="1"/>
            <a:r>
              <a:rPr lang="en-US"/>
              <a:t>  solar power plants play a crucial role in the transition toward clean energy.</a:t>
            </a:r>
          </a:p>
          <a:p>
            <a:pPr lvl="1"/>
            <a:r>
              <a:rPr lang="en-US"/>
              <a:t>However, maintaining large solar farms is challenging,as breakdowns or inefficiencies can significantly reduce power output and cause financial losses.</a:t>
            </a:r>
          </a:p>
          <a:p>
            <a:pPr lvl="1"/>
            <a:r>
              <a:rPr lang="en-US"/>
              <a:t>Traditionally maintenance schedules of equipment.</a:t>
            </a:r>
          </a:p>
          <a:p>
            <a:pPr lvl="1"/>
            <a:r>
              <a:rPr lang="en-US"/>
              <a:t>The introduction of AI-driven predictive maintenance.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877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 dirty="0"/>
              <a:t>REAL LIFE EXAMPLE 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9D019ED-9700-A806-A0A9-93723CC4CE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620326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16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WASTE SORTING USING COMPUTER VISION </a:t>
            </a:r>
          </a:p>
        </p:txBody>
      </p:sp>
      <p:pic>
        <p:nvPicPr>
          <p:cNvPr id="6" name="Picture 5" descr="Throwing empty plastic bottle into the rubbish">
            <a:extLst>
              <a:ext uri="{FF2B5EF4-FFF2-40B4-BE49-F238E27FC236}">
                <a16:creationId xmlns:a16="http://schemas.microsoft.com/office/drawing/2014/main" id="{6C2B9AEC-89C0-9414-E507-2FB4B1C56E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89" r="30750" b="-10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400"/>
              <a:t>PROBLEM STATEMENT </a:t>
            </a:r>
          </a:p>
          <a:p>
            <a:pPr lvl="2">
              <a:lnSpc>
                <a:spcPct val="110000"/>
              </a:lnSpc>
            </a:pPr>
            <a:r>
              <a:rPr lang="en-US" sz="1400"/>
              <a:t>Waste management is a critical aspect of sustainability.</a:t>
            </a:r>
          </a:p>
          <a:p>
            <a:pPr lvl="2">
              <a:lnSpc>
                <a:spcPct val="110000"/>
              </a:lnSpc>
            </a:pPr>
            <a:r>
              <a:rPr lang="en-US" sz="1400"/>
              <a:t>A major problem faced by recycling facilities is the incorrect sorting of waste.</a:t>
            </a:r>
          </a:p>
          <a:p>
            <a:pPr lvl="2">
              <a:lnSpc>
                <a:spcPct val="110000"/>
              </a:lnSpc>
            </a:pPr>
            <a:r>
              <a:rPr lang="en-US" sz="1400"/>
              <a:t>Sorting waste manually is labour –intensive and prone tohuman error.</a:t>
            </a:r>
          </a:p>
          <a:p>
            <a:pPr lvl="0">
              <a:lnSpc>
                <a:spcPct val="110000"/>
              </a:lnSpc>
            </a:pPr>
            <a:r>
              <a:rPr lang="en-US" sz="1400"/>
              <a:t>REAL TIME EXAMPLE </a:t>
            </a:r>
          </a:p>
          <a:p>
            <a:pPr lvl="2">
              <a:lnSpc>
                <a:spcPct val="110000"/>
              </a:lnSpc>
            </a:pPr>
            <a:r>
              <a:rPr lang="en-US" sz="1400"/>
              <a:t>A recycling plant in Sweden implemented a computer vision system that used a convolutional neural network (CNN)to sort recyclable materials such as plastic, glass,and metal from general waste.</a:t>
            </a:r>
          </a:p>
          <a:p>
            <a:pPr lvl="0">
              <a:lnSpc>
                <a:spcPct val="110000"/>
              </a:lnSpc>
            </a:pPr>
            <a:r>
              <a:rPr lang="en-US" sz="1400"/>
              <a:t>DATASET </a:t>
            </a:r>
          </a:p>
          <a:p>
            <a:pPr lvl="2">
              <a:lnSpc>
                <a:spcPct val="110000"/>
              </a:lnSpc>
            </a:pPr>
            <a:r>
              <a:rPr lang="en-US" sz="1400"/>
              <a:t>Different types of waste (plastic,glass,metal,paper)  labelled for classification </a:t>
            </a:r>
          </a:p>
          <a:p>
            <a:pPr>
              <a:lnSpc>
                <a:spcPct val="11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5331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 dirty="0"/>
              <a:t>ENERGY EFFICIENCY IN SMART BUILDING 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1440EEA1-13FB-DF56-7FE1-994309168D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611452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450406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VanillaVTI</vt:lpstr>
      <vt:lpstr> SOLAR POWER SYSTEMS </vt:lpstr>
      <vt:lpstr>PROBLEM STATEMENT </vt:lpstr>
      <vt:lpstr>REAL LIFE EXAMPLE </vt:lpstr>
      <vt:lpstr>WASTE SORTING USING COMPUTER VISION </vt:lpstr>
      <vt:lpstr>ENERGY EFFICIENCY IN SMART BUILDING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SOLAR POWER SYSTEMS </dc:title>
  <dc:creator>llaav58@gmail.com</dc:creator>
  <cp:lastModifiedBy>llaav58@gmail.com</cp:lastModifiedBy>
  <cp:revision>1</cp:revision>
  <dcterms:created xsi:type="dcterms:W3CDTF">2025-04-03T05:38:51Z</dcterms:created>
  <dcterms:modified xsi:type="dcterms:W3CDTF">2025-04-03T06:33:49Z</dcterms:modified>
</cp:coreProperties>
</file>