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go="http://customooxmlschemas.google.com/" r:id="rId15" roundtripDataSignature="AMtx7mjuKHOmye7r8eC+hO2BUWVvjyeE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orient="horz"/>
        <p:guide pos="192"/>
        <p:guide pos="108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 name="Google Shape;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17" name="Google Shape;17;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8" name="Google Shape;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7" name="Google Shape;3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7" name="Google Shape;4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56" name="Google Shape;5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65" name="Google Shape;6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79" name="Google Shape;7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9" name="Google Shape;8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descr="A close up of a sign&#10;&#10;Description automatically generated" id="6" name="Google Shape;6;p43"/>
          <p:cNvPicPr preferRelativeResize="0"/>
          <p:nvPr/>
        </p:nvPicPr>
        <p:blipFill rotWithShape="1">
          <a:blip r:embed="rId1">
            <a:alphaModFix/>
          </a:blip>
          <a:srcRect b="0" l="0" r="0" t="0"/>
          <a:stretch/>
        </p:blipFill>
        <p:spPr>
          <a:xfrm>
            <a:off x="10072688" y="78002"/>
            <a:ext cx="1800225" cy="575514"/>
          </a:xfrm>
          <a:prstGeom prst="rect">
            <a:avLst/>
          </a:prstGeom>
          <a:noFill/>
          <a:ln>
            <a:noFill/>
          </a:ln>
        </p:spPr>
      </p:pic>
      <p:sp>
        <p:nvSpPr>
          <p:cNvPr id="7" name="Google Shape;7;p43"/>
          <p:cNvSpPr/>
          <p:nvPr/>
        </p:nvSpPr>
        <p:spPr>
          <a:xfrm>
            <a:off x="1" y="0"/>
            <a:ext cx="9829800" cy="71763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8" name="Google Shape;8;p43"/>
          <p:cNvSpPr/>
          <p:nvPr/>
        </p:nvSpPr>
        <p:spPr>
          <a:xfrm>
            <a:off x="9888967" y="-419"/>
            <a:ext cx="112283" cy="732357"/>
          </a:xfrm>
          <a:prstGeom prst="rect">
            <a:avLst/>
          </a:prstGeom>
          <a:solidFill>
            <a:srgbClr val="7FBA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pic>
        <p:nvPicPr>
          <p:cNvPr descr="A blue and white background&#10;&#10;Description automatically generated with medium confidence" id="9" name="Google Shape;9;p43"/>
          <p:cNvPicPr preferRelativeResize="0"/>
          <p:nvPr/>
        </p:nvPicPr>
        <p:blipFill rotWithShape="1">
          <a:blip r:embed="rId2">
            <a:alphaModFix amt="16000"/>
          </a:blip>
          <a:srcRect b="63695" l="0" r="1618" t="24724"/>
          <a:stretch/>
        </p:blipFill>
        <p:spPr>
          <a:xfrm>
            <a:off x="0" y="-1"/>
            <a:ext cx="9839325" cy="723901"/>
          </a:xfrm>
          <a:prstGeom prst="rect">
            <a:avLst/>
          </a:prstGeom>
          <a:noFill/>
          <a:ln>
            <a:noFill/>
          </a:ln>
        </p:spPr>
      </p:pic>
      <p:sp>
        <p:nvSpPr>
          <p:cNvPr id="10" name="Google Shape;10;p43"/>
          <p:cNvSpPr/>
          <p:nvPr/>
        </p:nvSpPr>
        <p:spPr>
          <a:xfrm>
            <a:off x="11925300" y="-419"/>
            <a:ext cx="266700" cy="732357"/>
          </a:xfrm>
          <a:prstGeom prst="rect">
            <a:avLst/>
          </a:prstGeom>
          <a:solidFill>
            <a:srgbClr val="FED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freepik.com/"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freepik.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freepik.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freepik.com/" TargetMode="External"/><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freepik.com/"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A person sitting at a desk with a computer&#10;&#10;Description automatically generated" id="19" name="Google Shape;19;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 name="Google Shape;20;p5"/>
          <p:cNvSpPr/>
          <p:nvPr/>
        </p:nvSpPr>
        <p:spPr>
          <a:xfrm>
            <a:off x="5873750" y="584200"/>
            <a:ext cx="4673600" cy="977900"/>
          </a:xfrm>
          <a:prstGeom prst="roundRect">
            <a:avLst>
              <a:gd fmla="val 16667" name="adj"/>
            </a:avLst>
          </a:prstGeom>
          <a:solidFill>
            <a:srgbClr val="EBEEF9"/>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1" name="Google Shape;21;p5"/>
          <p:cNvSpPr txBox="1"/>
          <p:nvPr/>
        </p:nvSpPr>
        <p:spPr>
          <a:xfrm>
            <a:off x="5043825" y="1903875"/>
            <a:ext cx="75969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3300">
                <a:solidFill>
                  <a:schemeClr val="lt1"/>
                </a:solidFill>
              </a:rPr>
              <a:t>Crop </a:t>
            </a:r>
            <a:r>
              <a:rPr b="1" lang="en" sz="3300">
                <a:solidFill>
                  <a:schemeClr val="lt1"/>
                </a:solidFill>
              </a:rPr>
              <a:t>yield</a:t>
            </a:r>
            <a:r>
              <a:rPr b="1" lang="en" sz="3300">
                <a:solidFill>
                  <a:schemeClr val="lt1"/>
                </a:solidFill>
              </a:rPr>
              <a:t> prediction in India</a:t>
            </a:r>
            <a:endParaRPr b="1" sz="3300">
              <a:solidFill>
                <a:schemeClr val="lt1"/>
              </a:solidFill>
            </a:endParaRPr>
          </a:p>
          <a:p>
            <a:pPr indent="0" lvl="0" marL="0" marR="0" rtl="0" algn="l">
              <a:lnSpc>
                <a:spcPct val="100000"/>
              </a:lnSpc>
              <a:spcBef>
                <a:spcPts val="0"/>
              </a:spcBef>
              <a:spcAft>
                <a:spcPts val="0"/>
              </a:spcAft>
              <a:buNone/>
            </a:pPr>
            <a:r>
              <a:rPr b="1" lang="en" sz="3300">
                <a:solidFill>
                  <a:schemeClr val="lt1"/>
                </a:solidFill>
              </a:rPr>
              <a:t>       </a:t>
            </a:r>
            <a:r>
              <a:rPr b="1" lang="en" sz="3300">
                <a:solidFill>
                  <a:schemeClr val="lt1"/>
                </a:solidFill>
              </a:rPr>
              <a:t>using</a:t>
            </a:r>
            <a:r>
              <a:rPr b="1" lang="en" sz="3300">
                <a:solidFill>
                  <a:schemeClr val="lt1"/>
                </a:solidFill>
              </a:rPr>
              <a:t> machine learning</a:t>
            </a:r>
            <a:endParaRPr sz="700"/>
          </a:p>
        </p:txBody>
      </p:sp>
      <p:grpSp>
        <p:nvGrpSpPr>
          <p:cNvPr id="22" name="Google Shape;22;p5"/>
          <p:cNvGrpSpPr/>
          <p:nvPr/>
        </p:nvGrpSpPr>
        <p:grpSpPr>
          <a:xfrm>
            <a:off x="6096000" y="707886"/>
            <a:ext cx="4218482" cy="664378"/>
            <a:chOff x="2375536" y="1112060"/>
            <a:chExt cx="5261230" cy="828603"/>
          </a:xfrm>
        </p:grpSpPr>
        <p:pic>
          <p:nvPicPr>
            <p:cNvPr descr="A close up of a logo&#10;&#10;Description automatically generated" id="23" name="Google Shape;23;p5"/>
            <p:cNvPicPr preferRelativeResize="0"/>
            <p:nvPr/>
          </p:nvPicPr>
          <p:blipFill rotWithShape="1">
            <a:blip r:embed="rId4">
              <a:alphaModFix/>
            </a:blip>
            <a:srcRect b="0" l="0" r="0" t="0"/>
            <a:stretch/>
          </p:blipFill>
          <p:spPr>
            <a:xfrm>
              <a:off x="6061375" y="1270168"/>
              <a:ext cx="1575391" cy="512386"/>
            </a:xfrm>
            <a:prstGeom prst="rect">
              <a:avLst/>
            </a:prstGeom>
            <a:noFill/>
            <a:ln>
              <a:noFill/>
            </a:ln>
          </p:spPr>
        </p:pic>
        <p:pic>
          <p:nvPicPr>
            <p:cNvPr descr="A yellow and red shell logo&#10;&#10;Description automatically generated" id="24" name="Google Shape;24;p5"/>
            <p:cNvPicPr preferRelativeResize="0"/>
            <p:nvPr/>
          </p:nvPicPr>
          <p:blipFill rotWithShape="1">
            <a:blip r:embed="rId5">
              <a:alphaModFix/>
            </a:blip>
            <a:srcRect b="0" l="0" r="0" t="0"/>
            <a:stretch/>
          </p:blipFill>
          <p:spPr>
            <a:xfrm>
              <a:off x="2375536" y="1112060"/>
              <a:ext cx="985475" cy="828603"/>
            </a:xfrm>
            <a:prstGeom prst="rect">
              <a:avLst/>
            </a:prstGeom>
            <a:noFill/>
            <a:ln>
              <a:noFill/>
            </a:ln>
          </p:spPr>
        </p:pic>
      </p:grpSp>
      <p:sp>
        <p:nvSpPr>
          <p:cNvPr id="25" name="Google Shape;25;p5"/>
          <p:cNvSpPr txBox="1"/>
          <p:nvPr/>
        </p:nvSpPr>
        <p:spPr>
          <a:xfrm>
            <a:off x="5133525" y="4657600"/>
            <a:ext cx="6558900" cy="152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67" u="none" cap="none" strike="noStrike">
                <a:solidFill>
                  <a:schemeClr val="lt1"/>
                </a:solidFill>
                <a:latin typeface="Arial"/>
                <a:ea typeface="Arial"/>
                <a:cs typeface="Arial"/>
                <a:sym typeface="Arial"/>
              </a:rPr>
              <a:t>College Name:</a:t>
            </a:r>
            <a:r>
              <a:rPr lang="en" sz="1867">
                <a:solidFill>
                  <a:schemeClr val="lt1"/>
                </a:solidFill>
              </a:rPr>
              <a:t>Arjun college of technology</a:t>
            </a:r>
            <a:endParaRPr/>
          </a:p>
          <a:p>
            <a:pPr indent="0" lvl="0" marL="0" marR="0" rtl="0" algn="l">
              <a:lnSpc>
                <a:spcPct val="100000"/>
              </a:lnSpc>
              <a:spcBef>
                <a:spcPts val="0"/>
              </a:spcBef>
              <a:spcAft>
                <a:spcPts val="0"/>
              </a:spcAft>
              <a:buNone/>
            </a:pPr>
            <a:r>
              <a:rPr b="0" i="0" lang="en" sz="1867" u="none" cap="none" strike="noStrike">
                <a:solidFill>
                  <a:schemeClr val="lt1"/>
                </a:solidFill>
                <a:latin typeface="Arial"/>
                <a:ea typeface="Arial"/>
                <a:cs typeface="Arial"/>
                <a:sym typeface="Arial"/>
              </a:rPr>
              <a:t>Student names: C.I</a:t>
            </a:r>
            <a:r>
              <a:rPr lang="en" sz="1867">
                <a:solidFill>
                  <a:schemeClr val="lt1"/>
                </a:solidFill>
              </a:rPr>
              <a:t>ndra</a:t>
            </a:r>
            <a:endParaRPr sz="1867">
              <a:solidFill>
                <a:schemeClr val="lt1"/>
              </a:solidFill>
            </a:endParaRPr>
          </a:p>
          <a:p>
            <a:pPr indent="0" lvl="0" marL="0" marR="0" rtl="0" algn="l">
              <a:lnSpc>
                <a:spcPct val="100000"/>
              </a:lnSpc>
              <a:spcBef>
                <a:spcPts val="0"/>
              </a:spcBef>
              <a:spcAft>
                <a:spcPts val="0"/>
              </a:spcAft>
              <a:buNone/>
            </a:pPr>
            <a:r>
              <a:rPr lang="en" sz="1867">
                <a:solidFill>
                  <a:schemeClr val="lt1"/>
                </a:solidFill>
              </a:rPr>
              <a:t>	             P.Hemanth reddy</a:t>
            </a:r>
            <a:endParaRPr sz="1867">
              <a:solidFill>
                <a:schemeClr val="lt1"/>
              </a:solidFill>
            </a:endParaRPr>
          </a:p>
          <a:p>
            <a:pPr indent="0" lvl="0" marL="0" marR="0" rtl="0" algn="l">
              <a:lnSpc>
                <a:spcPct val="100000"/>
              </a:lnSpc>
              <a:spcBef>
                <a:spcPts val="0"/>
              </a:spcBef>
              <a:spcAft>
                <a:spcPts val="0"/>
              </a:spcAft>
              <a:buNone/>
            </a:pPr>
            <a:r>
              <a:rPr lang="en" sz="1867">
                <a:solidFill>
                  <a:schemeClr val="lt1"/>
                </a:solidFill>
              </a:rPr>
              <a:t>                           K.Madhu</a:t>
            </a:r>
            <a:endParaRPr sz="1867">
              <a:solidFill>
                <a:schemeClr val="lt1"/>
              </a:solidFill>
            </a:endParaRPr>
          </a:p>
          <a:p>
            <a:pPr indent="0" lvl="0" marL="0" marR="0" rtl="0" algn="l">
              <a:lnSpc>
                <a:spcPct val="100000"/>
              </a:lnSpc>
              <a:spcBef>
                <a:spcPts val="0"/>
              </a:spcBef>
              <a:spcAft>
                <a:spcPts val="0"/>
              </a:spcAft>
              <a:buNone/>
            </a:pPr>
            <a:r>
              <a:rPr lang="en" sz="1867">
                <a:solidFill>
                  <a:schemeClr val="lt1"/>
                </a:solidFill>
              </a:rPr>
              <a:t>                           K.Venkatesh</a:t>
            </a:r>
            <a:endParaRPr sz="1867">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8"/>
          <p:cNvSpPr txBox="1"/>
          <p:nvPr/>
        </p:nvSpPr>
        <p:spPr>
          <a:xfrm>
            <a:off x="210314" y="1451569"/>
            <a:ext cx="10435800" cy="3468300"/>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Brief Overview:</a:t>
            </a:r>
            <a:endParaRPr/>
          </a:p>
          <a:p>
            <a:pPr indent="-117341" lvl="0" marL="231641" marR="0" rtl="0" algn="l">
              <a:lnSpc>
                <a:spcPct val="100000"/>
              </a:lnSpc>
              <a:spcBef>
                <a:spcPts val="800"/>
              </a:spcBef>
              <a:spcAft>
                <a:spcPts val="0"/>
              </a:spcAft>
              <a:buClr>
                <a:srgbClr val="000000"/>
              </a:buClr>
              <a:buSzPts val="1800"/>
              <a:buFont typeface="Arial"/>
              <a:buNone/>
            </a:pPr>
            <a:r>
              <a:rPr lang="en" sz="1500"/>
              <a:t>  Problem Statement: Using variables such crop type, soil quality, and weather (temperature, humidity, and rainfall), we seek to forecast agricultural yields in a given area. Farmers may boost agricultural output and lower losses by making well-informed decisions regarding planting, irrigation, and harvesting based on precise crop yield forecasts. The objective is to create a predictive model that can calculate the anticipated yield of various crops under a range of environmental circumstances.</a:t>
            </a:r>
            <a:endParaRPr b="0" i="0" sz="1500" u="none" cap="none" strike="noStrike">
              <a:solidFill>
                <a:srgbClr val="000000"/>
              </a:solidFill>
              <a:latin typeface="Arial"/>
              <a:ea typeface="Arial"/>
              <a:cs typeface="Arial"/>
              <a:sym typeface="Arial"/>
            </a:endParaRPr>
          </a:p>
          <a:p>
            <a:pPr indent="-117341" lvl="0" marL="231641" marR="0" rtl="0" algn="l">
              <a:lnSpc>
                <a:spcPct val="100000"/>
              </a:lnSpc>
              <a:spcBef>
                <a:spcPts val="800"/>
              </a:spcBef>
              <a:spcAft>
                <a:spcPts val="0"/>
              </a:spcAft>
              <a:buClr>
                <a:srgbClr val="000000"/>
              </a:buClr>
              <a:buSzPts val="1800"/>
              <a:buFont typeface="Arial"/>
              <a:buNone/>
            </a:pPr>
            <a:r>
              <a:t/>
            </a:r>
            <a:endParaRPr b="0" i="0" sz="1500" u="none" cap="none" strike="noStrike">
              <a:solidFill>
                <a:srgbClr val="000000"/>
              </a:solidFill>
              <a:latin typeface="Arial"/>
              <a:ea typeface="Arial"/>
              <a:cs typeface="Arial"/>
              <a:sym typeface="Arial"/>
            </a:endParaRPr>
          </a:p>
          <a:p>
            <a:pPr indent="-231641" lvl="0" marL="231641" marR="0" rtl="0" algn="l">
              <a:lnSpc>
                <a:spcPct val="100000"/>
              </a:lnSpc>
              <a:spcBef>
                <a:spcPts val="8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Key Objectives: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800"/>
              </a:spcBef>
              <a:spcAft>
                <a:spcPts val="0"/>
              </a:spcAft>
              <a:buNone/>
            </a:pPr>
            <a:br>
              <a:rPr b="0" i="0" lang="en" sz="1800" u="none" cap="none" strike="noStrike">
                <a:solidFill>
                  <a:srgbClr val="000000"/>
                </a:solidFill>
                <a:latin typeface="Arial"/>
                <a:ea typeface="Arial"/>
                <a:cs typeface="Arial"/>
                <a:sym typeface="Arial"/>
              </a:rPr>
            </a:br>
            <a:r>
              <a:rPr lang="en"/>
              <a:t>The key objectives of crop yield prediction are to analyze factors like weather, soil, and farming practices, collect relevant data, build a predictive model, and help farmers make better decisions to increase crop yields and reduce losses.</a:t>
            </a:r>
            <a:endParaRPr/>
          </a:p>
          <a:p>
            <a:pPr indent="0" lvl="0" marL="457200" marR="0" rtl="0" algn="l">
              <a:lnSpc>
                <a:spcPct val="100000"/>
              </a:lnSpc>
              <a:spcBef>
                <a:spcPts val="800"/>
              </a:spcBef>
              <a:spcAft>
                <a:spcPts val="0"/>
              </a:spcAft>
              <a:buNone/>
            </a:pPr>
            <a:r>
              <a:t/>
            </a:r>
            <a:endParaRPr/>
          </a:p>
        </p:txBody>
      </p:sp>
      <p:sp>
        <p:nvSpPr>
          <p:cNvPr id="31" name="Google Shape;31;p8"/>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Problem Statement</a:t>
            </a:r>
            <a:endParaRPr b="0" i="0" sz="2000" u="none" cap="none" strike="noStrike">
              <a:solidFill>
                <a:srgbClr val="213163"/>
              </a:solidFill>
              <a:latin typeface="Arial"/>
              <a:ea typeface="Arial"/>
              <a:cs typeface="Arial"/>
              <a:sym typeface="Arial"/>
            </a:endParaRPr>
          </a:p>
        </p:txBody>
      </p:sp>
      <p:sp>
        <p:nvSpPr>
          <p:cNvPr id="32" name="Google Shape;32;p8"/>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Source : </a:t>
            </a:r>
            <a:endParaRPr/>
          </a:p>
        </p:txBody>
      </p:sp>
      <p:sp>
        <p:nvSpPr>
          <p:cNvPr id="33" name="Google Shape;33;p8"/>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sng" cap="none" strike="noStrike">
                <a:solidFill>
                  <a:srgbClr val="0000FF"/>
                </a:solidFill>
                <a:latin typeface="Arial"/>
                <a:ea typeface="Arial"/>
                <a:cs typeface="Arial"/>
                <a:sym typeface="Arial"/>
                <a:hlinkClick r:id="rId3">
                  <a:extLst>
                    <a:ext uri="{A12FA001-AC4F-418D-AE19-62706E023703}">
                      <ahyp:hlinkClr val="tx"/>
                    </a:ext>
                  </a:extLst>
                </a:hlinkClick>
              </a:rPr>
              <a:t>www.freepik.com/</a:t>
            </a:r>
            <a:endParaRPr b="0" i="0" sz="1200" u="none" cap="none" strike="noStrike">
              <a:solidFill>
                <a:srgbClr val="0000FF"/>
              </a:solidFill>
              <a:latin typeface="Arial"/>
              <a:ea typeface="Arial"/>
              <a:cs typeface="Arial"/>
              <a:sym typeface="Arial"/>
            </a:endParaRPr>
          </a:p>
        </p:txBody>
      </p:sp>
      <p:cxnSp>
        <p:nvCxnSpPr>
          <p:cNvPr id="34" name="Google Shape;34;p8"/>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36"/>
          <p:cNvSpPr txBox="1"/>
          <p:nvPr/>
        </p:nvSpPr>
        <p:spPr>
          <a:xfrm>
            <a:off x="210314" y="1451569"/>
            <a:ext cx="10435800" cy="2419800"/>
          </a:xfrm>
          <a:prstGeom prst="rect">
            <a:avLst/>
          </a:prstGeom>
          <a:noFill/>
          <a:ln>
            <a:noFill/>
          </a:ln>
        </p:spPr>
        <p:txBody>
          <a:bodyPr anchorCtr="0" anchor="t" bIns="45700" lIns="91425" spcFirstLastPara="1" rIns="91425" wrap="square" tIns="45700">
            <a:sp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Collect Data</a:t>
            </a:r>
            <a:r>
              <a:rPr lang="en" sz="1100">
                <a:solidFill>
                  <a:schemeClr val="dk1"/>
                </a:solidFill>
              </a:rPr>
              <a:t>: Gather weather, soil, and crop information to understand how these factors affect growth.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Use Technology</a:t>
            </a:r>
            <a:r>
              <a:rPr lang="en" sz="1100">
                <a:solidFill>
                  <a:schemeClr val="dk1"/>
                </a:solidFill>
              </a:rPr>
              <a:t>: Use machine learning or simple algorithms to make predictions based on collected data (like past weather and soil conditions).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Satellite and Drone Images</a:t>
            </a:r>
            <a:r>
              <a:rPr lang="en" sz="1100">
                <a:solidFill>
                  <a:schemeClr val="dk1"/>
                </a:solidFill>
              </a:rPr>
              <a:t>: Use satellites and drones to track crop health and predict yields by observing the plants from above.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Weather Forecasting</a:t>
            </a:r>
            <a:r>
              <a:rPr lang="en" sz="1100">
                <a:solidFill>
                  <a:schemeClr val="dk1"/>
                </a:solidFill>
              </a:rPr>
              <a:t>: Check weather forecasts to know how future weather will impact crops, helping plan planting and harvesting times.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Smart Farming Tools</a:t>
            </a:r>
            <a:r>
              <a:rPr lang="en" sz="1100">
                <a:solidFill>
                  <a:schemeClr val="dk1"/>
                </a:solidFill>
              </a:rPr>
              <a:t>: Use sensors in the field to measure soil moisture, temperature, and nutrients to help predict crop health.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Farmer Apps</a:t>
            </a:r>
            <a:r>
              <a:rPr lang="en" sz="1100">
                <a:solidFill>
                  <a:schemeClr val="dk1"/>
                </a:solidFill>
              </a:rPr>
              <a:t>: Provide farmers with apps that give advice on when to plant, water, and harvest based on predictions.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These solutions can help farmers grow more crops and make better decisions!</a:t>
            </a:r>
            <a:endParaRPr sz="1100">
              <a:solidFill>
                <a:schemeClr val="dk1"/>
              </a:solidFill>
            </a:endParaRPr>
          </a:p>
          <a:p>
            <a:pPr indent="0" lvl="0" marL="457200" marR="0" rtl="0" algn="l">
              <a:lnSpc>
                <a:spcPct val="100000"/>
              </a:lnSpc>
              <a:spcBef>
                <a:spcPts val="1200"/>
              </a:spcBef>
              <a:spcAft>
                <a:spcPts val="0"/>
              </a:spcAft>
              <a:buNone/>
            </a:pPr>
            <a:r>
              <a:t/>
            </a:r>
            <a:endParaRPr sz="1800"/>
          </a:p>
          <a:p>
            <a:pPr indent="0" lvl="0" marL="0" marR="0" rtl="0" algn="l">
              <a:lnSpc>
                <a:spcPct val="100000"/>
              </a:lnSpc>
              <a:spcBef>
                <a:spcPts val="8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0" name="Google Shape;40;p36"/>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Solution</a:t>
            </a:r>
            <a:endParaRPr b="0" i="0" sz="2000" u="none" cap="none" strike="noStrike">
              <a:solidFill>
                <a:srgbClr val="213163"/>
              </a:solidFill>
              <a:latin typeface="Arial"/>
              <a:ea typeface="Arial"/>
              <a:cs typeface="Arial"/>
              <a:sym typeface="Arial"/>
            </a:endParaRPr>
          </a:p>
        </p:txBody>
      </p:sp>
      <p:sp>
        <p:nvSpPr>
          <p:cNvPr id="41" name="Google Shape;41;p36"/>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Source : </a:t>
            </a:r>
            <a:endParaRPr/>
          </a:p>
        </p:txBody>
      </p:sp>
      <p:sp>
        <p:nvSpPr>
          <p:cNvPr id="42" name="Google Shape;42;p36"/>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sng" cap="none" strike="noStrike">
                <a:solidFill>
                  <a:srgbClr val="0000FF"/>
                </a:solidFill>
                <a:latin typeface="Arial"/>
                <a:ea typeface="Arial"/>
                <a:cs typeface="Arial"/>
                <a:sym typeface="Arial"/>
                <a:hlinkClick r:id="rId3">
                  <a:extLst>
                    <a:ext uri="{A12FA001-AC4F-418D-AE19-62706E023703}">
                      <ahyp:hlinkClr val="tx"/>
                    </a:ext>
                  </a:extLst>
                </a:hlinkClick>
              </a:rPr>
              <a:t>www.freepik.com/</a:t>
            </a:r>
            <a:endParaRPr b="0" i="0" sz="1200" u="none" cap="none" strike="noStrike">
              <a:solidFill>
                <a:srgbClr val="0000FF"/>
              </a:solidFill>
              <a:latin typeface="Arial"/>
              <a:ea typeface="Arial"/>
              <a:cs typeface="Arial"/>
              <a:sym typeface="Arial"/>
            </a:endParaRPr>
          </a:p>
        </p:txBody>
      </p:sp>
      <p:cxnSp>
        <p:nvCxnSpPr>
          <p:cNvPr id="43" name="Google Shape;43;p36"/>
          <p:cNvCxnSpPr/>
          <p:nvPr/>
        </p:nvCxnSpPr>
        <p:spPr>
          <a:xfrm>
            <a:off x="995675" y="6234760"/>
            <a:ext cx="12192000" cy="0"/>
          </a:xfrm>
          <a:prstGeom prst="straightConnector1">
            <a:avLst/>
          </a:prstGeom>
          <a:noFill/>
          <a:ln cap="flat" cmpd="sng" w="12700">
            <a:solidFill>
              <a:srgbClr val="D8D8D8"/>
            </a:solidFill>
            <a:prstDash val="solid"/>
            <a:round/>
            <a:headEnd len="sm" w="sm" type="none"/>
            <a:tailEnd len="sm" w="sm" type="none"/>
          </a:ln>
        </p:spPr>
      </p:cxnSp>
      <p:pic>
        <p:nvPicPr>
          <p:cNvPr id="44" name="Google Shape;44;p36"/>
          <p:cNvPicPr preferRelativeResize="0"/>
          <p:nvPr/>
        </p:nvPicPr>
        <p:blipFill rotWithShape="1">
          <a:blip r:embed="rId4">
            <a:alphaModFix/>
          </a:blip>
          <a:srcRect b="0" l="0" r="-26518" t="0"/>
          <a:stretch/>
        </p:blipFill>
        <p:spPr>
          <a:xfrm>
            <a:off x="468500" y="3345975"/>
            <a:ext cx="5502349" cy="2681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7"/>
          <p:cNvSpPr txBox="1"/>
          <p:nvPr/>
        </p:nvSpPr>
        <p:spPr>
          <a:xfrm>
            <a:off x="210314" y="1451569"/>
            <a:ext cx="10435800" cy="1026000"/>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Dataset Description:</a:t>
            </a:r>
            <a:endParaRPr/>
          </a:p>
          <a:p>
            <a:pPr indent="-231641" lvl="0" marL="231641" marR="0" rtl="0" algn="l">
              <a:lnSpc>
                <a:spcPct val="100000"/>
              </a:lnSpc>
              <a:spcBef>
                <a:spcPts val="800"/>
              </a:spcBef>
              <a:spcAft>
                <a:spcPts val="0"/>
              </a:spcAft>
              <a:buClr>
                <a:srgbClr val="000000"/>
              </a:buClr>
              <a:buSzPts val="1800"/>
              <a:buFont typeface="Arial"/>
              <a:buChar char="•"/>
            </a:pPr>
            <a:r>
              <a:rPr lang="en" sz="1800"/>
              <a:t>We use dataset related to crop </a:t>
            </a:r>
            <a:r>
              <a:rPr lang="en" sz="1800"/>
              <a:t>yield</a:t>
            </a:r>
            <a:r>
              <a:rPr lang="en" sz="1800"/>
              <a:t> prediction from github and it contains several features like state ,district_name,crop year, crop </a:t>
            </a:r>
            <a:r>
              <a:rPr lang="en" sz="1800"/>
              <a:t>name,production,season , area..</a:t>
            </a:r>
            <a:endParaRPr/>
          </a:p>
        </p:txBody>
      </p:sp>
      <p:sp>
        <p:nvSpPr>
          <p:cNvPr id="50" name="Google Shape;50;p37"/>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Dataset Overview</a:t>
            </a:r>
            <a:endParaRPr b="0" i="0" sz="2000" u="none" cap="none" strike="noStrike">
              <a:solidFill>
                <a:srgbClr val="213163"/>
              </a:solidFill>
              <a:latin typeface="Arial"/>
              <a:ea typeface="Arial"/>
              <a:cs typeface="Arial"/>
              <a:sym typeface="Arial"/>
            </a:endParaRPr>
          </a:p>
        </p:txBody>
      </p:sp>
      <p:sp>
        <p:nvSpPr>
          <p:cNvPr id="51" name="Google Shape;51;p37"/>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Source : </a:t>
            </a:r>
            <a:endParaRPr/>
          </a:p>
        </p:txBody>
      </p:sp>
      <p:sp>
        <p:nvSpPr>
          <p:cNvPr id="52" name="Google Shape;52;p37"/>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sng" cap="none" strike="noStrike">
                <a:solidFill>
                  <a:srgbClr val="0000FF"/>
                </a:solidFill>
                <a:latin typeface="Arial"/>
                <a:ea typeface="Arial"/>
                <a:cs typeface="Arial"/>
                <a:sym typeface="Arial"/>
                <a:hlinkClick r:id="rId3">
                  <a:extLst>
                    <a:ext uri="{A12FA001-AC4F-418D-AE19-62706E023703}">
                      <ahyp:hlinkClr val="tx"/>
                    </a:ext>
                  </a:extLst>
                </a:hlinkClick>
              </a:rPr>
              <a:t>www.freepik.com/</a:t>
            </a:r>
            <a:endParaRPr b="0" i="0" sz="1200" u="none" cap="none" strike="noStrike">
              <a:solidFill>
                <a:srgbClr val="0000FF"/>
              </a:solidFill>
              <a:latin typeface="Arial"/>
              <a:ea typeface="Arial"/>
              <a:cs typeface="Arial"/>
              <a:sym typeface="Arial"/>
            </a:endParaRPr>
          </a:p>
        </p:txBody>
      </p:sp>
      <p:cxnSp>
        <p:nvCxnSpPr>
          <p:cNvPr id="53" name="Google Shape;53;p37"/>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8"/>
          <p:cNvSpPr txBox="1"/>
          <p:nvPr/>
        </p:nvSpPr>
        <p:spPr>
          <a:xfrm>
            <a:off x="199789" y="1434269"/>
            <a:ext cx="10435800" cy="4494900"/>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Approach:</a:t>
            </a:r>
            <a:endParaRPr/>
          </a:p>
          <a:p>
            <a:pPr indent="0" lvl="0" marL="0" rtl="0" algn="l">
              <a:lnSpc>
                <a:spcPct val="115000"/>
              </a:lnSpc>
              <a:spcBef>
                <a:spcPts val="1400"/>
              </a:spcBef>
              <a:spcAft>
                <a:spcPts val="0"/>
              </a:spcAft>
              <a:buNone/>
            </a:pPr>
            <a:r>
              <a:rPr b="1" lang="en" sz="1300">
                <a:solidFill>
                  <a:schemeClr val="dk1"/>
                </a:solidFill>
              </a:rPr>
              <a:t>1.Collect Information:</a:t>
            </a:r>
            <a:r>
              <a:rPr lang="en" sz="1100">
                <a:solidFill>
                  <a:schemeClr val="dk1"/>
                </a:solidFill>
              </a:rPr>
              <a:t>Gather data like weather, soil quality, and types of crops to understand what affects their growth.</a:t>
            </a:r>
            <a:endParaRPr sz="1100">
              <a:solidFill>
                <a:schemeClr val="dk1"/>
              </a:solidFill>
            </a:endParaRPr>
          </a:p>
          <a:p>
            <a:pPr indent="0" lvl="0" marL="0" rtl="0" algn="l">
              <a:lnSpc>
                <a:spcPct val="115000"/>
              </a:lnSpc>
              <a:spcBef>
                <a:spcPts val="1400"/>
              </a:spcBef>
              <a:spcAft>
                <a:spcPts val="0"/>
              </a:spcAft>
              <a:buNone/>
            </a:pPr>
            <a:r>
              <a:rPr lang="en" sz="1100">
                <a:solidFill>
                  <a:schemeClr val="dk1"/>
                </a:solidFill>
              </a:rPr>
              <a:t>2.</a:t>
            </a:r>
            <a:r>
              <a:rPr b="1" lang="en" sz="1300">
                <a:solidFill>
                  <a:schemeClr val="dk1"/>
                </a:solidFill>
              </a:rPr>
              <a:t> Look for Patterns:</a:t>
            </a:r>
            <a:r>
              <a:rPr lang="en" sz="1100">
                <a:solidFill>
                  <a:schemeClr val="dk1"/>
                </a:solidFill>
              </a:rPr>
              <a:t>Analyze the data to find patterns in how things like temperature and soil moisture affect how much crops grow.</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3. Create a Prediction Model:</a:t>
            </a:r>
            <a:r>
              <a:rPr lang="en" sz="1100">
                <a:solidFill>
                  <a:schemeClr val="dk1"/>
                </a:solidFill>
              </a:rPr>
              <a:t>Build a system (like a computer program) to predict how much crops will grow based on the patterns found in the data.</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4. Test and Improve the Model:</a:t>
            </a:r>
            <a:r>
              <a:rPr lang="en" sz="1100">
                <a:solidFill>
                  <a:schemeClr val="dk1"/>
                </a:solidFill>
              </a:rPr>
              <a:t>Check if the system works well by testing it with new data, and make it better if needed.</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5. Make Predictions:</a:t>
            </a:r>
            <a:r>
              <a:rPr lang="en" sz="1100">
                <a:solidFill>
                  <a:schemeClr val="dk1"/>
                </a:solidFill>
              </a:rPr>
              <a:t>Use the model to predict how much crops will grow in the future, based on current conditions.</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6. Help Farmers:</a:t>
            </a:r>
            <a:r>
              <a:rPr lang="en" sz="1100">
                <a:solidFill>
                  <a:schemeClr val="dk1"/>
                </a:solidFill>
              </a:rPr>
              <a:t>Share these predictions with farmers to help them make better choices about planting, watering, and harvesting crops.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These steps help farmers plan better and grow more crops with less waste!</a:t>
            </a:r>
            <a:endParaRPr sz="1100">
              <a:solidFill>
                <a:schemeClr val="dk1"/>
              </a:solidFill>
            </a:endParaRPr>
          </a:p>
          <a:p>
            <a:pPr indent="0" lvl="0" marL="0" marR="0" rtl="0" algn="l">
              <a:lnSpc>
                <a:spcPct val="100000"/>
              </a:lnSpc>
              <a:spcBef>
                <a:spcPts val="1200"/>
              </a:spcBef>
              <a:spcAft>
                <a:spcPts val="0"/>
              </a:spcAft>
              <a:buNone/>
            </a:pPr>
            <a:r>
              <a:rPr lang="en" sz="1800"/>
              <a:t>Algorithms used:</a:t>
            </a:r>
            <a:endParaRPr sz="1800"/>
          </a:p>
          <a:p>
            <a:pPr indent="0" lvl="0" marL="0" marR="0" rtl="0" algn="l">
              <a:lnSpc>
                <a:spcPct val="100000"/>
              </a:lnSpc>
              <a:spcBef>
                <a:spcPts val="800"/>
              </a:spcBef>
              <a:spcAft>
                <a:spcPts val="0"/>
              </a:spcAft>
              <a:buNone/>
            </a:pPr>
            <a:r>
              <a:rPr lang="en" sz="1500"/>
              <a:t>Linear regression,random forest,support vector regression,decision tree,cross validation</a:t>
            </a:r>
            <a:br>
              <a:rPr b="0" i="0" lang="en" sz="1800" u="none" cap="none" strike="noStrike">
                <a:solidFill>
                  <a:srgbClr val="000000"/>
                </a:solidFill>
                <a:latin typeface="Arial"/>
                <a:ea typeface="Arial"/>
                <a:cs typeface="Arial"/>
                <a:sym typeface="Arial"/>
              </a:rPr>
            </a:br>
            <a:br>
              <a:rPr b="0" i="0" lang="en"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
        <p:nvSpPr>
          <p:cNvPr id="59" name="Google Shape;59;p38"/>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Methodology</a:t>
            </a:r>
            <a:endParaRPr b="0" i="0" sz="2000" u="none" cap="none" strike="noStrike">
              <a:solidFill>
                <a:srgbClr val="213163"/>
              </a:solidFill>
              <a:latin typeface="Arial"/>
              <a:ea typeface="Arial"/>
              <a:cs typeface="Arial"/>
              <a:sym typeface="Arial"/>
            </a:endParaRPr>
          </a:p>
        </p:txBody>
      </p:sp>
      <p:sp>
        <p:nvSpPr>
          <p:cNvPr id="60" name="Google Shape;60;p38"/>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Source : </a:t>
            </a:r>
            <a:endParaRPr/>
          </a:p>
        </p:txBody>
      </p:sp>
      <p:sp>
        <p:nvSpPr>
          <p:cNvPr id="61" name="Google Shape;61;p38"/>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sng" cap="none" strike="noStrike">
                <a:solidFill>
                  <a:srgbClr val="0000FF"/>
                </a:solidFill>
                <a:latin typeface="Arial"/>
                <a:ea typeface="Arial"/>
                <a:cs typeface="Arial"/>
                <a:sym typeface="Arial"/>
                <a:hlinkClick r:id="rId3">
                  <a:extLst>
                    <a:ext uri="{A12FA001-AC4F-418D-AE19-62706E023703}">
                      <ahyp:hlinkClr val="tx"/>
                    </a:ext>
                  </a:extLst>
                </a:hlinkClick>
              </a:rPr>
              <a:t>www.freepik.com/</a:t>
            </a:r>
            <a:endParaRPr b="0" i="0" sz="1200" u="none" cap="none" strike="noStrike">
              <a:solidFill>
                <a:srgbClr val="0000FF"/>
              </a:solidFill>
              <a:latin typeface="Arial"/>
              <a:ea typeface="Arial"/>
              <a:cs typeface="Arial"/>
              <a:sym typeface="Arial"/>
            </a:endParaRPr>
          </a:p>
        </p:txBody>
      </p:sp>
      <p:cxnSp>
        <p:nvCxnSpPr>
          <p:cNvPr id="62" name="Google Shape;62;p38"/>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9"/>
          <p:cNvSpPr txBox="1"/>
          <p:nvPr/>
        </p:nvSpPr>
        <p:spPr>
          <a:xfrm>
            <a:off x="210314" y="1451569"/>
            <a:ext cx="10435915" cy="369332"/>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t/>
            </a:r>
            <a:endParaRPr b="0" i="0" sz="1800" u="none" cap="none" strike="noStrike">
              <a:solidFill>
                <a:srgbClr val="000000"/>
              </a:solidFill>
              <a:latin typeface="Arial"/>
              <a:ea typeface="Arial"/>
              <a:cs typeface="Arial"/>
              <a:sym typeface="Arial"/>
            </a:endParaRPr>
          </a:p>
        </p:txBody>
      </p:sp>
      <p:sp>
        <p:nvSpPr>
          <p:cNvPr id="68" name="Google Shape;68;p39"/>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Results</a:t>
            </a:r>
            <a:endParaRPr b="0" i="0" sz="2000" u="none" cap="none" strike="noStrike">
              <a:solidFill>
                <a:srgbClr val="213163"/>
              </a:solidFill>
              <a:latin typeface="Arial"/>
              <a:ea typeface="Arial"/>
              <a:cs typeface="Arial"/>
              <a:sym typeface="Arial"/>
            </a:endParaRPr>
          </a:p>
        </p:txBody>
      </p:sp>
      <p:sp>
        <p:nvSpPr>
          <p:cNvPr id="69" name="Google Shape;69;p39"/>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Source : </a:t>
            </a:r>
            <a:endParaRPr/>
          </a:p>
        </p:txBody>
      </p:sp>
      <p:sp>
        <p:nvSpPr>
          <p:cNvPr id="70" name="Google Shape;70;p39"/>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sng" cap="none" strike="noStrike">
                <a:solidFill>
                  <a:srgbClr val="0000FF"/>
                </a:solidFill>
                <a:latin typeface="Arial"/>
                <a:ea typeface="Arial"/>
                <a:cs typeface="Arial"/>
                <a:sym typeface="Arial"/>
                <a:hlinkClick r:id="rId3">
                  <a:extLst>
                    <a:ext uri="{A12FA001-AC4F-418D-AE19-62706E023703}">
                      <ahyp:hlinkClr val="tx"/>
                    </a:ext>
                  </a:extLst>
                </a:hlinkClick>
              </a:rPr>
              <a:t>www.freepik.com/</a:t>
            </a:r>
            <a:endParaRPr b="0" i="0" sz="1200" u="none" cap="none" strike="noStrike">
              <a:solidFill>
                <a:srgbClr val="0000FF"/>
              </a:solidFill>
              <a:latin typeface="Arial"/>
              <a:ea typeface="Arial"/>
              <a:cs typeface="Arial"/>
              <a:sym typeface="Arial"/>
            </a:endParaRPr>
          </a:p>
        </p:txBody>
      </p:sp>
      <p:cxnSp>
        <p:nvCxnSpPr>
          <p:cNvPr id="71" name="Google Shape;71;p39"/>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id="72" name="Google Shape;72;p39"/>
          <p:cNvPicPr preferRelativeResize="0"/>
          <p:nvPr/>
        </p:nvPicPr>
        <p:blipFill>
          <a:blip r:embed="rId4">
            <a:alphaModFix/>
          </a:blip>
          <a:stretch>
            <a:fillRect/>
          </a:stretch>
        </p:blipFill>
        <p:spPr>
          <a:xfrm>
            <a:off x="348875" y="1595150"/>
            <a:ext cx="3366490" cy="1893650"/>
          </a:xfrm>
          <a:prstGeom prst="rect">
            <a:avLst/>
          </a:prstGeom>
          <a:noFill/>
          <a:ln>
            <a:noFill/>
          </a:ln>
        </p:spPr>
      </p:pic>
      <p:pic>
        <p:nvPicPr>
          <p:cNvPr id="73" name="Google Shape;73;p39"/>
          <p:cNvPicPr preferRelativeResize="0"/>
          <p:nvPr/>
        </p:nvPicPr>
        <p:blipFill rotWithShape="1">
          <a:blip r:embed="rId5">
            <a:alphaModFix/>
          </a:blip>
          <a:srcRect b="27346" l="0" r="0" t="0"/>
          <a:stretch/>
        </p:blipFill>
        <p:spPr>
          <a:xfrm>
            <a:off x="4017125" y="1595150"/>
            <a:ext cx="3080098" cy="1847051"/>
          </a:xfrm>
          <a:prstGeom prst="rect">
            <a:avLst/>
          </a:prstGeom>
          <a:noFill/>
          <a:ln>
            <a:noFill/>
          </a:ln>
        </p:spPr>
      </p:pic>
      <p:pic>
        <p:nvPicPr>
          <p:cNvPr id="74" name="Google Shape;74;p39"/>
          <p:cNvPicPr preferRelativeResize="0"/>
          <p:nvPr/>
        </p:nvPicPr>
        <p:blipFill>
          <a:blip r:embed="rId6">
            <a:alphaModFix/>
          </a:blip>
          <a:stretch>
            <a:fillRect/>
          </a:stretch>
        </p:blipFill>
        <p:spPr>
          <a:xfrm>
            <a:off x="7675375" y="1595150"/>
            <a:ext cx="3158448" cy="1776627"/>
          </a:xfrm>
          <a:prstGeom prst="rect">
            <a:avLst/>
          </a:prstGeom>
          <a:noFill/>
          <a:ln>
            <a:noFill/>
          </a:ln>
        </p:spPr>
      </p:pic>
      <p:pic>
        <p:nvPicPr>
          <p:cNvPr id="75" name="Google Shape;75;p39"/>
          <p:cNvPicPr preferRelativeResize="0"/>
          <p:nvPr/>
        </p:nvPicPr>
        <p:blipFill>
          <a:blip r:embed="rId7">
            <a:alphaModFix/>
          </a:blip>
          <a:stretch>
            <a:fillRect/>
          </a:stretch>
        </p:blipFill>
        <p:spPr>
          <a:xfrm>
            <a:off x="1903875" y="3630125"/>
            <a:ext cx="3080098" cy="2001799"/>
          </a:xfrm>
          <a:prstGeom prst="rect">
            <a:avLst/>
          </a:prstGeom>
          <a:noFill/>
          <a:ln>
            <a:noFill/>
          </a:ln>
        </p:spPr>
      </p:pic>
      <p:pic>
        <p:nvPicPr>
          <p:cNvPr id="76" name="Google Shape;76;p39"/>
          <p:cNvPicPr preferRelativeResize="0"/>
          <p:nvPr/>
        </p:nvPicPr>
        <p:blipFill>
          <a:blip r:embed="rId8">
            <a:alphaModFix/>
          </a:blip>
          <a:stretch>
            <a:fillRect/>
          </a:stretch>
        </p:blipFill>
        <p:spPr>
          <a:xfrm>
            <a:off x="6120375" y="3612375"/>
            <a:ext cx="3080102" cy="2037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0"/>
          <p:cNvSpPr txBox="1"/>
          <p:nvPr/>
        </p:nvSpPr>
        <p:spPr>
          <a:xfrm>
            <a:off x="212231" y="96237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Conclusion</a:t>
            </a:r>
            <a:endParaRPr b="0" i="0" sz="2000" u="none" cap="none" strike="noStrike">
              <a:solidFill>
                <a:srgbClr val="213163"/>
              </a:solidFill>
              <a:latin typeface="Arial"/>
              <a:ea typeface="Arial"/>
              <a:cs typeface="Arial"/>
              <a:sym typeface="Arial"/>
            </a:endParaRPr>
          </a:p>
        </p:txBody>
      </p:sp>
      <p:sp>
        <p:nvSpPr>
          <p:cNvPr id="82" name="Google Shape;82;p40"/>
          <p:cNvSpPr txBox="1"/>
          <p:nvPr/>
        </p:nvSpPr>
        <p:spPr>
          <a:xfrm>
            <a:off x="200875" y="1441975"/>
            <a:ext cx="5926800" cy="42153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Summary:</a:t>
            </a:r>
            <a:endParaRPr/>
          </a:p>
          <a:p>
            <a:pPr indent="0" lvl="0" marL="0" rtl="0" algn="l">
              <a:lnSpc>
                <a:spcPct val="115000"/>
              </a:lnSpc>
              <a:spcBef>
                <a:spcPts val="1200"/>
              </a:spcBef>
              <a:spcAft>
                <a:spcPts val="0"/>
              </a:spcAft>
              <a:buNone/>
            </a:pPr>
            <a:r>
              <a:rPr lang="en" sz="800">
                <a:solidFill>
                  <a:schemeClr val="dk1"/>
                </a:solidFill>
              </a:rPr>
              <a:t>In this case study, the goal was to predict crop yields to help farmers make better decisions. Here's a quick summary of the solution:</a:t>
            </a:r>
            <a:endParaRPr sz="800">
              <a:solidFill>
                <a:schemeClr val="dk1"/>
              </a:solidFill>
            </a:endParaRPr>
          </a:p>
          <a:p>
            <a:pPr indent="-279400" lvl="0" marL="457200" rtl="0" algn="l">
              <a:lnSpc>
                <a:spcPct val="115000"/>
              </a:lnSpc>
              <a:spcBef>
                <a:spcPts val="1200"/>
              </a:spcBef>
              <a:spcAft>
                <a:spcPts val="0"/>
              </a:spcAft>
              <a:buClr>
                <a:schemeClr val="dk1"/>
              </a:buClr>
              <a:buSzPts val="800"/>
              <a:buAutoNum type="arabicPeriod"/>
            </a:pPr>
            <a:r>
              <a:rPr b="1" lang="en" sz="800">
                <a:solidFill>
                  <a:schemeClr val="dk1"/>
                </a:solidFill>
              </a:rPr>
              <a:t>Data Collection</a:t>
            </a:r>
            <a:r>
              <a:rPr lang="en" sz="800">
                <a:solidFill>
                  <a:schemeClr val="dk1"/>
                </a:solidFill>
              </a:rPr>
              <a:t>: We gathered information like weather, soil quality, and crop types.</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Analysis</a:t>
            </a:r>
            <a:r>
              <a:rPr lang="en" sz="800">
                <a:solidFill>
                  <a:schemeClr val="dk1"/>
                </a:solidFill>
              </a:rPr>
              <a:t>: We looked for patterns in the data to see how different factors affect crop growth.</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Prediction Model</a:t>
            </a:r>
            <a:r>
              <a:rPr lang="en" sz="800">
                <a:solidFill>
                  <a:schemeClr val="dk1"/>
                </a:solidFill>
              </a:rPr>
              <a:t>: We created a system that predicts crop yield based on the patterns we found.</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Testing and Improvement</a:t>
            </a:r>
            <a:r>
              <a:rPr lang="en" sz="800">
                <a:solidFill>
                  <a:schemeClr val="dk1"/>
                </a:solidFill>
              </a:rPr>
              <a:t>: We tested and improved the model to make sure it’s accurate.</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Prediction Use</a:t>
            </a:r>
            <a:r>
              <a:rPr lang="en" sz="800">
                <a:solidFill>
                  <a:schemeClr val="dk1"/>
                </a:solidFill>
              </a:rPr>
              <a:t>: The model helps predict future crop yields, guiding farmers on when to plant, water, and harvest.</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b="1" lang="en" sz="800">
                <a:solidFill>
                  <a:schemeClr val="dk1"/>
                </a:solidFill>
              </a:rPr>
              <a:t>Farmer Support</a:t>
            </a:r>
            <a:r>
              <a:rPr lang="en" sz="800">
                <a:solidFill>
                  <a:schemeClr val="dk1"/>
                </a:solidFill>
              </a:rPr>
              <a:t>: Farmers get advice from these predictions to make smarter farming decisions.</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Effectiveness:</a:t>
            </a:r>
            <a:endParaRPr b="1" sz="1000">
              <a:solidFill>
                <a:schemeClr val="dk1"/>
              </a:solidFill>
            </a:endParaRPr>
          </a:p>
          <a:p>
            <a:pPr indent="0" lvl="0" marL="0" rtl="0" algn="l">
              <a:lnSpc>
                <a:spcPct val="115000"/>
              </a:lnSpc>
              <a:spcBef>
                <a:spcPts val="1200"/>
              </a:spcBef>
              <a:spcAft>
                <a:spcPts val="0"/>
              </a:spcAft>
              <a:buNone/>
            </a:pPr>
            <a:r>
              <a:rPr lang="en" sz="800">
                <a:solidFill>
                  <a:schemeClr val="dk1"/>
                </a:solidFill>
              </a:rPr>
              <a:t>This solution is effective because it helps farmers plan better, reduce waste, and grow more crops with less risk. By using data and technology, farmers can make informed choices that lead to higher productivity and more efficient farming.</a:t>
            </a:r>
            <a:endParaRPr sz="800">
              <a:solidFill>
                <a:schemeClr val="dk1"/>
              </a:solidFill>
            </a:endParaRPr>
          </a:p>
          <a:p>
            <a:pPr indent="0" lvl="0" marL="0" rtl="0" algn="l">
              <a:lnSpc>
                <a:spcPct val="115000"/>
              </a:lnSpc>
              <a:spcBef>
                <a:spcPts val="1200"/>
              </a:spcBef>
              <a:spcAft>
                <a:spcPts val="0"/>
              </a:spcAft>
              <a:buNone/>
            </a:pPr>
            <a:r>
              <a:rPr b="0" i="0" lang="en" sz="1800" u="none" cap="none" strike="noStrike">
                <a:solidFill>
                  <a:srgbClr val="000000"/>
                </a:solidFill>
                <a:latin typeface="Arial"/>
                <a:ea typeface="Arial"/>
                <a:cs typeface="Arial"/>
                <a:sym typeface="Arial"/>
              </a:rPr>
              <a:t>Future Work:</a:t>
            </a:r>
            <a:br>
              <a:rPr b="0" i="0" lang="en" sz="1800" u="none" cap="none" strike="noStrike">
                <a:solidFill>
                  <a:srgbClr val="000000"/>
                </a:solidFill>
                <a:latin typeface="Arial"/>
                <a:ea typeface="Arial"/>
                <a:cs typeface="Arial"/>
                <a:sym typeface="Arial"/>
              </a:rPr>
            </a:br>
            <a:r>
              <a:rPr lang="en" sz="1000"/>
              <a:t>For future improvements, collect more data from different regions and include factors like pests and diseases. Use real-time data from sensors to make predictions more accurate. Improve tools for farmers to easily use the predictions. Test the model in various climates to ensure it works well everywhere.</a:t>
            </a:r>
            <a:endParaRPr sz="1000"/>
          </a:p>
          <a:p>
            <a:pPr indent="0" lvl="0" marL="0" rtl="0" algn="l">
              <a:lnSpc>
                <a:spcPct val="115000"/>
              </a:lnSpc>
              <a:spcBef>
                <a:spcPts val="1200"/>
              </a:spcBef>
              <a:spcAft>
                <a:spcPts val="1200"/>
              </a:spcAft>
              <a:buNone/>
            </a:pPr>
            <a:r>
              <a:t/>
            </a:r>
            <a:endParaRPr sz="1800"/>
          </a:p>
        </p:txBody>
      </p:sp>
      <p:sp>
        <p:nvSpPr>
          <p:cNvPr id="83" name="Google Shape;83;p40"/>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Source : </a:t>
            </a:r>
            <a:endParaRPr/>
          </a:p>
        </p:txBody>
      </p:sp>
      <p:sp>
        <p:nvSpPr>
          <p:cNvPr id="84" name="Google Shape;84;p40"/>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sng" cap="none" strike="noStrike">
                <a:solidFill>
                  <a:srgbClr val="0000FF"/>
                </a:solidFill>
                <a:latin typeface="Arial"/>
                <a:ea typeface="Arial"/>
                <a:cs typeface="Arial"/>
                <a:sym typeface="Arial"/>
                <a:hlinkClick r:id="rId3">
                  <a:extLst>
                    <a:ext uri="{A12FA001-AC4F-418D-AE19-62706E023703}">
                      <ahyp:hlinkClr val="tx"/>
                    </a:ext>
                  </a:extLst>
                </a:hlinkClick>
              </a:rPr>
              <a:t>www.freepik.com/</a:t>
            </a:r>
            <a:endParaRPr b="0" i="0" sz="1200" u="none" cap="none" strike="noStrike">
              <a:solidFill>
                <a:srgbClr val="0000FF"/>
              </a:solidFill>
              <a:latin typeface="Arial"/>
              <a:ea typeface="Arial"/>
              <a:cs typeface="Arial"/>
              <a:sym typeface="Arial"/>
            </a:endParaRPr>
          </a:p>
        </p:txBody>
      </p:sp>
      <p:cxnSp>
        <p:nvCxnSpPr>
          <p:cNvPr id="85" name="Google Shape;85;p40"/>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descr="A light bulb with a black background&#10;&#10;Description automatically generated" id="86" name="Google Shape;86;p40"/>
          <p:cNvPicPr preferRelativeResize="0"/>
          <p:nvPr/>
        </p:nvPicPr>
        <p:blipFill rotWithShape="1">
          <a:blip r:embed="rId4">
            <a:alphaModFix/>
          </a:blip>
          <a:srcRect b="7473" l="7117" r="7294" t="5427"/>
          <a:stretch/>
        </p:blipFill>
        <p:spPr>
          <a:xfrm>
            <a:off x="7112000" y="1092200"/>
            <a:ext cx="4551680" cy="4632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1"/>
          <p:cNvSpPr txBox="1"/>
          <p:nvPr/>
        </p:nvSpPr>
        <p:spPr>
          <a:xfrm>
            <a:off x="212231" y="96237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References</a:t>
            </a:r>
            <a:endParaRPr b="0" i="0" sz="2000" u="none" cap="none" strike="noStrike">
              <a:solidFill>
                <a:srgbClr val="213163"/>
              </a:solidFill>
              <a:latin typeface="Arial"/>
              <a:ea typeface="Arial"/>
              <a:cs typeface="Arial"/>
              <a:sym typeface="Arial"/>
            </a:endParaRPr>
          </a:p>
        </p:txBody>
      </p:sp>
      <p:sp>
        <p:nvSpPr>
          <p:cNvPr id="92" name="Google Shape;92;p41"/>
          <p:cNvSpPr txBox="1"/>
          <p:nvPr/>
        </p:nvSpPr>
        <p:spPr>
          <a:xfrm>
            <a:off x="286525" y="1461900"/>
            <a:ext cx="7956900" cy="3693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800"/>
              <a:buFont typeface="Arial"/>
              <a:buChar char="•"/>
            </a:pPr>
            <a:r>
              <a:rPr lang="en" sz="1800"/>
              <a:t>https://github.com/ankitaS11/Crop-Yield-Prediction-in-India-using-ML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2"/>
          <p:cNvSpPr txBox="1"/>
          <p:nvPr/>
        </p:nvSpPr>
        <p:spPr>
          <a:xfrm>
            <a:off x="4315206" y="3214562"/>
            <a:ext cx="3561588" cy="9870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5000" u="none" cap="none" strike="noStrike">
                <a:solidFill>
                  <a:srgbClr val="213163"/>
                </a:solidFill>
                <a:latin typeface="Arial"/>
                <a:ea typeface="Arial"/>
                <a:cs typeface="Arial"/>
                <a:sym typeface="Arial"/>
              </a:rPr>
              <a:t>Thank You</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