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  <p:sldId id="262" r:id="rId3"/>
    <p:sldId id="264" r:id="rId4"/>
    <p:sldId id="257" r:id="rId5"/>
    <p:sldId id="268" r:id="rId6"/>
    <p:sldId id="256" r:id="rId7"/>
    <p:sldId id="265" r:id="rId8"/>
    <p:sldId id="266" r:id="rId9"/>
    <p:sldId id="258" r:id="rId10"/>
    <p:sldId id="267" r:id="rId11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6283" autoAdjust="0"/>
  </p:normalViewPr>
  <p:slideViewPr>
    <p:cSldViewPr snapToGrid="0">
      <p:cViewPr varScale="1">
        <p:scale>
          <a:sx n="66" d="100"/>
          <a:sy n="66" d="100"/>
        </p:scale>
        <p:origin x="81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14D-77D0-4492-B1F2-F0A4FAAA0597}" type="datetimeFigureOut">
              <a:rPr lang="es-MX" smtClean="0"/>
              <a:t>19/01/2018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7EB-F232-4B38-9FC5-4F547B6FB359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7846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14D-77D0-4492-B1F2-F0A4FAAA0597}" type="datetimeFigureOut">
              <a:rPr lang="es-MX" smtClean="0"/>
              <a:t>19/01/2018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7EB-F232-4B38-9FC5-4F547B6FB359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8510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14D-77D0-4492-B1F2-F0A4FAAA0597}" type="datetimeFigureOut">
              <a:rPr lang="es-MX" smtClean="0"/>
              <a:t>19/01/2018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7EB-F232-4B38-9FC5-4F547B6FB359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9518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 Imagen">
            <a:extLst>
              <a:ext uri="{FF2B5EF4-FFF2-40B4-BE49-F238E27FC236}">
                <a16:creationId xmlns:a16="http://schemas.microsoft.com/office/drawing/2014/main" id="{E451E60D-5C65-4164-BB07-F00DD0C53B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230727"/>
            <a:ext cx="1828799" cy="6840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F6FA03-5C33-4C77-B402-41318B8A21E9}"/>
              </a:ext>
            </a:extLst>
          </p:cNvPr>
          <p:cNvSpPr txBox="1"/>
          <p:nvPr userDrawn="1"/>
        </p:nvSpPr>
        <p:spPr>
          <a:xfrm>
            <a:off x="3016714" y="276291"/>
            <a:ext cx="8964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900" b="1" u="none" dirty="0">
                <a:latin typeface="Soberana Titular" panose="02000000000000000000" pitchFamily="50" charset="0"/>
              </a:rPr>
              <a:t>Plataforma de Conocimiento sobre Ciudades Sustentables.</a:t>
            </a:r>
          </a:p>
          <a:p>
            <a:r>
              <a:rPr lang="es-MX" sz="1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oberana Sans" panose="02000000000000000000" pitchFamily="50" charset="0"/>
              </a:rPr>
              <a:t>Minería de datos de parámetros.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9EC74B-70CA-4D14-BC8C-8622428BF96F}"/>
              </a:ext>
            </a:extLst>
          </p:cNvPr>
          <p:cNvCxnSpPr>
            <a:cxnSpLocks/>
          </p:cNvCxnSpPr>
          <p:nvPr userDrawn="1"/>
        </p:nvCxnSpPr>
        <p:spPr>
          <a:xfrm>
            <a:off x="0" y="1149143"/>
            <a:ext cx="12192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2" descr="undp_print">
            <a:extLst>
              <a:ext uri="{FF2B5EF4-FFF2-40B4-BE49-F238E27FC236}">
                <a16:creationId xmlns:a16="http://schemas.microsoft.com/office/drawing/2014/main" id="{AE5DC15A-6222-4F9F-A828-E645B500C7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825" y="212791"/>
            <a:ext cx="396465" cy="80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6513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1 Imagen">
            <a:extLst>
              <a:ext uri="{FF2B5EF4-FFF2-40B4-BE49-F238E27FC236}">
                <a16:creationId xmlns:a16="http://schemas.microsoft.com/office/drawing/2014/main" id="{77EF88F1-1D1B-46C7-AF1B-0406EE08CC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230727"/>
            <a:ext cx="1309687" cy="4898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3406E6-BB9E-4F63-8CF5-7C821FD17E3C}"/>
              </a:ext>
            </a:extLst>
          </p:cNvPr>
          <p:cNvSpPr txBox="1"/>
          <p:nvPr userDrawn="1"/>
        </p:nvSpPr>
        <p:spPr>
          <a:xfrm>
            <a:off x="1594315" y="212791"/>
            <a:ext cx="81288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300" u="sng" dirty="0">
                <a:latin typeface="Soberana Sans" panose="02000000000000000000" pitchFamily="50" charset="0"/>
              </a:rPr>
              <a:t>Plataforma de Conocimiento de Ciudades Sustentables.</a:t>
            </a:r>
          </a:p>
          <a:p>
            <a:r>
              <a:rPr lang="es-MX" sz="1300" b="1" dirty="0">
                <a:latin typeface="Soberana Sans" panose="02000000000000000000" pitchFamily="50" charset="0"/>
              </a:rPr>
              <a:t>Avance de Minería de datos de parámetros.</a:t>
            </a:r>
          </a:p>
        </p:txBody>
      </p:sp>
    </p:spTree>
    <p:extLst>
      <p:ext uri="{BB962C8B-B14F-4D97-AF65-F5344CB8AC3E}">
        <p14:creationId xmlns:p14="http://schemas.microsoft.com/office/powerpoint/2010/main" val="252237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14D-77D0-4492-B1F2-F0A4FAAA0597}" type="datetimeFigureOut">
              <a:rPr lang="es-MX" smtClean="0"/>
              <a:t>19/01/2018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7EB-F232-4B38-9FC5-4F547B6FB359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500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14D-77D0-4492-B1F2-F0A4FAAA0597}" type="datetimeFigureOut">
              <a:rPr lang="es-MX" smtClean="0"/>
              <a:t>19/01/2018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7EB-F232-4B38-9FC5-4F547B6FB359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4035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14D-77D0-4492-B1F2-F0A4FAAA0597}" type="datetimeFigureOut">
              <a:rPr lang="es-MX" smtClean="0"/>
              <a:t>19/01/2018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7EB-F232-4B38-9FC5-4F547B6FB359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4950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14D-77D0-4492-B1F2-F0A4FAAA0597}" type="datetimeFigureOut">
              <a:rPr lang="es-MX" smtClean="0"/>
              <a:t>19/01/2018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7EB-F232-4B38-9FC5-4F547B6FB359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6060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14D-77D0-4492-B1F2-F0A4FAAA0597}" type="datetimeFigureOut">
              <a:rPr lang="es-MX" smtClean="0"/>
              <a:t>19/01/2018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7EB-F232-4B38-9FC5-4F547B6FB359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7775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14D-77D0-4492-B1F2-F0A4FAAA0597}" type="datetimeFigureOut">
              <a:rPr lang="es-MX" smtClean="0"/>
              <a:t>19/01/2018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7EB-F232-4B38-9FC5-4F547B6FB359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701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14D-77D0-4492-B1F2-F0A4FAAA0597}" type="datetimeFigureOut">
              <a:rPr lang="es-MX" smtClean="0"/>
              <a:t>19/01/2018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7EB-F232-4B38-9FC5-4F547B6FB359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0995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14D-77D0-4492-B1F2-F0A4FAAA0597}" type="datetimeFigureOut">
              <a:rPr lang="es-MX" smtClean="0"/>
              <a:t>19/01/2018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7EB-F232-4B38-9FC5-4F547B6FB359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419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1514D-77D0-4492-B1F2-F0A4FAAA0597}" type="datetimeFigureOut">
              <a:rPr lang="es-MX" smtClean="0"/>
              <a:t>19/01/2018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7C7EB-F232-4B38-9FC5-4F547B6FB359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5417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75" r:id="rId13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ECC-PCCS/01_Dmine/tree/master/04_Edificaciones/P0404" TargetMode="External"/><Relationship Id="rId2" Type="http://schemas.openxmlformats.org/officeDocument/2006/relationships/hyperlink" Target="https://github.com/INECC-PCCS/01_Dmine/tree/master/Datasets/EI2015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INECC-PCCS/01_Dmin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ECC-PCCS/01_Dmin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A8387914-A33B-4012-A92E-71C965713F60}"/>
              </a:ext>
            </a:extLst>
          </p:cNvPr>
          <p:cNvSpPr txBox="1"/>
          <p:nvPr/>
        </p:nvSpPr>
        <p:spPr>
          <a:xfrm>
            <a:off x="2019300" y="5049690"/>
            <a:ext cx="8311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chemeClr val="bg1">
                    <a:lumMod val="50000"/>
                  </a:schemeClr>
                </a:solidFill>
                <a:latin typeface="Soberana Sans" panose="02000000000000000000" pitchFamily="50" charset="0"/>
              </a:rPr>
              <a:t>Minería de datos de Parámetros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ECCCD5-CE39-461A-ADFA-BD63A7C52981}"/>
              </a:ext>
            </a:extLst>
          </p:cNvPr>
          <p:cNvSpPr txBox="1"/>
          <p:nvPr/>
        </p:nvSpPr>
        <p:spPr>
          <a:xfrm>
            <a:off x="2019300" y="3592816"/>
            <a:ext cx="83114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latin typeface="Soberana Titular" panose="02000000000000000000" pitchFamily="50" charset="0"/>
              </a:rPr>
              <a:t>PLATAFORMA DE CONOCIMIENTO SOBRE CIUDADES SUSTENTABLES</a:t>
            </a:r>
          </a:p>
        </p:txBody>
      </p:sp>
      <p:pic>
        <p:nvPicPr>
          <p:cNvPr id="7" name="1 Imagen">
            <a:extLst>
              <a:ext uri="{FF2B5EF4-FFF2-40B4-BE49-F238E27FC236}">
                <a16:creationId xmlns:a16="http://schemas.microsoft.com/office/drawing/2014/main" id="{58CFE6E8-E9B1-4E35-B414-F8EE352518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00" y="1949531"/>
            <a:ext cx="3378200" cy="1263629"/>
          </a:xfrm>
          <a:prstGeom prst="rect">
            <a:avLst/>
          </a:prstGeom>
        </p:spPr>
      </p:pic>
      <p:pic>
        <p:nvPicPr>
          <p:cNvPr id="1026" name="Picture 2" descr="undp_print">
            <a:extLst>
              <a:ext uri="{FF2B5EF4-FFF2-40B4-BE49-F238E27FC236}">
                <a16:creationId xmlns:a16="http://schemas.microsoft.com/office/drawing/2014/main" id="{8E77883B-AC4F-445A-9261-58A7CE40C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1" y="1940992"/>
            <a:ext cx="627944" cy="127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55C95A-950D-4510-8DB5-A148FEADFCA6}"/>
              </a:ext>
            </a:extLst>
          </p:cNvPr>
          <p:cNvSpPr txBox="1"/>
          <p:nvPr/>
        </p:nvSpPr>
        <p:spPr>
          <a:xfrm>
            <a:off x="2019300" y="5490876"/>
            <a:ext cx="8311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chemeClr val="bg1">
                    <a:lumMod val="50000"/>
                  </a:schemeClr>
                </a:solidFill>
                <a:latin typeface="Soberana Sans" panose="02000000000000000000" pitchFamily="50" charset="0"/>
              </a:rPr>
              <a:t>19 de enero de 2018</a:t>
            </a:r>
          </a:p>
        </p:txBody>
      </p:sp>
    </p:spTree>
    <p:extLst>
      <p:ext uri="{BB962C8B-B14F-4D97-AF65-F5344CB8AC3E}">
        <p14:creationId xmlns:p14="http://schemas.microsoft.com/office/powerpoint/2010/main" val="2708007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3F095D4-D8F7-444C-8C7F-29DB6E8A02F0}"/>
              </a:ext>
            </a:extLst>
          </p:cNvPr>
          <p:cNvSpPr txBox="1"/>
          <p:nvPr/>
        </p:nvSpPr>
        <p:spPr>
          <a:xfrm>
            <a:off x="0" y="1153081"/>
            <a:ext cx="12192000" cy="4001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lvl="2"/>
            <a:r>
              <a:rPr lang="es-MX" sz="2000" b="1" dirty="0">
                <a:solidFill>
                  <a:schemeClr val="bg1"/>
                </a:solidFill>
                <a:latin typeface="Soberana Sans" panose="02000000000000000000" pitchFamily="50" charset="0"/>
              </a:rPr>
              <a:t>4. Descripción del Repositorio de datos.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5EB67D-8786-4181-8E13-0A1B764BAB49}"/>
              </a:ext>
            </a:extLst>
          </p:cNvPr>
          <p:cNvSpPr txBox="1"/>
          <p:nvPr/>
        </p:nvSpPr>
        <p:spPr>
          <a:xfrm>
            <a:off x="583518" y="1700940"/>
            <a:ext cx="1118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Soberana Sans" panose="02000000000000000000" pitchFamily="50" charset="0"/>
              </a:rPr>
              <a:t>En el siguiente diagrama se describe el contenido del repositorio: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F1CC2F-6CD3-4FEA-ABD8-1E13BEEF1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18" y="2324806"/>
            <a:ext cx="9486900" cy="6210300"/>
          </a:xfrm>
          <a:prstGeom prst="rect">
            <a:avLst/>
          </a:prstGeom>
        </p:spPr>
      </p:pic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52FBFDD-2064-4390-B619-C441F8232DD8}"/>
              </a:ext>
            </a:extLst>
          </p:cNvPr>
          <p:cNvSpPr/>
          <p:nvPr/>
        </p:nvSpPr>
        <p:spPr>
          <a:xfrm>
            <a:off x="583518" y="4131732"/>
            <a:ext cx="2848303" cy="3443111"/>
          </a:xfrm>
          <a:prstGeom prst="roundRect">
            <a:avLst>
              <a:gd name="adj" fmla="val 55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D80183C-E268-4612-8B4C-DC7F9A5EFA53}"/>
              </a:ext>
            </a:extLst>
          </p:cNvPr>
          <p:cNvCxnSpPr>
            <a:cxnSpLocks/>
            <a:stCxn id="42" idx="0"/>
            <a:endCxn id="44" idx="1"/>
          </p:cNvCxnSpPr>
          <p:nvPr/>
        </p:nvCxnSpPr>
        <p:spPr>
          <a:xfrm rot="5400000" flipH="1" flipV="1">
            <a:off x="2753066" y="3123436"/>
            <a:ext cx="262901" cy="175369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5E62383-71E6-4C6D-BA9A-0B200497CB43}"/>
              </a:ext>
            </a:extLst>
          </p:cNvPr>
          <p:cNvSpPr/>
          <p:nvPr/>
        </p:nvSpPr>
        <p:spPr>
          <a:xfrm>
            <a:off x="3761363" y="3607221"/>
            <a:ext cx="16890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solidFill>
                  <a:srgbClr val="FF0000"/>
                </a:solidFill>
                <a:latin typeface="Soberana Sans" panose="02000000000000000000" pitchFamily="50" charset="0"/>
              </a:rPr>
              <a:t>Carpetas de Parámetros </a:t>
            </a:r>
            <a:endParaRPr lang="es-MX" sz="1400" b="1" dirty="0">
              <a:solidFill>
                <a:srgbClr val="FF0000"/>
              </a:solidFill>
              <a:latin typeface="Soberana Sans" panose="02000000000000000000" pitchFamily="50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C4B9991-240E-481A-BC22-B64A49B93A5A}"/>
              </a:ext>
            </a:extLst>
          </p:cNvPr>
          <p:cNvSpPr/>
          <p:nvPr/>
        </p:nvSpPr>
        <p:spPr>
          <a:xfrm>
            <a:off x="583519" y="7660214"/>
            <a:ext cx="1424152" cy="169164"/>
          </a:xfrm>
          <a:prstGeom prst="roundRect">
            <a:avLst>
              <a:gd name="adj" fmla="val 4123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649C85-2B95-48FA-9DCD-E502050450BD}"/>
              </a:ext>
            </a:extLst>
          </p:cNvPr>
          <p:cNvSpPr/>
          <p:nvPr/>
        </p:nvSpPr>
        <p:spPr>
          <a:xfrm>
            <a:off x="3761363" y="6763786"/>
            <a:ext cx="16890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solidFill>
                  <a:srgbClr val="FF0000"/>
                </a:solidFill>
                <a:latin typeface="Soberana Sans" panose="02000000000000000000" pitchFamily="50" charset="0"/>
              </a:rPr>
              <a:t>Documentos de administración</a:t>
            </a:r>
            <a:endParaRPr lang="es-MX" sz="1400" b="1" dirty="0">
              <a:solidFill>
                <a:srgbClr val="FF0000"/>
              </a:solidFill>
              <a:latin typeface="Soberana Sans" panose="02000000000000000000" pitchFamily="50" charset="0"/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DD49491-7097-40FB-B83D-B049A63E9C75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2007671" y="7025396"/>
            <a:ext cx="1753692" cy="719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4FB9DCE-3E25-4298-9FF3-2D7CE543CA09}"/>
              </a:ext>
            </a:extLst>
          </p:cNvPr>
          <p:cNvSpPr/>
          <p:nvPr/>
        </p:nvSpPr>
        <p:spPr>
          <a:xfrm>
            <a:off x="583519" y="7971867"/>
            <a:ext cx="1424152" cy="169164"/>
          </a:xfrm>
          <a:prstGeom prst="roundRect">
            <a:avLst>
              <a:gd name="adj" fmla="val 4123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BFF5F0-1D3D-4D09-BCA3-BA1A291F664C}"/>
              </a:ext>
            </a:extLst>
          </p:cNvPr>
          <p:cNvSpPr/>
          <p:nvPr/>
        </p:nvSpPr>
        <p:spPr>
          <a:xfrm>
            <a:off x="3761363" y="7446488"/>
            <a:ext cx="16890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solidFill>
                  <a:srgbClr val="FF0000"/>
                </a:solidFill>
                <a:latin typeface="Soberana Sans" panose="02000000000000000000" pitchFamily="50" charset="0"/>
              </a:rPr>
              <a:t>Dataset estandarizados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EEEC6B2-CC83-4FC8-B74D-74A0418A50BA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2007671" y="7708098"/>
            <a:ext cx="1753692" cy="348351"/>
          </a:xfrm>
          <a:prstGeom prst="bentConnector3">
            <a:avLst>
              <a:gd name="adj1" fmla="val 6738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823CCFF-7E30-4AAD-95FC-FCABCE415C34}"/>
              </a:ext>
            </a:extLst>
          </p:cNvPr>
          <p:cNvSpPr/>
          <p:nvPr/>
        </p:nvSpPr>
        <p:spPr>
          <a:xfrm>
            <a:off x="3761363" y="8079141"/>
            <a:ext cx="168900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solidFill>
                  <a:srgbClr val="FF0000"/>
                </a:solidFill>
                <a:latin typeface="Soberana Sans" panose="02000000000000000000" pitchFamily="50" charset="0"/>
              </a:rPr>
              <a:t>Scripts utilizados para compiladores.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7A23FEA-C80B-41DC-991B-668A6B194BE0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>
          <a:xfrm>
            <a:off x="2007671" y="8365943"/>
            <a:ext cx="1753692" cy="8253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22ADF30-E18A-4D72-BA00-73FB5925E5BB}"/>
              </a:ext>
            </a:extLst>
          </p:cNvPr>
          <p:cNvSpPr/>
          <p:nvPr/>
        </p:nvSpPr>
        <p:spPr>
          <a:xfrm>
            <a:off x="583519" y="8281361"/>
            <a:ext cx="1424152" cy="169164"/>
          </a:xfrm>
          <a:prstGeom prst="roundRect">
            <a:avLst>
              <a:gd name="adj" fmla="val 4123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71B6390-E214-40DB-8B7C-C9B629935AF6}"/>
              </a:ext>
            </a:extLst>
          </p:cNvPr>
          <p:cNvSpPr/>
          <p:nvPr/>
        </p:nvSpPr>
        <p:spPr>
          <a:xfrm>
            <a:off x="5450371" y="4131732"/>
            <a:ext cx="1331429" cy="4458131"/>
          </a:xfrm>
          <a:prstGeom prst="roundRect">
            <a:avLst>
              <a:gd name="adj" fmla="val 55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2339013-8A01-49F6-8ACA-8925FA5A5CEC}"/>
              </a:ext>
            </a:extLst>
          </p:cNvPr>
          <p:cNvSpPr/>
          <p:nvPr/>
        </p:nvSpPr>
        <p:spPr>
          <a:xfrm>
            <a:off x="6624417" y="3432455"/>
            <a:ext cx="16890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solidFill>
                  <a:srgbClr val="FF0000"/>
                </a:solidFill>
                <a:latin typeface="Soberana Sans" panose="02000000000000000000" pitchFamily="50" charset="0"/>
              </a:rPr>
              <a:t>Fecha de última actualización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D0B4815-9DD2-4A98-8F24-6384D49012AB}"/>
              </a:ext>
            </a:extLst>
          </p:cNvPr>
          <p:cNvCxnSpPr>
            <a:cxnSpLocks/>
            <a:stCxn id="45" idx="0"/>
            <a:endCxn id="46" idx="1"/>
          </p:cNvCxnSpPr>
          <p:nvPr/>
        </p:nvCxnSpPr>
        <p:spPr>
          <a:xfrm rot="5400000" flipH="1" flipV="1">
            <a:off x="6151418" y="3658734"/>
            <a:ext cx="437667" cy="50833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06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54B0DF-62AB-48EC-9FA4-D66E47E7D646}"/>
              </a:ext>
            </a:extLst>
          </p:cNvPr>
          <p:cNvSpPr txBox="1"/>
          <p:nvPr/>
        </p:nvSpPr>
        <p:spPr>
          <a:xfrm>
            <a:off x="0" y="1153081"/>
            <a:ext cx="12192000" cy="4001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lvl="2"/>
            <a:r>
              <a:rPr lang="es-MX" sz="2000" b="1" dirty="0">
                <a:solidFill>
                  <a:schemeClr val="bg1"/>
                </a:solidFill>
                <a:latin typeface="Soberana Sans" panose="02000000000000000000" pitchFamily="50" charset="0"/>
              </a:rPr>
              <a:t>Contenido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D31A87-DB63-4A16-8F73-753A4923D7D1}"/>
              </a:ext>
            </a:extLst>
          </p:cNvPr>
          <p:cNvSpPr txBox="1"/>
          <p:nvPr/>
        </p:nvSpPr>
        <p:spPr>
          <a:xfrm>
            <a:off x="2768600" y="2614916"/>
            <a:ext cx="665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s-MX" b="1" dirty="0">
                <a:latin typeface="Soberana Sans" panose="02000000000000000000" pitchFamily="50" charset="0"/>
              </a:rPr>
              <a:t>Glosario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s-MX" b="1" dirty="0">
                <a:latin typeface="Soberana Sans" panose="02000000000000000000" pitchFamily="50" charset="0"/>
              </a:rPr>
              <a:t>Estado de procesamiento de parámetros.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s-MX" b="1" dirty="0">
                <a:latin typeface="Soberana Sans" panose="02000000000000000000" pitchFamily="50" charset="0"/>
              </a:rPr>
              <a:t>Descripción del proceso de minería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s-MX" b="1" dirty="0">
                <a:latin typeface="Soberana Sans" panose="02000000000000000000" pitchFamily="50" charset="0"/>
              </a:rPr>
              <a:t>Descripción del repositorio de datos</a:t>
            </a:r>
          </a:p>
        </p:txBody>
      </p:sp>
    </p:spTree>
    <p:extLst>
      <p:ext uri="{BB962C8B-B14F-4D97-AF65-F5344CB8AC3E}">
        <p14:creationId xmlns:p14="http://schemas.microsoft.com/office/powerpoint/2010/main" val="2993694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54B0DF-62AB-48EC-9FA4-D66E47E7D646}"/>
              </a:ext>
            </a:extLst>
          </p:cNvPr>
          <p:cNvSpPr txBox="1"/>
          <p:nvPr/>
        </p:nvSpPr>
        <p:spPr>
          <a:xfrm>
            <a:off x="0" y="1153081"/>
            <a:ext cx="12192000" cy="4001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lvl="2"/>
            <a:r>
              <a:rPr lang="es-MX" sz="2000" b="1" dirty="0">
                <a:solidFill>
                  <a:schemeClr val="bg1"/>
                </a:solidFill>
                <a:latin typeface="Soberana Sans" panose="02000000000000000000" pitchFamily="50" charset="0"/>
              </a:rPr>
              <a:t>1. Glosario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D31A87-DB63-4A16-8F73-753A4923D7D1}"/>
              </a:ext>
            </a:extLst>
          </p:cNvPr>
          <p:cNvSpPr txBox="1"/>
          <p:nvPr/>
        </p:nvSpPr>
        <p:spPr>
          <a:xfrm>
            <a:off x="393700" y="1765300"/>
            <a:ext cx="11391900" cy="7124700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 marL="444500" algn="just">
              <a:lnSpc>
                <a:spcPct val="150000"/>
              </a:lnSpc>
            </a:pPr>
            <a:r>
              <a:rPr lang="es-MX" b="1" dirty="0">
                <a:latin typeface="Soberana Sans" panose="02000000000000000000" pitchFamily="50" charset="0"/>
              </a:rPr>
              <a:t>Datos: </a:t>
            </a:r>
            <a:r>
              <a:rPr lang="es-MX" dirty="0">
                <a:latin typeface="Soberana Sans" panose="02000000000000000000" pitchFamily="50" charset="0"/>
              </a:rPr>
              <a:t>Información acerca de cualquier tema.</a:t>
            </a:r>
          </a:p>
          <a:p>
            <a:pPr marL="444500" algn="just">
              <a:lnSpc>
                <a:spcPct val="150000"/>
              </a:lnSpc>
            </a:pPr>
            <a:r>
              <a:rPr lang="es-MX" b="1" dirty="0">
                <a:latin typeface="Soberana Sans" panose="02000000000000000000" pitchFamily="50" charset="0"/>
              </a:rPr>
              <a:t>Metadatos:</a:t>
            </a:r>
            <a:r>
              <a:rPr lang="es-MX" dirty="0">
                <a:latin typeface="Soberana Sans" panose="02000000000000000000" pitchFamily="50" charset="0"/>
              </a:rPr>
              <a:t> Información adjunta a un paquete de datos, que describe ese paquete de datos.</a:t>
            </a:r>
          </a:p>
          <a:p>
            <a:pPr marL="444500" algn="just">
              <a:lnSpc>
                <a:spcPct val="150000"/>
              </a:lnSpc>
            </a:pPr>
            <a:r>
              <a:rPr lang="es-MX" b="1" dirty="0">
                <a:latin typeface="Soberana Sans" panose="02000000000000000000" pitchFamily="50" charset="0"/>
              </a:rPr>
              <a:t>Dataset: </a:t>
            </a:r>
            <a:r>
              <a:rPr lang="es-MX" dirty="0">
                <a:latin typeface="Soberana Sans" panose="02000000000000000000" pitchFamily="50" charset="0"/>
              </a:rPr>
              <a:t>Conjunto de datos acerca de un tema en común.</a:t>
            </a:r>
          </a:p>
          <a:p>
            <a:pPr marL="444500" algn="just">
              <a:lnSpc>
                <a:spcPct val="150000"/>
              </a:lnSpc>
            </a:pPr>
            <a:r>
              <a:rPr lang="es-MX" b="1" dirty="0">
                <a:latin typeface="Soberana Sans" panose="02000000000000000000" pitchFamily="50" charset="0"/>
              </a:rPr>
              <a:t>Dataset fuente: </a:t>
            </a:r>
            <a:r>
              <a:rPr lang="es-MX" dirty="0">
                <a:latin typeface="Soberana Sans" panose="02000000000000000000" pitchFamily="50" charset="0"/>
              </a:rPr>
              <a:t>Dataset como se encuentra disponible para su descarga en la página de la fuente de información.</a:t>
            </a:r>
          </a:p>
          <a:p>
            <a:pPr marL="444500" algn="just">
              <a:lnSpc>
                <a:spcPct val="150000"/>
              </a:lnSpc>
            </a:pPr>
            <a:r>
              <a:rPr lang="es-MX" b="1" dirty="0">
                <a:latin typeface="Soberana Sans" panose="02000000000000000000" pitchFamily="50" charset="0"/>
              </a:rPr>
              <a:t>Dataframe: </a:t>
            </a:r>
            <a:r>
              <a:rPr lang="es-MX" dirty="0">
                <a:latin typeface="Soberana Sans" panose="02000000000000000000" pitchFamily="50" charset="0"/>
              </a:rPr>
              <a:t>Estructura bidimensional de datos, compuesta por filas que contienen casos y columnas que contienen variables.</a:t>
            </a:r>
          </a:p>
          <a:p>
            <a:pPr marL="444500" algn="just">
              <a:lnSpc>
                <a:spcPct val="150000"/>
              </a:lnSpc>
            </a:pPr>
            <a:r>
              <a:rPr lang="es-MX" b="1" dirty="0">
                <a:latin typeface="Soberana Sans" panose="02000000000000000000" pitchFamily="50" charset="0"/>
              </a:rPr>
              <a:t>Dataset estándar: </a:t>
            </a:r>
            <a:r>
              <a:rPr lang="es-MX" dirty="0">
                <a:latin typeface="Soberana Sans" panose="02000000000000000000" pitchFamily="50" charset="0"/>
              </a:rPr>
              <a:t>Dataset procesado para el uso de la PCCS, estandarizado en uno o varios Dataframes, etiquetados con la clave geoestadística Municipal de 5 dígitos de INEGI y con una ficha de metadatos.</a:t>
            </a:r>
          </a:p>
          <a:p>
            <a:pPr marL="444500" algn="just">
              <a:lnSpc>
                <a:spcPct val="150000"/>
              </a:lnSpc>
            </a:pPr>
            <a:r>
              <a:rPr lang="es-MX" b="1" dirty="0">
                <a:latin typeface="Soberana Sans" panose="02000000000000000000" pitchFamily="50" charset="0"/>
              </a:rPr>
              <a:t>Base de datos: </a:t>
            </a:r>
            <a:r>
              <a:rPr lang="es-MX" dirty="0">
                <a:latin typeface="Soberana Sans" panose="02000000000000000000" pitchFamily="50" charset="0"/>
              </a:rPr>
              <a:t>Colección multidimensional de datos, organizados para facilitar su procesamiento por sistemas informáticos, puede incluir dataframes, vistas, procedimientos, permisos, datos y metadatos.</a:t>
            </a:r>
          </a:p>
          <a:p>
            <a:pPr marL="444500" algn="just">
              <a:lnSpc>
                <a:spcPct val="150000"/>
              </a:lnSpc>
            </a:pPr>
            <a:r>
              <a:rPr lang="es-MX" b="1" dirty="0">
                <a:latin typeface="Soberana Sans" panose="02000000000000000000" pitchFamily="50" charset="0"/>
              </a:rPr>
              <a:t>Repositorio de datos</a:t>
            </a:r>
            <a:r>
              <a:rPr lang="es-MX" dirty="0">
                <a:latin typeface="Soberana Sans" panose="02000000000000000000" pitchFamily="50" charset="0"/>
              </a:rPr>
              <a:t>: Respaldo externo de Datasets estándar y parámetros procesados, accesible vía internet.</a:t>
            </a:r>
          </a:p>
          <a:p>
            <a:pPr marL="444500" algn="just">
              <a:lnSpc>
                <a:spcPct val="150000"/>
              </a:lnSpc>
            </a:pPr>
            <a:r>
              <a:rPr lang="es-MX" b="1" dirty="0">
                <a:latin typeface="Soberana Sans" panose="02000000000000000000" pitchFamily="50" charset="0"/>
              </a:rPr>
              <a:t>Ficha estándar de parámetro</a:t>
            </a:r>
            <a:r>
              <a:rPr lang="es-MX" dirty="0">
                <a:latin typeface="Soberana Sans" panose="02000000000000000000" pitchFamily="50" charset="0"/>
              </a:rPr>
              <a:t>: Carpeta que contiene todos los datos y metadatos de un parámetro (legibles para humanos y para sistemas informáticos), incluyendo el script compilador del parámetro y conexiones para la base de datos.</a:t>
            </a:r>
          </a:p>
          <a:p>
            <a:pPr marL="444500" algn="just">
              <a:lnSpc>
                <a:spcPct val="150000"/>
              </a:lnSpc>
            </a:pPr>
            <a:r>
              <a:rPr lang="es-MX" b="1" dirty="0">
                <a:latin typeface="Soberana Sans" panose="02000000000000000000" pitchFamily="50" charset="0"/>
              </a:rPr>
              <a:t>PCCS: </a:t>
            </a:r>
            <a:r>
              <a:rPr lang="es-MX" dirty="0">
                <a:latin typeface="Soberana Sans" panose="02000000000000000000" pitchFamily="50" charset="0"/>
              </a:rPr>
              <a:t>Plataforma de Conocimiento Sobre  Ciudades Sustentables.</a:t>
            </a:r>
          </a:p>
          <a:p>
            <a:pPr marL="444500" algn="just">
              <a:lnSpc>
                <a:spcPct val="150000"/>
              </a:lnSpc>
            </a:pPr>
            <a:r>
              <a:rPr lang="es-MX" b="1" dirty="0">
                <a:latin typeface="Soberana Sans" panose="02000000000000000000" pitchFamily="50" charset="0"/>
              </a:rPr>
              <a:t>SUN</a:t>
            </a:r>
            <a:r>
              <a:rPr lang="es-MX" dirty="0">
                <a:latin typeface="Soberana Sans" panose="02000000000000000000" pitchFamily="50" charset="0"/>
              </a:rPr>
              <a:t>: Sistema Urbano Nacional.</a:t>
            </a:r>
          </a:p>
        </p:txBody>
      </p:sp>
    </p:spTree>
    <p:extLst>
      <p:ext uri="{BB962C8B-B14F-4D97-AF65-F5344CB8AC3E}">
        <p14:creationId xmlns:p14="http://schemas.microsoft.com/office/powerpoint/2010/main" val="120920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71B9C1-C613-4049-9390-D3E9F52743D2}"/>
              </a:ext>
            </a:extLst>
          </p:cNvPr>
          <p:cNvSpPr txBox="1"/>
          <p:nvPr/>
        </p:nvSpPr>
        <p:spPr>
          <a:xfrm>
            <a:off x="0" y="1153081"/>
            <a:ext cx="12192000" cy="4001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lvl="2"/>
            <a:r>
              <a:rPr lang="es-MX" sz="2000" b="1" dirty="0">
                <a:solidFill>
                  <a:schemeClr val="bg1"/>
                </a:solidFill>
                <a:latin typeface="Soberana Sans" panose="02000000000000000000" pitchFamily="50" charset="0"/>
              </a:rPr>
              <a:t>3. Estado de Procesamiento de Parámetros.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AEEC59-2423-427B-93B9-0080313B7824}"/>
              </a:ext>
            </a:extLst>
          </p:cNvPr>
          <p:cNvSpPr txBox="1"/>
          <p:nvPr/>
        </p:nvSpPr>
        <p:spPr>
          <a:xfrm>
            <a:off x="1582058" y="1765300"/>
            <a:ext cx="9085942" cy="1834244"/>
          </a:xfrm>
          <a:prstGeom prst="rect">
            <a:avLst/>
          </a:prstGeom>
          <a:noFill/>
        </p:spPr>
        <p:txBody>
          <a:bodyPr wrap="square" numCol="1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s-MX" dirty="0">
                <a:latin typeface="Soberana Sans" panose="02000000000000000000" pitchFamily="50" charset="0"/>
              </a:rPr>
              <a:t>Se han identificado </a:t>
            </a:r>
            <a:r>
              <a:rPr lang="es-MX" b="1" dirty="0">
                <a:latin typeface="Soberana Sans" panose="02000000000000000000" pitchFamily="50" charset="0"/>
              </a:rPr>
              <a:t>177 </a:t>
            </a:r>
            <a:r>
              <a:rPr lang="es-MX" dirty="0">
                <a:latin typeface="Soberana Sans" panose="02000000000000000000" pitchFamily="50" charset="0"/>
              </a:rPr>
              <a:t>parámetros, de los cuales:</a:t>
            </a:r>
          </a:p>
          <a:p>
            <a:pPr algn="just">
              <a:lnSpc>
                <a:spcPct val="150000"/>
              </a:lnSpc>
            </a:pPr>
            <a:r>
              <a:rPr lang="es-MX" b="1" dirty="0">
                <a:latin typeface="Soberana Sans" panose="02000000000000000000" pitchFamily="50" charset="0"/>
              </a:rPr>
              <a:t>55 </a:t>
            </a:r>
            <a:r>
              <a:rPr lang="es-MX" dirty="0">
                <a:latin typeface="Soberana Sans" panose="02000000000000000000" pitchFamily="50" charset="0"/>
              </a:rPr>
              <a:t>se obtuvieron desde que ya existían al nivel de agregación del SUN</a:t>
            </a:r>
          </a:p>
          <a:p>
            <a:pPr algn="just">
              <a:lnSpc>
                <a:spcPct val="150000"/>
              </a:lnSpc>
            </a:pPr>
            <a:r>
              <a:rPr lang="es-MX" b="1" dirty="0">
                <a:latin typeface="Soberana Sans" panose="02000000000000000000" pitchFamily="50" charset="0"/>
              </a:rPr>
              <a:t>33 </a:t>
            </a:r>
            <a:r>
              <a:rPr lang="es-MX" dirty="0">
                <a:latin typeface="Soberana Sans" panose="02000000000000000000" pitchFamily="50" charset="0"/>
              </a:rPr>
              <a:t>se han procesado para obtener su agregación a nivel del SUN</a:t>
            </a:r>
          </a:p>
          <a:p>
            <a:pPr algn="just">
              <a:lnSpc>
                <a:spcPct val="150000"/>
              </a:lnSpc>
            </a:pPr>
            <a:r>
              <a:rPr lang="es-MX" b="1" dirty="0">
                <a:latin typeface="Soberana Sans" panose="02000000000000000000" pitchFamily="50" charset="0"/>
              </a:rPr>
              <a:t>88 </a:t>
            </a:r>
            <a:r>
              <a:rPr lang="es-MX" dirty="0">
                <a:latin typeface="Soberana Sans" panose="02000000000000000000" pitchFamily="50" charset="0"/>
              </a:rPr>
              <a:t>se encuentran pendientes de procesar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2B81905-75FB-41C0-ACC4-78B00157B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099874"/>
              </p:ext>
            </p:extLst>
          </p:nvPr>
        </p:nvGraphicFramePr>
        <p:xfrm>
          <a:off x="1582058" y="3811652"/>
          <a:ext cx="9782628" cy="4954979"/>
        </p:xfrm>
        <a:graphic>
          <a:graphicData uri="http://schemas.openxmlformats.org/drawingml/2006/table">
            <a:tbl>
              <a:tblPr/>
              <a:tblGrid>
                <a:gridCol w="520584">
                  <a:extLst>
                    <a:ext uri="{9D8B030D-6E8A-4147-A177-3AD203B41FA5}">
                      <a16:colId xmlns:a16="http://schemas.microsoft.com/office/drawing/2014/main" val="2851075570"/>
                    </a:ext>
                  </a:extLst>
                </a:gridCol>
                <a:gridCol w="2472770">
                  <a:extLst>
                    <a:ext uri="{9D8B030D-6E8A-4147-A177-3AD203B41FA5}">
                      <a16:colId xmlns:a16="http://schemas.microsoft.com/office/drawing/2014/main" val="706090549"/>
                    </a:ext>
                  </a:extLst>
                </a:gridCol>
                <a:gridCol w="1626823">
                  <a:extLst>
                    <a:ext uri="{9D8B030D-6E8A-4147-A177-3AD203B41FA5}">
                      <a16:colId xmlns:a16="http://schemas.microsoft.com/office/drawing/2014/main" val="3842333582"/>
                    </a:ext>
                  </a:extLst>
                </a:gridCol>
                <a:gridCol w="1908805">
                  <a:extLst>
                    <a:ext uri="{9D8B030D-6E8A-4147-A177-3AD203B41FA5}">
                      <a16:colId xmlns:a16="http://schemas.microsoft.com/office/drawing/2014/main" val="2997188227"/>
                    </a:ext>
                  </a:extLst>
                </a:gridCol>
                <a:gridCol w="1626823">
                  <a:extLst>
                    <a:ext uri="{9D8B030D-6E8A-4147-A177-3AD203B41FA5}">
                      <a16:colId xmlns:a16="http://schemas.microsoft.com/office/drawing/2014/main" val="3766730634"/>
                    </a:ext>
                  </a:extLst>
                </a:gridCol>
                <a:gridCol w="1626823">
                  <a:extLst>
                    <a:ext uri="{9D8B030D-6E8A-4147-A177-3AD203B41FA5}">
                      <a16:colId xmlns:a16="http://schemas.microsoft.com/office/drawing/2014/main" val="437204686"/>
                    </a:ext>
                  </a:extLst>
                </a:gridCol>
              </a:tblGrid>
              <a:tr h="309686"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DIMENSION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PARAMETROS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PREEXISTENTES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PROCESADOS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 PROCESAR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389464"/>
                  </a:ext>
                </a:extLst>
              </a:tr>
              <a:tr h="309686"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987674"/>
                  </a:ext>
                </a:extLst>
              </a:tr>
              <a:tr h="309686"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AGUA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9537974"/>
                  </a:ext>
                </a:extLst>
              </a:tr>
              <a:tr h="309686"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596581"/>
                  </a:ext>
                </a:extLst>
              </a:tr>
              <a:tr h="309686"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USO DE SUELO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1070405"/>
                  </a:ext>
                </a:extLst>
              </a:tr>
              <a:tr h="309686"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EDIFICACIONES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23326"/>
                  </a:ext>
                </a:extLst>
              </a:tr>
              <a:tr h="309686"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5227220"/>
                  </a:ext>
                </a:extLst>
              </a:tr>
              <a:tr h="309686"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ENERGIA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701010"/>
                  </a:ext>
                </a:extLst>
              </a:tr>
              <a:tr h="309686"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MOVILIDAD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479122"/>
                  </a:ext>
                </a:extLst>
              </a:tr>
              <a:tr h="309686"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HABITABILIDAD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624644"/>
                  </a:ext>
                </a:extLst>
              </a:tr>
              <a:tr h="619373"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BIENES AMBIENTALES Y SERVICIOS PUBLICOS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7791555"/>
                  </a:ext>
                </a:extLst>
              </a:tr>
              <a:tr h="619373"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RESIDUOS SOLIDOS URBANOS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511005"/>
                  </a:ext>
                </a:extLst>
              </a:tr>
              <a:tr h="619373"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79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011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DF2FFC-A6F5-4437-8E8A-1E8D6EB883D7}"/>
              </a:ext>
            </a:extLst>
          </p:cNvPr>
          <p:cNvSpPr txBox="1"/>
          <p:nvPr/>
        </p:nvSpPr>
        <p:spPr>
          <a:xfrm>
            <a:off x="0" y="1153081"/>
            <a:ext cx="12192000" cy="4001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lvl="2"/>
            <a:r>
              <a:rPr lang="es-MX" sz="2000" b="1" dirty="0">
                <a:solidFill>
                  <a:schemeClr val="bg1"/>
                </a:solidFill>
                <a:latin typeface="Soberana Sans" panose="02000000000000000000" pitchFamily="50" charset="0"/>
              </a:rPr>
              <a:t>3. Estado de Procesamiento de Parámetros.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A2158D-C8DE-4CC7-8812-CE963EB1C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33" y="2596696"/>
            <a:ext cx="10742934" cy="60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2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A8387914-A33B-4012-A92E-71C965713F60}"/>
              </a:ext>
            </a:extLst>
          </p:cNvPr>
          <p:cNvSpPr txBox="1"/>
          <p:nvPr/>
        </p:nvSpPr>
        <p:spPr>
          <a:xfrm>
            <a:off x="0" y="1153081"/>
            <a:ext cx="12192000" cy="4001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lvl="2"/>
            <a:r>
              <a:rPr lang="es-MX" sz="2000" b="1" dirty="0">
                <a:solidFill>
                  <a:schemeClr val="bg1"/>
                </a:solidFill>
                <a:latin typeface="Soberana Sans" panose="02000000000000000000" pitchFamily="50" charset="0"/>
              </a:rPr>
              <a:t>3. Descripción del Proceso de minería.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8D940B-F7C4-435A-9414-8D27D9EC4657}"/>
              </a:ext>
            </a:extLst>
          </p:cNvPr>
          <p:cNvSpPr txBox="1"/>
          <p:nvPr/>
        </p:nvSpPr>
        <p:spPr>
          <a:xfrm>
            <a:off x="583518" y="1700940"/>
            <a:ext cx="111893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Soberana Sans" panose="02000000000000000000" pitchFamily="50" charset="0"/>
              </a:rPr>
              <a:t>El objetivo de la minería de datos es obtener Parámetros para la construcción de Indicadores de la Plataforma de Conocimiento de Ciudades Sustentables. </a:t>
            </a:r>
          </a:p>
          <a:p>
            <a:endParaRPr lang="es-MX" dirty="0">
              <a:latin typeface="Soberana Sans" panose="02000000000000000000" pitchFamily="50" charset="0"/>
            </a:endParaRPr>
          </a:p>
          <a:p>
            <a:r>
              <a:rPr lang="es-MX" dirty="0">
                <a:latin typeface="Soberana Sans" panose="02000000000000000000" pitchFamily="50" charset="0"/>
              </a:rPr>
              <a:t>Los Parámetros tienen las siguientes características: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MX" dirty="0">
                <a:latin typeface="Soberana Sans" panose="02000000000000000000" pitchFamily="50" charset="0"/>
              </a:rPr>
              <a:t>Son datos obtenidos desde fuentes oficiales disponibles al público.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MX" dirty="0">
                <a:latin typeface="Soberana Sans" panose="02000000000000000000" pitchFamily="50" charset="0"/>
              </a:rPr>
              <a:t>Los datos están desagregados al nivel del Sistema Urbano Nacional.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MX" dirty="0">
                <a:latin typeface="Soberana Sans" panose="02000000000000000000" pitchFamily="50" charset="0"/>
              </a:rPr>
              <a:t>Cada parámetro cuenta con un indicador de integridad que muestra qué tan completa está la información.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MX" dirty="0">
                <a:latin typeface="Soberana Sans" panose="02000000000000000000" pitchFamily="50" charset="0"/>
              </a:rPr>
              <a:t>Cada parámetro incluye metadatos que documentan las fuentes de la información y las consideraciones tomadas durante el proceso de minería.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MX" dirty="0">
                <a:latin typeface="Soberana Sans" panose="02000000000000000000" pitchFamily="50" charset="0"/>
              </a:rPr>
              <a:t>Cada paquete de datos de cada parámetro es legible por sistemas informáticos y por personas.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235170-1FB7-4C99-8BF7-9EA06EE5EE69}"/>
              </a:ext>
            </a:extLst>
          </p:cNvPr>
          <p:cNvSpPr/>
          <p:nvPr/>
        </p:nvSpPr>
        <p:spPr>
          <a:xfrm>
            <a:off x="5029200" y="6343981"/>
            <a:ext cx="2336799" cy="785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Parámetro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18AD1C1-024A-47CE-8D96-5D59085BE36D}"/>
              </a:ext>
            </a:extLst>
          </p:cNvPr>
          <p:cNvSpPr/>
          <p:nvPr/>
        </p:nvSpPr>
        <p:spPr>
          <a:xfrm>
            <a:off x="5369277" y="5019990"/>
            <a:ext cx="1456267" cy="65029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Fuentes Oficiales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9AF764-320D-4258-90FF-75F74F34795C}"/>
              </a:ext>
            </a:extLst>
          </p:cNvPr>
          <p:cNvSpPr/>
          <p:nvPr/>
        </p:nvSpPr>
        <p:spPr>
          <a:xfrm>
            <a:off x="8015110" y="6368498"/>
            <a:ext cx="1806223" cy="65029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Desagregación SUN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96600F5-29B5-42A1-BD33-C7824C6640A2}"/>
              </a:ext>
            </a:extLst>
          </p:cNvPr>
          <p:cNvSpPr/>
          <p:nvPr/>
        </p:nvSpPr>
        <p:spPr>
          <a:xfrm>
            <a:off x="6475587" y="7803153"/>
            <a:ext cx="1806223" cy="65029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Indicador de Integridad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B0BB81-65AE-47B2-A46C-3EA48345E650}"/>
              </a:ext>
            </a:extLst>
          </p:cNvPr>
          <p:cNvSpPr/>
          <p:nvPr/>
        </p:nvSpPr>
        <p:spPr>
          <a:xfrm>
            <a:off x="4082343" y="7803153"/>
            <a:ext cx="1806223" cy="65029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Metadatos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2BF8FDC-DB51-4B3C-B1DE-0375C30D981F}"/>
              </a:ext>
            </a:extLst>
          </p:cNvPr>
          <p:cNvSpPr/>
          <p:nvPr/>
        </p:nvSpPr>
        <p:spPr>
          <a:xfrm>
            <a:off x="2580920" y="6383945"/>
            <a:ext cx="1806223" cy="65029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Legible humano o maquina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699B4A8-5D69-4078-87FE-F6DC54163A77}"/>
              </a:ext>
            </a:extLst>
          </p:cNvPr>
          <p:cNvSpPr/>
          <p:nvPr/>
        </p:nvSpPr>
        <p:spPr>
          <a:xfrm>
            <a:off x="4504177" y="6640761"/>
            <a:ext cx="433388" cy="191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78FEE81-4B62-4C29-8910-6FEEF291E975}"/>
              </a:ext>
            </a:extLst>
          </p:cNvPr>
          <p:cNvSpPr/>
          <p:nvPr/>
        </p:nvSpPr>
        <p:spPr>
          <a:xfrm rot="10800000">
            <a:off x="7457634" y="6613135"/>
            <a:ext cx="433388" cy="191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10F340E-A744-4968-9D00-F78C17C437FC}"/>
              </a:ext>
            </a:extLst>
          </p:cNvPr>
          <p:cNvSpPr/>
          <p:nvPr/>
        </p:nvSpPr>
        <p:spPr>
          <a:xfrm rot="14118361">
            <a:off x="6664763" y="7370347"/>
            <a:ext cx="433388" cy="191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94FA8DA-9A69-4EF0-A43F-B7F4F0B9E0D5}"/>
              </a:ext>
            </a:extLst>
          </p:cNvPr>
          <p:cNvSpPr/>
          <p:nvPr/>
        </p:nvSpPr>
        <p:spPr>
          <a:xfrm rot="18278884">
            <a:off x="5230284" y="7370347"/>
            <a:ext cx="433388" cy="191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6F1C857-AE03-4CE4-8960-F7F60564DE4D}"/>
              </a:ext>
            </a:extLst>
          </p:cNvPr>
          <p:cNvSpPr/>
          <p:nvPr/>
        </p:nvSpPr>
        <p:spPr>
          <a:xfrm rot="5400000">
            <a:off x="5911758" y="5911176"/>
            <a:ext cx="433388" cy="191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4815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D0F2FB48-D109-4121-859D-39D170474744}"/>
              </a:ext>
            </a:extLst>
          </p:cNvPr>
          <p:cNvSpPr txBox="1"/>
          <p:nvPr/>
        </p:nvSpPr>
        <p:spPr>
          <a:xfrm>
            <a:off x="583518" y="7224889"/>
            <a:ext cx="10859182" cy="1632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lvl="1"/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Soberana Sans" panose="02000000000000000000" pitchFamily="50" charset="0"/>
              </a:rPr>
              <a:t>Etapa 2: 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Soberana Sans" panose="02000000000000000000" pitchFamily="50" charset="0"/>
              </a:rPr>
              <a:t>Compilación de parámetro desde Dataset local estándar</a:t>
            </a:r>
          </a:p>
          <a:p>
            <a:endParaRPr lang="es-MX" sz="2000" dirty="0">
              <a:solidFill>
                <a:schemeClr val="accent6">
                  <a:lumMod val="75000"/>
                </a:schemeClr>
              </a:solidFill>
              <a:latin typeface="Soberana Sans" panose="02000000000000000000" pitchFamily="50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8387914-A33B-4012-A92E-71C965713F60}"/>
              </a:ext>
            </a:extLst>
          </p:cNvPr>
          <p:cNvSpPr txBox="1"/>
          <p:nvPr/>
        </p:nvSpPr>
        <p:spPr>
          <a:xfrm>
            <a:off x="0" y="1153081"/>
            <a:ext cx="12192000" cy="4001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lvl="2"/>
            <a:r>
              <a:rPr lang="es-MX" sz="2000" b="1" dirty="0">
                <a:solidFill>
                  <a:schemeClr val="bg1"/>
                </a:solidFill>
                <a:latin typeface="Soberana Sans" panose="02000000000000000000" pitchFamily="50" charset="0"/>
              </a:rPr>
              <a:t>3. Descripción del Proceso de minería.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BC3A6F-D8AE-4281-9F65-7BC57C92851F}"/>
              </a:ext>
            </a:extLst>
          </p:cNvPr>
          <p:cNvSpPr txBox="1"/>
          <p:nvPr/>
        </p:nvSpPr>
        <p:spPr>
          <a:xfrm>
            <a:off x="583518" y="5236074"/>
            <a:ext cx="10859182" cy="15569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lvl="1"/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Soberana Sans" panose="02000000000000000000" pitchFamily="50" charset="0"/>
              </a:rPr>
              <a:t>Etapa 1: 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Soberana Sans" panose="02000000000000000000" pitchFamily="50" charset="0"/>
              </a:rPr>
              <a:t>Estandarización de dataset fuente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EFA2D8-F4C7-4871-BDF7-2CB84AB1CA5C}"/>
              </a:ext>
            </a:extLst>
          </p:cNvPr>
          <p:cNvSpPr/>
          <p:nvPr/>
        </p:nvSpPr>
        <p:spPr>
          <a:xfrm>
            <a:off x="1245169" y="5652649"/>
            <a:ext cx="1958603" cy="81015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Soberana Sans" panose="02000000000000000000" pitchFamily="50" charset="0"/>
              </a:rPr>
              <a:t>Script para Descarga de datos desde la fuente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9F4B79-D4B3-4A6A-8A56-1A323FA41D2A}"/>
              </a:ext>
            </a:extLst>
          </p:cNvPr>
          <p:cNvSpPr/>
          <p:nvPr/>
        </p:nvSpPr>
        <p:spPr>
          <a:xfrm>
            <a:off x="3848100" y="5652649"/>
            <a:ext cx="1958603" cy="81015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Soberana Sans" panose="02000000000000000000" pitchFamily="50" charset="0"/>
              </a:rPr>
              <a:t>Estandarización de filas y columnas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17E8F-9764-4BA9-AF02-8E527C94CC49}"/>
              </a:ext>
            </a:extLst>
          </p:cNvPr>
          <p:cNvSpPr/>
          <p:nvPr/>
        </p:nvSpPr>
        <p:spPr>
          <a:xfrm>
            <a:off x="6451032" y="5652649"/>
            <a:ext cx="1958603" cy="81015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Soberana Sans" panose="02000000000000000000" pitchFamily="50" charset="0"/>
              </a:rPr>
              <a:t>Creación de metadatos</a:t>
            </a: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3EC9B19F-195C-4559-B701-DE9B221B3747}"/>
              </a:ext>
            </a:extLst>
          </p:cNvPr>
          <p:cNvSpPr/>
          <p:nvPr/>
        </p:nvSpPr>
        <p:spPr>
          <a:xfrm>
            <a:off x="8746881" y="5621989"/>
            <a:ext cx="2391019" cy="840813"/>
          </a:xfrm>
          <a:prstGeom prst="leftRightArrow">
            <a:avLst>
              <a:gd name="adj1" fmla="val 100000"/>
              <a:gd name="adj2" fmla="val 50000"/>
            </a:avLst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latin typeface="Soberana Sans" panose="02000000000000000000" pitchFamily="50" charset="0"/>
              </a:rPr>
              <a:t>Dataset estándar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6231B0-10AE-40C6-94C9-A97A527A950D}"/>
              </a:ext>
            </a:extLst>
          </p:cNvPr>
          <p:cNvSpPr/>
          <p:nvPr/>
        </p:nvSpPr>
        <p:spPr>
          <a:xfrm>
            <a:off x="1203336" y="7710310"/>
            <a:ext cx="1604928" cy="75654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Soberana Sans" panose="02000000000000000000" pitchFamily="50" charset="0"/>
              </a:rPr>
              <a:t>Descripción del parámetro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922274-AFA1-4606-B1BE-6A2F10F67D3F}"/>
              </a:ext>
            </a:extLst>
          </p:cNvPr>
          <p:cNvSpPr/>
          <p:nvPr/>
        </p:nvSpPr>
        <p:spPr>
          <a:xfrm>
            <a:off x="3138489" y="7710310"/>
            <a:ext cx="1492617" cy="75654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Soberana Sans" panose="02000000000000000000" pitchFamily="50" charset="0"/>
              </a:rPr>
              <a:t>Agregación de datos a clave del SUN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ACA091-5841-4B9D-BB4A-97DB8C39EB00}"/>
              </a:ext>
            </a:extLst>
          </p:cNvPr>
          <p:cNvSpPr/>
          <p:nvPr/>
        </p:nvSpPr>
        <p:spPr>
          <a:xfrm>
            <a:off x="6640911" y="7710310"/>
            <a:ext cx="1893489" cy="75654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Soberana Sans" panose="02000000000000000000" pitchFamily="50" charset="0"/>
              </a:rPr>
              <a:t>Documentación de parámetro y de variables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4D0264-50EC-4E3B-AE7B-526B0F199087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203772" y="6057726"/>
            <a:ext cx="644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7F39D83-F98A-45BD-8303-929EE7DAF794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5806703" y="6057726"/>
            <a:ext cx="6443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B3202C-BDD2-4785-A5D3-C030427F4556}"/>
              </a:ext>
            </a:extLst>
          </p:cNvPr>
          <p:cNvCxnSpPr>
            <a:cxnSpLocks/>
            <a:stCxn id="17" idx="3"/>
            <a:endCxn id="18" idx="3"/>
          </p:cNvCxnSpPr>
          <p:nvPr/>
        </p:nvCxnSpPr>
        <p:spPr>
          <a:xfrm flipV="1">
            <a:off x="8409635" y="6042396"/>
            <a:ext cx="337246" cy="15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C39635C-1448-4533-8DC1-758D354A6D6B}"/>
              </a:ext>
            </a:extLst>
          </p:cNvPr>
          <p:cNvSpPr/>
          <p:nvPr/>
        </p:nvSpPr>
        <p:spPr>
          <a:xfrm>
            <a:off x="4961331" y="7710310"/>
            <a:ext cx="1349355" cy="75654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Soberana Sans" panose="02000000000000000000" pitchFamily="50" charset="0"/>
              </a:rPr>
              <a:t>Cálculo de integridad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4CE162-E0B5-4DC7-9140-F57E2ED90266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>
            <a:off x="4631106" y="8088585"/>
            <a:ext cx="330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A99634-3EFF-4F00-BD77-09EDFB7701D0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2808264" y="8088585"/>
            <a:ext cx="330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12698C-72D1-4063-A402-41BDE70A14F5}"/>
              </a:ext>
            </a:extLst>
          </p:cNvPr>
          <p:cNvCxnSpPr>
            <a:cxnSpLocks/>
            <a:stCxn id="25" idx="3"/>
            <a:endCxn id="21" idx="1"/>
          </p:cNvCxnSpPr>
          <p:nvPr/>
        </p:nvCxnSpPr>
        <p:spPr>
          <a:xfrm>
            <a:off x="6310686" y="8088585"/>
            <a:ext cx="330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C76DC5C4-8084-418C-AC71-2F2AEC9F3977}"/>
              </a:ext>
            </a:extLst>
          </p:cNvPr>
          <p:cNvSpPr/>
          <p:nvPr/>
        </p:nvSpPr>
        <p:spPr>
          <a:xfrm>
            <a:off x="8864626" y="7706341"/>
            <a:ext cx="2421556" cy="778480"/>
          </a:xfrm>
          <a:prstGeom prst="leftRightArrow">
            <a:avLst>
              <a:gd name="adj1" fmla="val 100000"/>
              <a:gd name="adj2" fmla="val 40464"/>
            </a:avLst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latin typeface="Soberana Sans" panose="02000000000000000000" pitchFamily="50" charset="0"/>
              </a:rPr>
              <a:t>Ficha de parámetro estándar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412CB7E-95C5-4A59-8A1C-DBAC3101E043}"/>
              </a:ext>
            </a:extLst>
          </p:cNvPr>
          <p:cNvCxnSpPr>
            <a:cxnSpLocks/>
            <a:stCxn id="21" idx="3"/>
            <a:endCxn id="29" idx="3"/>
          </p:cNvCxnSpPr>
          <p:nvPr/>
        </p:nvCxnSpPr>
        <p:spPr>
          <a:xfrm>
            <a:off x="8534400" y="8088585"/>
            <a:ext cx="330226" cy="6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6B7F61E2-F137-4B05-B704-CABB44786CF8}"/>
              </a:ext>
            </a:extLst>
          </p:cNvPr>
          <p:cNvCxnSpPr>
            <a:cxnSpLocks/>
            <a:stCxn id="18" idx="7"/>
            <a:endCxn id="19" idx="1"/>
          </p:cNvCxnSpPr>
          <p:nvPr/>
        </p:nvCxnSpPr>
        <p:spPr>
          <a:xfrm flipH="1">
            <a:off x="1203336" y="6042396"/>
            <a:ext cx="9934564" cy="2046189"/>
          </a:xfrm>
          <a:prstGeom prst="bentConnector5">
            <a:avLst>
              <a:gd name="adj1" fmla="val -2301"/>
              <a:gd name="adj2" fmla="val 46064"/>
              <a:gd name="adj3" fmla="val 104687"/>
            </a:avLst>
          </a:prstGeom>
          <a:ln w="38100"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6409949-2A52-46BD-861E-2C34129597CA}"/>
              </a:ext>
            </a:extLst>
          </p:cNvPr>
          <p:cNvSpPr txBox="1"/>
          <p:nvPr/>
        </p:nvSpPr>
        <p:spPr>
          <a:xfrm>
            <a:off x="9321800" y="6454486"/>
            <a:ext cx="124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latin typeface="Soberana Sans" panose="02000000000000000000" pitchFamily="50" charset="0"/>
                <a:hlinkClick r:id="rId2"/>
              </a:rPr>
              <a:t>Ejemplo</a:t>
            </a:r>
            <a:endParaRPr lang="es-MX" sz="1600" dirty="0">
              <a:latin typeface="Soberana Sans" panose="02000000000000000000" pitchFamily="50" charset="0"/>
            </a:endParaRPr>
          </a:p>
        </p:txBody>
      </p:sp>
      <p:sp>
        <p:nvSpPr>
          <p:cNvPr id="70" name="TextBox 69">
            <a:hlinkClick r:id="rId3"/>
            <a:extLst>
              <a:ext uri="{FF2B5EF4-FFF2-40B4-BE49-F238E27FC236}">
                <a16:creationId xmlns:a16="http://schemas.microsoft.com/office/drawing/2014/main" id="{EC065CF6-6A74-4510-ACCE-DE13365535D8}"/>
              </a:ext>
            </a:extLst>
          </p:cNvPr>
          <p:cNvSpPr txBox="1"/>
          <p:nvPr/>
        </p:nvSpPr>
        <p:spPr>
          <a:xfrm>
            <a:off x="9321800" y="8484821"/>
            <a:ext cx="1549400" cy="372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u="sng" dirty="0">
                <a:solidFill>
                  <a:srgbClr val="0070C0"/>
                </a:solidFill>
              </a:rPr>
              <a:t>Ejemplo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E9D3DB-C9C7-463C-AD21-B340D939212C}"/>
              </a:ext>
            </a:extLst>
          </p:cNvPr>
          <p:cNvSpPr txBox="1"/>
          <p:nvPr/>
        </p:nvSpPr>
        <p:spPr>
          <a:xfrm>
            <a:off x="583518" y="1570977"/>
            <a:ext cx="111893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Soberana Sans" panose="02000000000000000000" pitchFamily="50" charset="0"/>
              </a:rPr>
              <a:t>El proceso de minería de datos tiene dos etapas:</a:t>
            </a:r>
          </a:p>
          <a:p>
            <a:pPr marL="857250" lvl="1" indent="-400050">
              <a:buFont typeface="+mj-lt"/>
              <a:buAutoNum type="romanUcPeriod"/>
            </a:pPr>
            <a:r>
              <a:rPr lang="es-MX" b="1" dirty="0">
                <a:latin typeface="Soberana Sans" panose="02000000000000000000" pitchFamily="50" charset="0"/>
              </a:rPr>
              <a:t>Primera Etapa: Estandarización: </a:t>
            </a:r>
            <a:r>
              <a:rPr lang="es-MX" dirty="0">
                <a:latin typeface="Soberana Sans" panose="02000000000000000000" pitchFamily="50" charset="0"/>
              </a:rPr>
              <a:t>Se descargan todos los datos de parámetros disponibles desde una misma fuente. Estos datos conforman un </a:t>
            </a:r>
            <a:r>
              <a:rPr lang="es-MX" i="1" dirty="0">
                <a:latin typeface="Soberana Sans" panose="02000000000000000000" pitchFamily="50" charset="0"/>
              </a:rPr>
              <a:t>Dataset Fuente </a:t>
            </a:r>
            <a:r>
              <a:rPr lang="es-MX" dirty="0">
                <a:latin typeface="Soberana Sans" panose="02000000000000000000" pitchFamily="50" charset="0"/>
              </a:rPr>
              <a:t>en una carpeta local. Durante la primera etapa, el </a:t>
            </a:r>
            <a:r>
              <a:rPr lang="es-MX" i="1" dirty="0">
                <a:latin typeface="Soberana Sans" panose="02000000000000000000" pitchFamily="50" charset="0"/>
              </a:rPr>
              <a:t>Dataset Fuente </a:t>
            </a:r>
            <a:r>
              <a:rPr lang="es-MX" dirty="0">
                <a:latin typeface="Soberana Sans" panose="02000000000000000000" pitchFamily="50" charset="0"/>
              </a:rPr>
              <a:t>se reestructura para convertir los datos en uno o varios </a:t>
            </a:r>
            <a:r>
              <a:rPr lang="es-MX" i="1" dirty="0">
                <a:latin typeface="Soberana Sans" panose="02000000000000000000" pitchFamily="50" charset="0"/>
              </a:rPr>
              <a:t>Dataset estándar </a:t>
            </a:r>
            <a:r>
              <a:rPr lang="es-MX" dirty="0">
                <a:latin typeface="Soberana Sans" panose="02000000000000000000" pitchFamily="50" charset="0"/>
              </a:rPr>
              <a:t>etiquetados con claves geoestadísticas municipales. Se crea una memoria de todo el proceso, desde la descarga hasta el </a:t>
            </a:r>
            <a:r>
              <a:rPr lang="es-MX" i="1" dirty="0">
                <a:latin typeface="Soberana Sans" panose="02000000000000000000" pitchFamily="50" charset="0"/>
              </a:rPr>
              <a:t>Dataset estándar</a:t>
            </a:r>
            <a:r>
              <a:rPr lang="es-MX" dirty="0">
                <a:latin typeface="Soberana Sans" panose="02000000000000000000" pitchFamily="50" charset="0"/>
              </a:rPr>
              <a:t>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s-MX" b="1" dirty="0">
                <a:latin typeface="Soberana Sans" panose="02000000000000000000" pitchFamily="50" charset="0"/>
              </a:rPr>
              <a:t>Segunda etapa:</a:t>
            </a:r>
            <a:r>
              <a:rPr lang="es-MX" dirty="0">
                <a:latin typeface="Soberana Sans" panose="02000000000000000000" pitchFamily="50" charset="0"/>
              </a:rPr>
              <a:t> </a:t>
            </a:r>
            <a:r>
              <a:rPr lang="es-MX" b="1" dirty="0">
                <a:latin typeface="Soberana Sans" panose="02000000000000000000" pitchFamily="50" charset="0"/>
              </a:rPr>
              <a:t>Compilación:</a:t>
            </a:r>
            <a:r>
              <a:rPr lang="es-MX" dirty="0">
                <a:latin typeface="Soberana Sans" panose="02000000000000000000" pitchFamily="50" charset="0"/>
              </a:rPr>
              <a:t> Para la creación de parámetros se crean metadatos específicos, se cambia el nivel de desagregación (De clave geoestadística municipal a Clave del SUN), se calcula la integridad de la información para cada ciudad y se genera una ficha estándar de parámetro.</a:t>
            </a:r>
          </a:p>
          <a:p>
            <a:pPr marL="857250" lvl="1" indent="-400050">
              <a:buFont typeface="+mj-lt"/>
              <a:buAutoNum type="romanUcPeriod"/>
            </a:pPr>
            <a:endParaRPr lang="es-MX" dirty="0">
              <a:latin typeface="Soberana Sans" panose="02000000000000000000" pitchFamily="50" charset="0"/>
            </a:endParaRPr>
          </a:p>
          <a:p>
            <a:r>
              <a:rPr lang="es-MX" dirty="0">
                <a:latin typeface="Soberana Sans" panose="02000000000000000000" pitchFamily="50" charset="0"/>
              </a:rPr>
              <a:t>Los procesos y resultados de la minería de datos se guardan en un </a:t>
            </a:r>
            <a:r>
              <a:rPr lang="es-MX" i="1" dirty="0">
                <a:latin typeface="Soberana Sans" panose="02000000000000000000" pitchFamily="50" charset="0"/>
              </a:rPr>
              <a:t>Repositorio de datos </a:t>
            </a:r>
            <a:r>
              <a:rPr lang="es-MX" dirty="0">
                <a:latin typeface="Soberana Sans" panose="02000000000000000000" pitchFamily="50" charset="0"/>
              </a:rPr>
              <a:t>en GitHub disponible en la siguiente dirección web: </a:t>
            </a:r>
            <a:r>
              <a:rPr lang="es-MX" b="1" dirty="0">
                <a:latin typeface="Soberana Sans" panose="02000000000000000000" pitchFamily="50" charset="0"/>
                <a:hlinkClick r:id="rId4"/>
              </a:rPr>
              <a:t>https://github.com/INECC-PCCS/01_Dmine</a:t>
            </a:r>
            <a:endParaRPr lang="es-MX" b="1" dirty="0">
              <a:latin typeface="Soberana Sans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58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3F095D4-D8F7-444C-8C7F-29DB6E8A02F0}"/>
              </a:ext>
            </a:extLst>
          </p:cNvPr>
          <p:cNvSpPr txBox="1"/>
          <p:nvPr/>
        </p:nvSpPr>
        <p:spPr>
          <a:xfrm>
            <a:off x="0" y="1153081"/>
            <a:ext cx="12192000" cy="4001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lvl="2"/>
            <a:r>
              <a:rPr lang="es-MX" sz="2000" b="1" dirty="0">
                <a:solidFill>
                  <a:schemeClr val="bg1"/>
                </a:solidFill>
                <a:latin typeface="Soberana Sans" panose="02000000000000000000" pitchFamily="50" charset="0"/>
              </a:rPr>
              <a:t>3. Descripción del Proceso de minería.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1B7D8A-C6D8-4638-97D4-1542ED05FB82}"/>
              </a:ext>
            </a:extLst>
          </p:cNvPr>
          <p:cNvSpPr txBox="1"/>
          <p:nvPr/>
        </p:nvSpPr>
        <p:spPr>
          <a:xfrm>
            <a:off x="583518" y="1549542"/>
            <a:ext cx="11189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Soberana Sans" panose="02000000000000000000" pitchFamily="50" charset="0"/>
              </a:rPr>
              <a:t>Descripción de los compiladores.</a:t>
            </a:r>
          </a:p>
          <a:p>
            <a:r>
              <a:rPr lang="es-MX" dirty="0">
                <a:latin typeface="Soberana Sans" panose="02000000000000000000" pitchFamily="50" charset="0"/>
              </a:rPr>
              <a:t>Se crea un compilador para el procesamiento de cada parámetro. Cada compilador extrae información desde un dataset estándar y corre diferentes scripts que la analizan y transforman para generar las Fichas de Parámetro Estándar. El siguiente diagrama describe el funcionamiento de los compiladores:</a:t>
            </a:r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8867E5C7-1FE3-450C-8FE0-EFF90FFF728C}"/>
              </a:ext>
            </a:extLst>
          </p:cNvPr>
          <p:cNvSpPr/>
          <p:nvPr/>
        </p:nvSpPr>
        <p:spPr>
          <a:xfrm>
            <a:off x="506977" y="4972069"/>
            <a:ext cx="2388282" cy="1119040"/>
          </a:xfrm>
          <a:prstGeom prst="leftRightArrow">
            <a:avLst>
              <a:gd name="adj1" fmla="val 100000"/>
              <a:gd name="adj2" fmla="val 50000"/>
            </a:avLst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Soberana Sans" panose="02000000000000000000" pitchFamily="50" charset="0"/>
              </a:rPr>
              <a:t>Dataset estándar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278CA3-496B-49C4-9819-91C638CECDDB}"/>
              </a:ext>
            </a:extLst>
          </p:cNvPr>
          <p:cNvSpPr/>
          <p:nvPr/>
        </p:nvSpPr>
        <p:spPr>
          <a:xfrm>
            <a:off x="3522720" y="3319268"/>
            <a:ext cx="1893489" cy="6791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Soberana Sans" panose="02000000000000000000" pitchFamily="50" charset="0"/>
              </a:rPr>
              <a:t>Dataframe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E0D0D8-D152-41BB-BA80-5DDBFB70E149}"/>
              </a:ext>
            </a:extLst>
          </p:cNvPr>
          <p:cNvSpPr/>
          <p:nvPr/>
        </p:nvSpPr>
        <p:spPr>
          <a:xfrm>
            <a:off x="3522720" y="6145457"/>
            <a:ext cx="1893489" cy="85158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Soberana Sans" panose="02000000000000000000" pitchFamily="50" charset="0"/>
              </a:rPr>
              <a:t>Metadatos comunes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E7A82F67-B9DC-4C1A-B78F-8388F6A8D81E}"/>
              </a:ext>
            </a:extLst>
          </p:cNvPr>
          <p:cNvCxnSpPr>
            <a:cxnSpLocks/>
            <a:stCxn id="24" idx="7"/>
            <a:endCxn id="26" idx="1"/>
          </p:cNvCxnSpPr>
          <p:nvPr/>
        </p:nvCxnSpPr>
        <p:spPr>
          <a:xfrm flipV="1">
            <a:off x="2895259" y="3658868"/>
            <a:ext cx="627461" cy="187272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DA7C16C-103E-4DD3-B453-0F6276853FFD}"/>
              </a:ext>
            </a:extLst>
          </p:cNvPr>
          <p:cNvCxnSpPr>
            <a:cxnSpLocks/>
            <a:stCxn id="24" idx="7"/>
            <a:endCxn id="27" idx="1"/>
          </p:cNvCxnSpPr>
          <p:nvPr/>
        </p:nvCxnSpPr>
        <p:spPr>
          <a:xfrm>
            <a:off x="2895259" y="5531589"/>
            <a:ext cx="627461" cy="103966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9794E65-E4DB-4353-A375-05CA57E1D784}"/>
              </a:ext>
            </a:extLst>
          </p:cNvPr>
          <p:cNvSpPr/>
          <p:nvPr/>
        </p:nvSpPr>
        <p:spPr>
          <a:xfrm>
            <a:off x="6096000" y="3202936"/>
            <a:ext cx="1893489" cy="8991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Soberana Sans" panose="02000000000000000000" pitchFamily="50" charset="0"/>
              </a:rPr>
              <a:t>Selección y procesado de variables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D29E0C6-8A31-4B2D-9A57-9415194E57E7}"/>
              </a:ext>
            </a:extLst>
          </p:cNvPr>
          <p:cNvCxnSpPr>
            <a:cxnSpLocks/>
            <a:stCxn id="26" idx="3"/>
            <a:endCxn id="38" idx="1"/>
          </p:cNvCxnSpPr>
          <p:nvPr/>
        </p:nvCxnSpPr>
        <p:spPr>
          <a:xfrm flipV="1">
            <a:off x="5416209" y="3652518"/>
            <a:ext cx="679791" cy="635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DC03F32-ACC5-4212-AFD5-7731ABC185D0}"/>
              </a:ext>
            </a:extLst>
          </p:cNvPr>
          <p:cNvSpPr/>
          <p:nvPr/>
        </p:nvSpPr>
        <p:spPr>
          <a:xfrm>
            <a:off x="8458200" y="3311507"/>
            <a:ext cx="1893489" cy="6791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Soberana Sans" panose="02000000000000000000" pitchFamily="50" charset="0"/>
              </a:rPr>
              <a:t>Asignación de claves SUN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8BA1A86-EE6A-4F42-BFB5-78EF4E9331BB}"/>
              </a:ext>
            </a:extLst>
          </p:cNvPr>
          <p:cNvSpPr/>
          <p:nvPr/>
        </p:nvSpPr>
        <p:spPr>
          <a:xfrm>
            <a:off x="7426108" y="4595328"/>
            <a:ext cx="1893489" cy="6791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Soberana Sans" panose="02000000000000000000" pitchFamily="50" charset="0"/>
              </a:rPr>
              <a:t>Calculo de Integridad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22279CF-561D-4CDC-A381-0DFA21589CAA}"/>
              </a:ext>
            </a:extLst>
          </p:cNvPr>
          <p:cNvCxnSpPr>
            <a:cxnSpLocks/>
            <a:stCxn id="38" idx="3"/>
            <a:endCxn id="46" idx="1"/>
          </p:cNvCxnSpPr>
          <p:nvPr/>
        </p:nvCxnSpPr>
        <p:spPr>
          <a:xfrm flipV="1">
            <a:off x="7989489" y="3651107"/>
            <a:ext cx="468711" cy="141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A6F5C885-E704-4CD5-ADA3-CA3D5E6FEB8A}"/>
              </a:ext>
            </a:extLst>
          </p:cNvPr>
          <p:cNvCxnSpPr>
            <a:cxnSpLocks/>
            <a:stCxn id="46" idx="2"/>
            <a:endCxn id="48" idx="0"/>
          </p:cNvCxnSpPr>
          <p:nvPr/>
        </p:nvCxnSpPr>
        <p:spPr>
          <a:xfrm rot="5400000">
            <a:off x="8586588" y="3776971"/>
            <a:ext cx="604622" cy="103209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B5412039-28A7-47C3-88A7-C645B9BD9FC0}"/>
              </a:ext>
            </a:extLst>
          </p:cNvPr>
          <p:cNvSpPr/>
          <p:nvPr/>
        </p:nvSpPr>
        <p:spPr>
          <a:xfrm>
            <a:off x="9575641" y="4595328"/>
            <a:ext cx="1893489" cy="6791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Soberana Sans" panose="02000000000000000000" pitchFamily="50" charset="0"/>
              </a:rPr>
              <a:t>Agregación a nivel SUN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27778962-70C6-4047-93A0-6043029585DB}"/>
              </a:ext>
            </a:extLst>
          </p:cNvPr>
          <p:cNvCxnSpPr>
            <a:cxnSpLocks/>
            <a:stCxn id="46" idx="2"/>
            <a:endCxn id="56" idx="0"/>
          </p:cNvCxnSpPr>
          <p:nvPr/>
        </p:nvCxnSpPr>
        <p:spPr>
          <a:xfrm rot="16200000" flipH="1">
            <a:off x="9661354" y="3734296"/>
            <a:ext cx="604622" cy="111744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36CE375F-77C7-4FAD-8719-AC36E278319C}"/>
              </a:ext>
            </a:extLst>
          </p:cNvPr>
          <p:cNvSpPr/>
          <p:nvPr/>
        </p:nvSpPr>
        <p:spPr>
          <a:xfrm>
            <a:off x="3522719" y="7477276"/>
            <a:ext cx="1893489" cy="8991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Soberana Sans" panose="02000000000000000000" pitchFamily="50" charset="0"/>
              </a:rPr>
              <a:t>Metadatos particulares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2F5569FB-1787-4617-8238-3259D050EB8B}"/>
              </a:ext>
            </a:extLst>
          </p:cNvPr>
          <p:cNvCxnSpPr>
            <a:cxnSpLocks/>
            <a:stCxn id="27" idx="2"/>
            <a:endCxn id="64" idx="0"/>
          </p:cNvCxnSpPr>
          <p:nvPr/>
        </p:nvCxnSpPr>
        <p:spPr>
          <a:xfrm rot="5400000">
            <a:off x="4229347" y="7237158"/>
            <a:ext cx="480236" cy="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8FEBDC6C-364B-4932-A223-8E096EF86105}"/>
              </a:ext>
            </a:extLst>
          </p:cNvPr>
          <p:cNvSpPr/>
          <p:nvPr/>
        </p:nvSpPr>
        <p:spPr>
          <a:xfrm>
            <a:off x="6003961" y="6816019"/>
            <a:ext cx="1893489" cy="6791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Soberana Sans" panose="02000000000000000000" pitchFamily="50" charset="0"/>
              </a:rPr>
              <a:t>Compilación de metadatos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88400054-837E-43AD-B78A-3F43E39EB072}"/>
              </a:ext>
            </a:extLst>
          </p:cNvPr>
          <p:cNvCxnSpPr>
            <a:cxnSpLocks/>
            <a:stCxn id="27" idx="3"/>
            <a:endCxn id="87" idx="1"/>
          </p:cNvCxnSpPr>
          <p:nvPr/>
        </p:nvCxnSpPr>
        <p:spPr>
          <a:xfrm>
            <a:off x="5416209" y="6571249"/>
            <a:ext cx="587752" cy="58437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FB2E68A5-7446-4B86-B737-42C89F845D9F}"/>
              </a:ext>
            </a:extLst>
          </p:cNvPr>
          <p:cNvCxnSpPr>
            <a:cxnSpLocks/>
            <a:stCxn id="64" idx="3"/>
            <a:endCxn id="87" idx="1"/>
          </p:cNvCxnSpPr>
          <p:nvPr/>
        </p:nvCxnSpPr>
        <p:spPr>
          <a:xfrm flipV="1">
            <a:off x="5416208" y="7155619"/>
            <a:ext cx="587753" cy="77123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Arrow: Left-Right 97">
            <a:extLst>
              <a:ext uri="{FF2B5EF4-FFF2-40B4-BE49-F238E27FC236}">
                <a16:creationId xmlns:a16="http://schemas.microsoft.com/office/drawing/2014/main" id="{3103C0F7-82CB-47EA-8B56-8C1DB6AC4621}"/>
              </a:ext>
            </a:extLst>
          </p:cNvPr>
          <p:cNvSpPr/>
          <p:nvPr/>
        </p:nvSpPr>
        <p:spPr>
          <a:xfrm>
            <a:off x="8123201" y="7926858"/>
            <a:ext cx="2727079" cy="895473"/>
          </a:xfrm>
          <a:prstGeom prst="leftRightArrow">
            <a:avLst>
              <a:gd name="adj1" fmla="val 100000"/>
              <a:gd name="adj2" fmla="val 50000"/>
            </a:avLst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Soberana Sans" panose="02000000000000000000" pitchFamily="50" charset="0"/>
              </a:rPr>
              <a:t>Ficha de parámetro estándar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0AB1527-E39C-47D8-BE55-F4D5F5B6F706}"/>
              </a:ext>
            </a:extLst>
          </p:cNvPr>
          <p:cNvSpPr/>
          <p:nvPr/>
        </p:nvSpPr>
        <p:spPr>
          <a:xfrm>
            <a:off x="8674100" y="5578625"/>
            <a:ext cx="1632385" cy="6791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Soberana Sans" panose="02000000000000000000" pitchFamily="50" charset="0"/>
              </a:rPr>
              <a:t>Compilación de datos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BEE9125-F180-4986-9AFE-EBFE410B3DDF}"/>
              </a:ext>
            </a:extLst>
          </p:cNvPr>
          <p:cNvCxnSpPr>
            <a:cxnSpLocks/>
            <a:stCxn id="48" idx="2"/>
            <a:endCxn id="101" idx="1"/>
          </p:cNvCxnSpPr>
          <p:nvPr/>
        </p:nvCxnSpPr>
        <p:spPr>
          <a:xfrm rot="16200000" flipH="1">
            <a:off x="8201627" y="5445752"/>
            <a:ext cx="643698" cy="30124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A629E818-D349-424B-9A0B-7CBD12208CCF}"/>
              </a:ext>
            </a:extLst>
          </p:cNvPr>
          <p:cNvCxnSpPr>
            <a:cxnSpLocks/>
            <a:stCxn id="56" idx="2"/>
            <a:endCxn id="101" idx="3"/>
          </p:cNvCxnSpPr>
          <p:nvPr/>
        </p:nvCxnSpPr>
        <p:spPr>
          <a:xfrm rot="5400000">
            <a:off x="10092587" y="5488426"/>
            <a:ext cx="643698" cy="2159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532918DC-8757-4922-92F0-2162B713F1D2}"/>
              </a:ext>
            </a:extLst>
          </p:cNvPr>
          <p:cNvCxnSpPr>
            <a:cxnSpLocks/>
            <a:stCxn id="101" idx="2"/>
            <a:endCxn id="117" idx="0"/>
          </p:cNvCxnSpPr>
          <p:nvPr/>
        </p:nvCxnSpPr>
        <p:spPr>
          <a:xfrm rot="5400000">
            <a:off x="9258479" y="6489638"/>
            <a:ext cx="463629" cy="1270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63B2FA8-A07D-4B25-90D0-1D1934453662}"/>
              </a:ext>
            </a:extLst>
          </p:cNvPr>
          <p:cNvSpPr/>
          <p:nvPr/>
        </p:nvSpPr>
        <p:spPr>
          <a:xfrm>
            <a:off x="8674100" y="6721453"/>
            <a:ext cx="1632385" cy="86580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Soberana Sans" panose="02000000000000000000" pitchFamily="50" charset="0"/>
              </a:rPr>
              <a:t>Formatos</a:t>
            </a:r>
          </a:p>
          <a:p>
            <a:pPr algn="ctr"/>
            <a:r>
              <a:rPr lang="es-MX" dirty="0">
                <a:latin typeface="Soberana Sans" panose="02000000000000000000" pitchFamily="50" charset="0"/>
              </a:rPr>
              <a:t>Humano / informático</a:t>
            </a:r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1D45B6B5-33D3-4851-A5A6-255AA29CC126}"/>
              </a:ext>
            </a:extLst>
          </p:cNvPr>
          <p:cNvCxnSpPr>
            <a:cxnSpLocks/>
            <a:stCxn id="87" idx="3"/>
            <a:endCxn id="117" idx="1"/>
          </p:cNvCxnSpPr>
          <p:nvPr/>
        </p:nvCxnSpPr>
        <p:spPr>
          <a:xfrm flipV="1">
            <a:off x="7897450" y="7154356"/>
            <a:ext cx="776650" cy="126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19E4A4E7-C9C2-4D75-9C60-6CBCDF08D8F0}"/>
              </a:ext>
            </a:extLst>
          </p:cNvPr>
          <p:cNvCxnSpPr>
            <a:cxnSpLocks/>
            <a:stCxn id="117" idx="2"/>
            <a:endCxn id="98" idx="1"/>
          </p:cNvCxnSpPr>
          <p:nvPr/>
        </p:nvCxnSpPr>
        <p:spPr>
          <a:xfrm rot="5400000">
            <a:off x="9318718" y="7755282"/>
            <a:ext cx="339599" cy="355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03119767-9E0C-4090-8EBF-194235ABFE5B}"/>
              </a:ext>
            </a:extLst>
          </p:cNvPr>
          <p:cNvGrpSpPr/>
          <p:nvPr/>
        </p:nvGrpSpPr>
        <p:grpSpPr>
          <a:xfrm>
            <a:off x="532719" y="3137264"/>
            <a:ext cx="2277191" cy="1628967"/>
            <a:chOff x="532719" y="2982200"/>
            <a:chExt cx="2277191" cy="162896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FDA1054-0402-43F8-B0DE-F7F1585CCEB5}"/>
                </a:ext>
              </a:extLst>
            </p:cNvPr>
            <p:cNvSpPr txBox="1"/>
            <p:nvPr/>
          </p:nvSpPr>
          <p:spPr>
            <a:xfrm>
              <a:off x="532719" y="2982200"/>
              <a:ext cx="2277191" cy="1628967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es-MX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berana Sans" panose="02000000000000000000" pitchFamily="50" charset="0"/>
                </a:rPr>
                <a:t>Leyenda:</a:t>
              </a:r>
            </a:p>
            <a:p>
              <a:endParaRPr lang="es-MX" sz="1500" b="1" dirty="0">
                <a:latin typeface="Soberana Sans" panose="02000000000000000000" pitchFamily="50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2E0A13D-B1E4-46CE-BD19-65CC56C51498}"/>
                </a:ext>
              </a:extLst>
            </p:cNvPr>
            <p:cNvSpPr/>
            <p:nvPr/>
          </p:nvSpPr>
          <p:spPr>
            <a:xfrm>
              <a:off x="631169" y="3679454"/>
              <a:ext cx="297232" cy="17310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300" dirty="0">
                <a:latin typeface="Soberana Sans" panose="02000000000000000000" pitchFamily="50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ABC60C6-B0F7-4466-9CA9-A8743B9B9731}"/>
                </a:ext>
              </a:extLst>
            </p:cNvPr>
            <p:cNvSpPr/>
            <p:nvPr/>
          </p:nvSpPr>
          <p:spPr>
            <a:xfrm>
              <a:off x="631169" y="3987052"/>
              <a:ext cx="297232" cy="1731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300" dirty="0">
                <a:latin typeface="Soberana Sans" panose="02000000000000000000" pitchFamily="50" charset="0"/>
              </a:endParaRPr>
            </a:p>
          </p:txBody>
        </p:sp>
        <p:sp>
          <p:nvSpPr>
            <p:cNvPr id="82" name="Arrow: Left-Right 81">
              <a:extLst>
                <a:ext uri="{FF2B5EF4-FFF2-40B4-BE49-F238E27FC236}">
                  <a16:creationId xmlns:a16="http://schemas.microsoft.com/office/drawing/2014/main" id="{6B5CDB1A-CE2D-41FD-B0AB-93A6F0659761}"/>
                </a:ext>
              </a:extLst>
            </p:cNvPr>
            <p:cNvSpPr/>
            <p:nvPr/>
          </p:nvSpPr>
          <p:spPr>
            <a:xfrm>
              <a:off x="631169" y="3343102"/>
              <a:ext cx="297232" cy="172517"/>
            </a:xfrm>
            <a:prstGeom prst="leftRightArrow">
              <a:avLst>
                <a:gd name="adj1" fmla="val 100000"/>
                <a:gd name="adj2" fmla="val 50000"/>
              </a:avLst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5000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</a:gra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300" b="1" dirty="0">
                <a:latin typeface="Soberana Sans" panose="02000000000000000000" pitchFamily="50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994AD76-CDFC-4620-A0D9-19569DAC28D3}"/>
                </a:ext>
              </a:extLst>
            </p:cNvPr>
            <p:cNvSpPr txBox="1"/>
            <p:nvPr/>
          </p:nvSpPr>
          <p:spPr>
            <a:xfrm>
              <a:off x="960183" y="3275181"/>
              <a:ext cx="17643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>
                  <a:latin typeface="Soberana Sans" panose="02000000000000000000" pitchFamily="50" charset="0"/>
                </a:rPr>
                <a:t>Inicio / fin de proceso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F45FAD7-1A21-4550-A502-9C8EAF88463D}"/>
                </a:ext>
              </a:extLst>
            </p:cNvPr>
            <p:cNvSpPr txBox="1"/>
            <p:nvPr/>
          </p:nvSpPr>
          <p:spPr>
            <a:xfrm>
              <a:off x="960183" y="3619814"/>
              <a:ext cx="17643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>
                  <a:latin typeface="Soberana Sans" panose="02000000000000000000" pitchFamily="50" charset="0"/>
                </a:rPr>
                <a:t>Datos pre-procesados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5604BD6-551F-4058-AFF9-6EAA9609BC12}"/>
                </a:ext>
              </a:extLst>
            </p:cNvPr>
            <p:cNvSpPr txBox="1"/>
            <p:nvPr/>
          </p:nvSpPr>
          <p:spPr>
            <a:xfrm>
              <a:off x="960183" y="3927412"/>
              <a:ext cx="17643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>
                  <a:latin typeface="Soberana Sans" panose="02000000000000000000" pitchFamily="50" charset="0"/>
                </a:rPr>
                <a:t>Proceso manual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55E522B-7EAC-4413-BEC5-9F855D8BAF29}"/>
                </a:ext>
              </a:extLst>
            </p:cNvPr>
            <p:cNvSpPr/>
            <p:nvPr/>
          </p:nvSpPr>
          <p:spPr>
            <a:xfrm>
              <a:off x="631169" y="4329233"/>
              <a:ext cx="297232" cy="17310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300" dirty="0">
                <a:latin typeface="Soberana Sans" panose="02000000000000000000" pitchFamily="50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780F247-EE3E-4D7E-B928-9B74A5EA72B6}"/>
                </a:ext>
              </a:extLst>
            </p:cNvPr>
            <p:cNvSpPr txBox="1"/>
            <p:nvPr/>
          </p:nvSpPr>
          <p:spPr>
            <a:xfrm>
              <a:off x="960183" y="4269593"/>
              <a:ext cx="17643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>
                  <a:latin typeface="Soberana Sans" panose="02000000000000000000" pitchFamily="50" charset="0"/>
                </a:rPr>
                <a:t>Proceso con 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8978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245E991-9B5C-4DCA-9A35-F39C12D780A6}"/>
              </a:ext>
            </a:extLst>
          </p:cNvPr>
          <p:cNvGrpSpPr/>
          <p:nvPr/>
        </p:nvGrpSpPr>
        <p:grpSpPr>
          <a:xfrm>
            <a:off x="709439" y="4303499"/>
            <a:ext cx="11236371" cy="3880944"/>
            <a:chOff x="3296709" y="4291688"/>
            <a:chExt cx="5723932" cy="197699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84EC705-5C25-4455-9A15-402A52C91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6709" y="4552242"/>
              <a:ext cx="4962926" cy="1716442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C67AE34-AB09-4FD4-BA18-9F8507471BF8}"/>
                </a:ext>
              </a:extLst>
            </p:cNvPr>
            <p:cNvSpPr/>
            <p:nvPr/>
          </p:nvSpPr>
          <p:spPr>
            <a:xfrm>
              <a:off x="4330171" y="5517444"/>
              <a:ext cx="749300" cy="2032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25B653A-35D3-40CF-B563-77FDB317554B}"/>
                </a:ext>
              </a:extLst>
            </p:cNvPr>
            <p:cNvSpPr/>
            <p:nvPr/>
          </p:nvSpPr>
          <p:spPr>
            <a:xfrm>
              <a:off x="7200371" y="5853994"/>
              <a:ext cx="495300" cy="2032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7C077BA-A489-4C99-A34F-A5A6731A7657}"/>
                </a:ext>
              </a:extLst>
            </p:cNvPr>
            <p:cNvSpPr/>
            <p:nvPr/>
          </p:nvSpPr>
          <p:spPr>
            <a:xfrm>
              <a:off x="7867121" y="5853994"/>
              <a:ext cx="247650" cy="2032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BB2F8E5-F4F4-4EC4-ADAE-62A22B92C8AE}"/>
                </a:ext>
              </a:extLst>
            </p:cNvPr>
            <p:cNvSpPr/>
            <p:nvPr/>
          </p:nvSpPr>
          <p:spPr>
            <a:xfrm>
              <a:off x="4438121" y="4622094"/>
              <a:ext cx="749300" cy="2032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4D7AEA01-C760-481B-A106-CD6C3580A4C5}"/>
                </a:ext>
              </a:extLst>
            </p:cNvPr>
            <p:cNvCxnSpPr>
              <a:stCxn id="15" idx="0"/>
            </p:cNvCxnSpPr>
            <p:nvPr/>
          </p:nvCxnSpPr>
          <p:spPr>
            <a:xfrm rot="5400000" flipH="1" flipV="1">
              <a:off x="5050896" y="4149019"/>
              <a:ext cx="234950" cy="711200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BB14B3C6-CF02-489B-B4D5-E507F7EDCF02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rot="5400000" flipH="1" flipV="1">
              <a:off x="4968832" y="5032155"/>
              <a:ext cx="221278" cy="749300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1CC7A0A-0821-4349-AEFF-9E8B49BE0D5C}"/>
                </a:ext>
              </a:extLst>
            </p:cNvPr>
            <p:cNvSpPr/>
            <p:nvPr/>
          </p:nvSpPr>
          <p:spPr>
            <a:xfrm>
              <a:off x="5520174" y="4291688"/>
              <a:ext cx="1898650" cy="1724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sz="1600" dirty="0">
                  <a:solidFill>
                    <a:srgbClr val="FF0000"/>
                  </a:solidFill>
                </a:rPr>
                <a:t>Clic para ver estado actual del directorio</a:t>
              </a:r>
              <a:endParaRPr lang="es-MX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F09975-CC51-494E-9489-0BAB0AE5761D}"/>
                </a:ext>
              </a:extLst>
            </p:cNvPr>
            <p:cNvSpPr/>
            <p:nvPr/>
          </p:nvSpPr>
          <p:spPr>
            <a:xfrm>
              <a:off x="5454121" y="5197792"/>
              <a:ext cx="1136650" cy="1724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sz="1600" dirty="0">
                  <a:solidFill>
                    <a:srgbClr val="FF0000"/>
                  </a:solidFill>
                </a:rPr>
                <a:t>Fecha de actualización</a:t>
              </a:r>
              <a:endParaRPr lang="es-MX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610A3BE-4BFE-4BA1-B743-62176602FC39}"/>
                </a:ext>
              </a:extLst>
            </p:cNvPr>
            <p:cNvSpPr/>
            <p:nvPr/>
          </p:nvSpPr>
          <p:spPr>
            <a:xfrm>
              <a:off x="5577946" y="5477024"/>
              <a:ext cx="1659932" cy="297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s-MX" sz="1600" dirty="0">
                  <a:solidFill>
                    <a:srgbClr val="FF0000"/>
                  </a:solidFill>
                </a:rPr>
                <a:t>Clic para ver historial de trabajo realizado en esta actualización</a:t>
              </a:r>
              <a:endParaRPr lang="es-MX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DA05812A-99A9-422F-9699-EB4486C58BA1}"/>
                </a:ext>
              </a:extLst>
            </p:cNvPr>
            <p:cNvCxnSpPr>
              <a:cxnSpLocks/>
              <a:stCxn id="13" idx="0"/>
              <a:endCxn id="23" idx="3"/>
            </p:cNvCxnSpPr>
            <p:nvPr/>
          </p:nvCxnSpPr>
          <p:spPr>
            <a:xfrm rot="16200000" flipV="1">
              <a:off x="7228938" y="5634910"/>
              <a:ext cx="228024" cy="210143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5A0F1B0D-6FFF-481A-B0DB-7828B53A5DC1}"/>
                </a:ext>
              </a:extLst>
            </p:cNvPr>
            <p:cNvCxnSpPr>
              <a:cxnSpLocks/>
              <a:stCxn id="14" idx="0"/>
              <a:endCxn id="34" idx="1"/>
            </p:cNvCxnSpPr>
            <p:nvPr/>
          </p:nvCxnSpPr>
          <p:spPr>
            <a:xfrm rot="5400000" flipH="1" flipV="1">
              <a:off x="8005197" y="5676751"/>
              <a:ext cx="162992" cy="191494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886FC46-6D9E-4A4E-B666-A4BDCF45EC27}"/>
                </a:ext>
              </a:extLst>
            </p:cNvPr>
            <p:cNvSpPr/>
            <p:nvPr/>
          </p:nvSpPr>
          <p:spPr>
            <a:xfrm>
              <a:off x="8182440" y="5353914"/>
              <a:ext cx="838201" cy="674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s-MX" sz="1600" dirty="0">
                  <a:solidFill>
                    <a:srgbClr val="FF0000"/>
                  </a:solidFill>
                </a:rPr>
                <a:t>Clic para ver estado del directorio en la fecha de actualización</a:t>
              </a:r>
              <a:endParaRPr lang="es-MX" sz="1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3F095D4-D8F7-444C-8C7F-29DB6E8A02F0}"/>
              </a:ext>
            </a:extLst>
          </p:cNvPr>
          <p:cNvSpPr txBox="1"/>
          <p:nvPr/>
        </p:nvSpPr>
        <p:spPr>
          <a:xfrm>
            <a:off x="0" y="1153081"/>
            <a:ext cx="12192000" cy="4001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lvl="2"/>
            <a:r>
              <a:rPr lang="es-MX" sz="2000" b="1" dirty="0">
                <a:solidFill>
                  <a:schemeClr val="bg1"/>
                </a:solidFill>
                <a:latin typeface="Soberana Sans" panose="02000000000000000000" pitchFamily="50" charset="0"/>
              </a:rPr>
              <a:t>4. Descripción del Repositorio de datos.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5EB67D-8786-4181-8E13-0A1B764BAB49}"/>
              </a:ext>
            </a:extLst>
          </p:cNvPr>
          <p:cNvSpPr txBox="1"/>
          <p:nvPr/>
        </p:nvSpPr>
        <p:spPr>
          <a:xfrm>
            <a:off x="583518" y="1700940"/>
            <a:ext cx="111893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Soberana Sans" panose="02000000000000000000" pitchFamily="50" charset="0"/>
              </a:rPr>
              <a:t>Todos los datos y procesos se guardan en GitHub, que funciona como memoria del trabajo realizado y como repositorio. Se puede acceder a este repositorio mediante la siguiente liga: </a:t>
            </a:r>
            <a:r>
              <a:rPr lang="es-MX" b="1" dirty="0">
                <a:latin typeface="Soberana Sans" panose="02000000000000000000" pitchFamily="50" charset="0"/>
                <a:hlinkClick r:id="rId3"/>
              </a:rPr>
              <a:t>https://github.com/INECC-PCCS/01_Dmine</a:t>
            </a:r>
            <a:endParaRPr lang="es-MX" b="1" dirty="0">
              <a:latin typeface="Soberana Sans" panose="02000000000000000000" pitchFamily="50" charset="0"/>
            </a:endParaRPr>
          </a:p>
          <a:p>
            <a:endParaRPr lang="es-MX" dirty="0">
              <a:latin typeface="Soberana Sans" panose="02000000000000000000" pitchFamily="50" charset="0"/>
            </a:endParaRPr>
          </a:p>
          <a:p>
            <a:r>
              <a:rPr lang="es-MX" dirty="0">
                <a:latin typeface="Soberana Sans" panose="02000000000000000000" pitchFamily="50" charset="0"/>
              </a:rPr>
              <a:t>El siguiente diagrama muestra las características del repositorio para facilitar su navegación.  </a:t>
            </a:r>
          </a:p>
        </p:txBody>
      </p:sp>
    </p:spTree>
    <p:extLst>
      <p:ext uri="{BB962C8B-B14F-4D97-AF65-F5344CB8AC3E}">
        <p14:creationId xmlns:p14="http://schemas.microsoft.com/office/powerpoint/2010/main" val="1833937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6706</TotalTime>
  <Words>1000</Words>
  <Application>Microsoft Office PowerPoint</Application>
  <PresentationFormat>Custom</PresentationFormat>
  <Paragraphs>174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Soberana Sans</vt:lpstr>
      <vt:lpstr>Soberana Titular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Arana Matus</dc:creator>
  <cp:lastModifiedBy>Carlos Arana Matus</cp:lastModifiedBy>
  <cp:revision>95</cp:revision>
  <dcterms:created xsi:type="dcterms:W3CDTF">2017-10-25T15:25:46Z</dcterms:created>
  <dcterms:modified xsi:type="dcterms:W3CDTF">2018-01-19T18:39:03Z</dcterms:modified>
</cp:coreProperties>
</file>